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0" r:id="rId3"/>
  </p:sldMasterIdLst>
  <p:notesMasterIdLst>
    <p:notesMasterId r:id="rId18"/>
  </p:notesMasterIdLst>
  <p:sldIdLst>
    <p:sldId id="429" r:id="rId4"/>
    <p:sldId id="359" r:id="rId5"/>
    <p:sldId id="692" r:id="rId6"/>
    <p:sldId id="691" r:id="rId7"/>
    <p:sldId id="702" r:id="rId8"/>
    <p:sldId id="690" r:id="rId9"/>
    <p:sldId id="697" r:id="rId10"/>
    <p:sldId id="698" r:id="rId11"/>
    <p:sldId id="699" r:id="rId12"/>
    <p:sldId id="700" r:id="rId13"/>
    <p:sldId id="701" r:id="rId14"/>
    <p:sldId id="689" r:id="rId15"/>
    <p:sldId id="695" r:id="rId16"/>
    <p:sldId id="69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D92"/>
    <a:srgbClr val="9900FF"/>
    <a:srgbClr val="FF9900"/>
    <a:srgbClr val="0033CC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9B430B-AFF9-4903-8714-D8BAF4CE9EDB}" v="760" dt="2023-01-31T18:25:10.003"/>
    <p1510:client id="{A6912D1E-41D3-4DD5-ABDB-8CAE58068884}" v="5" dt="2023-01-31T16:36:14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5D56C-3428-458F-B33A-1705EF15F86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B2E3D-CBE1-4B57-A757-10ACBD611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4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B2E3D-CBE1-4B57-A757-10ACBD6111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6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B2E3D-CBE1-4B57-A757-10ACBD6111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09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B2E3D-CBE1-4B57-A757-10ACBD6111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3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B2E3D-CBE1-4B57-A757-10ACBD6111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0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B2E3D-CBE1-4B57-A757-10ACBD6111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8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B2E3D-CBE1-4B57-A757-10ACBD6111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6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B2E3D-CBE1-4B57-A757-10ACBD6111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30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B2E3D-CBE1-4B57-A757-10ACBD6111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84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B2E3D-CBE1-4B57-A757-10ACBD6111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2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442"/>
            <a:ext cx="8229600" cy="10121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59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96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7A4B3-F8F7-0C4B-8488-75AAAC4ABD2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A4024-9BE3-154F-A06D-CD2277C0E9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59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887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nWfY9FWES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aryland.edu/global-hub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ryland.edu/global-hub/international-trave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ternationalsos.com/MasterPortal/default.aspx?membnum=11BCAS51970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mazon.com: World Globe with Stand Adults - 9 Inch Diameter - Geographic  Globes Discovery World Learning Toys Globe for Kids.: Office Products">
            <a:extLst>
              <a:ext uri="{FF2B5EF4-FFF2-40B4-BE49-F238E27FC236}">
                <a16:creationId xmlns:a16="http://schemas.microsoft.com/office/drawing/2014/main" id="{C8914426-BFBC-4F9E-A0F4-15E544652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458" y="2107487"/>
            <a:ext cx="3348077" cy="429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488" y="1638490"/>
            <a:ext cx="8759952" cy="1470025"/>
          </a:xfrm>
        </p:spPr>
        <p:txBody>
          <a:bodyPr/>
          <a:lstStyle/>
          <a:p>
            <a:r>
              <a:rPr lang="en-US"/>
              <a:t>International Operations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73186"/>
            <a:ext cx="6400800" cy="1752600"/>
          </a:xfrm>
        </p:spPr>
        <p:txBody>
          <a:bodyPr/>
          <a:lstStyle/>
          <a:p>
            <a:r>
              <a:rPr lang="en-US" sz="4400" b="1">
                <a:solidFill>
                  <a:srgbClr val="C00000"/>
                </a:solidFill>
              </a:rPr>
              <a:t>Overview</a:t>
            </a:r>
          </a:p>
          <a:p>
            <a:r>
              <a:rPr lang="en-US" sz="4400">
                <a:solidFill>
                  <a:srgbClr val="C00000"/>
                </a:solidFill>
              </a:rPr>
              <a:t>February 20</a:t>
            </a:r>
            <a:r>
              <a:rPr lang="en-US" sz="4400">
                <a:solidFill>
                  <a:srgbClr val="FF0000"/>
                </a:solidFill>
              </a:rPr>
              <a:t>2</a:t>
            </a:r>
            <a:r>
              <a:rPr lang="en-US" sz="440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1632-6048-4F39-8EB0-02363BF6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96" y="689334"/>
            <a:ext cx="8478428" cy="1143000"/>
          </a:xfrm>
        </p:spPr>
        <p:txBody>
          <a:bodyPr>
            <a:noAutofit/>
          </a:bodyPr>
          <a:lstStyle/>
          <a:p>
            <a:r>
              <a:rPr lang="en-US" sz="3600" b="1"/>
              <a:t>How International Operations supports you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69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en-US" sz="360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0DA9E7-4C7A-E010-E541-D782FC85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968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/>
              <a:t>	Before You 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400"/>
              <a:t>Learn at your own pace with recommended travel security courses via DisasterReady.org</a:t>
            </a:r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2F85EF-D291-5D6E-2D23-506AFFEBE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550" y="2250806"/>
            <a:ext cx="5462900" cy="37442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E184C0-9634-404B-2CEB-2D3509FE2D5F}"/>
              </a:ext>
            </a:extLst>
          </p:cNvPr>
          <p:cNvSpPr txBox="1"/>
          <p:nvPr/>
        </p:nvSpPr>
        <p:spPr>
          <a:xfrm>
            <a:off x="1840550" y="6105962"/>
            <a:ext cx="62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Pre-travel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59811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1632-6048-4F39-8EB0-02363BF6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34" y="721557"/>
            <a:ext cx="8591550" cy="1143000"/>
          </a:xfrm>
        </p:spPr>
        <p:txBody>
          <a:bodyPr>
            <a:normAutofit fontScale="90000"/>
          </a:bodyPr>
          <a:lstStyle/>
          <a:p>
            <a:r>
              <a:rPr lang="en-US" sz="4000" b="1"/>
              <a:t>How International Operations supports you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6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0DA9E7-4C7A-E010-E541-D782FC85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968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10400" b="1"/>
              <a:t>	</a:t>
            </a:r>
            <a:r>
              <a:rPr lang="en-US" sz="11200" b="1"/>
              <a:t>Before You 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400"/>
              <a:t>Learn at your own pace with recommended travel security courses via DisasterReady.org</a:t>
            </a:r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B85BED-0FD4-1031-D58B-7A2862621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702" y="2245689"/>
            <a:ext cx="7108596" cy="36535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E184C0-9634-404B-2CEB-2D3509FE2D5F}"/>
              </a:ext>
            </a:extLst>
          </p:cNvPr>
          <p:cNvSpPr txBox="1"/>
          <p:nvPr/>
        </p:nvSpPr>
        <p:spPr>
          <a:xfrm>
            <a:off x="1935800" y="6033155"/>
            <a:ext cx="62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Vehicle travel and road safety </a:t>
            </a:r>
          </a:p>
        </p:txBody>
      </p:sp>
    </p:spTree>
    <p:extLst>
      <p:ext uri="{BB962C8B-B14F-4D97-AF65-F5344CB8AC3E}">
        <p14:creationId xmlns:p14="http://schemas.microsoft.com/office/powerpoint/2010/main" val="260975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1632-6048-4F39-8EB0-02363BF6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04" y="721554"/>
            <a:ext cx="8782050" cy="1143000"/>
          </a:xfrm>
        </p:spPr>
        <p:txBody>
          <a:bodyPr>
            <a:normAutofit fontScale="90000"/>
          </a:bodyPr>
          <a:lstStyle/>
          <a:p>
            <a:r>
              <a:rPr lang="en-US" sz="4000" b="1"/>
              <a:t>How International Operations supports you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6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0DA9E7-4C7A-E010-E541-D782FC85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04" y="129305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/>
              <a:t>	</a:t>
            </a:r>
            <a:r>
              <a:rPr lang="en-US" b="1"/>
              <a:t>International SOS: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/>
              <a:t>Available to all traveling on UMB’s behalf – </a:t>
            </a:r>
            <a:r>
              <a:rPr lang="en-US" sz="2800" b="1"/>
              <a:t>now including nonemployees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/>
              <a:t>Can register with personal email and Membership ID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/>
              <a:t>Security and medical support, ranging from routine queries to evacuation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/>
              <a:t>Sophisticated itinerary tracking system allows for IO to determine who is in the affected area of an incident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/>
              <a:t>Working on expanding access to International SOS’s online trainings to all UMB travelers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UMB’s 24/7 International Incident Reporting line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/>
              <a:t>Connect with IO’s Duty Officer for support and guidance as necessary  </a:t>
            </a:r>
          </a:p>
        </p:txBody>
      </p:sp>
    </p:spTree>
    <p:extLst>
      <p:ext uri="{BB962C8B-B14F-4D97-AF65-F5344CB8AC3E}">
        <p14:creationId xmlns:p14="http://schemas.microsoft.com/office/powerpoint/2010/main" val="33224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1632-6048-4F39-8EB0-02363BF6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08" y="963615"/>
            <a:ext cx="8619830" cy="1143000"/>
          </a:xfrm>
        </p:spPr>
        <p:txBody>
          <a:bodyPr>
            <a:noAutofit/>
          </a:bodyPr>
          <a:lstStyle/>
          <a:p>
            <a:r>
              <a:rPr lang="en-US" sz="3600" b="1"/>
              <a:t>How International Operations supports you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698"/>
                </a:solidFill>
                <a:effectLst/>
                <a:uLnTx/>
                <a:uFillTx/>
                <a:ea typeface="+mn-ea"/>
                <a:cs typeface="+mn-cs"/>
              </a:rPr>
            </a:b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698"/>
                </a:solidFill>
                <a:effectLst/>
                <a:uLnTx/>
                <a:uFillTx/>
                <a:ea typeface="+mn-ea"/>
                <a:cs typeface="+mn-cs"/>
              </a:rPr>
            </a:br>
            <a:endParaRPr lang="en-US" sz="36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0DA9E7-4C7A-E010-E541-D782FC85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968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6400"/>
              <a:t>Learn at your own pace with recommended travel security courses via DisasterReady.org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400"/>
              <a:t>Pre-departure safety and security briefings/meetings</a:t>
            </a:r>
          </a:p>
          <a:p>
            <a:pPr lvl="1"/>
            <a:endParaRPr lang="en-US" sz="5600"/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4" name="Picture 3" descr="Smiling man wearing coat and scarf, with bag strap on shoulder, holding and looking at cellphone">
            <a:extLst>
              <a:ext uri="{FF2B5EF4-FFF2-40B4-BE49-F238E27FC236}">
                <a16:creationId xmlns:a16="http://schemas.microsoft.com/office/drawing/2014/main" id="{7D7C7D53-8C96-F8A6-C363-038303B24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697" y="2563544"/>
            <a:ext cx="5910606" cy="394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1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0DA9E7-4C7A-E010-E541-D782FC85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968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/>
              <a:t>	Before You 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9600"/>
              <a:t>Learn at your own pace with recommended travel security courses via DisasterReady.org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9600"/>
              <a:t>Pre-departure security briefings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9600"/>
              <a:t>Always available to discuss safety and security considerations for your international trips and projects overseas </a:t>
            </a:r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5C1FF-8174-2D24-B8A1-89CAAC64C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63" y="4224270"/>
            <a:ext cx="8151132" cy="16745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CDDDC1-E84D-ADF5-218A-E366669DB8E2}"/>
              </a:ext>
            </a:extLst>
          </p:cNvPr>
          <p:cNvSpPr txBox="1">
            <a:spLocks/>
          </p:cNvSpPr>
          <p:nvPr/>
        </p:nvSpPr>
        <p:spPr>
          <a:xfrm>
            <a:off x="380804" y="721554"/>
            <a:ext cx="8782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How International Operations supports you</a:t>
            </a:r>
            <a:br>
              <a:rPr lang="en-US" sz="2800">
                <a:solidFill>
                  <a:srgbClr val="007698"/>
                </a:solidFill>
                <a:latin typeface="Calibri" panose="020F0502020204030204"/>
                <a:ea typeface="+mn-ea"/>
                <a:cs typeface="+mn-c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8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E002-EAF6-4211-9413-12029BD8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93" y="367891"/>
            <a:ext cx="8229600" cy="1012196"/>
          </a:xfrm>
        </p:spPr>
        <p:txBody>
          <a:bodyPr>
            <a:normAutofit/>
          </a:bodyPr>
          <a:lstStyle/>
          <a:p>
            <a:r>
              <a:rPr lang="en-US" sz="3600" b="1"/>
              <a:t>International Travel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624FF-5B85-C075-39B7-63F97BBA59D6}"/>
              </a:ext>
            </a:extLst>
          </p:cNvPr>
          <p:cNvSpPr txBox="1"/>
          <p:nvPr/>
        </p:nvSpPr>
        <p:spPr>
          <a:xfrm>
            <a:off x="3263676" y="1595996"/>
            <a:ext cx="5524917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/>
              <a:t>Dan Fabbro</a:t>
            </a:r>
          </a:p>
          <a:p>
            <a:r>
              <a:rPr lang="en-US" sz="2200"/>
              <a:t>International Travel Specialist</a:t>
            </a:r>
            <a:endParaRPr lang="en-US" sz="2200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/>
              <a:t>Experience in international development and international security. </a:t>
            </a:r>
            <a:endParaRPr lang="en-US" sz="2200" i="1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/>
              <a:t>Lived, worked and traveled extensively in Europe and Southeast Asia </a:t>
            </a:r>
            <a:endParaRPr lang="en-US" sz="2200" i="1">
              <a:ea typeface="Calibri"/>
              <a:cs typeface="Calibri"/>
            </a:endParaRPr>
          </a:p>
        </p:txBody>
      </p:sp>
      <p:pic>
        <p:nvPicPr>
          <p:cNvPr id="9" name="Picture 8" descr="A person sitting on a brick wall&#10;&#10;Description automatically generated with medium confidence">
            <a:extLst>
              <a:ext uri="{FF2B5EF4-FFF2-40B4-BE49-F238E27FC236}">
                <a16:creationId xmlns:a16="http://schemas.microsoft.com/office/drawing/2014/main" id="{D3D5FCAA-189A-5387-224B-332688C42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23" y="1601474"/>
            <a:ext cx="2346087" cy="34135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09D005-7BBC-6EB0-2800-1F0E4E9B85C7}"/>
              </a:ext>
            </a:extLst>
          </p:cNvPr>
          <p:cNvSpPr txBox="1"/>
          <p:nvPr/>
        </p:nvSpPr>
        <p:spPr>
          <a:xfrm>
            <a:off x="1060313" y="6120777"/>
            <a:ext cx="7495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Watch the Global Hub Town Hall- available online at </a:t>
            </a:r>
            <a:r>
              <a:rPr lang="en-US">
                <a:hlinkClick r:id="rId3"/>
              </a:rPr>
              <a:t>UMB’s YouTube page</a:t>
            </a:r>
            <a:r>
              <a:rPr lang="en-US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4483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E002-EAF6-4211-9413-12029BD8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16" y="744807"/>
            <a:ext cx="8648866" cy="1012196"/>
          </a:xfrm>
        </p:spPr>
        <p:txBody>
          <a:bodyPr>
            <a:noAutofit/>
          </a:bodyPr>
          <a:lstStyle/>
          <a:p>
            <a:r>
              <a:rPr lang="en-US" sz="3600" b="1">
                <a:cs typeface="Calibri"/>
              </a:rPr>
              <a:t>International Operations &amp; the Global Hub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FE8407-6A4F-0633-3E81-33A66C32861C}"/>
              </a:ext>
            </a:extLst>
          </p:cNvPr>
          <p:cNvSpPr txBox="1"/>
          <p:nvPr/>
        </p:nvSpPr>
        <p:spPr>
          <a:xfrm>
            <a:off x="554967" y="1475117"/>
            <a:ext cx="8479765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  <a:p>
            <a:pPr marL="457200" indent="-457200">
              <a:buFont typeface="Arial"/>
              <a:buChar char="•"/>
            </a:pPr>
            <a:r>
              <a:rPr lang="en-US" sz="2600"/>
              <a:t>Ensure support of UMB's global activities </a:t>
            </a:r>
          </a:p>
          <a:p>
            <a:pPr marL="457200" indent="-457200">
              <a:buFont typeface="Arial"/>
              <a:buChar char="•"/>
            </a:pPr>
            <a:r>
              <a:rPr lang="en-US" sz="2600">
                <a:cs typeface="Calibri"/>
              </a:rPr>
              <a:t>Provide specialized support to UMB units in procurement, finance, human resources, compliance, International Travel, and Safety and Security </a:t>
            </a:r>
          </a:p>
          <a:p>
            <a:pPr marL="457200" indent="-457200">
              <a:buFont typeface="Arial"/>
              <a:buChar char="•"/>
            </a:pPr>
            <a:r>
              <a:rPr lang="en-US" sz="2600">
                <a:ea typeface="+mn-lt"/>
                <a:cs typeface="+mn-lt"/>
              </a:rPr>
              <a:t>Facilitates and promotes robust risk management across all international operations.</a:t>
            </a:r>
          </a:p>
          <a:p>
            <a:pPr marL="457200" indent="-457200">
              <a:buFont typeface="Arial"/>
              <a:buChar char="•"/>
            </a:pP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r>
              <a:rPr lang="en-US" sz="2600">
                <a:cs typeface="Calibri"/>
              </a:rPr>
              <a:t>For more information: </a:t>
            </a:r>
            <a:r>
              <a:rPr lang="en-US" sz="2600">
                <a:ea typeface="+mn-lt"/>
                <a:cs typeface="+mn-lt"/>
                <a:hlinkClick r:id="rId2"/>
              </a:rPr>
              <a:t>Global Hub - Welcome to the Global Hub (umaryland.edu)</a:t>
            </a:r>
            <a:endParaRPr lang="en-US" sz="260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endParaRPr lang="en-US" sz="3200">
              <a:cs typeface="Calibri"/>
            </a:endParaRPr>
          </a:p>
          <a:p>
            <a:endParaRPr lang="en-US" sz="3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83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E002-EAF6-4211-9413-12029BD8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5442"/>
            <a:ext cx="8474015" cy="1012196"/>
          </a:xfrm>
        </p:spPr>
        <p:txBody>
          <a:bodyPr>
            <a:normAutofit/>
          </a:bodyPr>
          <a:lstStyle/>
          <a:p>
            <a:r>
              <a:rPr lang="en-US" sz="3600" b="1"/>
              <a:t>International Operations Team</a:t>
            </a:r>
            <a:endParaRPr lang="en-US" sz="3600" b="1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28BD7F-E25A-8468-B3F7-5E144F0E855B}"/>
              </a:ext>
            </a:extLst>
          </p:cNvPr>
          <p:cNvSpPr/>
          <p:nvPr/>
        </p:nvSpPr>
        <p:spPr>
          <a:xfrm>
            <a:off x="2532461" y="1619306"/>
            <a:ext cx="4079078" cy="562356"/>
          </a:xfrm>
          <a:prstGeom prst="rect">
            <a:avLst/>
          </a:prstGeom>
          <a:noFill/>
          <a:ln w="38100">
            <a:solidFill>
              <a:srgbClr val="2E7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825" b="1">
                <a:solidFill>
                  <a:prstClr val="black"/>
                </a:solidFill>
                <a:latin typeface="Calibri"/>
                <a:cs typeface="Calibri"/>
              </a:rPr>
              <a:t>Anna </a:t>
            </a:r>
            <a:r>
              <a:rPr lang="en-US" sz="825" b="1" err="1">
                <a:solidFill>
                  <a:prstClr val="black"/>
                </a:solidFill>
                <a:latin typeface="Calibri"/>
                <a:cs typeface="Calibri"/>
              </a:rPr>
              <a:t>Schowengerdt</a:t>
            </a:r>
            <a:endParaRPr lang="en-US" sz="825" b="1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r>
              <a:rPr lang="en-US" sz="825" i="1">
                <a:solidFill>
                  <a:prstClr val="black"/>
                </a:solidFill>
                <a:latin typeface="Calibri"/>
                <a:cs typeface="Calibri"/>
              </a:rPr>
              <a:t>US</a:t>
            </a:r>
          </a:p>
          <a:p>
            <a:pPr algn="ctr" defTabSz="685800">
              <a:defRPr/>
            </a:pPr>
            <a:r>
              <a:rPr lang="en-US" sz="825">
                <a:solidFill>
                  <a:prstClr val="black"/>
                </a:solidFill>
                <a:latin typeface="Calibri"/>
                <a:cs typeface="Calibri"/>
              </a:rPr>
              <a:t>Assistant VP, UMB International Operations</a:t>
            </a:r>
          </a:p>
          <a:p>
            <a:pPr algn="ctr" defTabSz="685800">
              <a:defRPr/>
            </a:pPr>
            <a:r>
              <a:rPr lang="en-US" sz="825">
                <a:solidFill>
                  <a:prstClr val="black"/>
                </a:solidFill>
                <a:latin typeface="Calibri"/>
                <a:cs typeface="Calibri"/>
              </a:rPr>
              <a:t>VP, MGIC Policy and Administration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E8C17-D7FA-B2A5-7757-4E6F1E536494}"/>
              </a:ext>
            </a:extLst>
          </p:cNvPr>
          <p:cNvSpPr/>
          <p:nvPr/>
        </p:nvSpPr>
        <p:spPr>
          <a:xfrm>
            <a:off x="7270922" y="2628034"/>
            <a:ext cx="1152144" cy="665226"/>
          </a:xfrm>
          <a:prstGeom prst="rect">
            <a:avLst/>
          </a:prstGeom>
          <a:noFill/>
          <a:ln w="38100">
            <a:solidFill>
              <a:srgbClr val="2E7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825" b="1">
                <a:solidFill>
                  <a:prstClr val="black"/>
                </a:solidFill>
                <a:latin typeface="Calibri"/>
                <a:cs typeface="Calibri"/>
              </a:rPr>
              <a:t>Herty Cortez Diaz</a:t>
            </a:r>
          </a:p>
          <a:p>
            <a:pPr algn="ctr" defTabSz="685800">
              <a:defRPr/>
            </a:pPr>
            <a:r>
              <a:rPr lang="en-US" sz="825" i="1">
                <a:solidFill>
                  <a:prstClr val="black"/>
                </a:solidFill>
                <a:latin typeface="Calibri"/>
                <a:cs typeface="Calibri"/>
              </a:rPr>
              <a:t>US</a:t>
            </a:r>
          </a:p>
          <a:p>
            <a:pPr algn="ctr" defTabSz="685800">
              <a:defRPr/>
            </a:pPr>
            <a:r>
              <a:rPr lang="en-US" sz="825">
                <a:solidFill>
                  <a:prstClr val="black"/>
                </a:solidFill>
                <a:latin typeface="Calibri"/>
                <a:cs typeface="Calibri"/>
              </a:rPr>
              <a:t>Director, Int’l Risk Management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1B6F84-F37C-5CA7-FDA4-1723328D2BBE}"/>
              </a:ext>
            </a:extLst>
          </p:cNvPr>
          <p:cNvSpPr/>
          <p:nvPr/>
        </p:nvSpPr>
        <p:spPr>
          <a:xfrm>
            <a:off x="6555355" y="3641966"/>
            <a:ext cx="1152144" cy="665226"/>
          </a:xfrm>
          <a:prstGeom prst="rect">
            <a:avLst/>
          </a:prstGeom>
          <a:noFill/>
          <a:ln w="38100">
            <a:solidFill>
              <a:srgbClr val="2E7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825" b="1">
                <a:solidFill>
                  <a:schemeClr val="tx1"/>
                </a:solidFill>
                <a:latin typeface="Calibri"/>
                <a:cs typeface="Calibri"/>
              </a:rPr>
              <a:t>VACANT</a:t>
            </a:r>
          </a:p>
          <a:p>
            <a:pPr algn="ctr">
              <a:defRPr/>
            </a:pPr>
            <a:r>
              <a:rPr lang="en-US" sz="825" i="1">
                <a:latin typeface="Calibri"/>
                <a:cs typeface="Calibri"/>
              </a:rPr>
              <a:t>US</a:t>
            </a:r>
            <a:endParaRPr lang="en-US" sz="825" b="1"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825">
                <a:solidFill>
                  <a:schemeClr val="tx1"/>
                </a:solidFill>
                <a:latin typeface="Calibri"/>
                <a:cs typeface="Calibri"/>
              </a:rPr>
              <a:t>Lead Specialist, Int’l Legal Compliance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4C6B26-3D3B-2448-5BDC-E8AC9CC23BEB}"/>
              </a:ext>
            </a:extLst>
          </p:cNvPr>
          <p:cNvSpPr/>
          <p:nvPr/>
        </p:nvSpPr>
        <p:spPr>
          <a:xfrm>
            <a:off x="4065651" y="2626998"/>
            <a:ext cx="1152144" cy="665226"/>
          </a:xfrm>
          <a:prstGeom prst="rect">
            <a:avLst/>
          </a:prstGeom>
          <a:noFill/>
          <a:ln w="38100">
            <a:solidFill>
              <a:srgbClr val="2E7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825" b="1" err="1">
                <a:solidFill>
                  <a:prstClr val="black"/>
                </a:solidFill>
                <a:latin typeface="Calibri"/>
              </a:rPr>
              <a:t>Mwanaisha</a:t>
            </a:r>
            <a:r>
              <a:rPr lang="en-US" sz="825" b="1">
                <a:solidFill>
                  <a:prstClr val="black"/>
                </a:solidFill>
                <a:latin typeface="Calibri"/>
              </a:rPr>
              <a:t> Rashid</a:t>
            </a:r>
          </a:p>
          <a:p>
            <a:pPr algn="ctr" defTabSz="685800">
              <a:defRPr/>
            </a:pPr>
            <a:r>
              <a:rPr lang="en-US" sz="825" i="1">
                <a:solidFill>
                  <a:prstClr val="black"/>
                </a:solidFill>
                <a:latin typeface="Calibri"/>
              </a:rPr>
              <a:t>Kenya</a:t>
            </a:r>
          </a:p>
          <a:p>
            <a:pPr algn="ctr" defTabSz="685800">
              <a:defRPr/>
            </a:pPr>
            <a:r>
              <a:rPr lang="en-US" sz="825">
                <a:solidFill>
                  <a:prstClr val="black"/>
                </a:solidFill>
                <a:latin typeface="Calibri"/>
                <a:cs typeface="Calibri"/>
              </a:rPr>
              <a:t>Sr. Manager, </a:t>
            </a:r>
          </a:p>
          <a:p>
            <a:pPr algn="ctr" defTabSz="685800">
              <a:defRPr/>
            </a:pPr>
            <a:r>
              <a:rPr lang="en-US" sz="825">
                <a:solidFill>
                  <a:prstClr val="black"/>
                </a:solidFill>
                <a:latin typeface="Calibri"/>
                <a:cs typeface="Calibri"/>
              </a:rPr>
              <a:t>Int’l HR</a:t>
            </a:r>
            <a:endParaRPr lang="en-US" sz="825" b="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8CC5A6-9568-C008-F124-000275BF2421}"/>
              </a:ext>
            </a:extLst>
          </p:cNvPr>
          <p:cNvSpPr/>
          <p:nvPr/>
        </p:nvSpPr>
        <p:spPr>
          <a:xfrm>
            <a:off x="7890155" y="4540999"/>
            <a:ext cx="1152144" cy="665226"/>
          </a:xfrm>
          <a:prstGeom prst="rect">
            <a:avLst/>
          </a:prstGeom>
          <a:noFill/>
          <a:ln w="38100">
            <a:solidFill>
              <a:srgbClr val="2E7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25" b="1">
                <a:solidFill>
                  <a:schemeClr val="tx1"/>
                </a:solidFill>
                <a:latin typeface="Calibri"/>
                <a:cs typeface="Calibri"/>
              </a:rPr>
              <a:t>Dan Fabbro</a:t>
            </a:r>
            <a:endParaRPr lang="en-US" sz="825">
              <a:solidFill>
                <a:schemeClr val="tx1"/>
              </a:solidFill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825">
                <a:solidFill>
                  <a:schemeClr val="tx1"/>
                </a:solidFill>
                <a:latin typeface="Calibri"/>
                <a:cs typeface="Calibri"/>
              </a:rPr>
              <a:t> </a:t>
            </a:r>
            <a:r>
              <a:rPr lang="en-US" sz="825" i="1">
                <a:solidFill>
                  <a:schemeClr val="tx1"/>
                </a:solidFill>
                <a:cs typeface="Calibri"/>
              </a:rPr>
              <a:t>US</a:t>
            </a:r>
            <a:endParaRPr lang="en-US" sz="1350">
              <a:solidFill>
                <a:schemeClr val="tx1"/>
              </a:solidFill>
              <a:cs typeface="Calibri"/>
            </a:endParaRPr>
          </a:p>
          <a:p>
            <a:pPr algn="ctr">
              <a:defRPr/>
            </a:pPr>
            <a:r>
              <a:rPr lang="en-US" sz="825">
                <a:solidFill>
                  <a:schemeClr val="tx1"/>
                </a:solidFill>
                <a:latin typeface="Calibri"/>
                <a:cs typeface="Calibri"/>
              </a:rPr>
              <a:t>Specialist, </a:t>
            </a:r>
          </a:p>
          <a:p>
            <a:pPr algn="ctr">
              <a:defRPr/>
            </a:pPr>
            <a:r>
              <a:rPr lang="en-US" sz="825">
                <a:solidFill>
                  <a:schemeClr val="tx1"/>
                </a:solidFill>
                <a:latin typeface="Calibri"/>
                <a:cs typeface="Calibri"/>
              </a:rPr>
              <a:t>Int’l Travel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66FE7-4369-B659-FEBB-B75CF4773934}"/>
              </a:ext>
            </a:extLst>
          </p:cNvPr>
          <p:cNvSpPr/>
          <p:nvPr/>
        </p:nvSpPr>
        <p:spPr>
          <a:xfrm>
            <a:off x="7890155" y="3641966"/>
            <a:ext cx="1152144" cy="665226"/>
          </a:xfrm>
          <a:prstGeom prst="rect">
            <a:avLst/>
          </a:prstGeom>
          <a:noFill/>
          <a:ln w="38100">
            <a:solidFill>
              <a:srgbClr val="2E7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825" b="1">
                <a:solidFill>
                  <a:prstClr val="black"/>
                </a:solidFill>
                <a:latin typeface="Calibri"/>
                <a:cs typeface="Calibri"/>
              </a:rPr>
              <a:t>Ken Nisbet</a:t>
            </a:r>
          </a:p>
          <a:p>
            <a:pPr algn="ctr">
              <a:defRPr/>
            </a:pPr>
            <a:r>
              <a:rPr lang="en-US" sz="825" i="1">
                <a:solidFill>
                  <a:prstClr val="black"/>
                </a:solidFill>
                <a:cs typeface="Calibri"/>
              </a:rPr>
              <a:t>US</a:t>
            </a:r>
          </a:p>
          <a:p>
            <a:pPr algn="ctr" defTabSz="685800">
              <a:defRPr/>
            </a:pPr>
            <a:r>
              <a:rPr lang="en-US" sz="825">
                <a:solidFill>
                  <a:prstClr val="black"/>
                </a:solidFill>
                <a:latin typeface="Calibri"/>
                <a:cs typeface="Calibri"/>
              </a:rPr>
              <a:t>Manager, Int’l </a:t>
            </a:r>
          </a:p>
          <a:p>
            <a:pPr algn="ctr" defTabSz="685800">
              <a:defRPr/>
            </a:pPr>
            <a:r>
              <a:rPr lang="en-US" sz="825">
                <a:solidFill>
                  <a:prstClr val="black"/>
                </a:solidFill>
                <a:latin typeface="Calibri"/>
                <a:cs typeface="Calibri"/>
              </a:rPr>
              <a:t>Safety &amp; Security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143752-F5BE-D396-1E86-5417492AEC3C}"/>
              </a:ext>
            </a:extLst>
          </p:cNvPr>
          <p:cNvSpPr/>
          <p:nvPr/>
        </p:nvSpPr>
        <p:spPr>
          <a:xfrm>
            <a:off x="1719255" y="3637891"/>
            <a:ext cx="1152144" cy="665226"/>
          </a:xfrm>
          <a:prstGeom prst="rect">
            <a:avLst/>
          </a:prstGeom>
          <a:noFill/>
          <a:ln w="38100">
            <a:solidFill>
              <a:srgbClr val="2E7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788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David Ng’onamo</a:t>
            </a:r>
          </a:p>
          <a:p>
            <a:pPr algn="ctr" defTabSz="685800">
              <a:defRPr/>
            </a:pPr>
            <a:r>
              <a:rPr lang="en-US" sz="788" i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Malawi</a:t>
            </a:r>
            <a:r>
              <a:rPr lang="en-US" sz="788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788" b="1">
              <a:solidFill>
                <a:schemeClr val="tx1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r>
              <a:rPr lang="en-US" sz="825">
                <a:solidFill>
                  <a:schemeClr val="tx1"/>
                </a:solidFill>
                <a:latin typeface="Calibri"/>
                <a:cs typeface="Calibri"/>
              </a:rPr>
              <a:t> Sr. Specialist, </a:t>
            </a:r>
          </a:p>
          <a:p>
            <a:pPr algn="ctr" defTabSz="685800">
              <a:defRPr/>
            </a:pPr>
            <a:r>
              <a:rPr lang="en-US" sz="825">
                <a:solidFill>
                  <a:schemeClr val="tx1"/>
                </a:solidFill>
                <a:latin typeface="Calibri"/>
                <a:cs typeface="Calibri"/>
              </a:rPr>
              <a:t>Int’l Procurement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F25133-B992-5E85-EBE5-F172D2E6176C}"/>
              </a:ext>
            </a:extLst>
          </p:cNvPr>
          <p:cNvSpPr/>
          <p:nvPr/>
        </p:nvSpPr>
        <p:spPr>
          <a:xfrm>
            <a:off x="5609027" y="2626998"/>
            <a:ext cx="1152144" cy="665226"/>
          </a:xfrm>
          <a:prstGeom prst="rect">
            <a:avLst/>
          </a:prstGeom>
          <a:noFill/>
          <a:ln w="38100">
            <a:solidFill>
              <a:srgbClr val="2E7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r>
              <a:rPr lang="en-US" sz="825" b="1">
                <a:solidFill>
                  <a:prstClr val="black"/>
                </a:solidFill>
                <a:latin typeface="Calibri"/>
                <a:cs typeface="Calibri"/>
              </a:rPr>
              <a:t>Isabel Nshimbi</a:t>
            </a:r>
          </a:p>
          <a:p>
            <a:pPr algn="ctr" defTabSz="685800">
              <a:defRPr/>
            </a:pPr>
            <a:r>
              <a:rPr lang="en-US" sz="825" i="1">
                <a:solidFill>
                  <a:prstClr val="black"/>
                </a:solidFill>
                <a:latin typeface="Calibri"/>
                <a:cs typeface="Calibri"/>
              </a:rPr>
              <a:t>Zambia</a:t>
            </a:r>
          </a:p>
          <a:p>
            <a:pPr algn="ctr" defTabSz="685800">
              <a:defRPr/>
            </a:pPr>
            <a:r>
              <a:rPr lang="en-US" sz="825">
                <a:solidFill>
                  <a:prstClr val="black"/>
                </a:solidFill>
                <a:latin typeface="Calibri"/>
                <a:cs typeface="Calibri"/>
              </a:rPr>
              <a:t>Manager, </a:t>
            </a:r>
          </a:p>
          <a:p>
            <a:pPr algn="ctr" defTabSz="685800">
              <a:defRPr/>
            </a:pPr>
            <a:r>
              <a:rPr lang="en-US" sz="825">
                <a:solidFill>
                  <a:prstClr val="black"/>
                </a:solidFill>
                <a:latin typeface="Calibri"/>
                <a:cs typeface="Calibri"/>
              </a:rPr>
              <a:t>Int’l 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EE8986-D97A-1990-F19B-F28BBEAB1651}"/>
              </a:ext>
            </a:extLst>
          </p:cNvPr>
          <p:cNvSpPr/>
          <p:nvPr/>
        </p:nvSpPr>
        <p:spPr>
          <a:xfrm>
            <a:off x="2452552" y="2626998"/>
            <a:ext cx="1152144" cy="665226"/>
          </a:xfrm>
          <a:prstGeom prst="rect">
            <a:avLst/>
          </a:prstGeom>
          <a:noFill/>
          <a:ln w="38100">
            <a:solidFill>
              <a:srgbClr val="2E7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25" b="1">
                <a:solidFill>
                  <a:schemeClr val="tx1"/>
                </a:solidFill>
                <a:latin typeface="Calibri"/>
                <a:cs typeface="Calibri"/>
              </a:rPr>
              <a:t>Atiqul </a:t>
            </a:r>
            <a:r>
              <a:rPr lang="en-US" sz="825" b="1" err="1">
                <a:solidFill>
                  <a:schemeClr val="tx1"/>
                </a:solidFill>
                <a:latin typeface="Calibri"/>
                <a:cs typeface="Calibri"/>
              </a:rPr>
              <a:t>Abbas</a:t>
            </a:r>
            <a:r>
              <a:rPr lang="en-US" sz="825" b="1" err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lang="en-US" sz="825" b="1" err="1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defRPr/>
            </a:pPr>
            <a:r>
              <a:rPr lang="en-US" sz="825" i="1">
                <a:solidFill>
                  <a:prstClr val="black"/>
                </a:solidFill>
                <a:latin typeface="Calibri"/>
                <a:cs typeface="Calibri"/>
              </a:rPr>
              <a:t>US</a:t>
            </a:r>
          </a:p>
          <a:p>
            <a:pPr algn="ctr" defTabSz="685800">
              <a:defRPr/>
            </a:pPr>
            <a:r>
              <a:rPr lang="en-US" sz="825">
                <a:solidFill>
                  <a:prstClr val="black"/>
                </a:solidFill>
                <a:latin typeface="Calibri"/>
                <a:cs typeface="Calibri"/>
              </a:rPr>
              <a:t>Manager, Int’l Finance &amp; Procurement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482AA9-F10B-4105-A66E-9EF1C717576B}"/>
              </a:ext>
            </a:extLst>
          </p:cNvPr>
          <p:cNvSpPr/>
          <p:nvPr/>
        </p:nvSpPr>
        <p:spPr>
          <a:xfrm>
            <a:off x="3111577" y="3637891"/>
            <a:ext cx="1152144" cy="665226"/>
          </a:xfrm>
          <a:prstGeom prst="rect">
            <a:avLst/>
          </a:prstGeom>
          <a:noFill/>
          <a:ln w="38100">
            <a:solidFill>
              <a:srgbClr val="2E7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25" b="1">
                <a:solidFill>
                  <a:schemeClr val="tx1"/>
                </a:solidFill>
                <a:latin typeface="Calibri"/>
              </a:rPr>
              <a:t>Richard Tassani </a:t>
            </a:r>
          </a:p>
          <a:p>
            <a:pPr algn="ctr" defTabSz="685800">
              <a:defRPr/>
            </a:pPr>
            <a:r>
              <a:rPr lang="en-US" sz="825" i="1">
                <a:solidFill>
                  <a:prstClr val="black"/>
                </a:solidFill>
                <a:latin typeface="Calibri"/>
              </a:rPr>
              <a:t>Tanzania</a:t>
            </a:r>
          </a:p>
          <a:p>
            <a:pPr algn="ctr">
              <a:defRPr/>
            </a:pPr>
            <a:r>
              <a:rPr lang="en-US" sz="825">
                <a:solidFill>
                  <a:schemeClr val="tx1"/>
                </a:solidFill>
                <a:latin typeface="Calibri"/>
                <a:cs typeface="Calibri"/>
              </a:rPr>
              <a:t>Sr. Specialist, Int’l Accounting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FAE6C-93AF-11FF-CA38-D62F6A3AD299}"/>
              </a:ext>
            </a:extLst>
          </p:cNvPr>
          <p:cNvSpPr/>
          <p:nvPr/>
        </p:nvSpPr>
        <p:spPr>
          <a:xfrm>
            <a:off x="601849" y="2636272"/>
            <a:ext cx="1152144" cy="665226"/>
          </a:xfrm>
          <a:prstGeom prst="rect">
            <a:avLst/>
          </a:prstGeom>
          <a:noFill/>
          <a:ln w="38100">
            <a:solidFill>
              <a:srgbClr val="2E7D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825" b="1">
                <a:solidFill>
                  <a:schemeClr val="tx1"/>
                </a:solidFill>
                <a:latin typeface="Calibri"/>
                <a:cs typeface="Calibri"/>
              </a:rPr>
              <a:t>Danielle Hill</a:t>
            </a:r>
          </a:p>
          <a:p>
            <a:pPr algn="ctr" defTabSz="685800">
              <a:defRPr/>
            </a:pPr>
            <a:r>
              <a:rPr lang="en-US" sz="825" i="1">
                <a:solidFill>
                  <a:schemeClr val="tx1"/>
                </a:solidFill>
                <a:latin typeface="Calibri"/>
                <a:cs typeface="Calibri"/>
              </a:rPr>
              <a:t>US</a:t>
            </a:r>
          </a:p>
          <a:p>
            <a:pPr algn="ctr">
              <a:defRPr/>
            </a:pPr>
            <a:r>
              <a:rPr lang="en-US" sz="825">
                <a:solidFill>
                  <a:schemeClr val="tx1"/>
                </a:solidFill>
                <a:latin typeface="Calibri"/>
                <a:cs typeface="Calibri"/>
              </a:rPr>
              <a:t>Dept. Coordinator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48651EB-D3C1-8B3A-BE5D-1A624022F22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4572000" y="2181662"/>
            <a:ext cx="0" cy="284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034DE7-E4AF-855C-2BA8-64163A59E311}"/>
              </a:ext>
            </a:extLst>
          </p:cNvPr>
          <p:cNvCxnSpPr>
            <a:cxnSpLocks/>
          </p:cNvCxnSpPr>
          <p:nvPr/>
        </p:nvCxnSpPr>
        <p:spPr>
          <a:xfrm>
            <a:off x="1423823" y="2466292"/>
            <a:ext cx="64179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2C4133-26FC-ADB1-60BE-7226C9EF59A3}"/>
              </a:ext>
            </a:extLst>
          </p:cNvPr>
          <p:cNvCxnSpPr>
            <a:cxnSpLocks/>
          </p:cNvCxnSpPr>
          <p:nvPr/>
        </p:nvCxnSpPr>
        <p:spPr>
          <a:xfrm>
            <a:off x="1423823" y="2468961"/>
            <a:ext cx="0" cy="158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284966-8A09-E404-66A0-CFDDA65680E0}"/>
              </a:ext>
            </a:extLst>
          </p:cNvPr>
          <p:cNvCxnSpPr>
            <a:cxnSpLocks/>
          </p:cNvCxnSpPr>
          <p:nvPr/>
        </p:nvCxnSpPr>
        <p:spPr>
          <a:xfrm>
            <a:off x="2938282" y="2466292"/>
            <a:ext cx="0" cy="158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4470FC-FE5B-B693-3889-A132F26E08F9}"/>
              </a:ext>
            </a:extLst>
          </p:cNvPr>
          <p:cNvCxnSpPr>
            <a:cxnSpLocks/>
          </p:cNvCxnSpPr>
          <p:nvPr/>
        </p:nvCxnSpPr>
        <p:spPr>
          <a:xfrm>
            <a:off x="4572000" y="2466292"/>
            <a:ext cx="0" cy="158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C83C91-A518-4DC5-4D49-7044A6F86361}"/>
              </a:ext>
            </a:extLst>
          </p:cNvPr>
          <p:cNvCxnSpPr>
            <a:cxnSpLocks/>
          </p:cNvCxnSpPr>
          <p:nvPr/>
        </p:nvCxnSpPr>
        <p:spPr>
          <a:xfrm>
            <a:off x="6134009" y="2466292"/>
            <a:ext cx="0" cy="158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33C5B2-75E6-0710-44C9-4A03DFC5117D}"/>
              </a:ext>
            </a:extLst>
          </p:cNvPr>
          <p:cNvCxnSpPr>
            <a:cxnSpLocks/>
          </p:cNvCxnSpPr>
          <p:nvPr/>
        </p:nvCxnSpPr>
        <p:spPr>
          <a:xfrm>
            <a:off x="7841768" y="2466292"/>
            <a:ext cx="0" cy="158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794E75-0967-8028-74E8-75C1D28BC215}"/>
              </a:ext>
            </a:extLst>
          </p:cNvPr>
          <p:cNvCxnSpPr>
            <a:cxnSpLocks/>
          </p:cNvCxnSpPr>
          <p:nvPr/>
        </p:nvCxnSpPr>
        <p:spPr>
          <a:xfrm>
            <a:off x="2943980" y="3292224"/>
            <a:ext cx="6032" cy="174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ED9E79-D1B2-EA53-37DD-D013CCE005D3}"/>
              </a:ext>
            </a:extLst>
          </p:cNvPr>
          <p:cNvCxnSpPr>
            <a:cxnSpLocks/>
          </p:cNvCxnSpPr>
          <p:nvPr/>
        </p:nvCxnSpPr>
        <p:spPr>
          <a:xfrm>
            <a:off x="7790317" y="3308377"/>
            <a:ext cx="0" cy="158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5FBA48-F64B-9736-7BEC-70030C3BAD23}"/>
              </a:ext>
            </a:extLst>
          </p:cNvPr>
          <p:cNvCxnSpPr/>
          <p:nvPr/>
        </p:nvCxnSpPr>
        <p:spPr>
          <a:xfrm>
            <a:off x="2295327" y="3466414"/>
            <a:ext cx="13093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1E0988-5F96-CC44-1EAB-B1D981E1F753}"/>
              </a:ext>
            </a:extLst>
          </p:cNvPr>
          <p:cNvCxnSpPr>
            <a:cxnSpLocks/>
          </p:cNvCxnSpPr>
          <p:nvPr/>
        </p:nvCxnSpPr>
        <p:spPr>
          <a:xfrm>
            <a:off x="2295327" y="3469857"/>
            <a:ext cx="0" cy="17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686B36-4502-F858-5CDF-C3E63CDEA95F}"/>
              </a:ext>
            </a:extLst>
          </p:cNvPr>
          <p:cNvCxnSpPr>
            <a:cxnSpLocks/>
          </p:cNvCxnSpPr>
          <p:nvPr/>
        </p:nvCxnSpPr>
        <p:spPr>
          <a:xfrm>
            <a:off x="3604696" y="3459859"/>
            <a:ext cx="0" cy="17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07B32C-5762-9BDD-1122-859C060DF382}"/>
              </a:ext>
            </a:extLst>
          </p:cNvPr>
          <p:cNvCxnSpPr/>
          <p:nvPr/>
        </p:nvCxnSpPr>
        <p:spPr>
          <a:xfrm>
            <a:off x="7192309" y="3459859"/>
            <a:ext cx="13093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C437D2-FBFB-AB77-11EF-5A8744E97D63}"/>
              </a:ext>
            </a:extLst>
          </p:cNvPr>
          <p:cNvCxnSpPr>
            <a:cxnSpLocks/>
          </p:cNvCxnSpPr>
          <p:nvPr/>
        </p:nvCxnSpPr>
        <p:spPr>
          <a:xfrm>
            <a:off x="7192309" y="3466414"/>
            <a:ext cx="0" cy="158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83AA193-570C-072A-9BEC-5E07916FFE6B}"/>
              </a:ext>
            </a:extLst>
          </p:cNvPr>
          <p:cNvCxnSpPr>
            <a:cxnSpLocks/>
          </p:cNvCxnSpPr>
          <p:nvPr/>
        </p:nvCxnSpPr>
        <p:spPr>
          <a:xfrm>
            <a:off x="8501679" y="3466414"/>
            <a:ext cx="0" cy="1580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D94ED3-69C7-80A8-C4BE-A74DCD33AC8B}"/>
              </a:ext>
            </a:extLst>
          </p:cNvPr>
          <p:cNvCxnSpPr>
            <a:cxnSpLocks/>
          </p:cNvCxnSpPr>
          <p:nvPr/>
        </p:nvCxnSpPr>
        <p:spPr>
          <a:xfrm>
            <a:off x="8501679" y="4323126"/>
            <a:ext cx="0" cy="217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00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E002-EAF6-4211-9413-12029BD8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25" y="735380"/>
            <a:ext cx="8474015" cy="1012196"/>
          </a:xfrm>
        </p:spPr>
        <p:txBody>
          <a:bodyPr>
            <a:normAutofit/>
          </a:bodyPr>
          <a:lstStyle/>
          <a:p>
            <a:r>
              <a:rPr lang="en-US" sz="3600" b="1"/>
              <a:t>International Travel and Security </a:t>
            </a:r>
            <a:endParaRPr lang="en-US" sz="3600" b="1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576FE-5E6A-5E48-697C-C8F53450452B}"/>
              </a:ext>
            </a:extLst>
          </p:cNvPr>
          <p:cNvSpPr txBox="1"/>
          <p:nvPr/>
        </p:nvSpPr>
        <p:spPr>
          <a:xfrm>
            <a:off x="1064917" y="2110150"/>
            <a:ext cx="7352829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>
                <a:cs typeface="Arial"/>
              </a:rPr>
              <a:t>International challenges and travel security </a:t>
            </a:r>
            <a:endParaRPr lang="en-US" sz="26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600">
                <a:cs typeface="Arial"/>
              </a:rPr>
              <a:t>Empower personnel </a:t>
            </a:r>
          </a:p>
          <a:p>
            <a:pPr marL="457200" indent="-457200">
              <a:buFont typeface="Arial"/>
              <a:buChar char="•"/>
            </a:pPr>
            <a:r>
              <a:rPr lang="en-US" sz="2600">
                <a:cs typeface="Arial"/>
              </a:rPr>
              <a:t>Safety and security as enabler of UMB International Research and Programs </a:t>
            </a:r>
          </a:p>
          <a:p>
            <a:endParaRPr lang="en-US" sz="32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76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1632-6048-4F39-8EB0-02363BF6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41" y="1151391"/>
            <a:ext cx="8736259" cy="479518"/>
          </a:xfrm>
        </p:spPr>
        <p:txBody>
          <a:bodyPr>
            <a:normAutofit fontScale="90000"/>
          </a:bodyPr>
          <a:lstStyle/>
          <a:p>
            <a:r>
              <a:rPr lang="en-US" sz="4000" b="1"/>
              <a:t>International Travel for Faculty and Staff</a:t>
            </a:r>
            <a:endParaRPr lang="en-US" sz="2000">
              <a:ea typeface="+mn-ea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AE83FE-502D-B831-2C11-9C2571D72262}"/>
              </a:ext>
            </a:extLst>
          </p:cNvPr>
          <p:cNvSpPr txBox="1">
            <a:spLocks/>
          </p:cNvSpPr>
          <p:nvPr/>
        </p:nvSpPr>
        <p:spPr>
          <a:xfrm>
            <a:off x="644533" y="1715032"/>
            <a:ext cx="38807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>
              <a:ea typeface="+mn-ea"/>
              <a:cs typeface="Calibri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DA4890D-57D3-C272-5F35-CAAC25E04E12}"/>
              </a:ext>
            </a:extLst>
          </p:cNvPr>
          <p:cNvSpPr txBox="1">
            <a:spLocks/>
          </p:cNvSpPr>
          <p:nvPr/>
        </p:nvSpPr>
        <p:spPr>
          <a:xfrm>
            <a:off x="5867954" y="6636868"/>
            <a:ext cx="4043626" cy="117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>
                <a:ea typeface="+mn-ea"/>
                <a:cs typeface="Calibri"/>
              </a:rPr>
              <a:t> </a:t>
            </a:r>
            <a:r>
              <a:rPr lang="en-US" sz="1050">
                <a:ea typeface="+mj-lt"/>
                <a:cs typeface="+mj-lt"/>
                <a:hlinkClick r:id="rId3"/>
              </a:rPr>
              <a:t>International Travel (umaryland.edu)</a:t>
            </a:r>
            <a:r>
              <a:rPr lang="en-US" sz="1050">
                <a:ea typeface="+mn-ea"/>
                <a:cs typeface="Calibri"/>
              </a:rPr>
              <a:t>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ADFD9-5A6C-E246-FC5E-C538EECC7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72" y="1781483"/>
            <a:ext cx="8402128" cy="37872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600">
                <a:cs typeface="Calibri"/>
              </a:rPr>
              <a:t>Global Hub: </a:t>
            </a:r>
            <a:r>
              <a:rPr lang="en-US" sz="2600">
                <a:ea typeface="+mn-lt"/>
                <a:cs typeface="+mn-lt"/>
                <a:hlinkClick r:id="rId3"/>
              </a:rPr>
              <a:t>International Travel (umaryland.edu)</a:t>
            </a:r>
            <a:endParaRPr lang="en-US" sz="2600">
              <a:ea typeface="+mn-lt"/>
              <a:cs typeface="+mn-lt"/>
            </a:endParaRPr>
          </a:p>
          <a:p>
            <a:pPr marL="0" indent="0">
              <a:buNone/>
            </a:pPr>
            <a:endParaRPr lang="en-US" sz="2600">
              <a:cs typeface="Calibri"/>
            </a:endParaRPr>
          </a:p>
          <a:p>
            <a:pPr marL="0" indent="0">
              <a:buNone/>
            </a:pPr>
            <a:r>
              <a:rPr lang="en-US" sz="2600" b="1">
                <a:cs typeface="Calibri"/>
              </a:rPr>
              <a:t>STEP 1: </a:t>
            </a:r>
            <a:r>
              <a:rPr lang="en-US" sz="2600">
                <a:cs typeface="Calibri"/>
              </a:rPr>
              <a:t>Take Personal Safety and Security Training </a:t>
            </a:r>
            <a:endParaRPr lang="en-US" sz="2600" b="1" cap="all">
              <a:cs typeface="Calibri"/>
            </a:endParaRPr>
          </a:p>
          <a:p>
            <a:pPr marL="0" indent="0">
              <a:buNone/>
            </a:pPr>
            <a:r>
              <a:rPr lang="en-US" sz="2600" b="1">
                <a:cs typeface="Calibri"/>
              </a:rPr>
              <a:t>STEP 2: </a:t>
            </a:r>
            <a:r>
              <a:rPr lang="en-US" sz="2600">
                <a:cs typeface="Calibri"/>
                <a:hlinkClick r:id="rId4"/>
              </a:rPr>
              <a:t>Check destination country security ratings</a:t>
            </a:r>
          </a:p>
          <a:p>
            <a:pPr marL="0" indent="0">
              <a:buNone/>
            </a:pPr>
            <a:r>
              <a:rPr lang="en-US" sz="2600" b="1">
                <a:cs typeface="Calibri"/>
              </a:rPr>
              <a:t>STEP 3: </a:t>
            </a:r>
            <a:r>
              <a:rPr lang="en-US" sz="2600">
                <a:cs typeface="Calibri"/>
              </a:rPr>
              <a:t>Sign International Traveler Attestation Form </a:t>
            </a:r>
          </a:p>
          <a:p>
            <a:pPr marL="0" indent="0">
              <a:buNone/>
            </a:pPr>
            <a:r>
              <a:rPr lang="en-US" sz="2600" b="1">
                <a:cs typeface="Calibri"/>
              </a:rPr>
              <a:t>STEP 4: </a:t>
            </a:r>
            <a:r>
              <a:rPr lang="en-US" sz="2600">
                <a:cs typeface="Calibri"/>
              </a:rPr>
              <a:t>Request Travel Authorization in Concur </a:t>
            </a:r>
          </a:p>
          <a:p>
            <a:pPr marL="0" indent="0">
              <a:buNone/>
            </a:pPr>
            <a:r>
              <a:rPr lang="en-US" sz="2600" b="1">
                <a:cs typeface="Calibri"/>
              </a:rPr>
              <a:t>STEP 5: </a:t>
            </a:r>
            <a:r>
              <a:rPr lang="en-US" sz="2600">
                <a:cs typeface="Calibri"/>
              </a:rPr>
              <a:t>Book your Travel with Travel Leaders </a:t>
            </a:r>
          </a:p>
          <a:p>
            <a:pPr marL="0" indent="0">
              <a:buNone/>
            </a:pPr>
            <a:r>
              <a:rPr lang="en-US" sz="2600" b="1">
                <a:cs typeface="Calibri"/>
              </a:rPr>
              <a:t>STEP 6: </a:t>
            </a:r>
            <a:r>
              <a:rPr lang="en-US" sz="2600">
                <a:cs typeface="Calibri"/>
              </a:rPr>
              <a:t>Download International SOS’ Assistance app  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58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E002-EAF6-4211-9413-12029BD8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8719"/>
            <a:ext cx="8229600" cy="1012196"/>
          </a:xfrm>
        </p:spPr>
        <p:txBody>
          <a:bodyPr>
            <a:normAutofit/>
          </a:bodyPr>
          <a:lstStyle/>
          <a:p>
            <a:r>
              <a:rPr lang="en-US" sz="3600" b="1"/>
              <a:t>International Safety and Security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3BC7A4-FD8F-A4F6-277C-B5C3DBBA7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90351" y="1744494"/>
            <a:ext cx="2067460" cy="35036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F918F8-7733-4934-F6A3-B8598F53929C}"/>
              </a:ext>
            </a:extLst>
          </p:cNvPr>
          <p:cNvSpPr txBox="1"/>
          <p:nvPr/>
        </p:nvSpPr>
        <p:spPr>
          <a:xfrm>
            <a:off x="3122272" y="1744494"/>
            <a:ext cx="58708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Ken Nisbet</a:t>
            </a:r>
          </a:p>
          <a:p>
            <a:r>
              <a:rPr lang="en-US" sz="2400"/>
              <a:t>International Safety and Security Manager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/>
              <a:t>12+ years experience in international security risk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i="1"/>
              <a:t>Lived, worked and traveled extensively in Sub-Saharan Africa and the Middle 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0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1632-6048-4F39-8EB0-02363BF6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97" y="727042"/>
            <a:ext cx="8478428" cy="1143000"/>
          </a:xfrm>
        </p:spPr>
        <p:txBody>
          <a:bodyPr>
            <a:normAutofit fontScale="90000"/>
          </a:bodyPr>
          <a:lstStyle/>
          <a:p>
            <a:r>
              <a:rPr lang="en-US" sz="4000" b="1"/>
              <a:t>How International Operations supports you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6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0DA9E7-4C7A-E010-E541-D782FC85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968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/>
              <a:t>	Before You 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400"/>
              <a:t>Learn at your own pace with recommended travel security courses via DisasterReady.org</a:t>
            </a:r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1F9462-4951-C48A-3617-1B9E4205F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22" y="2507531"/>
            <a:ext cx="7101755" cy="364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0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21632-6048-4F39-8EB0-02363BF6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34" y="725864"/>
            <a:ext cx="8591550" cy="1143000"/>
          </a:xfrm>
        </p:spPr>
        <p:txBody>
          <a:bodyPr>
            <a:normAutofit fontScale="90000"/>
          </a:bodyPr>
          <a:lstStyle/>
          <a:p>
            <a:r>
              <a:rPr lang="en-US" sz="4000" b="1"/>
              <a:t>How International Operations supports you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76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0DA9E7-4C7A-E010-E541-D782FC85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9685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/>
              <a:t>	Before You 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400"/>
              <a:t>Learn at your own pace with recommended travel security courses via DisasterReady.org</a:t>
            </a:r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4F1B3F-3982-762F-EB7B-B4637332D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3" y="2527562"/>
            <a:ext cx="7234990" cy="31179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E184C0-9634-404B-2CEB-2D3509FE2D5F}"/>
              </a:ext>
            </a:extLst>
          </p:cNvPr>
          <p:cNvSpPr txBox="1"/>
          <p:nvPr/>
        </p:nvSpPr>
        <p:spPr>
          <a:xfrm>
            <a:off x="1935800" y="6033155"/>
            <a:ext cx="62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Personal safety and security awareness module </a:t>
            </a:r>
          </a:p>
        </p:txBody>
      </p:sp>
    </p:spTree>
    <p:extLst>
      <p:ext uri="{BB962C8B-B14F-4D97-AF65-F5344CB8AC3E}">
        <p14:creationId xmlns:p14="http://schemas.microsoft.com/office/powerpoint/2010/main" val="356571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Custom 1">
      <a:majorFont>
        <a:latin typeface="Calibri heading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615</Words>
  <Application>Microsoft Office PowerPoint</Application>
  <PresentationFormat>On-screen Show (4:3)</PresentationFormat>
  <Paragraphs>119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heading</vt:lpstr>
      <vt:lpstr>Calibri Light</vt:lpstr>
      <vt:lpstr>Helvetica</vt:lpstr>
      <vt:lpstr>Office Theme</vt:lpstr>
      <vt:lpstr>2_Template PresentationGo</vt:lpstr>
      <vt:lpstr>3_Template PresentationGo</vt:lpstr>
      <vt:lpstr>International Operations </vt:lpstr>
      <vt:lpstr>International Travel</vt:lpstr>
      <vt:lpstr>International Operations &amp; the Global Hub </vt:lpstr>
      <vt:lpstr>International Operations Team</vt:lpstr>
      <vt:lpstr>International Travel and Security </vt:lpstr>
      <vt:lpstr>International Travel for Faculty and Staff</vt:lpstr>
      <vt:lpstr>International Safety and Security</vt:lpstr>
      <vt:lpstr>How International Operations supports you </vt:lpstr>
      <vt:lpstr>How International Operations supports you </vt:lpstr>
      <vt:lpstr>How International Operations supports you </vt:lpstr>
      <vt:lpstr>How International Operations supports you </vt:lpstr>
      <vt:lpstr>How International Operations supports you </vt:lpstr>
      <vt:lpstr>How International Operations supports you  </vt:lpstr>
      <vt:lpstr>PowerPoint Presentation</vt:lpstr>
    </vt:vector>
  </TitlesOfParts>
  <Company>Univ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Meol</dc:creator>
  <cp:lastModifiedBy>Lyons, Cynthia</cp:lastModifiedBy>
  <cp:revision>3</cp:revision>
  <dcterms:created xsi:type="dcterms:W3CDTF">2011-07-11T15:55:14Z</dcterms:created>
  <dcterms:modified xsi:type="dcterms:W3CDTF">2023-02-08T13:44:21Z</dcterms:modified>
</cp:coreProperties>
</file>