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42"/>
  </p:notesMasterIdLst>
  <p:handoutMasterIdLst>
    <p:handoutMasterId r:id="rId43"/>
  </p:handoutMasterIdLst>
  <p:sldIdLst>
    <p:sldId id="665" r:id="rId5"/>
    <p:sldId id="637" r:id="rId6"/>
    <p:sldId id="663" r:id="rId7"/>
    <p:sldId id="648" r:id="rId8"/>
    <p:sldId id="650" r:id="rId9"/>
    <p:sldId id="647" r:id="rId10"/>
    <p:sldId id="649" r:id="rId11"/>
    <p:sldId id="612" r:id="rId12"/>
    <p:sldId id="638" r:id="rId13"/>
    <p:sldId id="651" r:id="rId14"/>
    <p:sldId id="652" r:id="rId15"/>
    <p:sldId id="658" r:id="rId16"/>
    <p:sldId id="631" r:id="rId17"/>
    <p:sldId id="639" r:id="rId18"/>
    <p:sldId id="653" r:id="rId19"/>
    <p:sldId id="654" r:id="rId20"/>
    <p:sldId id="640" r:id="rId21"/>
    <p:sldId id="655" r:id="rId22"/>
    <p:sldId id="641" r:id="rId23"/>
    <p:sldId id="656" r:id="rId24"/>
    <p:sldId id="642" r:id="rId25"/>
    <p:sldId id="643" r:id="rId26"/>
    <p:sldId id="644" r:id="rId27"/>
    <p:sldId id="657" r:id="rId28"/>
    <p:sldId id="645" r:id="rId29"/>
    <p:sldId id="660" r:id="rId30"/>
    <p:sldId id="661" r:id="rId31"/>
    <p:sldId id="659" r:id="rId32"/>
    <p:sldId id="633" r:id="rId33"/>
    <p:sldId id="635" r:id="rId34"/>
    <p:sldId id="662" r:id="rId35"/>
    <p:sldId id="664" r:id="rId36"/>
    <p:sldId id="634" r:id="rId37"/>
    <p:sldId id="667" r:id="rId38"/>
    <p:sldId id="256" r:id="rId39"/>
    <p:sldId id="666" r:id="rId40"/>
    <p:sldId id="629" r:id="rId41"/>
  </p:sldIdLst>
  <p:sldSz cx="9144000" cy="6858000" type="screen4x3"/>
  <p:notesSz cx="7010400" cy="92964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B95"/>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8271" autoAdjust="0"/>
  </p:normalViewPr>
  <p:slideViewPr>
    <p:cSldViewPr>
      <p:cViewPr varScale="1">
        <p:scale>
          <a:sx n="97" d="100"/>
          <a:sy n="97" d="100"/>
        </p:scale>
        <p:origin x="1332" y="84"/>
      </p:cViewPr>
      <p:guideLst>
        <p:guide orient="horz" pos="2160"/>
        <p:guide pos="2880"/>
      </p:guideLst>
    </p:cSldViewPr>
  </p:slideViewPr>
  <p:outlineViewPr>
    <p:cViewPr>
      <p:scale>
        <a:sx n="33" d="100"/>
        <a:sy n="33" d="100"/>
      </p:scale>
      <p:origin x="0" y="-5352"/>
    </p:cViewPr>
  </p:outlineViewPr>
  <p:notesTextViewPr>
    <p:cViewPr>
      <p:scale>
        <a:sx n="3" d="2"/>
        <a:sy n="3" d="2"/>
      </p:scale>
      <p:origin x="0" y="0"/>
    </p:cViewPr>
  </p:notesTextViewPr>
  <p:sorterViewPr>
    <p:cViewPr varScale="1">
      <p:scale>
        <a:sx n="100" d="100"/>
        <a:sy n="100" d="100"/>
      </p:scale>
      <p:origin x="0" y="-4896"/>
    </p:cViewPr>
  </p:sorterViewPr>
  <p:notesViewPr>
    <p:cSldViewPr>
      <p:cViewPr varScale="1">
        <p:scale>
          <a:sx n="99" d="100"/>
          <a:sy n="99" d="100"/>
        </p:scale>
        <p:origin x="352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83DD67F-43D8-4B06-B04E-6EE4C2E2524E}" type="datetimeFigureOut">
              <a:rPr lang="en-US" smtClean="0"/>
              <a:t>2/8/2023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AFA8B4-3EF2-4B1D-9377-841D035AA165}" type="slidenum">
              <a:rPr lang="en-US" smtClean="0"/>
              <a:t>‹#›</a:t>
            </a:fld>
            <a:endParaRPr lang="en-US" dirty="0"/>
          </a:p>
        </p:txBody>
      </p:sp>
    </p:spTree>
    <p:extLst>
      <p:ext uri="{BB962C8B-B14F-4D97-AF65-F5344CB8AC3E}">
        <p14:creationId xmlns:p14="http://schemas.microsoft.com/office/powerpoint/2010/main" val="3232302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DEEAE1-0E4A-413F-9268-B3F1D80D3CBA}" type="datetimeFigureOut">
              <a:rPr lang="en-US" smtClean="0"/>
              <a:t>2/8/2023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BFAE2E-274E-459D-A5FA-3048DCF79705}" type="slidenum">
              <a:rPr lang="en-US" smtClean="0"/>
              <a:t>‹#›</a:t>
            </a:fld>
            <a:endParaRPr lang="en-US" dirty="0"/>
          </a:p>
        </p:txBody>
      </p:sp>
    </p:spTree>
    <p:extLst>
      <p:ext uri="{BB962C8B-B14F-4D97-AF65-F5344CB8AC3E}">
        <p14:creationId xmlns:p14="http://schemas.microsoft.com/office/powerpoint/2010/main" val="60693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a:t>
            </a:fld>
            <a:endParaRPr lang="en-US" dirty="0"/>
          </a:p>
        </p:txBody>
      </p:sp>
    </p:spTree>
    <p:extLst>
      <p:ext uri="{BB962C8B-B14F-4D97-AF65-F5344CB8AC3E}">
        <p14:creationId xmlns:p14="http://schemas.microsoft.com/office/powerpoint/2010/main" val="2044965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10</a:t>
            </a:fld>
            <a:endParaRPr lang="en-US" dirty="0"/>
          </a:p>
        </p:txBody>
      </p:sp>
    </p:spTree>
    <p:extLst>
      <p:ext uri="{BB962C8B-B14F-4D97-AF65-F5344CB8AC3E}">
        <p14:creationId xmlns:p14="http://schemas.microsoft.com/office/powerpoint/2010/main" val="280073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11</a:t>
            </a:fld>
            <a:endParaRPr lang="en-US" dirty="0"/>
          </a:p>
        </p:txBody>
      </p:sp>
    </p:spTree>
    <p:extLst>
      <p:ext uri="{BB962C8B-B14F-4D97-AF65-F5344CB8AC3E}">
        <p14:creationId xmlns:p14="http://schemas.microsoft.com/office/powerpoint/2010/main" val="146148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12</a:t>
            </a:fld>
            <a:endParaRPr lang="en-US" dirty="0"/>
          </a:p>
        </p:txBody>
      </p:sp>
    </p:spTree>
    <p:extLst>
      <p:ext uri="{BB962C8B-B14F-4D97-AF65-F5344CB8AC3E}">
        <p14:creationId xmlns:p14="http://schemas.microsoft.com/office/powerpoint/2010/main" val="191657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13</a:t>
            </a:fld>
            <a:endParaRPr lang="en-US" dirty="0"/>
          </a:p>
        </p:txBody>
      </p:sp>
    </p:spTree>
    <p:extLst>
      <p:ext uri="{BB962C8B-B14F-4D97-AF65-F5344CB8AC3E}">
        <p14:creationId xmlns:p14="http://schemas.microsoft.com/office/powerpoint/2010/main" val="198345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14</a:t>
            </a:fld>
            <a:endParaRPr lang="en-US" dirty="0"/>
          </a:p>
        </p:txBody>
      </p:sp>
    </p:spTree>
    <p:extLst>
      <p:ext uri="{BB962C8B-B14F-4D97-AF65-F5344CB8AC3E}">
        <p14:creationId xmlns:p14="http://schemas.microsoft.com/office/powerpoint/2010/main" val="3223955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15</a:t>
            </a:fld>
            <a:endParaRPr lang="en-US" dirty="0"/>
          </a:p>
        </p:txBody>
      </p:sp>
    </p:spTree>
    <p:extLst>
      <p:ext uri="{BB962C8B-B14F-4D97-AF65-F5344CB8AC3E}">
        <p14:creationId xmlns:p14="http://schemas.microsoft.com/office/powerpoint/2010/main" val="66994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16</a:t>
            </a:fld>
            <a:endParaRPr lang="en-US" dirty="0"/>
          </a:p>
        </p:txBody>
      </p:sp>
    </p:spTree>
    <p:extLst>
      <p:ext uri="{BB962C8B-B14F-4D97-AF65-F5344CB8AC3E}">
        <p14:creationId xmlns:p14="http://schemas.microsoft.com/office/powerpoint/2010/main" val="168725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17</a:t>
            </a:fld>
            <a:endParaRPr lang="en-US" dirty="0"/>
          </a:p>
        </p:txBody>
      </p:sp>
    </p:spTree>
    <p:extLst>
      <p:ext uri="{BB962C8B-B14F-4D97-AF65-F5344CB8AC3E}">
        <p14:creationId xmlns:p14="http://schemas.microsoft.com/office/powerpoint/2010/main" val="54368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18</a:t>
            </a:fld>
            <a:endParaRPr lang="en-US" dirty="0"/>
          </a:p>
        </p:txBody>
      </p:sp>
    </p:spTree>
    <p:extLst>
      <p:ext uri="{BB962C8B-B14F-4D97-AF65-F5344CB8AC3E}">
        <p14:creationId xmlns:p14="http://schemas.microsoft.com/office/powerpoint/2010/main" val="248784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19</a:t>
            </a:fld>
            <a:endParaRPr lang="en-US" dirty="0"/>
          </a:p>
        </p:txBody>
      </p:sp>
    </p:spTree>
    <p:extLst>
      <p:ext uri="{BB962C8B-B14F-4D97-AF65-F5344CB8AC3E}">
        <p14:creationId xmlns:p14="http://schemas.microsoft.com/office/powerpoint/2010/main" val="367678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a:t>
            </a:fld>
            <a:endParaRPr lang="en-US" dirty="0"/>
          </a:p>
        </p:txBody>
      </p:sp>
    </p:spTree>
    <p:extLst>
      <p:ext uri="{BB962C8B-B14F-4D97-AF65-F5344CB8AC3E}">
        <p14:creationId xmlns:p14="http://schemas.microsoft.com/office/powerpoint/2010/main" val="2347171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20</a:t>
            </a:fld>
            <a:endParaRPr lang="en-US" dirty="0"/>
          </a:p>
        </p:txBody>
      </p:sp>
    </p:spTree>
    <p:extLst>
      <p:ext uri="{BB962C8B-B14F-4D97-AF65-F5344CB8AC3E}">
        <p14:creationId xmlns:p14="http://schemas.microsoft.com/office/powerpoint/2010/main" val="76617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21</a:t>
            </a:fld>
            <a:endParaRPr lang="en-US" dirty="0"/>
          </a:p>
        </p:txBody>
      </p:sp>
    </p:spTree>
    <p:extLst>
      <p:ext uri="{BB962C8B-B14F-4D97-AF65-F5344CB8AC3E}">
        <p14:creationId xmlns:p14="http://schemas.microsoft.com/office/powerpoint/2010/main" val="2033211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22</a:t>
            </a:fld>
            <a:endParaRPr lang="en-US" dirty="0"/>
          </a:p>
        </p:txBody>
      </p:sp>
    </p:spTree>
    <p:extLst>
      <p:ext uri="{BB962C8B-B14F-4D97-AF65-F5344CB8AC3E}">
        <p14:creationId xmlns:p14="http://schemas.microsoft.com/office/powerpoint/2010/main" val="283247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23</a:t>
            </a:fld>
            <a:endParaRPr lang="en-US" dirty="0"/>
          </a:p>
        </p:txBody>
      </p:sp>
    </p:spTree>
    <p:extLst>
      <p:ext uri="{BB962C8B-B14F-4D97-AF65-F5344CB8AC3E}">
        <p14:creationId xmlns:p14="http://schemas.microsoft.com/office/powerpoint/2010/main" val="2806784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24</a:t>
            </a:fld>
            <a:endParaRPr lang="en-US" dirty="0"/>
          </a:p>
        </p:txBody>
      </p:sp>
    </p:spTree>
    <p:extLst>
      <p:ext uri="{BB962C8B-B14F-4D97-AF65-F5344CB8AC3E}">
        <p14:creationId xmlns:p14="http://schemas.microsoft.com/office/powerpoint/2010/main" val="3956915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25</a:t>
            </a:fld>
            <a:endParaRPr lang="en-US" dirty="0"/>
          </a:p>
        </p:txBody>
      </p:sp>
    </p:spTree>
    <p:extLst>
      <p:ext uri="{BB962C8B-B14F-4D97-AF65-F5344CB8AC3E}">
        <p14:creationId xmlns:p14="http://schemas.microsoft.com/office/powerpoint/2010/main" val="255863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26</a:t>
            </a:fld>
            <a:endParaRPr lang="en-US" dirty="0"/>
          </a:p>
        </p:txBody>
      </p:sp>
    </p:spTree>
    <p:extLst>
      <p:ext uri="{BB962C8B-B14F-4D97-AF65-F5344CB8AC3E}">
        <p14:creationId xmlns:p14="http://schemas.microsoft.com/office/powerpoint/2010/main" val="3499641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27</a:t>
            </a:fld>
            <a:endParaRPr lang="en-US" dirty="0"/>
          </a:p>
        </p:txBody>
      </p:sp>
    </p:spTree>
    <p:extLst>
      <p:ext uri="{BB962C8B-B14F-4D97-AF65-F5344CB8AC3E}">
        <p14:creationId xmlns:p14="http://schemas.microsoft.com/office/powerpoint/2010/main" val="2185806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28</a:t>
            </a:fld>
            <a:endParaRPr lang="en-US" dirty="0"/>
          </a:p>
        </p:txBody>
      </p:sp>
    </p:spTree>
    <p:extLst>
      <p:ext uri="{BB962C8B-B14F-4D97-AF65-F5344CB8AC3E}">
        <p14:creationId xmlns:p14="http://schemas.microsoft.com/office/powerpoint/2010/main" val="1764220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29</a:t>
            </a:fld>
            <a:endParaRPr lang="en-US" dirty="0"/>
          </a:p>
        </p:txBody>
      </p:sp>
    </p:spTree>
    <p:extLst>
      <p:ext uri="{BB962C8B-B14F-4D97-AF65-F5344CB8AC3E}">
        <p14:creationId xmlns:p14="http://schemas.microsoft.com/office/powerpoint/2010/main" val="2534656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3</a:t>
            </a:fld>
            <a:endParaRPr lang="en-US" dirty="0"/>
          </a:p>
        </p:txBody>
      </p:sp>
    </p:spTree>
    <p:extLst>
      <p:ext uri="{BB962C8B-B14F-4D97-AF65-F5344CB8AC3E}">
        <p14:creationId xmlns:p14="http://schemas.microsoft.com/office/powerpoint/2010/main" val="1549583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35</a:t>
            </a:fld>
            <a:endParaRPr lang="en-US" dirty="0"/>
          </a:p>
        </p:txBody>
      </p:sp>
    </p:spTree>
    <p:extLst>
      <p:ext uri="{BB962C8B-B14F-4D97-AF65-F5344CB8AC3E}">
        <p14:creationId xmlns:p14="http://schemas.microsoft.com/office/powerpoint/2010/main" val="579422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36</a:t>
            </a:fld>
            <a:endParaRPr lang="en-US" dirty="0"/>
          </a:p>
        </p:txBody>
      </p:sp>
    </p:spTree>
    <p:extLst>
      <p:ext uri="{BB962C8B-B14F-4D97-AF65-F5344CB8AC3E}">
        <p14:creationId xmlns:p14="http://schemas.microsoft.com/office/powerpoint/2010/main" val="1468280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37</a:t>
            </a:fld>
            <a:endParaRPr lang="en-US" dirty="0"/>
          </a:p>
        </p:txBody>
      </p:sp>
    </p:spTree>
    <p:extLst>
      <p:ext uri="{BB962C8B-B14F-4D97-AF65-F5344CB8AC3E}">
        <p14:creationId xmlns:p14="http://schemas.microsoft.com/office/powerpoint/2010/main" val="293260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4</a:t>
            </a:fld>
            <a:endParaRPr lang="en-US" dirty="0"/>
          </a:p>
        </p:txBody>
      </p:sp>
    </p:spTree>
    <p:extLst>
      <p:ext uri="{BB962C8B-B14F-4D97-AF65-F5344CB8AC3E}">
        <p14:creationId xmlns:p14="http://schemas.microsoft.com/office/powerpoint/2010/main" val="353303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5</a:t>
            </a:fld>
            <a:endParaRPr lang="en-US" dirty="0"/>
          </a:p>
        </p:txBody>
      </p:sp>
    </p:spTree>
    <p:extLst>
      <p:ext uri="{BB962C8B-B14F-4D97-AF65-F5344CB8AC3E}">
        <p14:creationId xmlns:p14="http://schemas.microsoft.com/office/powerpoint/2010/main" val="274723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6</a:t>
            </a:fld>
            <a:endParaRPr lang="en-US" dirty="0"/>
          </a:p>
        </p:txBody>
      </p:sp>
    </p:spTree>
    <p:extLst>
      <p:ext uri="{BB962C8B-B14F-4D97-AF65-F5344CB8AC3E}">
        <p14:creationId xmlns:p14="http://schemas.microsoft.com/office/powerpoint/2010/main" val="380371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7</a:t>
            </a:fld>
            <a:endParaRPr lang="en-US" dirty="0"/>
          </a:p>
        </p:txBody>
      </p:sp>
    </p:spTree>
    <p:extLst>
      <p:ext uri="{BB962C8B-B14F-4D97-AF65-F5344CB8AC3E}">
        <p14:creationId xmlns:p14="http://schemas.microsoft.com/office/powerpoint/2010/main" val="642726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8</a:t>
            </a:fld>
            <a:endParaRPr lang="en-US" dirty="0"/>
          </a:p>
        </p:txBody>
      </p:sp>
    </p:spTree>
    <p:extLst>
      <p:ext uri="{BB962C8B-B14F-4D97-AF65-F5344CB8AC3E}">
        <p14:creationId xmlns:p14="http://schemas.microsoft.com/office/powerpoint/2010/main" val="146828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FAE2E-274E-459D-A5FA-3048DCF79705}" type="slidenum">
              <a:rPr lang="en-US" smtClean="0"/>
              <a:t>9</a:t>
            </a:fld>
            <a:endParaRPr lang="en-US" dirty="0"/>
          </a:p>
        </p:txBody>
      </p:sp>
    </p:spTree>
    <p:extLst>
      <p:ext uri="{BB962C8B-B14F-4D97-AF65-F5344CB8AC3E}">
        <p14:creationId xmlns:p14="http://schemas.microsoft.com/office/powerpoint/2010/main" val="312536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772400" cy="1470025"/>
          </a:xfr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600200" y="3886200"/>
            <a:ext cx="6400800" cy="1752600"/>
          </a:xfrm>
        </p:spPr>
        <p:txBody>
          <a:bodyPr/>
          <a:lstStyle>
            <a:lvl1pPr marL="0" indent="0" algn="ctr">
              <a:buNone/>
              <a:defRPr>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F7AF2CBC-D6C2-4F66-BD9E-394A2B050428}" type="datetime1">
              <a:rPr lang="en-US" smtClean="0"/>
              <a:t>2/8/2023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D6CD56F8-6CC3-473E-8875-F786D5BF1E99}" type="slidenum">
              <a:rPr lang="en-US" smtClean="0"/>
              <a:pPr/>
              <a:t>‹#›</a:t>
            </a:fld>
            <a:endParaRPr lang="en-US" dirty="0"/>
          </a:p>
        </p:txBody>
      </p:sp>
    </p:spTree>
    <p:extLst>
      <p:ext uri="{BB962C8B-B14F-4D97-AF65-F5344CB8AC3E}">
        <p14:creationId xmlns:p14="http://schemas.microsoft.com/office/powerpoint/2010/main" val="312602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914400"/>
          </a:xfrm>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85800" y="2057400"/>
            <a:ext cx="8229600" cy="41449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01DF7F88-FA8F-43A5-A16D-FEE1DD39B7EA}" type="datetime1">
              <a:rPr lang="en-US" smtClean="0"/>
              <a:t>2/8/2023</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D6CD56F8-6CC3-473E-8875-F786D5BF1E99}" type="slidenum">
              <a:rPr lang="en-US" smtClean="0"/>
              <a:pPr/>
              <a:t>‹#›</a:t>
            </a:fld>
            <a:endParaRPr lang="en-US" dirty="0"/>
          </a:p>
        </p:txBody>
      </p:sp>
    </p:spTree>
    <p:extLst>
      <p:ext uri="{BB962C8B-B14F-4D97-AF65-F5344CB8AC3E}">
        <p14:creationId xmlns:p14="http://schemas.microsoft.com/office/powerpoint/2010/main" val="177829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a:srcRect l="1205" t="1234" b="1086"/>
          <a:stretch/>
        </p:blipFill>
        <p:spPr>
          <a:xfrm>
            <a:off x="0" y="0"/>
            <a:ext cx="9144000" cy="6858000"/>
          </a:xfrm>
          <a:prstGeom prst="rect">
            <a:avLst/>
          </a:prstGeom>
        </p:spPr>
      </p:pic>
      <p:sp>
        <p:nvSpPr>
          <p:cNvPr id="2" name="Title Placeholder 1"/>
          <p:cNvSpPr>
            <a:spLocks noGrp="1"/>
          </p:cNvSpPr>
          <p:nvPr>
            <p:ph type="title"/>
          </p:nvPr>
        </p:nvSpPr>
        <p:spPr>
          <a:xfrm>
            <a:off x="685800" y="114300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0574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92875"/>
            <a:ext cx="21336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cs typeface="Calibri" panose="020F0502020204030204" pitchFamily="34" charset="0"/>
              </a:defRPr>
            </a:lvl1pPr>
          </a:lstStyle>
          <a:p>
            <a:fld id="{E2FAAFAD-0BE6-4190-B0D6-AC4AA36A19D3}" type="datetime1">
              <a:rPr lang="en-US" smtClean="0"/>
              <a:t>2/8/2023</a:t>
            </a:fld>
            <a:endParaRPr lang="en-US" dirty="0"/>
          </a:p>
        </p:txBody>
      </p:sp>
      <p:sp>
        <p:nvSpPr>
          <p:cNvPr id="5" name="Footer Placeholder 4"/>
          <p:cNvSpPr>
            <a:spLocks noGrp="1"/>
          </p:cNvSpPr>
          <p:nvPr>
            <p:ph type="ftr" sz="quarter" idx="3"/>
          </p:nvPr>
        </p:nvSpPr>
        <p:spPr>
          <a:xfrm>
            <a:off x="3352800" y="6492875"/>
            <a:ext cx="28956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cs typeface="Calibri" panose="020F0502020204030204" pitchFamily="34" charset="0"/>
              </a:defRPr>
            </a:lvl1pPr>
          </a:lstStyle>
          <a:p>
            <a:fld id="{D6CD56F8-6CC3-473E-8875-F786D5BF1E99}" type="slidenum">
              <a:rPr lang="en-US" smtClean="0"/>
              <a:pPr/>
              <a:t>‹#›</a:t>
            </a:fld>
            <a:endParaRPr lang="en-US" dirty="0"/>
          </a:p>
        </p:txBody>
      </p:sp>
      <p:pic>
        <p:nvPicPr>
          <p:cNvPr id="7" name="Picture 6" descr="UMB-logo_horizontal.eps"/>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9600" y="457200"/>
            <a:ext cx="2057400" cy="542719"/>
          </a:xfrm>
          <a:prstGeom prst="rect">
            <a:avLst/>
          </a:prstGeom>
        </p:spPr>
      </p:pic>
    </p:spTree>
    <p:extLst>
      <p:ext uri="{BB962C8B-B14F-4D97-AF65-F5344CB8AC3E}">
        <p14:creationId xmlns:p14="http://schemas.microsoft.com/office/powerpoint/2010/main" val="1332433801"/>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rocedures/controller/travel.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rocedures/controller/travel.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umaryland.edu/policies-and-procedures/library/financial-affairs/procedures/controller/travel.php" TargetMode="External"/><Relationship Id="rId4" Type="http://schemas.openxmlformats.org/officeDocument/2006/relationships/hyperlink" Target="https://www.umaryland.edu/media/umb/af/fs/policies/Business-Travel-for-Nonemployee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umaryland.edu/policies-and-procedures/library/financial-affairs/policies/viii-1100a.php"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umaryland.edu/policies-and-procedures/library/financial-affairs/policies/viii-1100a.ph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parking"/><Relationship Id="rId5" Type="http://schemas.openxmlformats.org/officeDocument/2006/relationships/hyperlink" Target="#def_commute"/><Relationship Id="rId4" Type="http://schemas.openxmlformats.org/officeDocument/2006/relationships/hyperlink" Target="https://www.umaryland.edu/policies-and-procedures/library/financial-affairs/policies/viii-1100a.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umaryland.edu/media/umb/af/fs/policies/Business-Travel-for-UMB-Employee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umaryland.edu/media/umb/af/fs/travel/Concur-role-descriptions-posted.pdf" TargetMode="External"/><Relationship Id="rId4" Type="http://schemas.openxmlformats.org/officeDocument/2006/relationships/hyperlink" Target="https://www.umaryland.edu/policies-and-procedures/library/financial-affairs/policies/viii-1100a.php"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maryland.edu/media/umb/af/fs/policies/Business-Travel-for-Nonemployees.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maryland.edu/controller/job-aid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umaryland.edu/policies-and-procedures/library/financial-affairs/policies/viii-1100a.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maryland.edu/controller/disbursements/travel/" TargetMode="External"/><Relationship Id="rId2" Type="http://schemas.openxmlformats.org/officeDocument/2006/relationships/hyperlink" Target="https://elm.umaryland.edu/announcements/2023/Concur-Travel-and-Expense-System-Town-Hall.ph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umaryland.webex.com/weblink/register/r5d0972f28df5ac06e67e0bffd1f17ba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travelhelp@umaryland.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maryland.edu/about-umb/offices/enterprise-risk-management/risk-management-and-workers-compensation/"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UMBRiskManagement@umaryland.edu"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def_UMB_fund"/></Relationships>
</file>

<file path=ppt/slides/_rels/slide8.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maryland.edu/policies-and-procedures/library/financial-affairs/policies/viii-1100a.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umaryland.edu/policies-and-procedures/library/financial-affairs/procedures/controller/travel.php" TargetMode="External"/><Relationship Id="rId4" Type="http://schemas.openxmlformats.org/officeDocument/2006/relationships/hyperlink" Target="https://www.umaryland.edu/global-hu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83920" y="1447800"/>
            <a:ext cx="7772400" cy="2362200"/>
          </a:xfrm>
        </p:spPr>
        <p:txBody>
          <a:bodyPr>
            <a:normAutofit fontScale="90000"/>
          </a:bodyPr>
          <a:lstStyle/>
          <a:p>
            <a:br>
              <a:rPr lang="en-US" sz="4000" dirty="0">
                <a:latin typeface="+mj-lt"/>
              </a:rPr>
            </a:br>
            <a:r>
              <a:rPr lang="en-US" sz="4000" dirty="0">
                <a:latin typeface="+mj-lt"/>
              </a:rPr>
              <a:t>Business Travel Policy and Procedure:</a:t>
            </a:r>
            <a:br>
              <a:rPr lang="en-US" sz="4000" dirty="0">
                <a:latin typeface="+mj-lt"/>
              </a:rPr>
            </a:br>
            <a:r>
              <a:rPr lang="en-US" sz="4000" dirty="0">
                <a:latin typeface="+mj-lt"/>
              </a:rPr>
              <a:t>What’s New?</a:t>
            </a:r>
            <a:br>
              <a:rPr lang="en-US" sz="4000" dirty="0">
                <a:latin typeface="+mj-lt"/>
              </a:rPr>
            </a:br>
            <a:r>
              <a:rPr lang="en-US" sz="4000" dirty="0">
                <a:latin typeface="+mj-lt"/>
              </a:rPr>
              <a:t>February 1, 2023</a:t>
            </a:r>
          </a:p>
        </p:txBody>
      </p:sp>
      <p:sp>
        <p:nvSpPr>
          <p:cNvPr id="9" name="Subtitle 8"/>
          <p:cNvSpPr>
            <a:spLocks noGrp="1"/>
          </p:cNvSpPr>
          <p:nvPr>
            <p:ph type="subTitle" idx="1"/>
          </p:nvPr>
        </p:nvSpPr>
        <p:spPr>
          <a:xfrm>
            <a:off x="533400" y="3733800"/>
            <a:ext cx="8001000" cy="1524000"/>
          </a:xfrm>
        </p:spPr>
        <p:txBody>
          <a:bodyPr>
            <a:normAutofit/>
          </a:bodyPr>
          <a:lstStyle/>
          <a:p>
            <a:pPr algn="l"/>
            <a:r>
              <a:rPr lang="en-US" dirty="0">
                <a:solidFill>
                  <a:schemeClr val="tx1"/>
                </a:solidFill>
                <a:latin typeface="+mj-lt"/>
              </a:rPr>
              <a:t>Presenter:  </a:t>
            </a:r>
          </a:p>
          <a:p>
            <a:pPr algn="l"/>
            <a:r>
              <a:rPr lang="en-US" dirty="0">
                <a:solidFill>
                  <a:schemeClr val="tx1"/>
                </a:solidFill>
                <a:latin typeface="+mj-lt"/>
              </a:rPr>
              <a:t>Cindy Lyons, AVP and University Controller</a:t>
            </a:r>
          </a:p>
          <a:p>
            <a:pPr algn="l"/>
            <a:endParaRPr lang="en-US" dirty="0">
              <a:solidFill>
                <a:schemeClr val="tx1"/>
              </a:solidFill>
              <a:latin typeface="+mj-lt"/>
            </a:endParaRPr>
          </a:p>
          <a:p>
            <a:pPr algn="l"/>
            <a:endParaRPr lang="en-US" dirty="0">
              <a:solidFill>
                <a:schemeClr val="tx1"/>
              </a:solidFill>
              <a:latin typeface="+mj-lt"/>
            </a:endParaRPr>
          </a:p>
        </p:txBody>
      </p:sp>
    </p:spTree>
    <p:extLst>
      <p:ext uri="{BB962C8B-B14F-4D97-AF65-F5344CB8AC3E}">
        <p14:creationId xmlns:p14="http://schemas.microsoft.com/office/powerpoint/2010/main" val="1854831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4800600"/>
          </a:xfrm>
        </p:spPr>
        <p:txBody>
          <a:bodyPr>
            <a:normAutofit/>
          </a:bodyPr>
          <a:lstStyle/>
          <a:p>
            <a:r>
              <a:rPr lang="en-US" dirty="0">
                <a:latin typeface="+mn-lt"/>
                <a:hlinkClick r:id="rId3"/>
              </a:rPr>
              <a:t>Procedures on Business Travel for Employees and Nonemployees</a:t>
            </a: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10</a:t>
            </a:fld>
            <a:endParaRPr lang="en-US" dirty="0"/>
          </a:p>
        </p:txBody>
      </p:sp>
    </p:spTree>
    <p:extLst>
      <p:ext uri="{BB962C8B-B14F-4D97-AF65-F5344CB8AC3E}">
        <p14:creationId xmlns:p14="http://schemas.microsoft.com/office/powerpoint/2010/main" val="2638588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fontScale="92500" lnSpcReduction="10000"/>
          </a:bodyPr>
          <a:lstStyle/>
          <a:p>
            <a:pPr marL="457200" lvl="1" indent="0">
              <a:buNone/>
            </a:pPr>
            <a:endParaRPr lang="en-US" dirty="0">
              <a:latin typeface="+mn-lt"/>
            </a:endParaRPr>
          </a:p>
          <a:p>
            <a:pPr marL="971550" lvl="1" indent="-514350">
              <a:buFont typeface="+mj-lt"/>
              <a:buAutoNum type="arabicPeriod"/>
            </a:pPr>
            <a:r>
              <a:rPr lang="en-US" dirty="0">
                <a:latin typeface="+mn-lt"/>
              </a:rPr>
              <a:t>Navigation to Procedures:</a:t>
            </a:r>
          </a:p>
          <a:p>
            <a:pPr marL="857250" lvl="2" indent="0">
              <a:buNone/>
            </a:pPr>
            <a:r>
              <a:rPr lang="en-US" dirty="0">
                <a:latin typeface="+mn-lt"/>
              </a:rPr>
              <a:t>umaryland.edu &gt; About UMB &gt; Policies and Procedures &gt; Visit the Library</a:t>
            </a:r>
          </a:p>
          <a:p>
            <a:pPr marL="914400" lvl="1" indent="-457200">
              <a:buFont typeface="+mj-lt"/>
              <a:buAutoNum type="arabicPeriod"/>
            </a:pPr>
            <a:endParaRPr lang="en-US" dirty="0">
              <a:latin typeface="+mn-lt"/>
            </a:endParaRPr>
          </a:p>
          <a:p>
            <a:pPr marL="914400" lvl="1" indent="-457200">
              <a:buFont typeface="+mj-lt"/>
              <a:buAutoNum type="arabicPeriod"/>
            </a:pPr>
            <a:r>
              <a:rPr lang="en-US" dirty="0">
                <a:latin typeface="+mn-lt"/>
              </a:rPr>
              <a:t>Guidelines and detailed information on:</a:t>
            </a:r>
          </a:p>
          <a:p>
            <a:pPr marL="1314450" lvl="2" indent="-457200">
              <a:buFont typeface="+mj-lt"/>
              <a:buAutoNum type="alphaLcPeriod"/>
            </a:pPr>
            <a:r>
              <a:rPr lang="en-US" dirty="0">
                <a:latin typeface="+mn-lt"/>
              </a:rPr>
              <a:t>How to process</a:t>
            </a:r>
          </a:p>
          <a:p>
            <a:pPr marL="1314450" lvl="2" indent="-457200">
              <a:buFont typeface="+mj-lt"/>
              <a:buAutoNum type="alphaLcPeriod"/>
            </a:pPr>
            <a:r>
              <a:rPr lang="en-US" dirty="0">
                <a:latin typeface="+mn-lt"/>
              </a:rPr>
              <a:t>Allowable expenses</a:t>
            </a:r>
          </a:p>
          <a:p>
            <a:pPr marL="1314450" lvl="2" indent="-457200">
              <a:buFont typeface="+mj-lt"/>
              <a:buAutoNum type="alphaLcPeriod"/>
            </a:pPr>
            <a:r>
              <a:rPr lang="en-US" dirty="0">
                <a:latin typeface="+mn-lt"/>
              </a:rPr>
              <a:t>Approvals</a:t>
            </a:r>
          </a:p>
          <a:p>
            <a:pPr marL="1314450" lvl="2" indent="-457200">
              <a:buFont typeface="+mj-lt"/>
              <a:buAutoNum type="alphaLcPeriod"/>
            </a:pPr>
            <a:r>
              <a:rPr lang="en-US" dirty="0">
                <a:latin typeface="+mn-lt"/>
              </a:rPr>
              <a:t>Responsibilities</a:t>
            </a:r>
          </a:p>
          <a:p>
            <a:pPr marL="1314450" lvl="2" indent="-457200">
              <a:buFont typeface="+mj-lt"/>
              <a:buAutoNum type="alphaLcPeriod"/>
            </a:pPr>
            <a:r>
              <a:rPr lang="en-US" dirty="0">
                <a:latin typeface="+mn-lt"/>
              </a:rPr>
              <a:t>And more!	</a:t>
            </a:r>
          </a:p>
          <a:p>
            <a:pPr marL="857250" lvl="2" indent="0">
              <a:buNone/>
            </a:pPr>
            <a:endParaRPr lang="en-US" dirty="0">
              <a:latin typeface="+mn-lt"/>
            </a:endParaRPr>
          </a:p>
          <a:p>
            <a:pPr marL="914400" lvl="1" indent="-457200">
              <a:buFont typeface="+mj-lt"/>
              <a:buAutoNum type="arabicPeriod"/>
            </a:pPr>
            <a:endParaRPr lang="en-US" dirty="0">
              <a:latin typeface="+mn-lt"/>
            </a:endParaRPr>
          </a:p>
          <a:p>
            <a:pPr marL="457200" lvl="1" indent="0">
              <a:buNone/>
            </a:pPr>
            <a:endParaRPr lang="en-US" dirty="0">
              <a:latin typeface="+mn-lt"/>
            </a:endParaRPr>
          </a:p>
          <a:p>
            <a:pPr marL="971550" lvl="1" indent="-514350">
              <a:buFont typeface="+mj-lt"/>
              <a:buAutoNum type="arabicPeriod"/>
            </a:pPr>
            <a:endParaRPr lang="en-US" dirty="0">
              <a:latin typeface="+mn-lt"/>
            </a:endParaRPr>
          </a:p>
          <a:p>
            <a:pPr marL="457200" lvl="1"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11</a:t>
            </a:fld>
            <a:endParaRPr lang="en-US" dirty="0"/>
          </a:p>
        </p:txBody>
      </p:sp>
      <p:sp>
        <p:nvSpPr>
          <p:cNvPr id="6" name="Title 5">
            <a:extLst>
              <a:ext uri="{FF2B5EF4-FFF2-40B4-BE49-F238E27FC236}">
                <a16:creationId xmlns:a16="http://schemas.microsoft.com/office/drawing/2014/main" id="{7A2A9A8B-2426-A49F-2934-B99DAB9C632C}"/>
              </a:ext>
            </a:extLst>
          </p:cNvPr>
          <p:cNvSpPr>
            <a:spLocks noGrp="1"/>
          </p:cNvSpPr>
          <p:nvPr>
            <p:ph type="title"/>
          </p:nvPr>
        </p:nvSpPr>
        <p:spPr/>
        <p:txBody>
          <a:bodyPr>
            <a:normAutofit fontScale="90000"/>
          </a:bodyPr>
          <a:lstStyle/>
          <a:p>
            <a:r>
              <a:rPr lang="en-US" dirty="0">
                <a:latin typeface="+mn-lt"/>
                <a:hlinkClick r:id="rId3"/>
              </a:rPr>
              <a:t>Procedures on Business Travel for Employees and Nonemployees</a:t>
            </a:r>
            <a:endParaRPr lang="en-US" dirty="0"/>
          </a:p>
        </p:txBody>
      </p:sp>
    </p:spTree>
    <p:extLst>
      <p:ext uri="{BB962C8B-B14F-4D97-AF65-F5344CB8AC3E}">
        <p14:creationId xmlns:p14="http://schemas.microsoft.com/office/powerpoint/2010/main" val="131370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a:bodyPr>
          <a:lstStyle/>
          <a:p>
            <a:pPr marL="457200" lvl="1" indent="0">
              <a:buNone/>
            </a:pPr>
            <a:endParaRPr lang="en-US" dirty="0">
              <a:latin typeface="+mn-lt"/>
            </a:endParaRPr>
          </a:p>
          <a:p>
            <a:pPr marL="971550" lvl="1" indent="-514350">
              <a:buFont typeface="+mj-lt"/>
              <a:buAutoNum type="arabicPeriod" startAt="3"/>
            </a:pPr>
            <a:r>
              <a:rPr lang="en-US" sz="3600" dirty="0">
                <a:latin typeface="+mn-lt"/>
              </a:rPr>
              <a:t>There are two separate documents:</a:t>
            </a:r>
          </a:p>
          <a:p>
            <a:pPr marL="457200" lvl="1" indent="0">
              <a:buNone/>
            </a:pPr>
            <a:endParaRPr lang="en-US" sz="3600" dirty="0">
              <a:latin typeface="+mn-lt"/>
            </a:endParaRPr>
          </a:p>
          <a:p>
            <a:pPr marL="457200" lvl="1" indent="0" algn="ctr">
              <a:buNone/>
            </a:pPr>
            <a:r>
              <a:rPr lang="en-US" sz="3600" dirty="0">
                <a:latin typeface="+mn-lt"/>
                <a:hlinkClick r:id="rId3"/>
              </a:rPr>
              <a:t>Employees</a:t>
            </a:r>
            <a:endParaRPr lang="en-US" sz="3600" dirty="0">
              <a:latin typeface="+mn-lt"/>
            </a:endParaRPr>
          </a:p>
          <a:p>
            <a:pPr marL="457200" lvl="1" indent="0" algn="ctr">
              <a:buNone/>
            </a:pPr>
            <a:endParaRPr lang="en-US" sz="3600" dirty="0">
              <a:latin typeface="+mn-lt"/>
            </a:endParaRPr>
          </a:p>
          <a:p>
            <a:pPr marL="457200" lvl="1" indent="0" algn="ctr">
              <a:buNone/>
            </a:pPr>
            <a:r>
              <a:rPr lang="en-US" sz="3600" dirty="0">
                <a:latin typeface="+mn-lt"/>
                <a:hlinkClick r:id="rId4"/>
              </a:rPr>
              <a:t>Nonemployees</a:t>
            </a:r>
            <a:endParaRPr lang="en-US" sz="3600" dirty="0">
              <a:latin typeface="+mn-lt"/>
            </a:endParaRPr>
          </a:p>
          <a:p>
            <a:pPr marL="457200" lvl="1" indent="0">
              <a:buNone/>
            </a:pPr>
            <a:endParaRPr lang="en-US" sz="3600" dirty="0">
              <a:latin typeface="+mn-lt"/>
            </a:endParaRPr>
          </a:p>
          <a:p>
            <a:pPr marL="457200" lvl="1" indent="0">
              <a:buNone/>
            </a:pPr>
            <a:endParaRPr lang="en-US" dirty="0">
              <a:latin typeface="+mn-lt"/>
            </a:endParaRPr>
          </a:p>
          <a:p>
            <a:pPr marL="971550" lvl="1" indent="-514350">
              <a:buFont typeface="+mj-lt"/>
              <a:buAutoNum type="arabicPeriod"/>
            </a:pPr>
            <a:endParaRPr lang="en-US" dirty="0">
              <a:latin typeface="+mn-lt"/>
            </a:endParaRPr>
          </a:p>
          <a:p>
            <a:pPr marL="457200" lvl="1"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12</a:t>
            </a:fld>
            <a:endParaRPr lang="en-US" dirty="0"/>
          </a:p>
        </p:txBody>
      </p:sp>
      <p:sp>
        <p:nvSpPr>
          <p:cNvPr id="6" name="Title 5">
            <a:extLst>
              <a:ext uri="{FF2B5EF4-FFF2-40B4-BE49-F238E27FC236}">
                <a16:creationId xmlns:a16="http://schemas.microsoft.com/office/drawing/2014/main" id="{7A2A9A8B-2426-A49F-2934-B99DAB9C632C}"/>
              </a:ext>
            </a:extLst>
          </p:cNvPr>
          <p:cNvSpPr>
            <a:spLocks noGrp="1"/>
          </p:cNvSpPr>
          <p:nvPr>
            <p:ph type="title"/>
          </p:nvPr>
        </p:nvSpPr>
        <p:spPr/>
        <p:txBody>
          <a:bodyPr>
            <a:normAutofit fontScale="90000"/>
          </a:bodyPr>
          <a:lstStyle/>
          <a:p>
            <a:r>
              <a:rPr lang="en-US" dirty="0">
                <a:latin typeface="+mn-lt"/>
                <a:hlinkClick r:id="rId5"/>
              </a:rPr>
              <a:t>Procedures on Business Travel for Employees and Nonemployees</a:t>
            </a:r>
            <a:endParaRPr lang="en-US" dirty="0"/>
          </a:p>
        </p:txBody>
      </p:sp>
    </p:spTree>
    <p:extLst>
      <p:ext uri="{BB962C8B-B14F-4D97-AF65-F5344CB8AC3E}">
        <p14:creationId xmlns:p14="http://schemas.microsoft.com/office/powerpoint/2010/main" val="408707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fontScale="92500" lnSpcReduction="20000"/>
          </a:bodyPr>
          <a:lstStyle/>
          <a:p>
            <a:pPr marL="0" indent="0">
              <a:buNone/>
            </a:pPr>
            <a:r>
              <a:rPr lang="en-US" dirty="0">
                <a:highlight>
                  <a:srgbClr val="FFFF00"/>
                </a:highlight>
                <a:latin typeface="+mn-lt"/>
              </a:rPr>
              <a:t>Page 3:</a:t>
            </a:r>
          </a:p>
          <a:p>
            <a:endParaRPr lang="en-US" dirty="0">
              <a:latin typeface="+mn-lt"/>
            </a:endParaRPr>
          </a:p>
          <a:p>
            <a:r>
              <a:rPr lang="en-US" dirty="0">
                <a:latin typeface="+mn-lt"/>
              </a:rPr>
              <a:t>Trips that require Travel Authorization Request (TAR) forms</a:t>
            </a:r>
          </a:p>
          <a:p>
            <a:pPr marL="457200" lvl="1" indent="0">
              <a:buNone/>
            </a:pPr>
            <a:endParaRPr lang="en-US" dirty="0">
              <a:latin typeface="+mn-lt"/>
            </a:endParaRPr>
          </a:p>
          <a:p>
            <a:pPr marL="457200" lvl="1" indent="0">
              <a:buNone/>
            </a:pPr>
            <a:r>
              <a:rPr lang="en-US" i="1" dirty="0">
                <a:latin typeface="+mn-lt"/>
              </a:rPr>
              <a:t>If the TAR is not fully approved prior to the departure date, the Travel Expense Reimbursement (TER) form will be routed to the Chief Business and Financial Officer (CBFO) (or designee) for review.</a:t>
            </a:r>
          </a:p>
          <a:p>
            <a:pPr marL="457200" lvl="1" indent="0">
              <a:buNone/>
            </a:pPr>
            <a:endParaRPr lang="en-US" dirty="0">
              <a:latin typeface="+mn-lt"/>
            </a:endParaRPr>
          </a:p>
          <a:p>
            <a:pPr marL="457200" lvl="1" indent="0">
              <a:buNone/>
            </a:pPr>
            <a:r>
              <a:rPr lang="en-US" dirty="0">
                <a:latin typeface="+mn-lt"/>
              </a:rPr>
              <a:t>*Note: a TAR is similar to today’s TR!</a:t>
            </a: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13</a:t>
            </a:fld>
            <a:endParaRPr lang="en-US" dirty="0"/>
          </a:p>
        </p:txBody>
      </p:sp>
    </p:spTree>
    <p:extLst>
      <p:ext uri="{BB962C8B-B14F-4D97-AF65-F5344CB8AC3E}">
        <p14:creationId xmlns:p14="http://schemas.microsoft.com/office/powerpoint/2010/main" val="269254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fontScale="92500" lnSpcReduction="20000"/>
          </a:bodyPr>
          <a:lstStyle/>
          <a:p>
            <a:pPr marL="0" indent="0">
              <a:buNone/>
            </a:pPr>
            <a:r>
              <a:rPr lang="en-US" dirty="0">
                <a:highlight>
                  <a:srgbClr val="FFFF00"/>
                </a:highlight>
                <a:latin typeface="+mn-lt"/>
              </a:rPr>
              <a:t>Page 6:</a:t>
            </a:r>
          </a:p>
          <a:p>
            <a:r>
              <a:rPr lang="en-US" dirty="0">
                <a:latin typeface="+mn-lt"/>
              </a:rPr>
              <a:t>Reimbursements for prepaid expenses will be paid after the trip.  Therefore, travelers are encouraged to use: </a:t>
            </a:r>
          </a:p>
          <a:p>
            <a:pPr lvl="1"/>
            <a:r>
              <a:rPr lang="en-US" dirty="0">
                <a:latin typeface="+mn-lt"/>
              </a:rPr>
              <a:t>UMB card for airfare (i.e. the UMB card is on file with the Travel Management Company (TMC)</a:t>
            </a:r>
          </a:p>
          <a:p>
            <a:pPr marL="457200" lvl="1" indent="0">
              <a:buNone/>
            </a:pPr>
            <a:r>
              <a:rPr lang="en-US" dirty="0">
                <a:latin typeface="+mn-lt"/>
              </a:rPr>
              <a:t> </a:t>
            </a:r>
          </a:p>
          <a:p>
            <a:pPr marL="457200" lvl="1" indent="0">
              <a:buNone/>
            </a:pPr>
            <a:r>
              <a:rPr lang="en-US" dirty="0">
                <a:latin typeface="+mn-lt"/>
              </a:rPr>
              <a:t>*Note:  TMC is a new term used for the contracted travel agency.  The UMB contracted travel agency is Travel Leaders Corporate (TLC)</a:t>
            </a:r>
          </a:p>
          <a:p>
            <a:pPr lvl="1"/>
            <a:endParaRPr lang="en-US" dirty="0">
              <a:latin typeface="+mn-lt"/>
            </a:endParaRPr>
          </a:p>
          <a:p>
            <a:pPr lvl="1"/>
            <a:r>
              <a:rPr lang="en-US" dirty="0" err="1">
                <a:latin typeface="+mn-lt"/>
              </a:rPr>
              <a:t>Pcard</a:t>
            </a:r>
            <a:r>
              <a:rPr lang="en-US" dirty="0">
                <a:latin typeface="+mn-lt"/>
              </a:rPr>
              <a:t> for hotel – see page 8 for details</a:t>
            </a:r>
          </a:p>
          <a:p>
            <a:pPr lvl="1"/>
            <a:endParaRPr lang="en-US" dirty="0">
              <a:latin typeface="+mn-lt"/>
            </a:endParaRPr>
          </a:p>
          <a:p>
            <a:pPr lvl="1"/>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14</a:t>
            </a:fld>
            <a:endParaRPr lang="en-US" dirty="0"/>
          </a:p>
        </p:txBody>
      </p:sp>
    </p:spTree>
    <p:extLst>
      <p:ext uri="{BB962C8B-B14F-4D97-AF65-F5344CB8AC3E}">
        <p14:creationId xmlns:p14="http://schemas.microsoft.com/office/powerpoint/2010/main" val="14392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6:</a:t>
            </a:r>
          </a:p>
          <a:p>
            <a:pPr marL="0" indent="0">
              <a:buNone/>
            </a:pPr>
            <a:endParaRPr lang="en-US" dirty="0">
              <a:latin typeface="+mn-lt"/>
            </a:endParaRPr>
          </a:p>
          <a:p>
            <a:pPr marL="0" indent="0">
              <a:buNone/>
            </a:pPr>
            <a:r>
              <a:rPr lang="en-US" i="1" dirty="0">
                <a:latin typeface="+mn-lt"/>
              </a:rPr>
              <a:t>Reimbursements for all trip related expenses will not be made until after the trip return date.</a:t>
            </a: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15</a:t>
            </a:fld>
            <a:endParaRPr lang="en-US" dirty="0"/>
          </a:p>
        </p:txBody>
      </p:sp>
    </p:spTree>
    <p:extLst>
      <p:ext uri="{BB962C8B-B14F-4D97-AF65-F5344CB8AC3E}">
        <p14:creationId xmlns:p14="http://schemas.microsoft.com/office/powerpoint/2010/main" val="276144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8:</a:t>
            </a:r>
          </a:p>
          <a:p>
            <a:pPr marL="0" indent="0">
              <a:buNone/>
            </a:pPr>
            <a:endParaRPr lang="en-US" dirty="0">
              <a:latin typeface="+mn-lt"/>
            </a:endParaRPr>
          </a:p>
          <a:p>
            <a:pPr marL="0" indent="0">
              <a:buNone/>
            </a:pPr>
            <a:r>
              <a:rPr lang="en-US" dirty="0">
                <a:latin typeface="+mn-lt"/>
              </a:rPr>
              <a:t>Clarifies when using the P-Card, a fully approved TAR is required prior to using the P-Card and the TAR must be filed with the P-Card records.</a:t>
            </a: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16</a:t>
            </a:fld>
            <a:endParaRPr lang="en-US" dirty="0"/>
          </a:p>
        </p:txBody>
      </p:sp>
    </p:spTree>
    <p:extLst>
      <p:ext uri="{BB962C8B-B14F-4D97-AF65-F5344CB8AC3E}">
        <p14:creationId xmlns:p14="http://schemas.microsoft.com/office/powerpoint/2010/main" val="3977056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15:</a:t>
            </a:r>
          </a:p>
          <a:p>
            <a:r>
              <a:rPr lang="en-US" dirty="0">
                <a:latin typeface="+mn-lt"/>
              </a:rPr>
              <a:t>Bridge or highway tolls ≥ $10.00 total on one form require receipt (or EZ pass statement)</a:t>
            </a:r>
          </a:p>
          <a:p>
            <a:pPr marL="0" indent="0">
              <a:buNone/>
            </a:pPr>
            <a:r>
              <a:rPr lang="en-US" dirty="0">
                <a:latin typeface="+mn-lt"/>
              </a:rPr>
              <a:t>(today, all tolls require receipts regardless of the total amount)</a:t>
            </a:r>
          </a:p>
          <a:p>
            <a:pPr marL="0"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17</a:t>
            </a:fld>
            <a:endParaRPr lang="en-US" dirty="0"/>
          </a:p>
        </p:txBody>
      </p:sp>
    </p:spTree>
    <p:extLst>
      <p:ext uri="{BB962C8B-B14F-4D97-AF65-F5344CB8AC3E}">
        <p14:creationId xmlns:p14="http://schemas.microsoft.com/office/powerpoint/2010/main" val="3376810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18</a:t>
            </a:fld>
            <a:endParaRPr lang="en-US" dirty="0"/>
          </a:p>
        </p:txBody>
      </p:sp>
      <p:pic>
        <p:nvPicPr>
          <p:cNvPr id="6" name="Picture 5">
            <a:extLst>
              <a:ext uri="{FF2B5EF4-FFF2-40B4-BE49-F238E27FC236}">
                <a16:creationId xmlns:a16="http://schemas.microsoft.com/office/drawing/2014/main" id="{93383AFF-FF1B-FD2D-539F-46192A6EB080}"/>
              </a:ext>
            </a:extLst>
          </p:cNvPr>
          <p:cNvPicPr>
            <a:picLocks noChangeAspect="1"/>
          </p:cNvPicPr>
          <p:nvPr/>
        </p:nvPicPr>
        <p:blipFill>
          <a:blip r:embed="rId5"/>
          <a:stretch>
            <a:fillRect/>
          </a:stretch>
        </p:blipFill>
        <p:spPr>
          <a:xfrm>
            <a:off x="838200" y="1929139"/>
            <a:ext cx="7772399" cy="3861526"/>
          </a:xfrm>
          <a:prstGeom prst="rect">
            <a:avLst/>
          </a:prstGeom>
        </p:spPr>
      </p:pic>
      <p:sp>
        <p:nvSpPr>
          <p:cNvPr id="8" name="TextBox 7">
            <a:extLst>
              <a:ext uri="{FF2B5EF4-FFF2-40B4-BE49-F238E27FC236}">
                <a16:creationId xmlns:a16="http://schemas.microsoft.com/office/drawing/2014/main" id="{5F46A55C-2785-203A-01E2-94261521DC4A}"/>
              </a:ext>
            </a:extLst>
          </p:cNvPr>
          <p:cNvSpPr txBox="1"/>
          <p:nvPr/>
        </p:nvSpPr>
        <p:spPr>
          <a:xfrm>
            <a:off x="990600" y="5809291"/>
            <a:ext cx="7467600" cy="369332"/>
          </a:xfrm>
          <a:prstGeom prst="rect">
            <a:avLst/>
          </a:prstGeom>
          <a:noFill/>
        </p:spPr>
        <p:txBody>
          <a:bodyPr wrap="square">
            <a:spAutoFit/>
          </a:bodyPr>
          <a:lstStyle/>
          <a:p>
            <a:r>
              <a:rPr lang="en-US" sz="1800" baseline="30000" dirty="0">
                <a:effectLst/>
                <a:latin typeface="Calibri" panose="020F0502020204030204" pitchFamily="34" charset="0"/>
                <a:ea typeface="Calibri" panose="020F0502020204030204" pitchFamily="34" charset="0"/>
                <a:cs typeface="Arial" panose="020B0604020202020204" pitchFamily="34" charset="0"/>
              </a:rPr>
              <a:t>3</a:t>
            </a:r>
            <a:r>
              <a:rPr lang="en-US" sz="1800" dirty="0">
                <a:effectLst/>
                <a:latin typeface="Calibri" panose="020F0502020204030204" pitchFamily="34" charset="0"/>
                <a:ea typeface="Calibri" panose="020F0502020204030204" pitchFamily="34" charset="0"/>
                <a:cs typeface="Arial" panose="020B0604020202020204" pitchFamily="34" charset="0"/>
              </a:rPr>
              <a:t> EZ Pass statements may be submitted in lieu of a receipt</a:t>
            </a:r>
            <a:endParaRPr lang="en-US" dirty="0"/>
          </a:p>
        </p:txBody>
      </p:sp>
    </p:spTree>
    <p:extLst>
      <p:ext uri="{BB962C8B-B14F-4D97-AF65-F5344CB8AC3E}">
        <p14:creationId xmlns:p14="http://schemas.microsoft.com/office/powerpoint/2010/main" val="2555707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3"/>
              </a:rPr>
              <a:t>Procedure on Business Travel for Employees</a:t>
            </a:r>
            <a:br>
              <a:rPr lang="en-US" dirty="0">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533400" y="2044379"/>
            <a:ext cx="8229600" cy="2837208"/>
          </a:xfrm>
        </p:spPr>
        <p:txBody>
          <a:bodyPr>
            <a:normAutofit/>
          </a:bodyPr>
          <a:lstStyle/>
          <a:p>
            <a:pPr marL="0" indent="0">
              <a:buNone/>
            </a:pPr>
            <a:r>
              <a:rPr lang="en-US" sz="5400" dirty="0">
                <a:latin typeface="+mn-lt"/>
              </a:rPr>
              <a:t>Incidentals - - Great News!</a:t>
            </a:r>
          </a:p>
          <a:p>
            <a:r>
              <a:rPr lang="en-US" dirty="0">
                <a:latin typeface="+mn-lt"/>
              </a:rPr>
              <a:t>Travelers are eligible to receive meals </a:t>
            </a:r>
            <a:r>
              <a:rPr lang="en-US" b="1" dirty="0">
                <a:latin typeface="+mn-lt"/>
              </a:rPr>
              <a:t>and</a:t>
            </a:r>
            <a:r>
              <a:rPr lang="en-US" dirty="0">
                <a:latin typeface="+mn-lt"/>
              </a:rPr>
              <a:t> incidentals. </a:t>
            </a:r>
          </a:p>
          <a:p>
            <a:r>
              <a:rPr lang="en-US" dirty="0"/>
              <a:t>No longer need to subtract the $5.00.</a:t>
            </a:r>
          </a:p>
          <a:p>
            <a:pPr marL="0"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19</a:t>
            </a:fld>
            <a:endParaRPr lang="en-US" dirty="0"/>
          </a:p>
        </p:txBody>
      </p:sp>
      <p:pic>
        <p:nvPicPr>
          <p:cNvPr id="1026" name="Picture 2">
            <a:extLst>
              <a:ext uri="{FF2B5EF4-FFF2-40B4-BE49-F238E27FC236}">
                <a16:creationId xmlns:a16="http://schemas.microsoft.com/office/drawing/2014/main" id="{325DC5ED-A460-1A00-13D3-4926F5ADA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34360">
            <a:off x="3994292" y="4716274"/>
            <a:ext cx="4397482" cy="155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03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lnSpcReduction="10000"/>
          </a:bodyPr>
          <a:lstStyle/>
          <a:p>
            <a:pPr marL="971550" lvl="1" indent="-514350">
              <a:buFont typeface="+mj-lt"/>
              <a:buAutoNum type="arabicPeriod"/>
            </a:pPr>
            <a:r>
              <a:rPr lang="en-US" dirty="0">
                <a:latin typeface="+mn-lt"/>
              </a:rPr>
              <a:t>Policy Overview</a:t>
            </a:r>
          </a:p>
          <a:p>
            <a:pPr marL="971550" lvl="1" indent="-514350">
              <a:buFont typeface="+mj-lt"/>
              <a:buAutoNum type="arabicPeriod"/>
            </a:pPr>
            <a:r>
              <a:rPr lang="en-US" dirty="0">
                <a:latin typeface="+mn-lt"/>
              </a:rPr>
              <a:t>Changes to the Policy</a:t>
            </a:r>
          </a:p>
          <a:p>
            <a:pPr marL="971550" lvl="1" indent="-514350">
              <a:buFont typeface="+mj-lt"/>
              <a:buAutoNum type="arabicPeriod"/>
            </a:pPr>
            <a:r>
              <a:rPr lang="en-US" dirty="0">
                <a:latin typeface="+mn-lt"/>
              </a:rPr>
              <a:t>Procedure Overview</a:t>
            </a:r>
          </a:p>
          <a:p>
            <a:pPr marL="971550" lvl="1" indent="-514350">
              <a:buFont typeface="+mj-lt"/>
              <a:buAutoNum type="arabicPeriod"/>
            </a:pPr>
            <a:r>
              <a:rPr lang="en-US" dirty="0">
                <a:latin typeface="+mn-lt"/>
              </a:rPr>
              <a:t>Changes to the Procedure</a:t>
            </a:r>
          </a:p>
          <a:p>
            <a:pPr marL="971550" lvl="1" indent="-514350">
              <a:buFont typeface="+mj-lt"/>
              <a:buAutoNum type="arabicPeriod"/>
            </a:pPr>
            <a:r>
              <a:rPr lang="en-US" dirty="0">
                <a:latin typeface="+mn-lt"/>
              </a:rPr>
              <a:t>Bypassed Transactions</a:t>
            </a:r>
          </a:p>
          <a:p>
            <a:pPr marL="971550" lvl="1" indent="-514350">
              <a:buFont typeface="+mj-lt"/>
              <a:buAutoNum type="arabicPeriod"/>
            </a:pPr>
            <a:r>
              <a:rPr lang="en-US" dirty="0">
                <a:latin typeface="+mn-lt"/>
              </a:rPr>
              <a:t>Resources</a:t>
            </a:r>
          </a:p>
          <a:p>
            <a:pPr marL="971550" lvl="1" indent="-514350">
              <a:buFont typeface="+mj-lt"/>
              <a:buAutoNum type="arabicPeriod"/>
            </a:pPr>
            <a:r>
              <a:rPr lang="en-US" dirty="0">
                <a:latin typeface="+mn-lt"/>
              </a:rPr>
              <a:t>International Operations</a:t>
            </a:r>
          </a:p>
          <a:p>
            <a:pPr marL="971550" lvl="1" indent="-514350">
              <a:buFont typeface="+mj-lt"/>
              <a:buAutoNum type="arabicPeriod"/>
            </a:pPr>
            <a:r>
              <a:rPr lang="en-US" dirty="0">
                <a:latin typeface="+mn-lt"/>
              </a:rPr>
              <a:t>Enterprise Risk Management</a:t>
            </a:r>
          </a:p>
          <a:p>
            <a:pPr marL="971550" lvl="1" indent="-514350">
              <a:buFont typeface="+mj-lt"/>
              <a:buAutoNum type="arabicPeriod"/>
            </a:pPr>
            <a:r>
              <a:rPr lang="en-US" dirty="0">
                <a:latin typeface="+mn-lt"/>
              </a:rPr>
              <a:t>Questions</a:t>
            </a:r>
          </a:p>
          <a:p>
            <a:pPr marL="971550" lvl="1" indent="-514350">
              <a:buFont typeface="+mj-lt"/>
              <a:buAutoNum type="arabicPeriod"/>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a:t>
            </a:fld>
            <a:endParaRPr lang="en-US" dirty="0"/>
          </a:p>
        </p:txBody>
      </p:sp>
      <p:sp>
        <p:nvSpPr>
          <p:cNvPr id="6" name="Title 5">
            <a:extLst>
              <a:ext uri="{FF2B5EF4-FFF2-40B4-BE49-F238E27FC236}">
                <a16:creationId xmlns:a16="http://schemas.microsoft.com/office/drawing/2014/main" id="{7A2A9A8B-2426-A49F-2934-B99DAB9C632C}"/>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4193856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lnSpcReduction="10000"/>
          </a:bodyPr>
          <a:lstStyle/>
          <a:p>
            <a:pPr marL="0" indent="0">
              <a:buNone/>
            </a:pPr>
            <a:r>
              <a:rPr lang="en-US" dirty="0">
                <a:highlight>
                  <a:srgbClr val="FFFF00"/>
                </a:highlight>
                <a:latin typeface="+mn-lt"/>
              </a:rPr>
              <a:t>Page 17:</a:t>
            </a:r>
          </a:p>
          <a:p>
            <a:pPr marL="742950" marR="0" lvl="1" indent="-285750">
              <a:lnSpc>
                <a:spcPct val="107000"/>
              </a:lnSpc>
              <a:spcBef>
                <a:spcPts val="0"/>
              </a:spcBef>
              <a:spcAft>
                <a:spcPts val="0"/>
              </a:spcAft>
              <a:buFont typeface="+mj-lt"/>
              <a:buAutoNum type="alphaUcPeriod"/>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Unallowable Expenses</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800"/>
              </a:spcAft>
              <a:buNone/>
            </a:pPr>
            <a:r>
              <a:rPr lang="en-US" sz="1600" dirty="0">
                <a:solidFill>
                  <a:srgbClr val="00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The following expenses are not reimbursable and may not be charged to UMB Funds:</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Travel expenses for relatives, friends, companions, or pets.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Childcare, pet boarding, or house-sitting expenses.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Travel expenses incurred for personal convenience or preference, or otherwise not required to fulfill the business purpose of the travel.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Fees incurred to fulfill personal requests (e.g. aisle seat).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Magazines and newspapers.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Personal entertainment (includes, but not limited to movies, saunas, massages, etc.).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u="sng" dirty="0">
                <a:solidFill>
                  <a:srgbClr val="0563C1"/>
                </a:solidFill>
                <a:effectLst/>
                <a:latin typeface="Calibri" panose="020F0502020204030204" pitchFamily="34" charset="0"/>
                <a:ea typeface="Calibri" panose="020F0502020204030204" pitchFamily="34" charset="0"/>
                <a:cs typeface="Tahoma" panose="020B0604030504040204" pitchFamily="34" charset="0"/>
                <a:hlinkClick r:id="rId5" action="ppaction://hlinkfile"/>
              </a:rPr>
              <a:t>Commute Mileage</a:t>
            </a:r>
            <a:r>
              <a:rPr lang="en-US" sz="1600" dirty="0">
                <a:effectLst/>
                <a:latin typeface="Calibri" panose="020F0502020204030204" pitchFamily="34" charset="0"/>
                <a:ea typeface="Calibri" panose="020F0502020204030204" pitchFamily="34" charset="0"/>
                <a:cs typeface="Tahoma" panose="020B060403050404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Hourly parking at airports and train stations.  See Section </a:t>
            </a:r>
            <a:r>
              <a:rPr lang="en-US" sz="1600" dirty="0">
                <a:effectLst/>
                <a:latin typeface="Calibri" panose="020F0502020204030204" pitchFamily="34" charset="0"/>
                <a:ea typeface="Calibri" panose="020F0502020204030204" pitchFamily="34" charset="0"/>
                <a:cs typeface="Arial" panose="020B0604020202020204" pitchFamily="34" charset="0"/>
              </a:rPr>
              <a:t>X.C. – </a:t>
            </a:r>
            <a:r>
              <a:rPr lang="en-US" sz="16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ction="ppaction://hlinkfile"/>
              </a:rPr>
              <a:t>Parking</a:t>
            </a:r>
            <a:r>
              <a:rPr lang="en-US" sz="1600" dirty="0">
                <a:effectLst/>
                <a:latin typeface="Calibri" panose="020F0502020204030204" pitchFamily="34"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ahoma" panose="020B0604030504040204" pitchFamily="34" charset="0"/>
              </a:rPr>
              <a:t>Fees for fines, traffic citations, parking tickets.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highlight>
                  <a:srgbClr val="FFFF00"/>
                </a:highlight>
                <a:latin typeface="Calibri" panose="020F0502020204030204" pitchFamily="34" charset="0"/>
                <a:ea typeface="Calibri" panose="020F0502020204030204" pitchFamily="34" charset="0"/>
                <a:cs typeface="Tahoma" panose="020B0604030504040204" pitchFamily="34" charset="0"/>
              </a:rPr>
              <a:t>Tips for porters, bellhops, and maid service.  </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20</a:t>
            </a:fld>
            <a:endParaRPr lang="en-US" dirty="0"/>
          </a:p>
        </p:txBody>
      </p:sp>
    </p:spTree>
    <p:extLst>
      <p:ext uri="{BB962C8B-B14F-4D97-AF65-F5344CB8AC3E}">
        <p14:creationId xmlns:p14="http://schemas.microsoft.com/office/powerpoint/2010/main" val="339523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17:</a:t>
            </a:r>
          </a:p>
          <a:p>
            <a:r>
              <a:rPr lang="en-US" dirty="0">
                <a:latin typeface="+mn-lt"/>
              </a:rPr>
              <a:t>Insurance services provided by Environmental Health and Safety (EHS) are now provided by Enterprise Risk Management (ERM)</a:t>
            </a:r>
          </a:p>
          <a:p>
            <a:pPr marL="0"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21</a:t>
            </a:fld>
            <a:endParaRPr lang="en-US" dirty="0"/>
          </a:p>
        </p:txBody>
      </p:sp>
    </p:spTree>
    <p:extLst>
      <p:ext uri="{BB962C8B-B14F-4D97-AF65-F5344CB8AC3E}">
        <p14:creationId xmlns:p14="http://schemas.microsoft.com/office/powerpoint/2010/main" val="1037583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Pages 19 - 20:</a:t>
            </a:r>
          </a:p>
          <a:p>
            <a:r>
              <a:rPr lang="en-US" dirty="0">
                <a:latin typeface="+mn-lt"/>
              </a:rPr>
              <a:t>International Travel details added </a:t>
            </a:r>
          </a:p>
          <a:p>
            <a:pPr marL="0" indent="0">
              <a:buNone/>
            </a:pPr>
            <a:endParaRPr lang="en-US" dirty="0">
              <a:latin typeface="+mn-lt"/>
            </a:endParaRPr>
          </a:p>
          <a:p>
            <a:pPr marL="0" indent="0">
              <a:buNone/>
            </a:pPr>
            <a:r>
              <a:rPr lang="en-US" dirty="0">
                <a:highlight>
                  <a:srgbClr val="FFFF00"/>
                </a:highlight>
                <a:latin typeface="+mn-lt"/>
              </a:rPr>
              <a:t>Page 24:</a:t>
            </a:r>
          </a:p>
          <a:p>
            <a:r>
              <a:rPr lang="en-US" dirty="0">
                <a:latin typeface="+mn-lt"/>
              </a:rPr>
              <a:t>Details on booking airfare through Concur</a:t>
            </a:r>
          </a:p>
          <a:p>
            <a:endParaRPr lang="en-US" dirty="0">
              <a:latin typeface="+mn-lt"/>
            </a:endParaRPr>
          </a:p>
          <a:p>
            <a:pPr marL="0" indent="0">
              <a:buNone/>
            </a:pPr>
            <a:endParaRPr lang="en-US" dirty="0">
              <a:highlight>
                <a:srgbClr val="FFFF00"/>
              </a:highlight>
              <a:latin typeface="+mn-lt"/>
            </a:endParaRPr>
          </a:p>
          <a:p>
            <a:endParaRPr lang="en-US" dirty="0">
              <a:highlight>
                <a:srgbClr val="FFFF00"/>
              </a:highlight>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22</a:t>
            </a:fld>
            <a:endParaRPr lang="en-US" dirty="0"/>
          </a:p>
        </p:txBody>
      </p:sp>
    </p:spTree>
    <p:extLst>
      <p:ext uri="{BB962C8B-B14F-4D97-AF65-F5344CB8AC3E}">
        <p14:creationId xmlns:p14="http://schemas.microsoft.com/office/powerpoint/2010/main" val="120399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Procedure on Business Travel for Employees</a:t>
            </a:r>
            <a:br>
              <a:rPr lang="en-US" dirty="0">
                <a:latin typeface="+mn-lt"/>
                <a:hlinkClick r:id="rId3"/>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26</a:t>
            </a:r>
          </a:p>
          <a:p>
            <a:r>
              <a:rPr lang="en-US" dirty="0">
                <a:latin typeface="+mn-lt"/>
              </a:rPr>
              <a:t>Description of Concur Roles</a:t>
            </a:r>
          </a:p>
          <a:p>
            <a:pPr marL="0" indent="0">
              <a:buNone/>
            </a:pPr>
            <a:endParaRPr lang="en-US" dirty="0">
              <a:highlight>
                <a:srgbClr val="FFFF00"/>
              </a:highlight>
              <a:latin typeface="+mn-lt"/>
            </a:endParaRPr>
          </a:p>
          <a:p>
            <a:r>
              <a:rPr lang="en-US" dirty="0">
                <a:latin typeface="+mn-lt"/>
              </a:rPr>
              <a:t>Supplemental aid:</a:t>
            </a:r>
          </a:p>
          <a:p>
            <a:pPr marL="0" indent="0">
              <a:buNone/>
            </a:pPr>
            <a:r>
              <a:rPr lang="en-US" dirty="0">
                <a:latin typeface="+mn-lt"/>
                <a:hlinkClick r:id="rId5"/>
              </a:rPr>
              <a:t>https://www.umaryland.edu/media/umb/af/fs/travel/Concur-role-descriptions-posted.pdf</a:t>
            </a: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23</a:t>
            </a:fld>
            <a:endParaRPr lang="en-US" dirty="0"/>
          </a:p>
        </p:txBody>
      </p:sp>
    </p:spTree>
    <p:extLst>
      <p:ext uri="{BB962C8B-B14F-4D97-AF65-F5344CB8AC3E}">
        <p14:creationId xmlns:p14="http://schemas.microsoft.com/office/powerpoint/2010/main" val="297318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8229600" cy="1981200"/>
          </a:xfrm>
        </p:spPr>
        <p:txBody>
          <a:bodyPr>
            <a:normAutofit fontScale="90000"/>
          </a:bodyPr>
          <a:lstStyle/>
          <a:p>
            <a:r>
              <a:rPr lang="en-US" dirty="0">
                <a:latin typeface="+mn-lt"/>
                <a:hlinkClick r:id="rId3"/>
              </a:rPr>
              <a:t>Procedure on Business Travel for Nonemployees</a:t>
            </a:r>
            <a:br>
              <a:rPr lang="en-US" dirty="0">
                <a:latin typeface="+mn-lt"/>
                <a:hlinkClick r:id="rId3"/>
              </a:rPr>
            </a:br>
            <a:br>
              <a:rPr lang="en-US" dirty="0">
                <a:latin typeface="+mn-lt"/>
                <a:hlinkClick r:id="rId3"/>
              </a:rPr>
            </a:br>
            <a:endParaRPr lang="en-US" dirty="0">
              <a:latin typeface="+mn-lt"/>
              <a:hlinkClick r:id="rId3"/>
            </a:endParaRPr>
          </a:p>
        </p:txBody>
      </p:sp>
      <p:sp>
        <p:nvSpPr>
          <p:cNvPr id="3" name="Content Placeholder 2"/>
          <p:cNvSpPr>
            <a:spLocks noGrp="1"/>
          </p:cNvSpPr>
          <p:nvPr>
            <p:ph idx="1"/>
          </p:nvPr>
        </p:nvSpPr>
        <p:spPr>
          <a:xfrm>
            <a:off x="685800" y="1905000"/>
            <a:ext cx="8229600" cy="4587875"/>
          </a:xfrm>
        </p:spPr>
        <p:txBody>
          <a:bodyPr>
            <a:normAutofit fontScale="77500" lnSpcReduction="20000"/>
          </a:bodyPr>
          <a:lstStyle/>
          <a:p>
            <a:endParaRPr lang="en-US" dirty="0">
              <a:latin typeface="+mn-lt"/>
            </a:endParaRPr>
          </a:p>
          <a:p>
            <a:r>
              <a:rPr lang="en-US" sz="3300" dirty="0">
                <a:latin typeface="+mn-lt"/>
              </a:rPr>
              <a:t>The changes in the Employee procedure have also been updated in the Nonemployee procedure.</a:t>
            </a:r>
          </a:p>
          <a:p>
            <a:pPr marL="0" indent="0">
              <a:buNone/>
            </a:pPr>
            <a:endParaRPr lang="en-US" sz="3300" dirty="0">
              <a:latin typeface="+mn-lt"/>
            </a:endParaRPr>
          </a:p>
          <a:p>
            <a:r>
              <a:rPr lang="en-US" sz="3300" dirty="0">
                <a:latin typeface="+mn-lt"/>
              </a:rPr>
              <a:t>In addition, the Nonemployee procedure updates include the current process for entering Nonemployee reimbursements into Quantum Financials.</a:t>
            </a:r>
          </a:p>
          <a:p>
            <a:pPr marL="0" indent="0">
              <a:buNone/>
            </a:pPr>
            <a:endParaRPr lang="en-US" sz="3300" dirty="0">
              <a:latin typeface="+mn-lt"/>
            </a:endParaRPr>
          </a:p>
          <a:p>
            <a:pPr marL="0" indent="0">
              <a:buNone/>
            </a:pPr>
            <a:endParaRPr lang="en-US" dirty="0">
              <a:latin typeface="+mn-lt"/>
            </a:endParaRPr>
          </a:p>
          <a:p>
            <a:pPr marL="0" indent="0">
              <a:buNone/>
            </a:pPr>
            <a:r>
              <a:rPr lang="en-US" dirty="0">
                <a:latin typeface="+mn-lt"/>
              </a:rPr>
              <a:t>*Note:  Nonemployee Travel Authorization Requests will be entered into Concur</a:t>
            </a: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24</a:t>
            </a:fld>
            <a:endParaRPr lang="en-US" dirty="0"/>
          </a:p>
        </p:txBody>
      </p:sp>
    </p:spTree>
    <p:extLst>
      <p:ext uri="{BB962C8B-B14F-4D97-AF65-F5344CB8AC3E}">
        <p14:creationId xmlns:p14="http://schemas.microsoft.com/office/powerpoint/2010/main" val="3854586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a:bodyPr>
          <a:lstStyle/>
          <a:p>
            <a:r>
              <a:rPr lang="en-US" dirty="0">
                <a:latin typeface="+mn-lt"/>
              </a:rPr>
              <a:t>A “Bypassed Transaction” is a transaction that bypasses the Office of the Controller review.</a:t>
            </a:r>
          </a:p>
          <a:p>
            <a:endParaRPr lang="en-US" dirty="0">
              <a:latin typeface="+mn-lt"/>
            </a:endParaRPr>
          </a:p>
          <a:p>
            <a:r>
              <a:rPr lang="en-US" dirty="0">
                <a:latin typeface="+mn-lt"/>
              </a:rPr>
              <a:t>Two Types of Bypassed Transactions:</a:t>
            </a:r>
          </a:p>
          <a:p>
            <a:pPr marL="457200" lvl="1" indent="0">
              <a:buNone/>
            </a:pPr>
            <a:endParaRPr lang="en-US" sz="1050" dirty="0">
              <a:latin typeface="+mn-lt"/>
            </a:endParaRPr>
          </a:p>
          <a:p>
            <a:pPr marL="971550" lvl="1" indent="-514350">
              <a:buFont typeface="+mj-lt"/>
              <a:buAutoNum type="arabicPeriod"/>
            </a:pPr>
            <a:r>
              <a:rPr lang="en-US" dirty="0">
                <a:latin typeface="+mn-lt"/>
              </a:rPr>
              <a:t>Expense forms that total less than $75.00</a:t>
            </a:r>
          </a:p>
          <a:p>
            <a:pPr marL="971550" lvl="1" indent="-514350">
              <a:buFont typeface="+mj-lt"/>
              <a:buAutoNum type="arabicPeriod"/>
            </a:pPr>
            <a:endParaRPr lang="en-US" dirty="0">
              <a:latin typeface="+mn-lt"/>
            </a:endParaRPr>
          </a:p>
          <a:p>
            <a:pPr marL="971550" lvl="1" indent="-514350">
              <a:buFont typeface="+mj-lt"/>
              <a:buAutoNum type="arabicPeriod"/>
            </a:pPr>
            <a:r>
              <a:rPr lang="en-US" dirty="0">
                <a:latin typeface="+mn-lt"/>
              </a:rPr>
              <a:t>Expense forms that only include per diems and/or mileage</a:t>
            </a:r>
          </a:p>
          <a:p>
            <a:pPr marL="0" indent="0">
              <a:buNone/>
            </a:pPr>
            <a:endParaRPr lang="en-US" dirty="0">
              <a:latin typeface="+mn-lt"/>
            </a:endParaRPr>
          </a:p>
          <a:p>
            <a:pPr marL="0"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25</a:t>
            </a:fld>
            <a:endParaRPr lang="en-US" dirty="0"/>
          </a:p>
        </p:txBody>
      </p:sp>
      <p:sp>
        <p:nvSpPr>
          <p:cNvPr id="7" name="Title 6">
            <a:extLst>
              <a:ext uri="{FF2B5EF4-FFF2-40B4-BE49-F238E27FC236}">
                <a16:creationId xmlns:a16="http://schemas.microsoft.com/office/drawing/2014/main" id="{2A9FA6AF-ED19-1BC9-51B1-6E2FC0E88173}"/>
              </a:ext>
            </a:extLst>
          </p:cNvPr>
          <p:cNvSpPr>
            <a:spLocks noGrp="1"/>
          </p:cNvSpPr>
          <p:nvPr>
            <p:ph type="title"/>
          </p:nvPr>
        </p:nvSpPr>
        <p:spPr/>
        <p:txBody>
          <a:bodyPr/>
          <a:lstStyle/>
          <a:p>
            <a:r>
              <a:rPr lang="en-US" b="1" dirty="0">
                <a:solidFill>
                  <a:srgbClr val="FF0000"/>
                </a:solidFill>
              </a:rPr>
              <a:t>Bypassed Transactions</a:t>
            </a:r>
          </a:p>
        </p:txBody>
      </p:sp>
    </p:spTree>
    <p:extLst>
      <p:ext uri="{BB962C8B-B14F-4D97-AF65-F5344CB8AC3E}">
        <p14:creationId xmlns:p14="http://schemas.microsoft.com/office/powerpoint/2010/main" val="3678821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a:bodyPr>
          <a:lstStyle/>
          <a:p>
            <a:r>
              <a:rPr lang="en-US" dirty="0">
                <a:latin typeface="+mn-lt"/>
              </a:rPr>
              <a:t>A “Bypassed Transaction” is a transaction that bypasses the Office of the Controller review.</a:t>
            </a:r>
          </a:p>
          <a:p>
            <a:endParaRPr lang="en-US" dirty="0">
              <a:latin typeface="+mn-lt"/>
            </a:endParaRPr>
          </a:p>
          <a:p>
            <a:r>
              <a:rPr lang="en-US" dirty="0">
                <a:latin typeface="+mn-lt"/>
              </a:rPr>
              <a:t>The final approver is processed in the department.  After the department has fully approved the form, the transaction will bypass the Office of the Controller and route for payroll processing.</a:t>
            </a:r>
          </a:p>
          <a:p>
            <a:pPr marL="0" indent="0">
              <a:buNone/>
            </a:pPr>
            <a:endParaRPr lang="en-US" dirty="0">
              <a:latin typeface="+mn-lt"/>
            </a:endParaRPr>
          </a:p>
          <a:p>
            <a:pPr marL="0"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26</a:t>
            </a:fld>
            <a:endParaRPr lang="en-US" dirty="0"/>
          </a:p>
        </p:txBody>
      </p:sp>
      <p:sp>
        <p:nvSpPr>
          <p:cNvPr id="7" name="Title 6">
            <a:extLst>
              <a:ext uri="{FF2B5EF4-FFF2-40B4-BE49-F238E27FC236}">
                <a16:creationId xmlns:a16="http://schemas.microsoft.com/office/drawing/2014/main" id="{2A9FA6AF-ED19-1BC9-51B1-6E2FC0E88173}"/>
              </a:ext>
            </a:extLst>
          </p:cNvPr>
          <p:cNvSpPr>
            <a:spLocks noGrp="1"/>
          </p:cNvSpPr>
          <p:nvPr>
            <p:ph type="title"/>
          </p:nvPr>
        </p:nvSpPr>
        <p:spPr/>
        <p:txBody>
          <a:bodyPr/>
          <a:lstStyle/>
          <a:p>
            <a:r>
              <a:rPr lang="en-US" b="1" dirty="0">
                <a:solidFill>
                  <a:srgbClr val="FF0000"/>
                </a:solidFill>
              </a:rPr>
              <a:t>Bypassed Transactions</a:t>
            </a:r>
          </a:p>
        </p:txBody>
      </p:sp>
    </p:spTree>
    <p:extLst>
      <p:ext uri="{BB962C8B-B14F-4D97-AF65-F5344CB8AC3E}">
        <p14:creationId xmlns:p14="http://schemas.microsoft.com/office/powerpoint/2010/main" val="357034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a:bodyPr>
          <a:lstStyle/>
          <a:p>
            <a:r>
              <a:rPr lang="en-US" dirty="0">
                <a:latin typeface="+mn-lt"/>
              </a:rPr>
              <a:t>A “Bypassed Transaction” is a transaction that bypasses the Office of the Controller review.</a:t>
            </a:r>
          </a:p>
          <a:p>
            <a:endParaRPr lang="en-US" dirty="0">
              <a:latin typeface="+mn-lt"/>
            </a:endParaRPr>
          </a:p>
          <a:p>
            <a:r>
              <a:rPr lang="en-US" dirty="0">
                <a:latin typeface="+mn-lt"/>
              </a:rPr>
              <a:t>In addition to exercising care when approving transactions, departments are encouraged to develop a method of reviewing posted transactions to analyze the potential for improper transactions. </a:t>
            </a:r>
          </a:p>
          <a:p>
            <a:pPr marL="0"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27</a:t>
            </a:fld>
            <a:endParaRPr lang="en-US" dirty="0"/>
          </a:p>
        </p:txBody>
      </p:sp>
      <p:sp>
        <p:nvSpPr>
          <p:cNvPr id="7" name="Title 6">
            <a:extLst>
              <a:ext uri="{FF2B5EF4-FFF2-40B4-BE49-F238E27FC236}">
                <a16:creationId xmlns:a16="http://schemas.microsoft.com/office/drawing/2014/main" id="{2A9FA6AF-ED19-1BC9-51B1-6E2FC0E88173}"/>
              </a:ext>
            </a:extLst>
          </p:cNvPr>
          <p:cNvSpPr>
            <a:spLocks noGrp="1"/>
          </p:cNvSpPr>
          <p:nvPr>
            <p:ph type="title"/>
          </p:nvPr>
        </p:nvSpPr>
        <p:spPr/>
        <p:txBody>
          <a:bodyPr/>
          <a:lstStyle/>
          <a:p>
            <a:r>
              <a:rPr lang="en-US" b="1" dirty="0">
                <a:solidFill>
                  <a:srgbClr val="FF0000"/>
                </a:solidFill>
              </a:rPr>
              <a:t>Bypassed Transactions</a:t>
            </a:r>
          </a:p>
        </p:txBody>
      </p:sp>
    </p:spTree>
    <p:extLst>
      <p:ext uri="{BB962C8B-B14F-4D97-AF65-F5344CB8AC3E}">
        <p14:creationId xmlns:p14="http://schemas.microsoft.com/office/powerpoint/2010/main" val="603771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latin typeface="+mn-lt"/>
              </a:rPr>
              <a:t>Translation:</a:t>
            </a:r>
          </a:p>
          <a:p>
            <a:pPr marL="0"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28</a:t>
            </a:fld>
            <a:endParaRPr lang="en-US" dirty="0"/>
          </a:p>
        </p:txBody>
      </p:sp>
      <p:graphicFrame>
        <p:nvGraphicFramePr>
          <p:cNvPr id="5" name="Table 5">
            <a:extLst>
              <a:ext uri="{FF2B5EF4-FFF2-40B4-BE49-F238E27FC236}">
                <a16:creationId xmlns:a16="http://schemas.microsoft.com/office/drawing/2014/main" id="{1E1682B6-9A47-79B3-4066-2E748C1414E6}"/>
              </a:ext>
            </a:extLst>
          </p:cNvPr>
          <p:cNvGraphicFramePr>
            <a:graphicFrameLocks noGrp="1"/>
          </p:cNvGraphicFramePr>
          <p:nvPr/>
        </p:nvGraphicFramePr>
        <p:xfrm>
          <a:off x="685800" y="2667000"/>
          <a:ext cx="7522030" cy="1483360"/>
        </p:xfrm>
        <a:graphic>
          <a:graphicData uri="http://schemas.openxmlformats.org/drawingml/2006/table">
            <a:tbl>
              <a:tblPr firstRow="1" bandRow="1">
                <a:tableStyleId>{E8B1032C-EA38-4F05-BA0D-38AFFFC7BED3}</a:tableStyleId>
              </a:tblPr>
              <a:tblGrid>
                <a:gridCol w="2645230">
                  <a:extLst>
                    <a:ext uri="{9D8B030D-6E8A-4147-A177-3AD203B41FA5}">
                      <a16:colId xmlns:a16="http://schemas.microsoft.com/office/drawing/2014/main" val="1761247985"/>
                    </a:ext>
                  </a:extLst>
                </a:gridCol>
                <a:gridCol w="4876800">
                  <a:extLst>
                    <a:ext uri="{9D8B030D-6E8A-4147-A177-3AD203B41FA5}">
                      <a16:colId xmlns:a16="http://schemas.microsoft.com/office/drawing/2014/main" val="2960540409"/>
                    </a:ext>
                  </a:extLst>
                </a:gridCol>
              </a:tblGrid>
              <a:tr h="370840">
                <a:tc>
                  <a:txBody>
                    <a:bodyPr/>
                    <a:lstStyle/>
                    <a:p>
                      <a:pPr algn="ctr"/>
                      <a:r>
                        <a:rPr lang="en-US" dirty="0"/>
                        <a:t>eTravel</a:t>
                      </a:r>
                    </a:p>
                  </a:txBody>
                  <a:tcPr/>
                </a:tc>
                <a:tc>
                  <a:txBody>
                    <a:bodyPr/>
                    <a:lstStyle/>
                    <a:p>
                      <a:pPr algn="ctr"/>
                      <a:r>
                        <a:rPr lang="en-US" dirty="0"/>
                        <a:t>Concur</a:t>
                      </a:r>
                    </a:p>
                  </a:txBody>
                  <a:tcPr/>
                </a:tc>
                <a:extLst>
                  <a:ext uri="{0D108BD9-81ED-4DB2-BD59-A6C34878D82A}">
                    <a16:rowId xmlns:a16="http://schemas.microsoft.com/office/drawing/2014/main" val="1803797951"/>
                  </a:ext>
                </a:extLst>
              </a:tr>
              <a:tr h="370840">
                <a:tc>
                  <a:txBody>
                    <a:bodyPr/>
                    <a:lstStyle/>
                    <a:p>
                      <a:r>
                        <a:rPr lang="en-US" dirty="0"/>
                        <a:t>Travel Request (TR)</a:t>
                      </a:r>
                    </a:p>
                  </a:txBody>
                  <a:tcPr/>
                </a:tc>
                <a:tc>
                  <a:txBody>
                    <a:bodyPr/>
                    <a:lstStyle/>
                    <a:p>
                      <a:r>
                        <a:rPr lang="en-US" dirty="0"/>
                        <a:t>Travel Authorization Request (TAR)</a:t>
                      </a:r>
                    </a:p>
                  </a:txBody>
                  <a:tcPr/>
                </a:tc>
                <a:extLst>
                  <a:ext uri="{0D108BD9-81ED-4DB2-BD59-A6C34878D82A}">
                    <a16:rowId xmlns:a16="http://schemas.microsoft.com/office/drawing/2014/main" val="2066080667"/>
                  </a:ext>
                </a:extLst>
              </a:tr>
              <a:tr h="370840">
                <a:tc>
                  <a:txBody>
                    <a:bodyPr/>
                    <a:lstStyle/>
                    <a:p>
                      <a:r>
                        <a:rPr lang="en-US" dirty="0"/>
                        <a:t>Travel Expense (TE)</a:t>
                      </a:r>
                    </a:p>
                  </a:txBody>
                  <a:tcPr/>
                </a:tc>
                <a:tc>
                  <a:txBody>
                    <a:bodyPr/>
                    <a:lstStyle/>
                    <a:p>
                      <a:r>
                        <a:rPr lang="en-US" dirty="0"/>
                        <a:t>Travel Expense Request (TER)</a:t>
                      </a:r>
                    </a:p>
                  </a:txBody>
                  <a:tcPr/>
                </a:tc>
                <a:extLst>
                  <a:ext uri="{0D108BD9-81ED-4DB2-BD59-A6C34878D82A}">
                    <a16:rowId xmlns:a16="http://schemas.microsoft.com/office/drawing/2014/main" val="3549323544"/>
                  </a:ext>
                </a:extLst>
              </a:tr>
              <a:tr h="370840">
                <a:tc>
                  <a:txBody>
                    <a:bodyPr/>
                    <a:lstStyle/>
                    <a:p>
                      <a:r>
                        <a:rPr lang="en-US" dirty="0"/>
                        <a:t>Travel Agency</a:t>
                      </a:r>
                    </a:p>
                  </a:txBody>
                  <a:tcPr/>
                </a:tc>
                <a:tc>
                  <a:txBody>
                    <a:bodyPr/>
                    <a:lstStyle/>
                    <a:p>
                      <a:r>
                        <a:rPr lang="en-US" dirty="0"/>
                        <a:t>Travel Management Company (TMC)</a:t>
                      </a:r>
                    </a:p>
                  </a:txBody>
                  <a:tcPr/>
                </a:tc>
                <a:extLst>
                  <a:ext uri="{0D108BD9-81ED-4DB2-BD59-A6C34878D82A}">
                    <a16:rowId xmlns:a16="http://schemas.microsoft.com/office/drawing/2014/main" val="2781131243"/>
                  </a:ext>
                </a:extLst>
              </a:tr>
            </a:tbl>
          </a:graphicData>
        </a:graphic>
      </p:graphicFrame>
      <p:sp>
        <p:nvSpPr>
          <p:cNvPr id="7" name="Title 6">
            <a:extLst>
              <a:ext uri="{FF2B5EF4-FFF2-40B4-BE49-F238E27FC236}">
                <a16:creationId xmlns:a16="http://schemas.microsoft.com/office/drawing/2014/main" id="{2A9FA6AF-ED19-1BC9-51B1-6E2FC0E88173}"/>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25084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latin typeface="+mn-lt"/>
              </a:rPr>
            </a:br>
            <a:r>
              <a:rPr lang="en-US" dirty="0">
                <a:latin typeface="+mn-lt"/>
                <a:hlinkClick r:id="rId3"/>
              </a:rPr>
              <a:t>Job Aids</a:t>
            </a:r>
            <a:br>
              <a:rPr lang="en-US" dirty="0">
                <a:latin typeface="+mn-lt"/>
              </a:rPr>
            </a:br>
            <a:r>
              <a:rPr lang="en-US" dirty="0">
                <a:latin typeface="+mn-lt"/>
              </a:rPr>
              <a:t>(under construction)</a:t>
            </a:r>
            <a:br>
              <a:rPr lang="en-US" dirty="0">
                <a:latin typeface="+mn-lt"/>
              </a:rPr>
            </a:br>
            <a:br>
              <a:rPr lang="en-US" dirty="0">
                <a:latin typeface="+mn-lt"/>
                <a:hlinkClick r:id="rId4"/>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r>
              <a:rPr lang="en-US" dirty="0">
                <a:latin typeface="+mn-lt"/>
              </a:rPr>
              <a:t>Detailed one-page documents</a:t>
            </a:r>
          </a:p>
          <a:p>
            <a:pPr lvl="1"/>
            <a:r>
              <a:rPr lang="en-US" dirty="0">
                <a:latin typeface="+mn-lt"/>
              </a:rPr>
              <a:t>Narrative</a:t>
            </a:r>
          </a:p>
          <a:p>
            <a:pPr lvl="1"/>
            <a:r>
              <a:rPr lang="en-US" dirty="0">
                <a:latin typeface="+mn-lt"/>
              </a:rPr>
              <a:t>Visual</a:t>
            </a:r>
          </a:p>
          <a:p>
            <a:pPr lvl="1"/>
            <a:endParaRPr lang="en-US" dirty="0">
              <a:latin typeface="+mn-lt"/>
            </a:endParaRPr>
          </a:p>
          <a:p>
            <a:r>
              <a:rPr lang="en-US" dirty="0">
                <a:latin typeface="+mn-lt"/>
              </a:rPr>
              <a:t>Specific topics</a:t>
            </a:r>
          </a:p>
          <a:p>
            <a:pPr lvl="1"/>
            <a:r>
              <a:rPr lang="en-US" dirty="0">
                <a:latin typeface="+mn-lt"/>
              </a:rPr>
              <a:t>Meals</a:t>
            </a:r>
          </a:p>
          <a:p>
            <a:pPr lvl="1"/>
            <a:r>
              <a:rPr lang="en-US" dirty="0">
                <a:latin typeface="+mn-lt"/>
              </a:rPr>
              <a:t>Mileage</a:t>
            </a:r>
          </a:p>
          <a:p>
            <a:pPr lvl="1"/>
            <a:r>
              <a:rPr lang="en-US" dirty="0" err="1">
                <a:latin typeface="+mn-lt"/>
              </a:rPr>
              <a:t>Etc</a:t>
            </a:r>
            <a:endParaRPr lang="en-US" dirty="0">
              <a:latin typeface="+mn-lt"/>
            </a:endParaRPr>
          </a:p>
          <a:p>
            <a:pPr lvl="1"/>
            <a:endParaRPr lang="en-US" dirty="0">
              <a:latin typeface="+mn-lt"/>
            </a:endParaRPr>
          </a:p>
          <a:p>
            <a:pPr lvl="1"/>
            <a:endParaRPr lang="en-US" dirty="0">
              <a:latin typeface="+mn-lt"/>
            </a:endParaRPr>
          </a:p>
          <a:p>
            <a:pPr lvl="1"/>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29</a:t>
            </a:fld>
            <a:endParaRPr lang="en-US" dirty="0"/>
          </a:p>
        </p:txBody>
      </p:sp>
      <p:sp>
        <p:nvSpPr>
          <p:cNvPr id="5" name="Star: 5 Points 4">
            <a:extLst>
              <a:ext uri="{FF2B5EF4-FFF2-40B4-BE49-F238E27FC236}">
                <a16:creationId xmlns:a16="http://schemas.microsoft.com/office/drawing/2014/main" id="{A943F83D-8D87-4186-8C10-13E79D19A939}"/>
              </a:ext>
            </a:extLst>
          </p:cNvPr>
          <p:cNvSpPr/>
          <p:nvPr/>
        </p:nvSpPr>
        <p:spPr>
          <a:xfrm rot="21132454">
            <a:off x="6628464" y="735348"/>
            <a:ext cx="1600200" cy="1219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C0CCAC-161F-8BC0-3A93-4B8C65E14794}"/>
              </a:ext>
            </a:extLst>
          </p:cNvPr>
          <p:cNvSpPr txBox="1"/>
          <p:nvPr/>
        </p:nvSpPr>
        <p:spPr>
          <a:xfrm>
            <a:off x="7010400" y="1219200"/>
            <a:ext cx="838200" cy="369332"/>
          </a:xfrm>
          <a:prstGeom prst="rect">
            <a:avLst/>
          </a:prstGeom>
          <a:noFill/>
        </p:spPr>
        <p:txBody>
          <a:bodyPr wrap="square" rtlCol="0">
            <a:spAutoFit/>
          </a:bodyPr>
          <a:lstStyle/>
          <a:p>
            <a:r>
              <a:rPr lang="en-US" dirty="0"/>
              <a:t> </a:t>
            </a:r>
            <a:r>
              <a:rPr lang="en-US" b="1" dirty="0"/>
              <a:t>NEW!</a:t>
            </a:r>
          </a:p>
        </p:txBody>
      </p:sp>
    </p:spTree>
    <p:extLst>
      <p:ext uri="{BB962C8B-B14F-4D97-AF65-F5344CB8AC3E}">
        <p14:creationId xmlns:p14="http://schemas.microsoft.com/office/powerpoint/2010/main" val="331345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a:bodyPr>
          <a:lstStyle/>
          <a:p>
            <a:pPr marL="457200" lvl="1" indent="0">
              <a:buNone/>
            </a:pPr>
            <a:r>
              <a:rPr lang="en-US" sz="4000" dirty="0">
                <a:latin typeface="+mn-lt"/>
              </a:rPr>
              <a:t>These slides are not intended to replace reading the policy and procedure documents.  Please use information provided in this presentation as a guide to highlight key points.</a:t>
            </a: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3</a:t>
            </a:fld>
            <a:endParaRPr lang="en-US" dirty="0"/>
          </a:p>
        </p:txBody>
      </p:sp>
    </p:spTree>
    <p:extLst>
      <p:ext uri="{BB962C8B-B14F-4D97-AF65-F5344CB8AC3E}">
        <p14:creationId xmlns:p14="http://schemas.microsoft.com/office/powerpoint/2010/main" val="1734800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682-5410-4662-AA6E-9E1B2BF468CB}"/>
              </a:ext>
            </a:extLst>
          </p:cNvPr>
          <p:cNvSpPr>
            <a:spLocks noGrp="1"/>
          </p:cNvSpPr>
          <p:nvPr>
            <p:ph type="title"/>
          </p:nvPr>
        </p:nvSpPr>
        <p:spPr>
          <a:xfrm>
            <a:off x="533400" y="655637"/>
            <a:ext cx="8229600" cy="914400"/>
          </a:xfrm>
        </p:spPr>
        <p:txBody>
          <a:bodyPr/>
          <a:lstStyle/>
          <a:p>
            <a:r>
              <a:rPr lang="en-US" dirty="0"/>
              <a:t>Upcoming Events</a:t>
            </a:r>
          </a:p>
        </p:txBody>
      </p:sp>
      <p:sp>
        <p:nvSpPr>
          <p:cNvPr id="3" name="Content Placeholder 2">
            <a:extLst>
              <a:ext uri="{FF2B5EF4-FFF2-40B4-BE49-F238E27FC236}">
                <a16:creationId xmlns:a16="http://schemas.microsoft.com/office/drawing/2014/main" id="{0653D025-577D-44A9-9CCE-507A03CAEF74}"/>
              </a:ext>
            </a:extLst>
          </p:cNvPr>
          <p:cNvSpPr>
            <a:spLocks noGrp="1"/>
          </p:cNvSpPr>
          <p:nvPr>
            <p:ph idx="1"/>
          </p:nvPr>
        </p:nvSpPr>
        <p:spPr>
          <a:xfrm>
            <a:off x="685800" y="1676400"/>
            <a:ext cx="8229600" cy="4525963"/>
          </a:xfrm>
        </p:spPr>
        <p:txBody>
          <a:bodyPr>
            <a:normAutofit fontScale="92500" lnSpcReduction="10000"/>
          </a:bodyPr>
          <a:lstStyle/>
          <a:p>
            <a:r>
              <a:rPr lang="en-US" b="0" i="0" dirty="0">
                <a:solidFill>
                  <a:srgbClr val="000000"/>
                </a:solidFill>
                <a:effectLst/>
                <a:latin typeface="Gotham SSm 4r"/>
              </a:rPr>
              <a:t>Feb. 7: Concur Travel and Expense System Town Hall</a:t>
            </a:r>
          </a:p>
          <a:p>
            <a:pPr marL="0" indent="0">
              <a:buNone/>
            </a:pPr>
            <a:r>
              <a:rPr lang="en-US" b="0" i="0" dirty="0">
                <a:solidFill>
                  <a:srgbClr val="000000"/>
                </a:solidFill>
                <a:effectLst/>
                <a:latin typeface="Gotham SSm 4r"/>
              </a:rPr>
              <a:t>	Virtual only.  11:00 – 12:00</a:t>
            </a:r>
          </a:p>
          <a:p>
            <a:pPr marL="0" indent="0">
              <a:buNone/>
            </a:pPr>
            <a:r>
              <a:rPr lang="en-US" b="0" i="0" dirty="0">
                <a:solidFill>
                  <a:srgbClr val="000000"/>
                </a:solidFill>
                <a:effectLst/>
                <a:latin typeface="Gotham SSm 4r"/>
                <a:hlinkClick r:id="rId2"/>
              </a:rPr>
              <a:t>https://elm.umaryland.edu/announcements/2023/Concur-Travel-and-Expense-System-Town-Hall.php</a:t>
            </a:r>
            <a:endParaRPr lang="en-US" b="0" i="0" dirty="0">
              <a:solidFill>
                <a:srgbClr val="000000"/>
              </a:solidFill>
              <a:effectLst/>
              <a:latin typeface="Gotham SSm 4r"/>
            </a:endParaRPr>
          </a:p>
          <a:p>
            <a:r>
              <a:rPr lang="en-US" dirty="0"/>
              <a:t>Feb. 8:  Travel Talks</a:t>
            </a:r>
          </a:p>
          <a:p>
            <a:pPr marL="914400" lvl="2" indent="0">
              <a:buNone/>
            </a:pPr>
            <a:r>
              <a:rPr lang="en-US" sz="3200" b="0" i="0" dirty="0">
                <a:solidFill>
                  <a:srgbClr val="000000"/>
                </a:solidFill>
                <a:effectLst/>
                <a:latin typeface="Gotham SSm 4r"/>
              </a:rPr>
              <a:t>Virtual only.  10:00 – 11:00</a:t>
            </a:r>
            <a:endParaRPr lang="en-US" sz="3200" dirty="0"/>
          </a:p>
          <a:p>
            <a:pPr marL="0" indent="0">
              <a:buNone/>
            </a:pPr>
            <a:r>
              <a:rPr lang="en-US" dirty="0">
                <a:hlinkClick r:id="rId3"/>
              </a:rPr>
              <a:t>https://www.umaryland.edu/controller/disbursements/travel/</a:t>
            </a:r>
            <a:endParaRPr lang="en-US" dirty="0"/>
          </a:p>
        </p:txBody>
      </p:sp>
      <p:sp>
        <p:nvSpPr>
          <p:cNvPr id="4" name="Slide Number Placeholder 3">
            <a:extLst>
              <a:ext uri="{FF2B5EF4-FFF2-40B4-BE49-F238E27FC236}">
                <a16:creationId xmlns:a16="http://schemas.microsoft.com/office/drawing/2014/main" id="{1C83DCDB-EBC7-69B0-8574-619033079D61}"/>
              </a:ext>
            </a:extLst>
          </p:cNvPr>
          <p:cNvSpPr>
            <a:spLocks noGrp="1"/>
          </p:cNvSpPr>
          <p:nvPr>
            <p:ph type="sldNum" sz="quarter" idx="12"/>
          </p:nvPr>
        </p:nvSpPr>
        <p:spPr/>
        <p:txBody>
          <a:bodyPr/>
          <a:lstStyle/>
          <a:p>
            <a:fld id="{D6CD56F8-6CC3-473E-8875-F786D5BF1E99}" type="slidenum">
              <a:rPr lang="en-US" smtClean="0"/>
              <a:pPr/>
              <a:t>30</a:t>
            </a:fld>
            <a:endParaRPr lang="en-US" dirty="0"/>
          </a:p>
        </p:txBody>
      </p:sp>
    </p:spTree>
    <p:extLst>
      <p:ext uri="{BB962C8B-B14F-4D97-AF65-F5344CB8AC3E}">
        <p14:creationId xmlns:p14="http://schemas.microsoft.com/office/powerpoint/2010/main" val="2853009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682-5410-4662-AA6E-9E1B2BF468CB}"/>
              </a:ext>
            </a:extLst>
          </p:cNvPr>
          <p:cNvSpPr>
            <a:spLocks noGrp="1"/>
          </p:cNvSpPr>
          <p:nvPr>
            <p:ph type="title"/>
          </p:nvPr>
        </p:nvSpPr>
        <p:spPr>
          <a:xfrm>
            <a:off x="533400" y="655637"/>
            <a:ext cx="8229600" cy="914400"/>
          </a:xfrm>
        </p:spPr>
        <p:txBody>
          <a:bodyPr/>
          <a:lstStyle/>
          <a:p>
            <a:r>
              <a:rPr lang="en-US" dirty="0"/>
              <a:t>Upcoming Events</a:t>
            </a:r>
          </a:p>
        </p:txBody>
      </p:sp>
      <p:sp>
        <p:nvSpPr>
          <p:cNvPr id="3" name="Content Placeholder 2">
            <a:extLst>
              <a:ext uri="{FF2B5EF4-FFF2-40B4-BE49-F238E27FC236}">
                <a16:creationId xmlns:a16="http://schemas.microsoft.com/office/drawing/2014/main" id="{0653D025-577D-44A9-9CCE-507A03CAEF74}"/>
              </a:ext>
            </a:extLst>
          </p:cNvPr>
          <p:cNvSpPr>
            <a:spLocks noGrp="1"/>
          </p:cNvSpPr>
          <p:nvPr>
            <p:ph idx="1"/>
          </p:nvPr>
        </p:nvSpPr>
        <p:spPr>
          <a:xfrm>
            <a:off x="685800" y="1676400"/>
            <a:ext cx="8229600" cy="4525963"/>
          </a:xfrm>
        </p:spPr>
        <p:txBody>
          <a:bodyPr>
            <a:normAutofit/>
          </a:bodyPr>
          <a:lstStyle/>
          <a:p>
            <a:r>
              <a:rPr lang="en-US" b="0" i="0" dirty="0">
                <a:solidFill>
                  <a:srgbClr val="000000"/>
                </a:solidFill>
                <a:effectLst/>
                <a:latin typeface="Gotham SSm 4r"/>
              </a:rPr>
              <a:t>Feb. 15: Travel Leaders Corporate Presentation</a:t>
            </a:r>
          </a:p>
          <a:p>
            <a:pPr marL="0" indent="0">
              <a:buNone/>
            </a:pPr>
            <a:r>
              <a:rPr lang="en-US" b="0" i="0" dirty="0">
                <a:solidFill>
                  <a:srgbClr val="000000"/>
                </a:solidFill>
                <a:effectLst/>
                <a:latin typeface="Gotham SSm 4r"/>
              </a:rPr>
              <a:t>	Virtual only.  2:00 – 3:00</a:t>
            </a:r>
          </a:p>
          <a:p>
            <a:pPr marL="0" indent="0">
              <a:buNone/>
            </a:pPr>
            <a:r>
              <a:rPr lang="en-US" b="0" i="0" dirty="0">
                <a:solidFill>
                  <a:srgbClr val="121212"/>
                </a:solidFill>
                <a:effectLst/>
                <a:latin typeface="ciscosansttregular"/>
                <a:hlinkClick r:id="rId2"/>
              </a:rPr>
              <a:t>https://umaryland.webex.com/weblink/register/r5d0972f28df5ac06e67e0bffd1f17ba8 </a:t>
            </a:r>
            <a:endParaRPr lang="en-US" b="0" i="0" dirty="0">
              <a:solidFill>
                <a:srgbClr val="121212"/>
              </a:solidFill>
              <a:effectLst/>
              <a:latin typeface="ciscosansttregular"/>
            </a:endParaRPr>
          </a:p>
        </p:txBody>
      </p:sp>
      <p:sp>
        <p:nvSpPr>
          <p:cNvPr id="4" name="Slide Number Placeholder 3">
            <a:extLst>
              <a:ext uri="{FF2B5EF4-FFF2-40B4-BE49-F238E27FC236}">
                <a16:creationId xmlns:a16="http://schemas.microsoft.com/office/drawing/2014/main" id="{1C83DCDB-EBC7-69B0-8574-619033079D61}"/>
              </a:ext>
            </a:extLst>
          </p:cNvPr>
          <p:cNvSpPr>
            <a:spLocks noGrp="1"/>
          </p:cNvSpPr>
          <p:nvPr>
            <p:ph type="sldNum" sz="quarter" idx="12"/>
          </p:nvPr>
        </p:nvSpPr>
        <p:spPr/>
        <p:txBody>
          <a:bodyPr/>
          <a:lstStyle/>
          <a:p>
            <a:fld id="{D6CD56F8-6CC3-473E-8875-F786D5BF1E99}" type="slidenum">
              <a:rPr lang="en-US" smtClean="0"/>
              <a:pPr/>
              <a:t>31</a:t>
            </a:fld>
            <a:endParaRPr lang="en-US" dirty="0"/>
          </a:p>
        </p:txBody>
      </p:sp>
    </p:spTree>
    <p:extLst>
      <p:ext uri="{BB962C8B-B14F-4D97-AF65-F5344CB8AC3E}">
        <p14:creationId xmlns:p14="http://schemas.microsoft.com/office/powerpoint/2010/main" val="888687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682-5410-4662-AA6E-9E1B2BF468CB}"/>
              </a:ext>
            </a:extLst>
          </p:cNvPr>
          <p:cNvSpPr>
            <a:spLocks noGrp="1"/>
          </p:cNvSpPr>
          <p:nvPr>
            <p:ph type="title"/>
          </p:nvPr>
        </p:nvSpPr>
        <p:spPr>
          <a:xfrm>
            <a:off x="533400" y="655637"/>
            <a:ext cx="8229600" cy="914400"/>
          </a:xfrm>
        </p:spPr>
        <p:txBody>
          <a:bodyPr/>
          <a:lstStyle/>
          <a:p>
            <a:r>
              <a:rPr lang="en-US" dirty="0"/>
              <a:t>Final Notes</a:t>
            </a:r>
          </a:p>
        </p:txBody>
      </p:sp>
      <p:sp>
        <p:nvSpPr>
          <p:cNvPr id="3" name="Content Placeholder 2">
            <a:extLst>
              <a:ext uri="{FF2B5EF4-FFF2-40B4-BE49-F238E27FC236}">
                <a16:creationId xmlns:a16="http://schemas.microsoft.com/office/drawing/2014/main" id="{0653D025-577D-44A9-9CCE-507A03CAEF74}"/>
              </a:ext>
            </a:extLst>
          </p:cNvPr>
          <p:cNvSpPr>
            <a:spLocks noGrp="1"/>
          </p:cNvSpPr>
          <p:nvPr>
            <p:ph idx="1"/>
          </p:nvPr>
        </p:nvSpPr>
        <p:spPr>
          <a:xfrm>
            <a:off x="685800" y="1676400"/>
            <a:ext cx="8229600" cy="4525963"/>
          </a:xfrm>
        </p:spPr>
        <p:txBody>
          <a:bodyPr>
            <a:normAutofit/>
          </a:bodyPr>
          <a:lstStyle/>
          <a:p>
            <a:r>
              <a:rPr lang="en-US" dirty="0">
                <a:solidFill>
                  <a:srgbClr val="121212"/>
                </a:solidFill>
                <a:latin typeface="ciscosansttregular"/>
              </a:rPr>
              <a:t>As soon as the documents are officially approved they will be distributed and posted for the campus.  </a:t>
            </a:r>
            <a:r>
              <a:rPr lang="en-US" b="0" i="0" dirty="0">
                <a:solidFill>
                  <a:srgbClr val="121212"/>
                </a:solidFill>
                <a:effectLst/>
                <a:latin typeface="ciscosansttregular"/>
              </a:rPr>
              <a:t> </a:t>
            </a:r>
          </a:p>
          <a:p>
            <a:pPr marL="0" indent="0">
              <a:buNone/>
            </a:pPr>
            <a:endParaRPr lang="en-US" b="0" i="0" dirty="0">
              <a:solidFill>
                <a:srgbClr val="121212"/>
              </a:solidFill>
              <a:effectLst/>
              <a:latin typeface="ciscosansttregular"/>
            </a:endParaRPr>
          </a:p>
          <a:p>
            <a:r>
              <a:rPr lang="en-US" b="0" i="0" dirty="0">
                <a:solidFill>
                  <a:srgbClr val="121212"/>
                </a:solidFill>
                <a:effectLst/>
                <a:latin typeface="ciscosansttregular"/>
              </a:rPr>
              <a:t>The new policy and procedures are expected to be effective on February 20, 2023 with the implementation of the Concur System. </a:t>
            </a:r>
          </a:p>
        </p:txBody>
      </p:sp>
      <p:sp>
        <p:nvSpPr>
          <p:cNvPr id="4" name="Slide Number Placeholder 3">
            <a:extLst>
              <a:ext uri="{FF2B5EF4-FFF2-40B4-BE49-F238E27FC236}">
                <a16:creationId xmlns:a16="http://schemas.microsoft.com/office/drawing/2014/main" id="{1C83DCDB-EBC7-69B0-8574-619033079D61}"/>
              </a:ext>
            </a:extLst>
          </p:cNvPr>
          <p:cNvSpPr>
            <a:spLocks noGrp="1"/>
          </p:cNvSpPr>
          <p:nvPr>
            <p:ph type="sldNum" sz="quarter" idx="12"/>
          </p:nvPr>
        </p:nvSpPr>
        <p:spPr/>
        <p:txBody>
          <a:bodyPr/>
          <a:lstStyle/>
          <a:p>
            <a:fld id="{D6CD56F8-6CC3-473E-8875-F786D5BF1E99}" type="slidenum">
              <a:rPr lang="en-US" smtClean="0"/>
              <a:pPr/>
              <a:t>32</a:t>
            </a:fld>
            <a:endParaRPr lang="en-US" dirty="0"/>
          </a:p>
        </p:txBody>
      </p:sp>
    </p:spTree>
    <p:extLst>
      <p:ext uri="{BB962C8B-B14F-4D97-AF65-F5344CB8AC3E}">
        <p14:creationId xmlns:p14="http://schemas.microsoft.com/office/powerpoint/2010/main" val="2882242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682-5410-4662-AA6E-9E1B2BF468CB}"/>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0653D025-577D-44A9-9CCE-507A03CAEF74}"/>
              </a:ext>
            </a:extLst>
          </p:cNvPr>
          <p:cNvSpPr>
            <a:spLocks noGrp="1"/>
          </p:cNvSpPr>
          <p:nvPr>
            <p:ph idx="1"/>
          </p:nvPr>
        </p:nvSpPr>
        <p:spPr/>
        <p:txBody>
          <a:bodyPr>
            <a:normAutofit/>
          </a:bodyPr>
          <a:lstStyle/>
          <a:p>
            <a:r>
              <a:rPr lang="en-US" dirty="0"/>
              <a:t>For questions or concerns related to travel, please email the travel desk at </a:t>
            </a:r>
            <a:r>
              <a:rPr lang="en-US" dirty="0">
                <a:hlinkClick r:id="rId2"/>
              </a:rPr>
              <a:t>travelhelp@umaryland.edu</a:t>
            </a:r>
            <a:r>
              <a:rPr lang="en-US" dirty="0"/>
              <a:t> </a:t>
            </a:r>
          </a:p>
          <a:p>
            <a:pPr lvl="1"/>
            <a:endParaRPr lang="en-US" dirty="0"/>
          </a:p>
        </p:txBody>
      </p:sp>
      <p:sp>
        <p:nvSpPr>
          <p:cNvPr id="4" name="Slide Number Placeholder 3">
            <a:extLst>
              <a:ext uri="{FF2B5EF4-FFF2-40B4-BE49-F238E27FC236}">
                <a16:creationId xmlns:a16="http://schemas.microsoft.com/office/drawing/2014/main" id="{2F04CBE1-8B18-E848-E129-D95F6C70785D}"/>
              </a:ext>
            </a:extLst>
          </p:cNvPr>
          <p:cNvSpPr>
            <a:spLocks noGrp="1"/>
          </p:cNvSpPr>
          <p:nvPr>
            <p:ph type="sldNum" sz="quarter" idx="12"/>
          </p:nvPr>
        </p:nvSpPr>
        <p:spPr/>
        <p:txBody>
          <a:bodyPr/>
          <a:lstStyle/>
          <a:p>
            <a:fld id="{D6CD56F8-6CC3-473E-8875-F786D5BF1E99}" type="slidenum">
              <a:rPr lang="en-US" smtClean="0"/>
              <a:pPr/>
              <a:t>33</a:t>
            </a:fld>
            <a:endParaRPr lang="en-US" dirty="0"/>
          </a:p>
        </p:txBody>
      </p:sp>
    </p:spTree>
    <p:extLst>
      <p:ext uri="{BB962C8B-B14F-4D97-AF65-F5344CB8AC3E}">
        <p14:creationId xmlns:p14="http://schemas.microsoft.com/office/powerpoint/2010/main" val="60508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E682-5410-4662-AA6E-9E1B2BF468CB}"/>
              </a:ext>
            </a:extLst>
          </p:cNvPr>
          <p:cNvSpPr>
            <a:spLocks noGrp="1"/>
          </p:cNvSpPr>
          <p:nvPr>
            <p:ph type="title"/>
          </p:nvPr>
        </p:nvSpPr>
        <p:spPr>
          <a:xfrm>
            <a:off x="700548" y="2667000"/>
            <a:ext cx="8229600" cy="914400"/>
          </a:xfrm>
        </p:spPr>
        <p:txBody>
          <a:bodyPr/>
          <a:lstStyle/>
          <a:p>
            <a:r>
              <a:rPr lang="en-US" dirty="0"/>
              <a:t>Office of Risk Management</a:t>
            </a:r>
          </a:p>
        </p:txBody>
      </p:sp>
      <p:sp>
        <p:nvSpPr>
          <p:cNvPr id="4" name="Slide Number Placeholder 3">
            <a:extLst>
              <a:ext uri="{FF2B5EF4-FFF2-40B4-BE49-F238E27FC236}">
                <a16:creationId xmlns:a16="http://schemas.microsoft.com/office/drawing/2014/main" id="{2F04CBE1-8B18-E848-E129-D95F6C70785D}"/>
              </a:ext>
            </a:extLst>
          </p:cNvPr>
          <p:cNvSpPr>
            <a:spLocks noGrp="1"/>
          </p:cNvSpPr>
          <p:nvPr>
            <p:ph type="sldNum" sz="quarter" idx="12"/>
          </p:nvPr>
        </p:nvSpPr>
        <p:spPr/>
        <p:txBody>
          <a:bodyPr/>
          <a:lstStyle/>
          <a:p>
            <a:fld id="{D6CD56F8-6CC3-473E-8875-F786D5BF1E99}" type="slidenum">
              <a:rPr lang="en-US" smtClean="0"/>
              <a:pPr/>
              <a:t>34</a:t>
            </a:fld>
            <a:endParaRPr lang="en-US" dirty="0"/>
          </a:p>
        </p:txBody>
      </p:sp>
    </p:spTree>
    <p:extLst>
      <p:ext uri="{BB962C8B-B14F-4D97-AF65-F5344CB8AC3E}">
        <p14:creationId xmlns:p14="http://schemas.microsoft.com/office/powerpoint/2010/main" val="3442330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883920" y="2209800"/>
            <a:ext cx="7772400" cy="609600"/>
          </a:xfrm>
        </p:spPr>
        <p:txBody>
          <a:bodyPr>
            <a:normAutofit fontScale="90000"/>
          </a:bodyPr>
          <a:lstStyle/>
          <a:p>
            <a:r>
              <a:rPr lang="en-US" sz="4000" dirty="0">
                <a:latin typeface="+mj-lt"/>
              </a:rPr>
              <a:t>Office of Risk Management </a:t>
            </a:r>
            <a:br>
              <a:rPr lang="en-US" sz="4000" dirty="0">
                <a:latin typeface="+mj-lt"/>
              </a:rPr>
            </a:br>
            <a:br>
              <a:rPr lang="en-US" sz="4000" dirty="0">
                <a:latin typeface="+mj-lt"/>
              </a:rPr>
            </a:br>
            <a:endParaRPr lang="en-US" sz="4000" dirty="0">
              <a:latin typeface="+mj-lt"/>
            </a:endParaRPr>
          </a:p>
        </p:txBody>
      </p:sp>
      <p:sp>
        <p:nvSpPr>
          <p:cNvPr id="9" name="Subtitle 8"/>
          <p:cNvSpPr>
            <a:spLocks noGrp="1"/>
          </p:cNvSpPr>
          <p:nvPr>
            <p:ph type="subTitle" idx="1"/>
          </p:nvPr>
        </p:nvSpPr>
        <p:spPr>
          <a:xfrm>
            <a:off x="533400" y="2362200"/>
            <a:ext cx="8001000" cy="3962400"/>
          </a:xfrm>
        </p:spPr>
        <p:txBody>
          <a:bodyPr>
            <a:normAutofit/>
          </a:bodyPr>
          <a:lstStyle/>
          <a:p>
            <a:pPr algn="l"/>
            <a:r>
              <a:rPr lang="en-US" dirty="0">
                <a:solidFill>
                  <a:schemeClr val="tx1"/>
                </a:solidFill>
                <a:latin typeface="+mj-lt"/>
                <a:hlinkClick r:id="rId3"/>
              </a:rPr>
              <a:t>https://www.umaryland.edu/about-umb/offices/enterprise-risk-management/risk-management-and-workers-compensation/</a:t>
            </a:r>
            <a:endParaRPr lang="en-US" dirty="0">
              <a:solidFill>
                <a:schemeClr val="tx1"/>
              </a:solidFill>
              <a:latin typeface="+mj-lt"/>
            </a:endParaRPr>
          </a:p>
          <a:p>
            <a:pPr algn="l"/>
            <a:r>
              <a:rPr lang="en-US" dirty="0">
                <a:solidFill>
                  <a:schemeClr val="tx1"/>
                </a:solidFill>
                <a:latin typeface="+mj-lt"/>
              </a:rPr>
              <a:t>Email:  </a:t>
            </a:r>
            <a:r>
              <a:rPr lang="en-US" dirty="0">
                <a:solidFill>
                  <a:schemeClr val="tx1"/>
                </a:solidFill>
                <a:latin typeface="+mj-lt"/>
                <a:hlinkClick r:id="rId4"/>
              </a:rPr>
              <a:t>UMBRiskManagement@umaryland.edu</a:t>
            </a:r>
            <a:endParaRPr lang="en-US" dirty="0">
              <a:solidFill>
                <a:schemeClr val="tx1"/>
              </a:solidFill>
              <a:latin typeface="+mj-lt"/>
            </a:endParaRPr>
          </a:p>
          <a:p>
            <a:pPr algn="l"/>
            <a:r>
              <a:rPr lang="en-US" dirty="0">
                <a:solidFill>
                  <a:schemeClr val="tx1"/>
                </a:solidFill>
                <a:latin typeface="+mj-lt"/>
              </a:rPr>
              <a:t>Phone: (410) 706-4781</a:t>
            </a:r>
          </a:p>
          <a:p>
            <a:pPr algn="l"/>
            <a:endParaRPr lang="en-US" dirty="0">
              <a:solidFill>
                <a:schemeClr val="tx1"/>
              </a:solidFill>
              <a:latin typeface="+mj-lt"/>
            </a:endParaRPr>
          </a:p>
        </p:txBody>
      </p:sp>
    </p:spTree>
    <p:extLst>
      <p:ext uri="{BB962C8B-B14F-4D97-AF65-F5344CB8AC3E}">
        <p14:creationId xmlns:p14="http://schemas.microsoft.com/office/powerpoint/2010/main" val="1056807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extLst>
                    <a:ext uri="{A12FA001-AC4F-418D-AE19-62706E023703}">
                      <ahyp:hlinkClr xmlns:ahyp="http://schemas.microsoft.com/office/drawing/2018/hyperlinkcolor" val="tx"/>
                    </a:ext>
                  </a:extLst>
                </a:hlinkClick>
              </a:rPr>
              <a:t>Services available to faculty and staff</a:t>
            </a:r>
            <a:br>
              <a:rPr lang="en-US" dirty="0">
                <a:solidFill>
                  <a:srgbClr val="0000FF"/>
                </a:solidFill>
                <a:latin typeface="+mn-lt"/>
                <a:hlinkClick r:id="rId3">
                  <a:extLst>
                    <a:ext uri="{A12FA001-AC4F-418D-AE19-62706E023703}">
                      <ahyp:hlinkClr xmlns:ahyp="http://schemas.microsoft.com/office/drawing/2018/hyperlinkcolor" val="tx"/>
                    </a:ext>
                  </a:extLst>
                </a:hlinkClick>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r>
              <a:rPr lang="en-US" dirty="0">
                <a:latin typeface="+mn-lt"/>
              </a:rPr>
              <a:t>Air Travel Coverage </a:t>
            </a:r>
          </a:p>
          <a:p>
            <a:pPr marL="0" indent="0">
              <a:buNone/>
            </a:pPr>
            <a:endParaRPr lang="en-US" dirty="0">
              <a:latin typeface="+mn-lt"/>
            </a:endParaRPr>
          </a:p>
          <a:p>
            <a:r>
              <a:rPr lang="en-US" dirty="0">
                <a:latin typeface="+mn-lt"/>
              </a:rPr>
              <a:t>Domestic Car Rental </a:t>
            </a:r>
          </a:p>
          <a:p>
            <a:endParaRPr lang="en-US" dirty="0">
              <a:latin typeface="+mn-lt"/>
            </a:endParaRPr>
          </a:p>
          <a:p>
            <a:r>
              <a:rPr lang="en-US" dirty="0">
                <a:latin typeface="+mn-lt"/>
              </a:rPr>
              <a:t>Work related injuries </a:t>
            </a: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36</a:t>
            </a:fld>
            <a:endParaRPr lang="en-US" dirty="0"/>
          </a:p>
        </p:txBody>
      </p:sp>
    </p:spTree>
    <p:extLst>
      <p:ext uri="{BB962C8B-B14F-4D97-AF65-F5344CB8AC3E}">
        <p14:creationId xmlns:p14="http://schemas.microsoft.com/office/powerpoint/2010/main" val="168529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8229600" cy="1295400"/>
          </a:xfrm>
        </p:spPr>
        <p:txBody>
          <a:bodyPr>
            <a:normAutofit/>
          </a:bodyPr>
          <a:lstStyle/>
          <a:p>
            <a:r>
              <a:rPr lang="en-US" dirty="0">
                <a:latin typeface="+mn-lt"/>
              </a:rPr>
              <a:t>Questions?</a:t>
            </a:r>
          </a:p>
        </p:txBody>
      </p:sp>
      <p:pic>
        <p:nvPicPr>
          <p:cNvPr id="3" name="Picture 2" descr="C:\Documents and Settings\sbeckerman\Local Settings\Temporary Internet Files\Content.IE5\OPI26J8K\MC900434403[1].wmf"/>
          <p:cNvPicPr>
            <a:picLocks noChangeAspect="1" noChangeArrowheads="1"/>
          </p:cNvPicPr>
          <p:nvPr/>
        </p:nvPicPr>
        <p:blipFill>
          <a:blip r:embed="rId3"/>
          <a:srcRect/>
          <a:stretch>
            <a:fillRect/>
          </a:stretch>
        </p:blipFill>
        <p:spPr bwMode="auto">
          <a:xfrm>
            <a:off x="3581400" y="2682766"/>
            <a:ext cx="2174020" cy="3045655"/>
          </a:xfrm>
          <a:prstGeom prst="rect">
            <a:avLst/>
          </a:prstGeom>
          <a:noFill/>
        </p:spPr>
      </p:pic>
      <p:sp>
        <p:nvSpPr>
          <p:cNvPr id="4" name="Slide Number Placeholder 3">
            <a:extLst>
              <a:ext uri="{FF2B5EF4-FFF2-40B4-BE49-F238E27FC236}">
                <a16:creationId xmlns:a16="http://schemas.microsoft.com/office/drawing/2014/main" id="{D1E16B17-BEA5-BDCC-66DC-B75E8CA83526}"/>
              </a:ext>
            </a:extLst>
          </p:cNvPr>
          <p:cNvSpPr>
            <a:spLocks noGrp="1"/>
          </p:cNvSpPr>
          <p:nvPr>
            <p:ph type="sldNum" sz="quarter" idx="12"/>
          </p:nvPr>
        </p:nvSpPr>
        <p:spPr/>
        <p:txBody>
          <a:bodyPr/>
          <a:lstStyle/>
          <a:p>
            <a:fld id="{D6CD56F8-6CC3-473E-8875-F786D5BF1E99}" type="slidenum">
              <a:rPr lang="en-US" smtClean="0"/>
              <a:pPr/>
              <a:t>37</a:t>
            </a:fld>
            <a:endParaRPr lang="en-US" dirty="0"/>
          </a:p>
        </p:txBody>
      </p:sp>
    </p:spTree>
    <p:extLst>
      <p:ext uri="{BB962C8B-B14F-4D97-AF65-F5344CB8AC3E}">
        <p14:creationId xmlns:p14="http://schemas.microsoft.com/office/powerpoint/2010/main" val="286762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229600" cy="4587875"/>
          </a:xfrm>
        </p:spPr>
        <p:txBody>
          <a:bodyPr>
            <a:normAutofit lnSpcReduction="10000"/>
          </a:bodyPr>
          <a:lstStyle/>
          <a:p>
            <a:pPr marL="457200" lvl="1" indent="0">
              <a:buNone/>
            </a:pPr>
            <a:endParaRPr lang="en-US" dirty="0">
              <a:latin typeface="+mn-lt"/>
            </a:endParaRPr>
          </a:p>
          <a:p>
            <a:pPr marL="971550" lvl="1" indent="-514350">
              <a:buFont typeface="+mj-lt"/>
              <a:buAutoNum type="arabicPeriod"/>
            </a:pPr>
            <a:r>
              <a:rPr lang="en-US" dirty="0">
                <a:latin typeface="+mn-lt"/>
              </a:rPr>
              <a:t>Navigation to UMB Policies:</a:t>
            </a:r>
          </a:p>
          <a:p>
            <a:pPr marL="857250" lvl="2" indent="0">
              <a:buNone/>
            </a:pPr>
            <a:r>
              <a:rPr lang="en-US" dirty="0">
                <a:latin typeface="+mn-lt"/>
              </a:rPr>
              <a:t>umaryland.edu &gt; About UMB &gt; Policies and Procedures &gt; Visit the Library</a:t>
            </a:r>
          </a:p>
          <a:p>
            <a:pPr marL="914400" lvl="1" indent="-457200">
              <a:buFont typeface="+mj-lt"/>
              <a:buAutoNum type="arabicPeriod"/>
            </a:pPr>
            <a:endParaRPr lang="en-US">
              <a:latin typeface="+mn-lt"/>
            </a:endParaRPr>
          </a:p>
          <a:p>
            <a:pPr marL="914400" lvl="1" indent="-457200">
              <a:buFont typeface="+mj-lt"/>
              <a:buAutoNum type="arabicPeriod"/>
            </a:pPr>
            <a:r>
              <a:rPr lang="en-US" dirty="0">
                <a:latin typeface="+mn-lt"/>
              </a:rPr>
              <a:t>Guiding principles for decision-making</a:t>
            </a:r>
          </a:p>
          <a:p>
            <a:pPr marL="914400" lvl="1" indent="-457200">
              <a:buFont typeface="+mj-lt"/>
              <a:buAutoNum type="arabicPeriod"/>
            </a:pPr>
            <a:endParaRPr lang="en-US" dirty="0">
              <a:latin typeface="+mn-lt"/>
            </a:endParaRPr>
          </a:p>
          <a:p>
            <a:pPr marL="914400" lvl="1" indent="-457200">
              <a:buFont typeface="+mj-lt"/>
              <a:buAutoNum type="arabicPeriod"/>
            </a:pPr>
            <a:r>
              <a:rPr lang="en-US" dirty="0">
                <a:latin typeface="+mn-lt"/>
              </a:rPr>
              <a:t>Authorizes procedures</a:t>
            </a:r>
          </a:p>
          <a:p>
            <a:pPr marL="914400" lvl="1" indent="-457200">
              <a:buFont typeface="+mj-lt"/>
              <a:buAutoNum type="arabicPeriod"/>
            </a:pPr>
            <a:endParaRPr lang="en-US" dirty="0">
              <a:latin typeface="+mn-lt"/>
            </a:endParaRPr>
          </a:p>
          <a:p>
            <a:pPr marL="914400" lvl="1" indent="-457200">
              <a:buFont typeface="+mj-lt"/>
              <a:buAutoNum type="arabicPeriod"/>
            </a:pPr>
            <a:r>
              <a:rPr lang="en-US" dirty="0">
                <a:latin typeface="+mn-lt"/>
              </a:rPr>
              <a:t>Revised policy is in progress</a:t>
            </a:r>
          </a:p>
          <a:p>
            <a:pPr marL="914400" lvl="1" indent="-457200">
              <a:buFont typeface="+mj-lt"/>
              <a:buAutoNum type="arabicPeriod"/>
            </a:pPr>
            <a:endParaRPr lang="en-US" dirty="0">
              <a:latin typeface="+mn-lt"/>
            </a:endParaRPr>
          </a:p>
          <a:p>
            <a:pPr marL="457200" lvl="1" indent="0">
              <a:buNone/>
            </a:pPr>
            <a:endParaRPr lang="en-US" dirty="0">
              <a:latin typeface="+mn-lt"/>
            </a:endParaRPr>
          </a:p>
          <a:p>
            <a:pPr marL="971550" lvl="1" indent="-514350">
              <a:buFont typeface="+mj-lt"/>
              <a:buAutoNum type="arabicPeriod"/>
            </a:pPr>
            <a:endParaRPr lang="en-US" dirty="0">
              <a:latin typeface="+mn-lt"/>
            </a:endParaRPr>
          </a:p>
          <a:p>
            <a:pPr marL="457200" lvl="1" indent="0">
              <a:buNone/>
            </a:pPr>
            <a:endParaRPr lang="en-US" dirty="0">
              <a:latin typeface="+mn-lt"/>
            </a:endParaRPr>
          </a:p>
          <a:p>
            <a:pPr marL="457200" lvl="1" indent="0">
              <a:buNone/>
            </a:pPr>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4</a:t>
            </a:fld>
            <a:endParaRPr lang="en-US" dirty="0"/>
          </a:p>
        </p:txBody>
      </p:sp>
      <p:sp>
        <p:nvSpPr>
          <p:cNvPr id="6" name="Title 5">
            <a:extLst>
              <a:ext uri="{FF2B5EF4-FFF2-40B4-BE49-F238E27FC236}">
                <a16:creationId xmlns:a16="http://schemas.microsoft.com/office/drawing/2014/main" id="{7A2A9A8B-2426-A49F-2934-B99DAB9C632C}"/>
              </a:ext>
            </a:extLst>
          </p:cNvPr>
          <p:cNvSpPr>
            <a:spLocks noGrp="1"/>
          </p:cNvSpPr>
          <p:nvPr>
            <p:ph type="title"/>
          </p:nvPr>
        </p:nvSpPr>
        <p:spPr/>
        <p:txBody>
          <a:bodyPr>
            <a:normAutofit fontScale="90000"/>
          </a:bodyPr>
          <a:lstStyle/>
          <a:p>
            <a:r>
              <a:rPr lang="en-US" dirty="0">
                <a:latin typeface="+mn-lt"/>
                <a:hlinkClick r:id="rId3"/>
              </a:rPr>
              <a:t>UMB Policy VIII-11.00(A): Business Travel for Employees and Nonemployees</a:t>
            </a:r>
            <a:endParaRPr lang="en-US" dirty="0"/>
          </a:p>
        </p:txBody>
      </p:sp>
    </p:spTree>
    <p:extLst>
      <p:ext uri="{BB962C8B-B14F-4D97-AF65-F5344CB8AC3E}">
        <p14:creationId xmlns:p14="http://schemas.microsoft.com/office/powerpoint/2010/main" val="43195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CD56F8-6CC3-473E-8875-F786D5BF1E99}" type="slidenum">
              <a:rPr lang="en-US" smtClean="0"/>
              <a:pPr/>
              <a:t>5</a:t>
            </a:fld>
            <a:endParaRPr lang="en-US" dirty="0"/>
          </a:p>
        </p:txBody>
      </p:sp>
      <p:sp>
        <p:nvSpPr>
          <p:cNvPr id="6" name="Title 5">
            <a:extLst>
              <a:ext uri="{FF2B5EF4-FFF2-40B4-BE49-F238E27FC236}">
                <a16:creationId xmlns:a16="http://schemas.microsoft.com/office/drawing/2014/main" id="{7A2A9A8B-2426-A49F-2934-B99DAB9C632C}"/>
              </a:ext>
            </a:extLst>
          </p:cNvPr>
          <p:cNvSpPr>
            <a:spLocks noGrp="1"/>
          </p:cNvSpPr>
          <p:nvPr>
            <p:ph type="title"/>
          </p:nvPr>
        </p:nvSpPr>
        <p:spPr>
          <a:xfrm>
            <a:off x="685800" y="1143000"/>
            <a:ext cx="8229600" cy="4724400"/>
          </a:xfrm>
        </p:spPr>
        <p:txBody>
          <a:bodyPr>
            <a:normAutofit/>
          </a:bodyPr>
          <a:lstStyle/>
          <a:p>
            <a:r>
              <a:rPr lang="en-US" dirty="0">
                <a:latin typeface="+mn-lt"/>
                <a:hlinkClick r:id="rId3"/>
              </a:rPr>
              <a:t>UMB Policy VIII-11.00(A): Business Travel for Employees and Nonemployees</a:t>
            </a:r>
            <a:endParaRPr lang="en-US" dirty="0"/>
          </a:p>
        </p:txBody>
      </p:sp>
    </p:spTree>
    <p:extLst>
      <p:ext uri="{BB962C8B-B14F-4D97-AF65-F5344CB8AC3E}">
        <p14:creationId xmlns:p14="http://schemas.microsoft.com/office/powerpoint/2010/main" val="168021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UMB Policy VIII-11.00(A): Business Travel for Employees and Nonemployees</a:t>
            </a:r>
            <a:br>
              <a:rPr lang="en-US" dirty="0">
                <a:latin typeface="+mn-lt"/>
                <a:hlinkClick r:id="rId3"/>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lnSpcReduction="10000"/>
          </a:bodyPr>
          <a:lstStyle/>
          <a:p>
            <a:pPr marL="0" indent="0">
              <a:buNone/>
            </a:pPr>
            <a:r>
              <a:rPr lang="en-US" dirty="0">
                <a:latin typeface="+mn-lt"/>
              </a:rPr>
              <a:t>Throughout:</a:t>
            </a:r>
          </a:p>
          <a:p>
            <a:r>
              <a:rPr lang="en-US" dirty="0">
                <a:latin typeface="+mn-lt"/>
              </a:rPr>
              <a:t>Added emphasis on safety and security</a:t>
            </a:r>
          </a:p>
          <a:p>
            <a:r>
              <a:rPr lang="en-US" dirty="0">
                <a:latin typeface="+mn-lt"/>
              </a:rPr>
              <a:t>Includes the new Global Hub</a:t>
            </a:r>
          </a:p>
          <a:p>
            <a:pPr marL="0" indent="0">
              <a:buNone/>
            </a:pPr>
            <a:endParaRPr lang="en-US" dirty="0">
              <a:latin typeface="+mn-lt"/>
            </a:endParaRPr>
          </a:p>
          <a:p>
            <a:pPr marL="0" indent="0">
              <a:buNone/>
            </a:pPr>
            <a:r>
              <a:rPr lang="en-US" dirty="0">
                <a:highlight>
                  <a:srgbClr val="FFFF00"/>
                </a:highlight>
                <a:latin typeface="+mn-lt"/>
              </a:rPr>
              <a:t>Page 2:</a:t>
            </a:r>
          </a:p>
          <a:p>
            <a:r>
              <a:rPr lang="en-US" dirty="0">
                <a:latin typeface="+mn-lt"/>
              </a:rPr>
              <a:t>Planning and Booking</a:t>
            </a:r>
          </a:p>
          <a:p>
            <a:pPr lvl="1"/>
            <a:r>
              <a:rPr lang="en-US" dirty="0">
                <a:latin typeface="+mn-lt"/>
              </a:rPr>
              <a:t>Airfare required to be booked in Concur except:</a:t>
            </a:r>
          </a:p>
          <a:p>
            <a:pPr lvl="2"/>
            <a:r>
              <a:rPr lang="en-US" dirty="0">
                <a:latin typeface="+mn-lt"/>
              </a:rPr>
              <a:t>Legs of International Travel are outside of U.S.</a:t>
            </a:r>
          </a:p>
          <a:p>
            <a:pPr lvl="2"/>
            <a:r>
              <a:rPr lang="en-US" dirty="0">
                <a:latin typeface="+mn-lt"/>
              </a:rPr>
              <a:t>Nonemployee travel not paid with UMB Funds</a:t>
            </a:r>
          </a:p>
          <a:p>
            <a:pPr lvl="1"/>
            <a:endParaRPr lang="en-US"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6</a:t>
            </a:fld>
            <a:endParaRPr lang="en-US" dirty="0"/>
          </a:p>
        </p:txBody>
      </p:sp>
    </p:spTree>
    <p:extLst>
      <p:ext uri="{BB962C8B-B14F-4D97-AF65-F5344CB8AC3E}">
        <p14:creationId xmlns:p14="http://schemas.microsoft.com/office/powerpoint/2010/main" val="628080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UMB Policy VIII-11.00(A): Business Travel for Employees and Nonemployees</a:t>
            </a:r>
            <a:br>
              <a:rPr lang="en-US" dirty="0">
                <a:latin typeface="+mn-lt"/>
                <a:hlinkClick r:id="rId3"/>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marR="0" indent="0" algn="l">
              <a:lnSpc>
                <a:spcPct val="115000"/>
              </a:lnSpc>
              <a:spcBef>
                <a:spcPts val="0"/>
              </a:spcBef>
              <a:spcAft>
                <a:spcPts val="10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i="1" dirty="0">
                <a:effectLst/>
                <a:latin typeface="Calibri" panose="020F0502020204030204" pitchFamily="34" charset="0"/>
                <a:ea typeface="Calibri" panose="020F0502020204030204" pitchFamily="34" charset="0"/>
                <a:cs typeface="Calibri" panose="020F0502020204030204" pitchFamily="34" charset="0"/>
              </a:rPr>
              <a:t>Airfare </a:t>
            </a:r>
            <a:r>
              <a:rPr lang="en-US" sz="2000" b="1" i="1" dirty="0">
                <a:effectLst/>
                <a:latin typeface="Calibri" panose="020F0502020204030204" pitchFamily="34" charset="0"/>
                <a:ea typeface="Calibri" panose="020F0502020204030204" pitchFamily="34" charset="0"/>
                <a:cs typeface="Calibri" panose="020F0502020204030204" pitchFamily="34" charset="0"/>
              </a:rPr>
              <a:t>must</a:t>
            </a:r>
            <a:r>
              <a:rPr lang="en-US" sz="2000" i="1" dirty="0">
                <a:effectLst/>
                <a:latin typeface="Calibri" panose="020F0502020204030204" pitchFamily="34" charset="0"/>
                <a:ea typeface="Calibri" panose="020F0502020204030204" pitchFamily="34" charset="0"/>
                <a:cs typeface="Calibri" panose="020F0502020204030204" pitchFamily="34" charset="0"/>
              </a:rPr>
              <a:t> be booked using the UMB Travel and Expense System, </a:t>
            </a:r>
            <a:r>
              <a:rPr lang="en-US" sz="2000" b="1" i="1" dirty="0">
                <a:effectLst/>
                <a:latin typeface="Calibri" panose="020F0502020204030204" pitchFamily="34" charset="0"/>
                <a:ea typeface="Calibri" panose="020F0502020204030204" pitchFamily="34" charset="0"/>
                <a:cs typeface="Calibri" panose="020F0502020204030204" pitchFamily="34" charset="0"/>
              </a:rPr>
              <a:t>except</a:t>
            </a:r>
            <a:r>
              <a:rPr lang="en-US" sz="2000" i="1" dirty="0">
                <a:effectLst/>
                <a:latin typeface="Calibri" panose="020F0502020204030204" pitchFamily="34" charset="0"/>
                <a:ea typeface="Calibri" panose="020F0502020204030204" pitchFamily="34" charset="0"/>
                <a:cs typeface="Calibri" panose="020F0502020204030204" pitchFamily="34" charset="0"/>
              </a:rPr>
              <a:t> under either of the following conditions: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i="1" dirty="0">
                <a:effectLst/>
                <a:latin typeface="Calibri" panose="020F0502020204030204" pitchFamily="34" charset="0"/>
                <a:ea typeface="Calibri" panose="020F0502020204030204" pitchFamily="34" charset="0"/>
                <a:cs typeface="Calibri" panose="020F0502020204030204" pitchFamily="34" charset="0"/>
              </a:rPr>
              <a:t>purchasing airfare for regional travel between two or more foreign countries (i.e. where the countries of departure, transit (as applicable), and destination do not include the U.S.).  In cases when regional travel is not booked through the UMB Travel and Expense System, the traveler is required to manually input the itinerary into the international travel registry. All legs of flight travel departing from, transiting through, or arriving to the U.S. must be purchased through the UMB Travel and Expense System.</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i="1" dirty="0">
                <a:effectLst/>
                <a:latin typeface="Calibri" panose="020F0502020204030204" pitchFamily="34" charset="0"/>
                <a:ea typeface="Calibri" panose="020F0502020204030204" pitchFamily="34" charset="0"/>
              </a:rPr>
              <a:t>nonemployee travel that is not paid with </a:t>
            </a:r>
            <a:r>
              <a:rPr lang="en-US" sz="2000" i="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ction="ppaction://hlinkfile"/>
              </a:rPr>
              <a:t>UMB Funds</a:t>
            </a:r>
            <a:r>
              <a:rPr lang="en-US" sz="2000" i="1" u="sng" dirty="0">
                <a:solidFill>
                  <a:srgbClr val="0000FF"/>
                </a:solidFill>
                <a:effectLst/>
                <a:latin typeface="Calibri" panose="020F0502020204030204" pitchFamily="34" charset="0"/>
                <a:ea typeface="Calibri" panose="020F0502020204030204" pitchFamily="34" charset="0"/>
              </a:rPr>
              <a:t>.</a:t>
            </a:r>
            <a:endParaRPr lang="en-US" sz="2000" i="1" dirty="0">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7</a:t>
            </a:fld>
            <a:endParaRPr lang="en-US" dirty="0"/>
          </a:p>
        </p:txBody>
      </p:sp>
    </p:spTree>
    <p:extLst>
      <p:ext uri="{BB962C8B-B14F-4D97-AF65-F5344CB8AC3E}">
        <p14:creationId xmlns:p14="http://schemas.microsoft.com/office/powerpoint/2010/main" val="160154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UMB Policy VIII-11.00(A): Business Travel for Employees and Nonemployees</a:t>
            </a:r>
            <a:br>
              <a:rPr lang="en-US" dirty="0">
                <a:latin typeface="+mn-lt"/>
                <a:hlinkClick r:id="rId3"/>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2:</a:t>
            </a:r>
          </a:p>
          <a:p>
            <a:r>
              <a:rPr lang="en-US" dirty="0">
                <a:latin typeface="+mn-lt"/>
              </a:rPr>
              <a:t>Planning and Booking</a:t>
            </a:r>
          </a:p>
          <a:p>
            <a:pPr lvl="1"/>
            <a:r>
              <a:rPr lang="en-US" dirty="0">
                <a:latin typeface="+mn-lt"/>
              </a:rPr>
              <a:t>Safety and Security briefings and training required prior to International Travel</a:t>
            </a:r>
          </a:p>
          <a:p>
            <a:pPr lvl="1"/>
            <a:endParaRPr lang="en-US" dirty="0">
              <a:latin typeface="+mn-lt"/>
            </a:endParaRPr>
          </a:p>
          <a:p>
            <a:pPr marL="0" indent="0">
              <a:buNone/>
            </a:pPr>
            <a:r>
              <a:rPr lang="en-US" dirty="0">
                <a:highlight>
                  <a:srgbClr val="FFFF00"/>
                </a:highlight>
                <a:latin typeface="+mn-lt"/>
              </a:rPr>
              <a:t>Page 3:</a:t>
            </a:r>
          </a:p>
          <a:p>
            <a:r>
              <a:rPr lang="en-US" dirty="0">
                <a:latin typeface="+mn-lt"/>
              </a:rPr>
              <a:t>Approvals </a:t>
            </a:r>
          </a:p>
          <a:p>
            <a:pPr lvl="1"/>
            <a:r>
              <a:rPr lang="en-US" dirty="0">
                <a:latin typeface="+mn-lt"/>
              </a:rPr>
              <a:t>International requirements (in place today)</a:t>
            </a:r>
          </a:p>
          <a:p>
            <a:endParaRPr lang="en-US" dirty="0">
              <a:highlight>
                <a:srgbClr val="FFFF00"/>
              </a:highlight>
              <a:latin typeface="+mn-lt"/>
            </a:endParaRPr>
          </a:p>
          <a:p>
            <a:endParaRPr lang="en-US" dirty="0">
              <a:latin typeface="+mn-lt"/>
            </a:endParaRPr>
          </a:p>
          <a:p>
            <a:endParaRPr lang="en-US"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8</a:t>
            </a:fld>
            <a:endParaRPr lang="en-US" dirty="0"/>
          </a:p>
        </p:txBody>
      </p:sp>
    </p:spTree>
    <p:extLst>
      <p:ext uri="{BB962C8B-B14F-4D97-AF65-F5344CB8AC3E}">
        <p14:creationId xmlns:p14="http://schemas.microsoft.com/office/powerpoint/2010/main" val="344302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hlinkClick r:id="rId3"/>
              </a:rPr>
              <a:t>UMB Policy VIII-11.00(A): Business Travel for Employees and Nonemployees</a:t>
            </a:r>
            <a:br>
              <a:rPr lang="en-US" dirty="0">
                <a:latin typeface="+mn-lt"/>
                <a:hlinkClick r:id="rId3"/>
              </a:rPr>
            </a:br>
            <a:endParaRPr lang="en-US" dirty="0">
              <a:latin typeface="+mn-lt"/>
            </a:endParaRPr>
          </a:p>
        </p:txBody>
      </p:sp>
      <p:sp>
        <p:nvSpPr>
          <p:cNvPr id="3" name="Content Placeholder 2"/>
          <p:cNvSpPr>
            <a:spLocks noGrp="1"/>
          </p:cNvSpPr>
          <p:nvPr>
            <p:ph idx="1"/>
          </p:nvPr>
        </p:nvSpPr>
        <p:spPr>
          <a:xfrm>
            <a:off x="685800" y="1905000"/>
            <a:ext cx="8229600" cy="4587875"/>
          </a:xfrm>
        </p:spPr>
        <p:txBody>
          <a:bodyPr>
            <a:normAutofit/>
          </a:bodyPr>
          <a:lstStyle/>
          <a:p>
            <a:pPr marL="0" indent="0">
              <a:buNone/>
            </a:pPr>
            <a:r>
              <a:rPr lang="en-US" dirty="0">
                <a:highlight>
                  <a:srgbClr val="FFFF00"/>
                </a:highlight>
                <a:latin typeface="+mn-lt"/>
              </a:rPr>
              <a:t>Page 2:</a:t>
            </a:r>
          </a:p>
          <a:p>
            <a:pPr marL="0" marR="0" algn="l">
              <a:lnSpc>
                <a:spcPct val="115000"/>
              </a:lnSpc>
              <a:spcBef>
                <a:spcPts val="0"/>
              </a:spcBef>
              <a:spcAft>
                <a:spcPts val="10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i="1" dirty="0">
                <a:effectLst/>
                <a:latin typeface="Calibri" panose="020F0502020204030204" pitchFamily="34" charset="0"/>
                <a:ea typeface="Calibri" panose="020F0502020204030204" pitchFamily="34" charset="0"/>
                <a:cs typeface="Calibri" panose="020F0502020204030204" pitchFamily="34" charset="0"/>
              </a:rPr>
              <a:t>Individuals should also be aware of travel advisories and take necessary precautions to mitigate risks to travelers.  In the case of International Travel, and as applicable according to UMB procedures, the traveler must complete all required UMB Safety and Security briefings and training prior to travel.</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highlight>
                  <a:srgbClr val="FFFF00"/>
                </a:highlight>
                <a:latin typeface="+mn-lt"/>
              </a:rPr>
              <a:t>Page 3:</a:t>
            </a:r>
          </a:p>
          <a:p>
            <a:r>
              <a:rPr lang="en-US" sz="2000" i="1" dirty="0">
                <a:effectLst/>
                <a:latin typeface="Calibri" panose="020F0502020204030204" pitchFamily="34" charset="0"/>
                <a:ea typeface="Calibri" panose="020F0502020204030204" pitchFamily="34" charset="0"/>
              </a:rPr>
              <a:t>Approval for International Travel must follow the steps described on the </a:t>
            </a:r>
            <a:r>
              <a:rPr lang="en-US" sz="2000" i="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Global Hub website</a:t>
            </a:r>
            <a:r>
              <a:rPr lang="en-US" sz="2000" i="1" dirty="0">
                <a:effectLst/>
                <a:latin typeface="Calibri" panose="020F0502020204030204" pitchFamily="34" charset="0"/>
                <a:ea typeface="Calibri" panose="020F0502020204030204" pitchFamily="34" charset="0"/>
              </a:rPr>
              <a:t> and the </a:t>
            </a:r>
            <a:r>
              <a:rPr lang="en-US" sz="2000" i="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Procedure on Business Travel</a:t>
            </a:r>
            <a:r>
              <a:rPr lang="en-US" sz="2000" i="1" u="sng" dirty="0">
                <a:solidFill>
                  <a:srgbClr val="0000FF"/>
                </a:solidFill>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  Approval of travel to destinations identified as high risk must be obtained from the International Operations department prior to booking in the UMB Travel and Expense System.</a:t>
            </a:r>
            <a:endParaRPr lang="en-US" sz="2000" i="1" dirty="0">
              <a:latin typeface="+mn-lt"/>
            </a:endParaRPr>
          </a:p>
          <a:p>
            <a:endParaRPr lang="en-US" sz="2000" dirty="0">
              <a:latin typeface="+mn-lt"/>
            </a:endParaRPr>
          </a:p>
          <a:p>
            <a:pPr marL="457200" lvl="1" indent="0">
              <a:buNone/>
            </a:pPr>
            <a:endParaRPr lang="en-US" sz="2400" dirty="0"/>
          </a:p>
          <a:p>
            <a:pPr lvl="1"/>
            <a:endParaRPr lang="en-US" dirty="0">
              <a:latin typeface="+mn-lt"/>
            </a:endParaRPr>
          </a:p>
          <a:p>
            <a:pPr marL="0" indent="0">
              <a:buNone/>
            </a:pPr>
            <a:endParaRPr lang="en-US" dirty="0">
              <a:latin typeface="+mn-lt"/>
            </a:endParaRPr>
          </a:p>
        </p:txBody>
      </p:sp>
      <p:sp>
        <p:nvSpPr>
          <p:cNvPr id="4" name="Slide Number Placeholder 3"/>
          <p:cNvSpPr>
            <a:spLocks noGrp="1"/>
          </p:cNvSpPr>
          <p:nvPr>
            <p:ph type="sldNum" sz="quarter" idx="12"/>
          </p:nvPr>
        </p:nvSpPr>
        <p:spPr/>
        <p:txBody>
          <a:bodyPr/>
          <a:lstStyle/>
          <a:p>
            <a:fld id="{D6CD56F8-6CC3-473E-8875-F786D5BF1E99}" type="slidenum">
              <a:rPr lang="en-US" smtClean="0"/>
              <a:pPr/>
              <a:t>9</a:t>
            </a:fld>
            <a:endParaRPr lang="en-US" dirty="0"/>
          </a:p>
        </p:txBody>
      </p:sp>
    </p:spTree>
    <p:extLst>
      <p:ext uri="{BB962C8B-B14F-4D97-AF65-F5344CB8AC3E}">
        <p14:creationId xmlns:p14="http://schemas.microsoft.com/office/powerpoint/2010/main" val="2019960251"/>
      </p:ext>
    </p:extLst>
  </p:cSld>
  <p:clrMapOvr>
    <a:masterClrMapping/>
  </p:clrMapOvr>
</p:sld>
</file>

<file path=ppt/theme/theme1.xml><?xml version="1.0" encoding="utf-8"?>
<a:theme xmlns:a="http://schemas.openxmlformats.org/drawingml/2006/main" name="Emerging Leaders 12-3-14">
  <a:themeElements>
    <a:clrScheme name="Custom 1">
      <a:dk1>
        <a:sysClr val="windowText" lastClr="000000"/>
      </a:dk1>
      <a:lt1>
        <a:sysClr val="window" lastClr="FFFFFF"/>
      </a:lt1>
      <a:dk2>
        <a:srgbClr val="FFD200"/>
      </a:dk2>
      <a:lt2>
        <a:srgbClr val="E71A39"/>
      </a:lt2>
      <a:accent1>
        <a:srgbClr val="FFFFFF"/>
      </a:accent1>
      <a:accent2>
        <a:srgbClr val="000000"/>
      </a:accent2>
      <a:accent3>
        <a:srgbClr val="7F7F7F"/>
      </a:accent3>
      <a:accent4>
        <a:srgbClr val="595959"/>
      </a:accent4>
      <a:accent5>
        <a:srgbClr val="3F3F3F"/>
      </a:accent5>
      <a:accent6>
        <a:srgbClr val="262626"/>
      </a:accent6>
      <a:hlink>
        <a:srgbClr val="0000F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B65A1B334CB7429ED7C144031CC1CF" ma:contentTypeVersion="14" ma:contentTypeDescription="Create a new document." ma:contentTypeScope="" ma:versionID="1bf01568ddd1dae41ae3ab8a4fb0a916">
  <xsd:schema xmlns:xsd="http://www.w3.org/2001/XMLSchema" xmlns:xs="http://www.w3.org/2001/XMLSchema" xmlns:p="http://schemas.microsoft.com/office/2006/metadata/properties" xmlns:ns1="http://schemas.microsoft.com/sharepoint/v3" xmlns:ns3="baac796e-7952-49e0-be90-9000f2fb1017" xmlns:ns4="27c64e79-88a6-4358-97f3-12938cc15064" targetNamespace="http://schemas.microsoft.com/office/2006/metadata/properties" ma:root="true" ma:fieldsID="13482f588d7f1fbd1d8ee4d5ca7f755a" ns1:_="" ns3:_="" ns4:_="">
    <xsd:import namespace="http://schemas.microsoft.com/sharepoint/v3"/>
    <xsd:import namespace="baac796e-7952-49e0-be90-9000f2fb1017"/>
    <xsd:import namespace="27c64e79-88a6-4358-97f3-12938cc15064"/>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ac796e-7952-49e0-be90-9000f2fb101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c64e79-88a6-4358-97f3-12938cc150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75FC5-267C-403D-8172-52D06BBC8904}">
  <ds:schemaRefs>
    <ds:schemaRef ds:uri="http://schemas.microsoft.com/sharepoint/v3/contenttype/forms"/>
  </ds:schemaRefs>
</ds:datastoreItem>
</file>

<file path=customXml/itemProps2.xml><?xml version="1.0" encoding="utf-8"?>
<ds:datastoreItem xmlns:ds="http://schemas.openxmlformats.org/officeDocument/2006/customXml" ds:itemID="{F5F68710-C4BE-4F1F-99E2-45A81971347D}">
  <ds:schemaRefs>
    <ds:schemaRef ds:uri="http://schemas.microsoft.com/sharepoint/v3"/>
    <ds:schemaRef ds:uri="baac796e-7952-49e0-be90-9000f2fb1017"/>
    <ds:schemaRef ds:uri="http://purl.org/dc/terms/"/>
    <ds:schemaRef ds:uri="http://schemas.openxmlformats.org/package/2006/metadata/core-properties"/>
    <ds:schemaRef ds:uri="http://schemas.microsoft.com/office/2006/documentManagement/types"/>
    <ds:schemaRef ds:uri="27c64e79-88a6-4358-97f3-12938cc15064"/>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9DFEA06-49E8-499C-BAA0-B64547D7B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ac796e-7952-49e0-be90-9000f2fb1017"/>
    <ds:schemaRef ds:uri="27c64e79-88a6-4358-97f3-12938cc15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9941</TotalTime>
  <Words>1657</Words>
  <Application>Microsoft Office PowerPoint</Application>
  <PresentationFormat>On-screen Show (4:3)</PresentationFormat>
  <Paragraphs>400</Paragraphs>
  <Slides>37</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Gotham SSm 4r</vt:lpstr>
      <vt:lpstr>Calibri</vt:lpstr>
      <vt:lpstr>ciscosansttregular</vt:lpstr>
      <vt:lpstr>Emerging Leaders 12-3-14</vt:lpstr>
      <vt:lpstr> Business Travel Policy and Procedure: What’s New? February 1, 2023</vt:lpstr>
      <vt:lpstr>Agenda</vt:lpstr>
      <vt:lpstr>PowerPoint Presentation</vt:lpstr>
      <vt:lpstr>UMB Policy VIII-11.00(A): Business Travel for Employees and Nonemployees</vt:lpstr>
      <vt:lpstr>UMB Policy VIII-11.00(A): Business Travel for Employees and Nonemployees</vt:lpstr>
      <vt:lpstr>UMB Policy VIII-11.00(A): Business Travel for Employees and Nonemployees </vt:lpstr>
      <vt:lpstr>UMB Policy VIII-11.00(A): Business Travel for Employees and Nonemployees </vt:lpstr>
      <vt:lpstr>UMB Policy VIII-11.00(A): Business Travel for Employees and Nonemployees </vt:lpstr>
      <vt:lpstr>UMB Policy VIII-11.00(A): Business Travel for Employees and Nonemployees </vt:lpstr>
      <vt:lpstr>Procedures on Business Travel for Employees and Nonemployees</vt:lpstr>
      <vt:lpstr>Procedures on Business Travel for Employees and Nonemployees</vt:lpstr>
      <vt:lpstr>Procedures on Business Travel for Employees and Nonemployees</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Employees  </vt:lpstr>
      <vt:lpstr>Procedure on Business Travel for Nonemployees  </vt:lpstr>
      <vt:lpstr>Bypassed Transactions</vt:lpstr>
      <vt:lpstr>Bypassed Transactions</vt:lpstr>
      <vt:lpstr>Bypassed Transactions</vt:lpstr>
      <vt:lpstr>Resources</vt:lpstr>
      <vt:lpstr> Job Aids (under construction)  </vt:lpstr>
      <vt:lpstr>Upcoming Events</vt:lpstr>
      <vt:lpstr>Upcoming Events</vt:lpstr>
      <vt:lpstr>Final Notes</vt:lpstr>
      <vt:lpstr>Contact Information</vt:lpstr>
      <vt:lpstr>Office of Risk Management</vt:lpstr>
      <vt:lpstr>Office of Risk Management   </vt:lpstr>
      <vt:lpstr>Services available to faculty and staff </vt:lpstr>
      <vt:lpstr>Questions?</vt:lpstr>
    </vt:vector>
  </TitlesOfParts>
  <Company>Hshsl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Travel Policy and Procedure Effective January, 2018</dc:title>
  <dc:creator>clyons@umaryland.edu</dc:creator>
  <cp:lastModifiedBy>Lyons, Cynthia</cp:lastModifiedBy>
  <cp:revision>605</cp:revision>
  <cp:lastPrinted>2021-09-10T12:26:17Z</cp:lastPrinted>
  <dcterms:created xsi:type="dcterms:W3CDTF">2014-11-24T14:05:18Z</dcterms:created>
  <dcterms:modified xsi:type="dcterms:W3CDTF">2023-02-08T13:46:17Z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0x01010023B65A1B334CB7429ED7C144031CC1CF</vt:lpwstr>
  </property>
</Properties>
</file>