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1F_9AC8354F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25_3029E71D.xml" ContentType="application/vnd.ms-powerpoint.comments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8" r:id="rId5"/>
  </p:sldMasterIdLst>
  <p:notesMasterIdLst>
    <p:notesMasterId r:id="rId24"/>
  </p:notesMasterIdLst>
  <p:sldIdLst>
    <p:sldId id="256" r:id="rId6"/>
    <p:sldId id="313" r:id="rId7"/>
    <p:sldId id="314" r:id="rId8"/>
    <p:sldId id="283" r:id="rId9"/>
    <p:sldId id="295" r:id="rId10"/>
    <p:sldId id="316" r:id="rId11"/>
    <p:sldId id="285" r:id="rId12"/>
    <p:sldId id="286" r:id="rId13"/>
    <p:sldId id="306" r:id="rId14"/>
    <p:sldId id="287" r:id="rId15"/>
    <p:sldId id="288" r:id="rId16"/>
    <p:sldId id="278" r:id="rId17"/>
    <p:sldId id="311" r:id="rId18"/>
    <p:sldId id="291" r:id="rId19"/>
    <p:sldId id="292" r:id="rId20"/>
    <p:sldId id="293" r:id="rId21"/>
    <p:sldId id="294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341CB7-F712-4C41-815A-E8CB1F272936}">
          <p14:sldIdLst>
            <p14:sldId id="256"/>
            <p14:sldId id="313"/>
            <p14:sldId id="314"/>
            <p14:sldId id="283"/>
            <p14:sldId id="295"/>
            <p14:sldId id="316"/>
            <p14:sldId id="285"/>
            <p14:sldId id="286"/>
            <p14:sldId id="306"/>
            <p14:sldId id="287"/>
            <p14:sldId id="288"/>
            <p14:sldId id="278"/>
            <p14:sldId id="311"/>
            <p14:sldId id="291"/>
            <p14:sldId id="292"/>
            <p14:sldId id="293"/>
            <p14:sldId id="294"/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D4D979-61B2-FDD9-0520-76E6670A96EE}" name="Perrigo, Vanessa" initials="PV" userId="S::vperrigo@umaryland.edu::44fae818-7ae3-4604-be63-1a4a63504557" providerId="AD"/>
  <p188:author id="{6FAAD688-A6C7-AAB8-EB15-8053AB194723}" name="Elliott, Richard" initials="ER" userId="S::richard.elliott@umaryland.edu::b6651a5b-44f2-47c6-9c23-17eb1c55eb92" providerId="AD"/>
  <p188:author id="{2DC701AA-D116-8B14-11AC-04F54CA1B68A}" name="Giermek, Stephen" initials="" userId="S::sgier002@umaryland.edu::ca4575ac-6634-44c5-952e-d9738ce6aa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1-04T17:46:27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omments/modernComment_11F_9AC8354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B5CD71D-051D-486C-A741-E83E4B24F41F}" authorId="{95D4D979-61B2-FDD9-0520-76E6670A96EE}" created="2026-10-11T12:21:54.0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96812111" sldId="287"/>
      <ac:spMk id="3" creationId="{2BAC0C54-1630-6CEE-AEEB-D6196398E76E}"/>
      <ac:txMk cp="208" len="105">
        <ac:context len="314" hash="3011235670"/>
      </ac:txMk>
    </ac:txMkLst>
    <p188:pos x="7197969" y="1676400"/>
    <p188:replyLst>
      <p188:reply id="{EEA05486-504D-483C-B851-40348C114298}" authorId="{2DC701AA-D116-8B14-11AC-04F54CA1B68A}" created="2026-10-13T18:59:22.244">
        <p188:txBody>
          <a:bodyPr/>
          <a:lstStyle/>
          <a:p>
            <a:r>
              <a:rPr lang="en-US"/>
              <a:t>That is fine.</a:t>
            </a:r>
          </a:p>
        </p188:txBody>
      </p188:reply>
    </p188:replyLst>
    <p188:txBody>
      <a:bodyPr/>
      <a:lstStyle/>
      <a:p>
        <a:r>
          <a:rPr lang="en-US"/>
          <a:t>[@Giermek, Stephen] If it's alright with you, I think I'm going to grab some of this information and pull it to the future state slide?</a:t>
        </a:r>
      </a:p>
    </p188:txBody>
  </p188:cm>
</p188:cmLst>
</file>

<file path=ppt/comments/modernComment_125_3029E7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0AC8EA9-C628-4EC5-881D-7010B3064E52}" authorId="{95D4D979-61B2-FDD9-0520-76E6670A96EE}" created="2026-10-11T12:33:39.72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8052509" sldId="293"/>
      <ac:spMk id="5" creationId="{BF75C428-0C36-895E-6E7F-B6F391513357}"/>
      <ac:txMk cp="0" len="5">
        <ac:context len="180" hash="217015849"/>
      </ac:txMk>
    </ac:txMkLst>
    <p188:pos x="1197428" y="207818"/>
    <p188:replyLst>
      <p188:reply id="{D4C8DA5B-E60B-4525-81DA-E0D79695D087}" authorId="{6FAAD688-A6C7-AAB8-EB15-8053AB194723}" created="2026-10-12T12:33:51.938">
        <p188:txBody>
          <a:bodyPr/>
          <a:lstStyle/>
          <a:p>
            <a:r>
              <a:rPr lang="en-US"/>
              <a:t>We can.    Please advise of any other additional information you think should be added.</a:t>
            </a:r>
          </a:p>
        </p188:txBody>
      </p188:reply>
    </p188:replyLst>
    <p188:txBody>
      <a:bodyPr/>
      <a:lstStyle/>
      <a:p>
        <a:r>
          <a:rPr lang="en-US"/>
          <a:t>[@Elliott, Richard] should we change this to "SSAS" 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42F90-2F6C-4402-9BFB-2960492D898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1DAC0-4711-4CEA-8967-A3754223A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4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1DAC0-4711-4CEA-8967-A3754223A6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41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3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93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55B5D-12B2-D15B-3293-64BBE8D1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B208CC-B12A-A52F-F28B-87B8BAF3B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DE85A-1BB3-9667-359F-6CBE16EC3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FDF06-2DC0-4B14-D7D8-9F6FD7EB4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17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Current State – Stephen Giermek</a:t>
            </a:r>
          </a:p>
          <a:p>
            <a:r>
              <a:rPr lang="en-US"/>
              <a:t>Lots of waste identified in current workflow.  Wastes of: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Correction – activity or steps are repeated to correct mistakes or resolve problems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Flow – extra resources are needed to respond to uneven demand or fluctuating schedules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Inventory – resources or output stockpiled because they are not yet needed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Overprocessing – unnecessary time &amp; energy is consumed with no value add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Overproduction – steps or products completed before they can be used, or output exceeds what is immediately needed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Waiting – process is halted or slowed waiting for people, info, actions, resources</a:t>
            </a:r>
          </a:p>
          <a:p>
            <a:endParaRPr lang="en-US"/>
          </a:p>
          <a:p>
            <a:r>
              <a:rPr lang="en-US"/>
              <a:t>Analysis of Root Causes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Five Whys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Cause &amp; Effect / Fishbone diagram</a:t>
            </a:r>
          </a:p>
          <a:p>
            <a:endParaRPr lang="en-US"/>
          </a:p>
          <a:p>
            <a:r>
              <a:rPr lang="en-US"/>
              <a:t>Solutions</a:t>
            </a:r>
          </a:p>
          <a:p>
            <a:r>
              <a:rPr lang="en-US"/>
              <a:t>Simple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Common trends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Training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Communications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/>
              <a:t>Web pages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Setting expectations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Standards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/>
              <a:t>Standard operating procedures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/>
              <a:t>Templates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/>
              <a:t>More complex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Excel, MS Forms, Automate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Explore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/>
              <a:t>CITS developed app, similar to or expansion of existing IT-PCS form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/>
              <a:t>Requires discovery and human resources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part solutions – </a:t>
            </a:r>
            <a:r>
              <a:rPr lang="en-US" err="1"/>
              <a:t>Veoci</a:t>
            </a:r>
            <a:r>
              <a:rPr lang="en-US"/>
              <a:t>, etc.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/>
              <a:t>Requires discovery and financial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36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20F2B-0E00-F5C2-FC65-24FEC4B85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067B8-0A51-482D-366C-280AE283F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170D8-5818-5573-2564-CDB3145E5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1C439-DED5-A73D-3C05-C44CF7357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45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6A05B-0FA9-F4B8-73CE-A193821D1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FCC224-E258-FBA7-9E3C-269B5089D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35BE0-7694-3962-CD35-697953341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ABDA2-9E07-FB62-044A-6C956B06A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10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59BC5-FA6F-9F36-D0D6-EF0575CE8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8DC6A1-1744-BCA0-0ED7-F89338F3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6927C-C05A-22A9-A987-4B0E487A5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D6DCE-BD9B-953E-B6DA-E6DA9E10C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86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CAA8D-2710-796F-F21F-664E6F1B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524A3-D8ED-58A8-9D02-25640E4FC3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1AF88-6098-68CF-4624-125AF433E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48991-A97A-F71A-4AB3-08FA662A1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35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E98DE-0727-C1CF-CE78-010A35FF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FD136-44B4-B663-F9AE-DBEBA0453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25E26-0DCD-FFA0-EDEE-A082C1F7D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2380F-E933-6F5D-03A9-864560C5C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65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5B7E5-3E77-D323-C498-84C7C37F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9CCD0-5E2E-3E70-8B00-F983CDB39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F1DF92-5889-4FB4-84C6-B340C2C7E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989C6-C417-17A2-2AFE-3ADEC193A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6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33A73-F797-D152-F702-A5CEC253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59FE2-1A97-BEFF-2261-3E6619053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0F9F1-8FFC-343F-0E0F-52A3AA19D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Green </a:t>
            </a:r>
            <a:r>
              <a:rPr lang="en-US" err="1"/>
              <a:t>bel</a:t>
            </a:r>
            <a:r>
              <a:rPr lang="en-US"/>
              <a:t>t</a:t>
            </a:r>
            <a:r>
              <a:rPr lang="en-US" err="1"/>
              <a:t> tr</a:t>
            </a:r>
            <a:r>
              <a:rPr lang="en-US"/>
              <a:t>aining and active participation in this event demonstrates the collective willingness for change. We were asked to share our insights of this event. Six themes described our new gained thinking.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42B04-02FC-C045-80D0-30F7AB26C8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030C2-B9D0-470C-AF25-FC79A6967B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4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355F-EB9C-6440-43DC-8D3E6360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919"/>
            <a:ext cx="9144000" cy="91504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4CAE4-8C16-D913-DAC0-BA156A13C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68CD0-BE33-CE6A-114F-2006664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A889-0754-1994-75EE-C2FAD14C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1D39B-6B1E-E3E4-CDE3-EDCD0CEC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1444-727C-8C68-6929-856263FE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1215E-4227-7A8E-0EA9-DFFAB549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066AF-53D7-B88C-D015-90E5832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02BD-516F-A257-80A2-EA92D449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118E1-14C0-F7DE-4D30-5A1B0A07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3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8B78-C1D3-765E-F645-5CDB9DABD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65622"/>
            <a:ext cx="10515600" cy="9048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8385D-E8F2-8EB4-9B43-B76F13479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9748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8C13-727C-BAD3-E780-6E48F56CB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D8B89-E9FB-A9B4-DCCF-D6538101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B7EA9-8FA7-5B77-18FD-6C85F32D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D976-D457-0EE6-5F54-0D31BE27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0122"/>
            <a:ext cx="9319054" cy="6403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1CE8-3881-7630-C70B-79F22AFFC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0A198-0639-4123-200A-C63FF1EF3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4C5CC-2CE3-EFC3-CCBB-DEEE9553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8BD11-EF93-4D22-1DDA-2BB1987A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10393-B6B5-CA33-04B4-BB69F8A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307-C90C-3AF1-1B30-1948D718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08" y="2587966"/>
            <a:ext cx="10515600" cy="3875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650F9-2A44-849F-C3FF-A92084692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608" y="3102575"/>
            <a:ext cx="5157787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C9F6E-F455-9AAC-7F86-F4C6021DD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608" y="3617183"/>
            <a:ext cx="5157787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D4B0E-2550-D2CE-C5D0-7E7A5F76D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4020" y="3102575"/>
            <a:ext cx="5183188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A6826-3688-EE14-2996-60EF8FEE6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4020" y="3617183"/>
            <a:ext cx="5183188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7B1E1-DB46-6474-9B02-05A00F25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77ECE3-5414-5A35-FFE6-C5BC877B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A231A7-45C7-2468-6C88-73166EFF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4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2031-0EA3-8594-B2E8-B4CA6D57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282B1-E764-AB1B-8E98-FAFEB7449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A68E-248E-31D7-9BB1-33570C56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FDCDF-3E76-2DBF-1A4A-84C8BF40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3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355BB6-00C7-2CD4-18A1-D91A74CA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59DF5-B79F-2873-3432-76C60BBC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8DF62-13F7-E989-E1FF-78104EBA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9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9005-0A45-0405-7E32-2B19E9F45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42192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2D83-9379-042F-5F63-7659C7A32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421924"/>
            <a:ext cx="5208844" cy="3200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2530E-7380-CFE1-5BBA-F78A934DD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022124"/>
            <a:ext cx="3932237" cy="1600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7C279-3921-269F-2187-5AB36ED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B169F-4018-C465-672F-A8B46C93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7A30F-055C-26B6-BA2B-C16F94D28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5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2D29-E2FA-E14F-0298-EE877767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545492"/>
            <a:ext cx="3932237" cy="8222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7022A-7C7B-80B5-785C-B1C1DC732AB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39318" y="2545492"/>
            <a:ext cx="5451569" cy="2952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DE0B-A57C-54D4-1A47-1E0ABD0A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539689"/>
            <a:ext cx="3932237" cy="195854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9BD57-741D-006F-C9D7-43890E8E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04CB0-9522-A50D-F15B-7181A4C0C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A74C-128E-7E80-FFC7-51787E2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4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74DA-81FC-4BDD-FD60-9580720F3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3383"/>
            <a:ext cx="9144000" cy="20765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6E03B-3BA3-5DA5-4054-858EA0CF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4E8A1-E487-7720-42E5-B48792F3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8D04-A47D-2CD1-4A6A-90C084BA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B8D0-3BFA-7B56-B04C-9224F952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3FFD-3EF4-DBFF-B18B-30EF6C80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EFE10-2140-1651-3EE6-87E9867F1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931BC-3B5E-7A56-2EB7-CEEBDFD0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E3A91-74BB-33B4-4FC8-1E26361F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504A1-EE71-1FAD-CB17-B00EA0AD6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99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84C2-1667-39EB-5BD5-7B40B021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DCDBC-56A2-C270-3EEF-63D78B598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8F8BC-FC77-873C-C24D-61CF2911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2A2B1-A9F0-3CE8-610C-A16D8276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0E2D4-3017-85C9-A846-C52D0F17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93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8889-68DB-72B4-D990-32C9D874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B32D5-6597-810D-E135-DAB6B9C98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427" y="2221041"/>
            <a:ext cx="5181600" cy="3673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A80E0-28DB-D39C-79E9-4B81A497C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4427" y="2221041"/>
            <a:ext cx="5181600" cy="3673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9E987-F430-E43D-1C97-1A99323C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C33CD-53A1-D612-BA4B-04B5E9AF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D93B8-11C4-22FD-D61D-CFA52D05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42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9E08-17D9-1EBD-0975-A7DE3957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165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3BAC7-FD34-647A-F293-06CADD2F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632633"/>
            <a:ext cx="5157787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D3551-E442-EF8B-436F-ED83E9291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95907"/>
            <a:ext cx="5157787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2126C-1CC3-1466-A77E-1C9EDE4BB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632633"/>
            <a:ext cx="5183188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5BB8C5-0362-8D21-8032-0C98EE150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95907"/>
            <a:ext cx="5183188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E7406F-0991-7CB2-F07C-6FC1B407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782E5-B8E7-029F-99D0-F3C0909B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BF495-B978-E416-DF6D-04F20AAC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4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B783-10A3-28E3-8F8C-926B128B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6DCE4-2FC6-9757-E5FC-850C6F07E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D5B83-0F7C-31F5-CFBA-E8EC44AD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16FA5-B442-D35E-5B28-AAC10AC6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5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BBB5-A534-A530-000D-B4546698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9F5A8-6F85-7774-A163-B0B09F7F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C74BE-80AB-03B3-45F6-158AC7EC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4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996B-2CFA-6918-9C34-5025BDA5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94022"/>
            <a:ext cx="3932237" cy="100754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674CD-6734-71D7-0CB9-E1B1409B4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4022"/>
            <a:ext cx="6172200" cy="42670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9AD6F-4FC1-B2A8-FFD4-ABFCDCF2E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29696"/>
            <a:ext cx="3932237" cy="30392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2B76A-DB8D-6771-A258-51CF9C45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72E37-5D39-862B-F6F5-A7016250E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17796-6126-AD88-63E2-A79E2761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06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3E0F-4628-95F9-8275-D83EFF84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0803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7200C-15BA-6AA7-A838-F691970B35B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808034"/>
            <a:ext cx="6172200" cy="405301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301D7-BC26-3215-F1E2-99DA5D765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08234"/>
            <a:ext cx="3932237" cy="2440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6C790-031F-2B7E-9DB1-02B2F35F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F33FD-2850-96CA-C796-9D718AED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3D327-A453-3FB8-6464-F10E8DEB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3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niversity of Maryland Baltimore logo">
            <a:extLst>
              <a:ext uri="{FF2B5EF4-FFF2-40B4-BE49-F238E27FC236}">
                <a16:creationId xmlns:a16="http://schemas.microsoft.com/office/drawing/2014/main" id="{811C8E55-2D85-6172-901C-6CDD98F389E4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18486" y="5672137"/>
            <a:ext cx="1923786" cy="1049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9277F9-442B-70BA-A96E-3C7F36457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43082" y="4755163"/>
            <a:ext cx="2048918" cy="2102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B92A2-F5FB-1057-F2E0-19506A077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818861" cy="230152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543B92-9178-1282-CBE2-9650CB866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833" y="2653699"/>
            <a:ext cx="9319054" cy="640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E5598-D484-1469-2FED-F2C1559B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1833" y="3429000"/>
            <a:ext cx="9319054" cy="1881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B0386-958F-FB91-466D-AF4AEDB59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48988" y="6356350"/>
            <a:ext cx="980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B8D2-76DE-0B51-13BF-9A713928E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939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9FBE-72D9-FD60-BC60-63FF2C2A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2087" y="635635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UMB Elevate">
            <a:extLst>
              <a:ext uri="{FF2B5EF4-FFF2-40B4-BE49-F238E27FC236}">
                <a16:creationId xmlns:a16="http://schemas.microsoft.com/office/drawing/2014/main" id="{703E6690-42BA-7496-B106-5B81690C4E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133600" y="437759"/>
            <a:ext cx="28956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3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9BBE86-3ACA-D663-82FC-E54D2957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27" y="1655954"/>
            <a:ext cx="10515600" cy="39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14FC1-2CDB-63D5-A69C-EE53D8840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27" y="2190750"/>
            <a:ext cx="10515600" cy="3500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CCF60-F321-B265-B1C3-D0099F0EB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4375" y="6356350"/>
            <a:ext cx="88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17B5-D87B-CFCB-EA61-3CE7693A2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428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128C7-7C92-44F3-E27A-93A131E51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5488" y="6356350"/>
            <a:ext cx="1463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MB Elevate">
            <a:extLst>
              <a:ext uri="{FF2B5EF4-FFF2-40B4-BE49-F238E27FC236}">
                <a16:creationId xmlns:a16="http://schemas.microsoft.com/office/drawing/2014/main" id="{FADE2E38-28E6-1E1A-C383-A9092F7ADB4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045815" y="199070"/>
            <a:ext cx="1800424" cy="923902"/>
          </a:xfrm>
          <a:prstGeom prst="rect">
            <a:avLst/>
          </a:prstGeom>
        </p:spPr>
      </p:pic>
      <p:pic>
        <p:nvPicPr>
          <p:cNvPr id="8" name="Picture 7" descr="University of Maryland Baltimore logo">
            <a:extLst>
              <a:ext uri="{FF2B5EF4-FFF2-40B4-BE49-F238E27FC236}">
                <a16:creationId xmlns:a16="http://schemas.microsoft.com/office/drawing/2014/main" id="{7B04F9AF-2127-B74C-88AA-D22E5774E5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0480" y="5957133"/>
            <a:ext cx="1463796" cy="798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FFCBE9-5D78-0FD5-74E1-2C709656F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087395" cy="1375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DADF48-9730-407F-0DD0-C53D2C613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108724" y="5746217"/>
            <a:ext cx="1083276" cy="11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8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F_9AC8354F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5_3029E71D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7107-C641-E9B3-94B4-A056F7F93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918"/>
            <a:ext cx="9144000" cy="1881831"/>
          </a:xfrm>
        </p:spPr>
        <p:txBody>
          <a:bodyPr>
            <a:normAutofit fontScale="90000"/>
          </a:bodyPr>
          <a:lstStyle/>
          <a:p>
            <a:r>
              <a:rPr lang="en-US" dirty="0"/>
              <a:t>Rapid Improvement Events (RIE) Report Out Presentations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4CBA92-57F0-468E-30FE-6C2382614770}"/>
              </a:ext>
            </a:extLst>
          </p:cNvPr>
          <p:cNvSpPr txBox="1"/>
          <p:nvPr/>
        </p:nvSpPr>
        <p:spPr>
          <a:xfrm>
            <a:off x="4710684" y="6025896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October 15</a:t>
            </a:r>
            <a:r>
              <a:rPr lang="en-US" baseline="30000" dirty="0"/>
              <a:t>th</a:t>
            </a:r>
            <a:r>
              <a:rPr lang="en-US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24561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0A41-DE8E-33F9-AC39-7E0F24116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3987A-6C68-68AF-0E66-D4EEC251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/>
          </a:bodyPr>
          <a:lstStyle/>
          <a:p>
            <a:r>
              <a:rPr lang="en-US" sz="3600" b="1" dirty="0"/>
              <a:t>What is UMB Elevate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8439DE-2D14-C483-509C-7AEC6B6DC983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 9">
            <a:extLst>
              <a:ext uri="{FF2B5EF4-FFF2-40B4-BE49-F238E27FC236}">
                <a16:creationId xmlns:a16="http://schemas.microsoft.com/office/drawing/2014/main" id="{8955DEAF-9AC2-7A85-8001-FA7AE9DD9732}"/>
              </a:ext>
            </a:extLst>
          </p:cNvPr>
          <p:cNvSpPr txBox="1">
            <a:spLocks/>
          </p:cNvSpPr>
          <p:nvPr/>
        </p:nvSpPr>
        <p:spPr>
          <a:xfrm>
            <a:off x="1074948" y="1711415"/>
            <a:ext cx="10278852" cy="448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University-wide Continuous Improvement (CI) initiative focused on </a:t>
            </a:r>
            <a:r>
              <a:rPr lang="en-US" sz="1800" b="1" dirty="0"/>
              <a:t>empowering employees </a:t>
            </a:r>
            <a:r>
              <a:rPr lang="en-US" sz="1800" dirty="0"/>
              <a:t>to improve the way we work, learn, serve, and collaborate.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CI is built on the belief that the </a:t>
            </a:r>
            <a:r>
              <a:rPr lang="en-US" sz="1800" b="1" dirty="0"/>
              <a:t>people closest to the work </a:t>
            </a:r>
            <a:r>
              <a:rPr lang="en-US" sz="1800" dirty="0"/>
              <a:t>are best positioned to improve it.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CI is not about doing more with less, it's about </a:t>
            </a:r>
            <a:r>
              <a:rPr lang="en-US" sz="1800" b="1" dirty="0"/>
              <a:t>working better with what we have</a:t>
            </a:r>
            <a:r>
              <a:rPr lang="en-US" sz="1800" dirty="0"/>
              <a:t>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b="1" dirty="0"/>
              <a:t>Long-term commitment </a:t>
            </a:r>
            <a:r>
              <a:rPr lang="en-US" sz="1800" dirty="0"/>
              <a:t>to building a culture where CI becomes part of everyday work.</a:t>
            </a:r>
          </a:p>
          <a:p>
            <a:pPr marL="285750" indent="-285750"/>
            <a:endParaRPr lang="en-US" sz="1800" dirty="0"/>
          </a:p>
          <a:p>
            <a:pPr marL="285750" indent="-285750"/>
            <a:r>
              <a:rPr lang="en-US" sz="1800" dirty="0"/>
              <a:t>Help advance UMB's mission while strengthening </a:t>
            </a:r>
            <a:r>
              <a:rPr lang="en-US" sz="1800" b="1" dirty="0"/>
              <a:t>organizational excellence </a:t>
            </a:r>
            <a:r>
              <a:rPr lang="en-US" sz="1800" dirty="0"/>
              <a:t>across the university.</a:t>
            </a:r>
          </a:p>
        </p:txBody>
      </p:sp>
    </p:spTree>
    <p:extLst>
      <p:ext uri="{BB962C8B-B14F-4D97-AF65-F5344CB8AC3E}">
        <p14:creationId xmlns:p14="http://schemas.microsoft.com/office/powerpoint/2010/main" val="101923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7828F-56AE-74B2-7C79-6C94DF142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5A8B-C299-1853-67E3-9D702854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/>
          </a:bodyPr>
          <a:lstStyle/>
          <a:p>
            <a:r>
              <a:rPr lang="en-US" sz="3600" b="1" dirty="0"/>
              <a:t>UMB Elevate Roadmap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284BFC-E581-6C3C-474C-B698C1C8E07E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9">
            <a:extLst>
              <a:ext uri="{FF2B5EF4-FFF2-40B4-BE49-F238E27FC236}">
                <a16:creationId xmlns:a16="http://schemas.microsoft.com/office/drawing/2014/main" id="{70FDA586-B219-F2EA-6445-68E5EAD5E676}"/>
              </a:ext>
            </a:extLst>
          </p:cNvPr>
          <p:cNvSpPr txBox="1">
            <a:spLocks/>
          </p:cNvSpPr>
          <p:nvPr/>
        </p:nvSpPr>
        <p:spPr>
          <a:xfrm>
            <a:off x="1074948" y="1711415"/>
            <a:ext cx="10748244" cy="448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u="sng" dirty="0"/>
          </a:p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01. Readiness Assessment						Complete</a:t>
            </a:r>
          </a:p>
          <a:p>
            <a:r>
              <a:rPr lang="en-US" sz="1800" b="1" dirty="0">
                <a:solidFill>
                  <a:srgbClr val="FF9900"/>
                </a:solidFill>
              </a:rPr>
              <a:t>02. Employee Green Belt Training (4 Cohorts – Total 64 employees)		In Progress</a:t>
            </a:r>
          </a:p>
          <a:p>
            <a:r>
              <a:rPr lang="en-US" sz="1800" b="1" dirty="0">
                <a:solidFill>
                  <a:srgbClr val="FF9900"/>
                </a:solidFill>
              </a:rPr>
              <a:t>03. Rapid Improvement Events (Demonstration Projects)			In Progress</a:t>
            </a:r>
          </a:p>
          <a:p>
            <a:r>
              <a:rPr lang="en-US" sz="1800" dirty="0"/>
              <a:t>04. Communications &amp; Engagement Plan					Coming soon</a:t>
            </a:r>
          </a:p>
          <a:p>
            <a:r>
              <a:rPr lang="en-US" sz="1800" dirty="0"/>
              <a:t>05. Establish Steering Committee						Coming soon</a:t>
            </a:r>
          </a:p>
          <a:p>
            <a:r>
              <a:rPr lang="en-US" sz="1800" dirty="0"/>
              <a:t>06. Employee Learning &amp; Development (White Belt Program)			Coming soon</a:t>
            </a:r>
          </a:p>
          <a:p>
            <a:r>
              <a:rPr lang="en-US" sz="1800" dirty="0"/>
              <a:t>07. Smart Goals &amp; Metrics 						Coming soon</a:t>
            </a:r>
          </a:p>
          <a:p>
            <a:r>
              <a:rPr lang="en-US" sz="1800" dirty="0"/>
              <a:t>08. Advisory Group							Coming soon</a:t>
            </a:r>
          </a:p>
        </p:txBody>
      </p:sp>
    </p:spTree>
    <p:extLst>
      <p:ext uri="{BB962C8B-B14F-4D97-AF65-F5344CB8AC3E}">
        <p14:creationId xmlns:p14="http://schemas.microsoft.com/office/powerpoint/2010/main" val="411917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7107-C641-E9B3-94B4-A056F7F93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PCard</a:t>
            </a:r>
            <a:r>
              <a:rPr lang="en-US" sz="4800" dirty="0"/>
              <a:t> Purchase Contract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AA5E0-885F-610B-C780-E8F07F9D37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Rapid Improvement Event</a:t>
            </a:r>
          </a:p>
        </p:txBody>
      </p:sp>
    </p:spTree>
    <p:extLst>
      <p:ext uri="{BB962C8B-B14F-4D97-AF65-F5344CB8AC3E}">
        <p14:creationId xmlns:p14="http://schemas.microsoft.com/office/powerpoint/2010/main" val="311384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BDD7C-8396-D091-F9D3-76A062CD8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12DA-2E98-3283-5ABB-228A2A6CD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775" y="839876"/>
            <a:ext cx="7396050" cy="399859"/>
          </a:xfrm>
        </p:spPr>
        <p:txBody>
          <a:bodyPr>
            <a:noAutofit/>
          </a:bodyPr>
          <a:lstStyle/>
          <a:p>
            <a:r>
              <a:rPr lang="en-US" sz="3200" dirty="0"/>
              <a:t>Team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A3A9A-9596-4145-F9E7-32027F629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876" y="1482618"/>
            <a:ext cx="10282248" cy="453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04095-C37C-9488-F776-4E775738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40D5-8300-213B-A160-607E3239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600" b="1" dirty="0"/>
              <a:t>Team: Leaders, Members &amp; Facilitator​s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8BC3E-BD5A-2CB5-EEA5-BC593FD77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0527" y="2059116"/>
            <a:ext cx="4084423" cy="3673132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sz="2400" b="1" dirty="0"/>
              <a:t>External Facilitator</a:t>
            </a:r>
            <a:r>
              <a:rPr lang="en-US" sz="2400" dirty="0"/>
              <a:t>: </a:t>
            </a:r>
          </a:p>
          <a:p>
            <a:pPr marL="0" indent="0" fontAlgn="base">
              <a:buNone/>
            </a:pPr>
            <a:r>
              <a:rPr lang="en-US" sz="2400" dirty="0"/>
              <a:t>Bill Balzer</a:t>
            </a:r>
          </a:p>
          <a:p>
            <a:pPr marL="0" indent="0" fontAlgn="base">
              <a:buNone/>
            </a:pPr>
            <a:endParaRPr lang="en-US" sz="2400" b="1" dirty="0"/>
          </a:p>
          <a:p>
            <a:pPr marL="0" indent="0" fontAlgn="base">
              <a:buNone/>
            </a:pPr>
            <a:r>
              <a:rPr lang="en-US" sz="2400" b="1" dirty="0"/>
              <a:t>RIE Team Leaders:</a:t>
            </a:r>
            <a:endParaRPr lang="en-US" sz="2400" dirty="0"/>
          </a:p>
          <a:p>
            <a:pPr marL="0" indent="0" fontAlgn="base">
              <a:buNone/>
            </a:pPr>
            <a:r>
              <a:rPr lang="en-US" sz="2400" dirty="0"/>
              <a:t>Keith Gagnon</a:t>
            </a:r>
          </a:p>
          <a:p>
            <a:pPr marL="0" indent="0" fontAlgn="base">
              <a:buNone/>
            </a:pPr>
            <a:r>
              <a:rPr lang="en-US" sz="2400" dirty="0"/>
              <a:t> ​</a:t>
            </a:r>
          </a:p>
          <a:p>
            <a:pPr marL="0" indent="0" fontAlgn="base">
              <a:buNone/>
            </a:pPr>
            <a:r>
              <a:rPr lang="en-US" sz="2400" b="1" dirty="0"/>
              <a:t>Facilitators in Training (FIT)</a:t>
            </a:r>
            <a:r>
              <a:rPr lang="en-US" sz="2400" dirty="0"/>
              <a:t>​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400" dirty="0"/>
              <a:t>Jana Goodwin, SON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400" dirty="0"/>
              <a:t>Reese Spindle, F&amp;O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96312-F39C-DC79-CD85-BF1F298BB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7398" y="2059116"/>
            <a:ext cx="5543551" cy="4151184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sz="2400" b="1" dirty="0"/>
              <a:t>RIE Team Members</a:t>
            </a:r>
            <a:r>
              <a:rPr lang="en-US" sz="2400" dirty="0"/>
              <a:t>​:</a:t>
            </a:r>
          </a:p>
          <a:p>
            <a:pPr marL="0" indent="0" fontAlgn="base">
              <a:buNone/>
            </a:pPr>
            <a:r>
              <a:rPr lang="en-US" sz="2400" dirty="0"/>
              <a:t>Richard Elliott, SSAS</a:t>
            </a:r>
          </a:p>
          <a:p>
            <a:pPr marL="0" indent="0" fontAlgn="base">
              <a:buNone/>
            </a:pPr>
            <a:r>
              <a:rPr lang="en-US" sz="2400" dirty="0"/>
              <a:t>Stephen Giermek, CITS</a:t>
            </a:r>
          </a:p>
          <a:p>
            <a:pPr marL="0" indent="0" fontAlgn="base">
              <a:buNone/>
            </a:pPr>
            <a:r>
              <a:rPr lang="en-US" sz="2400" dirty="0"/>
              <a:t>Justin Hanna, School of Social Work</a:t>
            </a:r>
          </a:p>
          <a:p>
            <a:pPr marL="0" indent="0" fontAlgn="base">
              <a:buNone/>
            </a:pPr>
            <a:r>
              <a:rPr lang="en-US" sz="2400" dirty="0"/>
              <a:t>Tina McFarland, School of Pharmacy</a:t>
            </a:r>
          </a:p>
          <a:p>
            <a:pPr marL="0" indent="0" fontAlgn="base">
              <a:buNone/>
            </a:pPr>
            <a:r>
              <a:rPr lang="en-US" sz="2400" dirty="0"/>
              <a:t>Heather McKlveen, School of Law</a:t>
            </a:r>
          </a:p>
          <a:p>
            <a:pPr marL="0" indent="0" fontAlgn="base">
              <a:buNone/>
            </a:pPr>
            <a:r>
              <a:rPr lang="en-US" sz="2400" dirty="0"/>
              <a:t>Vanessa Perrigo, SSAS</a:t>
            </a:r>
          </a:p>
          <a:p>
            <a:pPr marL="0" indent="0" fontAlgn="base">
              <a:buNone/>
            </a:pPr>
            <a:r>
              <a:rPr lang="en-US" sz="2400" dirty="0"/>
              <a:t>Kristin Kearney, Provost Office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1C4476C-B6F5-8FFB-C528-D7DCE7613DA6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24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9B6B-F7E5-A3C1-4950-97CFD6677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396C4-D85B-4E67-6C00-4792B75E8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7155" y="692498"/>
            <a:ext cx="3995928" cy="915044"/>
          </a:xfrm>
        </p:spPr>
        <p:txBody>
          <a:bodyPr anchor="t">
            <a:normAutofit/>
          </a:bodyPr>
          <a:lstStyle/>
          <a:p>
            <a:r>
              <a:rPr lang="en-US" sz="4400" dirty="0"/>
              <a:t>Background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C0C54-1630-6CEE-AEEB-D6196398E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084" y="2235845"/>
            <a:ext cx="10674143" cy="314504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PCard</a:t>
            </a:r>
            <a:r>
              <a:rPr lang="en-US" dirty="0"/>
              <a:t> holders may make individual purchases of less than </a:t>
            </a:r>
            <a:r>
              <a:rPr lang="en-US" b="1" dirty="0"/>
              <a:t>$5,000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PCard</a:t>
            </a:r>
            <a:r>
              <a:rPr lang="en-US" dirty="0"/>
              <a:t> holders </a:t>
            </a:r>
            <a:r>
              <a:rPr lang="en-US" b="1" i="1" dirty="0"/>
              <a:t>cannot</a:t>
            </a:r>
            <a:r>
              <a:rPr lang="en-US" dirty="0"/>
              <a:t> sign contracts or other purchasing agreements.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Agreements requiring signature must go through the appropriate procurement authority for review and signature before purchase.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Contract-signing authority rests with professional procurement staff in: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SSAS for general goods and services purchases.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CFSA for construction and facilities purchases.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5F8989A-8EFA-C015-D844-2F2B08FC3481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135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6AF96-6B0D-4185-EE27-E5757CD23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9FB27B0-4C48-6A5C-AB1F-9CF838B48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084" y="2209542"/>
            <a:ext cx="9869435" cy="31896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PCard</a:t>
            </a:r>
            <a:r>
              <a:rPr lang="en-US" dirty="0"/>
              <a:t> users and Departments are submitting contracts multiple ways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Direct buyer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SASS contract email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Other email such as </a:t>
            </a:r>
            <a:r>
              <a:rPr lang="en-US" dirty="0" err="1"/>
              <a:t>PCard</a:t>
            </a:r>
            <a:r>
              <a:rPr lang="en-US" dirty="0"/>
              <a:t> administration or legal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Duplicate submissions are occurring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Contracts are not being submitted with all pertinent information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No visible tracking system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CBFB9-D2A4-09FE-004B-AD042B555327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D1904E50-A75A-C0B8-8D68-E31741E55F3A}"/>
              </a:ext>
            </a:extLst>
          </p:cNvPr>
          <p:cNvSpPr txBox="1">
            <a:spLocks/>
          </p:cNvSpPr>
          <p:nvPr/>
        </p:nvSpPr>
        <p:spPr>
          <a:xfrm>
            <a:off x="6357155" y="692498"/>
            <a:ext cx="3995928" cy="915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Current State</a:t>
            </a:r>
          </a:p>
        </p:txBody>
      </p:sp>
    </p:spTree>
    <p:extLst>
      <p:ext uri="{BB962C8B-B14F-4D97-AF65-F5344CB8AC3E}">
        <p14:creationId xmlns:p14="http://schemas.microsoft.com/office/powerpoint/2010/main" val="188792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4341C-EEBD-1BC4-6D62-AA4FC807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EF321B-4AAE-710E-E014-20DEE4B06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31" y="1143000"/>
            <a:ext cx="10515600" cy="45720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85A8FADD-4841-A5E9-D0C8-E2EC99C5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667" y="261256"/>
            <a:ext cx="4465741" cy="63209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Current State Process Map</a:t>
            </a:r>
          </a:p>
        </p:txBody>
      </p:sp>
    </p:spTree>
    <p:extLst>
      <p:ext uri="{BB962C8B-B14F-4D97-AF65-F5344CB8AC3E}">
        <p14:creationId xmlns:p14="http://schemas.microsoft.com/office/powerpoint/2010/main" val="295367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9B6B-F7E5-A3C1-4950-97CFD6677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AC0C54-1630-6CEE-AEEB-D6196398E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084" y="2188464"/>
            <a:ext cx="10547076" cy="331622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Identify Waste – correction, flow, inventory, overprocessing, overproduction, waiting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Analysis – Root Causes via Five Whys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Common causes – bad expectations, incorrect knowledge, poor communications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Solutions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Simple – improved training, communications, expectations, standards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Complex – automated, improved systems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EA72BDF-6722-A643-C106-C14D5855392A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6EFC1CC1-4847-B31C-5C4E-B89251CF5322}"/>
              </a:ext>
            </a:extLst>
          </p:cNvPr>
          <p:cNvSpPr txBox="1">
            <a:spLocks/>
          </p:cNvSpPr>
          <p:nvPr/>
        </p:nvSpPr>
        <p:spPr>
          <a:xfrm>
            <a:off x="6357155" y="692498"/>
            <a:ext cx="5337072" cy="91504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Current State - Analysis</a:t>
            </a:r>
          </a:p>
        </p:txBody>
      </p:sp>
    </p:spTree>
    <p:extLst>
      <p:ext uri="{BB962C8B-B14F-4D97-AF65-F5344CB8AC3E}">
        <p14:creationId xmlns:p14="http://schemas.microsoft.com/office/powerpoint/2010/main" val="25968121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ED7C5-FDF5-F359-F3A7-811AE0D1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AA8D7FCE-4AE6-717B-2B81-9938A9E53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2383"/>
              </p:ext>
            </p:extLst>
          </p:nvPr>
        </p:nvGraphicFramePr>
        <p:xfrm>
          <a:off x="1020084" y="2113760"/>
          <a:ext cx="9449797" cy="350064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714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5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1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7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50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20" b="1">
                          <a:solidFill>
                            <a:schemeClr val="tx1"/>
                          </a:solidFill>
                        </a:rPr>
                        <a:t>SCORECARD METRIC</a:t>
                      </a:r>
                      <a:endParaRPr lang="en-US" sz="102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20" b="1">
                          <a:solidFill>
                            <a:schemeClr val="tx1"/>
                          </a:solidFill>
                        </a:rPr>
                        <a:t>CURRENT</a:t>
                      </a:r>
                      <a:endParaRPr lang="en-US" sz="102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20" b="1">
                          <a:solidFill>
                            <a:schemeClr val="tx1"/>
                          </a:solidFill>
                        </a:rPr>
                        <a:t>FUTURE TARGET</a:t>
                      </a:r>
                      <a:endParaRPr lang="en-US" sz="102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20" b="1">
                          <a:solidFill>
                            <a:schemeClr val="tx1"/>
                          </a:solidFill>
                        </a:rPr>
                        <a:t>CHANGE</a:t>
                      </a:r>
                      <a:endParaRPr lang="en-US" sz="102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3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Quality: duplicate submissions / duplicate handling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0" dirty="0">
                          <a:solidFill>
                            <a:srgbClr val="3F4247"/>
                          </a:solidFill>
                        </a:rPr>
                        <a:t>62% of buyers receive duplicate submissions at least occasionally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100" b="0" dirty="0">
                          <a:solidFill>
                            <a:srgbClr val="3F4247"/>
                          </a:solidFill>
                        </a:rPr>
                        <a:t>25% frequently</a:t>
                      </a:r>
                      <a:endParaRPr lang="en-US" sz="11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Reduce to 0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Complete reduction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3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Quality: requests with complete required information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Bef>
                          <a:spcPts val="32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100" kern="1200">
                          <a:solidFill>
                            <a:srgbClr val="242424"/>
                          </a:solidFill>
                        </a:rPr>
                        <a:t>25% of buyers report that requests almost never or only some of the time contain all information</a:t>
                      </a:r>
                      <a:endParaRPr lang="en-US" sz="1100" kern="1200">
                        <a:solidFill>
                          <a:srgbClr val="242424"/>
                        </a:solidFill>
                        <a:latin typeface="+mn-lt"/>
                        <a:cs typeface="Arial" pitchFamily="34" charset="-12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At least 90% complete at intake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Baseline dependent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73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Operational Delivery: end-to-end turnaround time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Average 5.9 days*</a:t>
                      </a:r>
                      <a:endParaRPr lang="en-US" sz="110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Reduce median time by at least 25%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≥25% reduction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596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Operational Delivery: requests with visible owner and status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50% of Buyers report Frequent bypassing of intake mailbox</a:t>
                      </a:r>
                      <a:br>
                        <a:rPr lang="en-US" sz="1100">
                          <a:solidFill>
                            <a:srgbClr val="242424"/>
                          </a:solidFill>
                        </a:rPr>
                      </a:b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No consistent systemwide view or status tracking</a:t>
                      </a:r>
                      <a:endParaRPr lang="en-US" sz="110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100% in tracking mechanism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To 100%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73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Business Performance: records searchable and audit-ready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>
                          <a:solidFill>
                            <a:srgbClr val="242424"/>
                          </a:solidFill>
                        </a:rPr>
                        <a:t>Fragmented mailbox / files</a:t>
                      </a:r>
                      <a:endParaRPr lang="en-US" sz="11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42424"/>
                          </a:solidFill>
                        </a:rPr>
                        <a:t>100% completed records retained with audit trail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42424"/>
                          </a:solidFill>
                        </a:rPr>
                        <a:t>To 100%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FF3443-C941-925F-46DC-3F1FF56909FC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DA6D2792-27EE-26F1-04DE-B0C645E8C822}"/>
              </a:ext>
            </a:extLst>
          </p:cNvPr>
          <p:cNvSpPr txBox="1">
            <a:spLocks/>
          </p:cNvSpPr>
          <p:nvPr/>
        </p:nvSpPr>
        <p:spPr>
          <a:xfrm>
            <a:off x="6357155" y="692497"/>
            <a:ext cx="5337072" cy="10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Metrics &amp; Targets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1533806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EDDC7-A768-7315-E6BF-E3B4234BB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86E5-3E46-21F5-5D2B-5F38A5CF5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703" y="552705"/>
            <a:ext cx="3212592" cy="5079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Proposed Future State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16A4F-0EAA-22DC-0B90-AC2D16B62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03" y="1199839"/>
            <a:ext cx="10164594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9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0FF99-1D69-9505-3C09-4411C8CB3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D95D0-4AB0-194C-C42B-30AF828F0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703" y="552705"/>
            <a:ext cx="3212592" cy="5079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Proposed Future State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0C5A2-A58C-E34F-8587-1EDF588A9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1316736"/>
            <a:ext cx="11887200" cy="4453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848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BAB7C-D780-2AC3-2BEA-BE220E11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D234CD-0D9F-4721-D80E-D33634CF2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084" y="2085597"/>
            <a:ext cx="9848087" cy="535092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70+ proposed solutions </a:t>
            </a:r>
            <a:r>
              <a:rPr lang="en-US" dirty="0"/>
              <a:t>grouped into 9 categories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B23E3-CF6E-C019-62D2-9146B5B5E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84" y="2554434"/>
            <a:ext cx="6075660" cy="3419376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8ED48FF6-3213-4274-AA70-83E141257978}"/>
              </a:ext>
            </a:extLst>
          </p:cNvPr>
          <p:cNvSpPr/>
          <p:nvPr/>
        </p:nvSpPr>
        <p:spPr>
          <a:xfrm rot="16200000">
            <a:off x="7073651" y="3063236"/>
            <a:ext cx="227067" cy="731523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3C7A8-FF65-3D9E-4871-E6B600B5B48C}"/>
              </a:ext>
            </a:extLst>
          </p:cNvPr>
          <p:cNvSpPr txBox="1"/>
          <p:nvPr/>
        </p:nvSpPr>
        <p:spPr>
          <a:xfrm>
            <a:off x="7702835" y="2620689"/>
            <a:ext cx="2855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24 solutions </a:t>
            </a:r>
            <a:r>
              <a:rPr lang="en-US" dirty="0"/>
              <a:t>selected for implementation, spanning 8 of the 9 categories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37FB00C-0D6B-A4DD-54B6-40A488185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072" y="3629758"/>
            <a:ext cx="2324983" cy="309997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18DE1D-15C2-F38D-065A-179E1109F010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53C83B0-4A98-9228-A9DC-480FA6AD0FDB}"/>
              </a:ext>
            </a:extLst>
          </p:cNvPr>
          <p:cNvSpPr txBox="1">
            <a:spLocks/>
          </p:cNvSpPr>
          <p:nvPr/>
        </p:nvSpPr>
        <p:spPr>
          <a:xfrm>
            <a:off x="6357155" y="692497"/>
            <a:ext cx="5337072" cy="10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Implementation Plan</a:t>
            </a:r>
          </a:p>
        </p:txBody>
      </p:sp>
    </p:spTree>
    <p:extLst>
      <p:ext uri="{BB962C8B-B14F-4D97-AF65-F5344CB8AC3E}">
        <p14:creationId xmlns:p14="http://schemas.microsoft.com/office/powerpoint/2010/main" val="913868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65DC2-600C-876B-E819-69C0C2426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1E5DFEC-D3E9-537B-A683-5D55090D2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084" y="2223489"/>
            <a:ext cx="5075916" cy="276593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800" b="1" dirty="0"/>
              <a:t>Selected Solution Categories: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Data Catalog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Manual Process Tracking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Automated Process Tracking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Improved Intake System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Buyer Standardization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Data Analysis to Improve Processes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End User Training &amp; Support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800" dirty="0"/>
              <a:t>Automated Communications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28232-15C9-588A-AA4C-F5DAF9A27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223488"/>
            <a:ext cx="4355592" cy="3171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b="1" dirty="0"/>
              <a:t>Next Steps:</a:t>
            </a:r>
          </a:p>
          <a:p>
            <a:r>
              <a:rPr lang="en-US" sz="1600" b="1" dirty="0"/>
              <a:t>Post RIE: </a:t>
            </a:r>
            <a:r>
              <a:rPr lang="en-US" sz="1600" dirty="0"/>
              <a:t>SSAS is developing email templates and buyer checklists, defining intake and reporting requirements, and meeting with key stakeholders.</a:t>
            </a:r>
          </a:p>
          <a:p>
            <a:r>
              <a:rPr lang="en-US" sz="1600" b="1" dirty="0"/>
              <a:t>October 2026 </a:t>
            </a:r>
            <a:r>
              <a:rPr lang="en-US" sz="1600" dirty="0"/>
              <a:t>| SSAS will review the Microsoft Forms + Lists draft with RIE technology advisor to confirm that it meets the team’s goals.</a:t>
            </a:r>
          </a:p>
          <a:p>
            <a:r>
              <a:rPr lang="en-US" sz="1600" b="1" dirty="0"/>
              <a:t>February 2027 </a:t>
            </a:r>
            <a:r>
              <a:rPr lang="en-US" sz="1600" dirty="0"/>
              <a:t>| Target Implementation, with website updates completed, and end-user training available in </a:t>
            </a:r>
            <a:r>
              <a:rPr lang="en-US" sz="1600" dirty="0" err="1"/>
              <a:t>Percipio</a:t>
            </a:r>
            <a:r>
              <a:rPr lang="en-US" sz="1600" dirty="0"/>
              <a:t> before launch.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6319EB-CA75-AF1D-C7DB-18A2FBB058D5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CE6D3F3-5680-DC19-E62E-DBE8D3A10345}"/>
              </a:ext>
            </a:extLst>
          </p:cNvPr>
          <p:cNvSpPr txBox="1">
            <a:spLocks/>
          </p:cNvSpPr>
          <p:nvPr/>
        </p:nvSpPr>
        <p:spPr>
          <a:xfrm>
            <a:off x="6357155" y="692497"/>
            <a:ext cx="5337072" cy="10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Implementation Plan</a:t>
            </a:r>
          </a:p>
        </p:txBody>
      </p:sp>
    </p:spTree>
    <p:extLst>
      <p:ext uri="{BB962C8B-B14F-4D97-AF65-F5344CB8AC3E}">
        <p14:creationId xmlns:p14="http://schemas.microsoft.com/office/powerpoint/2010/main" val="340911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AF0EE-FAC2-451C-03A4-1DA6A12D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33AFF93-E173-76DE-FB74-7A6591C78676}"/>
              </a:ext>
            </a:extLst>
          </p:cNvPr>
          <p:cNvSpPr txBox="1">
            <a:spLocks/>
          </p:cNvSpPr>
          <p:nvPr/>
        </p:nvSpPr>
        <p:spPr>
          <a:xfrm>
            <a:off x="6357155" y="692497"/>
            <a:ext cx="5337072" cy="1083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6650B-8B02-BC38-9B62-93D9DF2C2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084" y="2086962"/>
            <a:ext cx="3568505" cy="37312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/>
              <a:t>End User: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/>
              <a:t>Consistent repeatable process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/>
              <a:t>Reduces submissions via an incorrect method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/>
              <a:t>Reduces duplicate submissions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endParaRPr lang="en-US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/>
              <a:t>Reduction of Knowledge Deficit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/>
              <a:t>Improved Training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endParaRPr lang="en-US"/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/>
              <a:t>Defines complete submission requirements                          </a:t>
            </a:r>
          </a:p>
          <a:p>
            <a:pPr lvl="2" algn="l"/>
            <a:r>
              <a:rPr lang="en-US"/>
              <a:t>                     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F75C428-0C36-895E-6E7F-B6F391513357}"/>
              </a:ext>
            </a:extLst>
          </p:cNvPr>
          <p:cNvSpPr txBox="1">
            <a:spLocks/>
          </p:cNvSpPr>
          <p:nvPr/>
        </p:nvSpPr>
        <p:spPr>
          <a:xfrm>
            <a:off x="4588589" y="2086962"/>
            <a:ext cx="3568505" cy="3633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SSAS: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Process standardization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sz="1500" dirty="0"/>
              <a:t>Improved submission intake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sz="1500" dirty="0"/>
              <a:t>Process tracking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sz="1500" dirty="0"/>
              <a:t>Reduces information requests</a:t>
            </a:r>
            <a:endParaRPr lang="en-US" dirty="0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Reduces turnaround time   </a:t>
            </a:r>
            <a:r>
              <a:rPr lang="en-US" dirty="0"/>
              <a:t>                                                 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D800E8D-785C-22C2-58B8-17366252B126}"/>
              </a:ext>
            </a:extLst>
          </p:cNvPr>
          <p:cNvSpPr txBox="1">
            <a:spLocks/>
          </p:cNvSpPr>
          <p:nvPr/>
        </p:nvSpPr>
        <p:spPr>
          <a:xfrm>
            <a:off x="8157094" y="2086962"/>
            <a:ext cx="3568505" cy="36335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UMB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Increased efficiency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Creates audit trail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Demonstrates a stronger commitment to Service Excellence and customer satisfaction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sz="1700" dirty="0"/>
              <a:t>Zero cost; existing resources</a:t>
            </a:r>
            <a:r>
              <a:rPr lang="en-US" dirty="0"/>
              <a:t>                                 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DBF70C-453E-BF37-2DEE-CA81C6BC2B84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0525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CD176-7FE0-20EA-9C42-E235F439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rds on a black background&#10;&#10;AI-generated content may be incorrect.">
            <a:extLst>
              <a:ext uri="{FF2B5EF4-FFF2-40B4-BE49-F238E27FC236}">
                <a16:creationId xmlns:a16="http://schemas.microsoft.com/office/drawing/2014/main" id="{591BABA5-385F-73DC-84EA-5A29B9A53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478" y="2332132"/>
            <a:ext cx="8042928" cy="379602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ACA81-1271-567D-1EA9-364B6B828B95}"/>
              </a:ext>
            </a:extLst>
          </p:cNvPr>
          <p:cNvSpPr txBox="1"/>
          <p:nvPr/>
        </p:nvSpPr>
        <p:spPr>
          <a:xfrm>
            <a:off x="5243480" y="618724"/>
            <a:ext cx="600378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/>
              <a:t>RIE Team Insights    </a:t>
            </a:r>
          </a:p>
          <a:p>
            <a:pPr algn="ctr"/>
            <a:r>
              <a:rPr lang="en-US" sz="3600" dirty="0"/>
              <a:t>Keep the momentum</a:t>
            </a:r>
          </a:p>
          <a:p>
            <a:pPr algn="ctr"/>
            <a:endParaRPr lang="en-US" sz="36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A8689D1-A0DE-EB04-0A20-E94D3BA2327B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850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F53B-BF5B-1E76-8208-1F4C8D79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ad outline and magnifying glass">
            <a:extLst>
              <a:ext uri="{FF2B5EF4-FFF2-40B4-BE49-F238E27FC236}">
                <a16:creationId xmlns:a16="http://schemas.microsoft.com/office/drawing/2014/main" id="{9EA9882C-45D0-9FA6-52F5-DF64713A8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154" y="1456436"/>
            <a:ext cx="5917692" cy="394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05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3D7730FA7FF46AFA2D07B0E82CF74" ma:contentTypeVersion="3" ma:contentTypeDescription="Create a new document." ma:contentTypeScope="" ma:versionID="7ea09540a6886e6e4cc4466dd7ee6a04">
  <xsd:schema xmlns:xsd="http://www.w3.org/2001/XMLSchema" xmlns:xs="http://www.w3.org/2001/XMLSchema" xmlns:p="http://schemas.microsoft.com/office/2006/metadata/properties" xmlns:ns2="6aab306f-20a0-494b-8482-2c3dde2b02d4" targetNamespace="http://schemas.microsoft.com/office/2006/metadata/properties" ma:root="true" ma:fieldsID="34a5720c451cd53d40c7f8b26c56396e" ns2:_="">
    <xsd:import namespace="6aab306f-20a0-494b-8482-2c3dde2b02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b306f-20a0-494b-8482-2c3dde2b02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A0F3B-3E75-4021-81EA-5B4AC869B5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ab306f-20a0-494b-8482-2c3dde2b02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6D1803-5CB6-41E3-85FA-CA0775FB410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6aab306f-20a0-494b-8482-2c3dde2b02d4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55897C3-B2F5-4E9E-BC34-A11885DA46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2154</Words>
  <Application>Microsoft Office PowerPoint</Application>
  <PresentationFormat>Widescreen</PresentationFormat>
  <Paragraphs>322</Paragraphs>
  <Slides>18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Custom Design</vt:lpstr>
      <vt:lpstr>Rapid Improvement Events (RIE) Report Out Presentations</vt:lpstr>
      <vt:lpstr>What is UMB Elevate</vt:lpstr>
      <vt:lpstr>UMB Elevate Roadmap</vt:lpstr>
      <vt:lpstr>PCard Purchase Contract Review</vt:lpstr>
      <vt:lpstr>Team Picture</vt:lpstr>
      <vt:lpstr> Team: Leaders, Members &amp; Facilitator​s </vt:lpstr>
      <vt:lpstr>Background</vt:lpstr>
      <vt:lpstr>PowerPoint Presentation</vt:lpstr>
      <vt:lpstr>Current State Process Map</vt:lpstr>
      <vt:lpstr>PowerPoint Presentation</vt:lpstr>
      <vt:lpstr>PowerPoint Presentation</vt:lpstr>
      <vt:lpstr>Proposed Future State</vt:lpstr>
      <vt:lpstr>Proposed Future State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Bower, Julie</dc:creator>
  <cp:lastModifiedBy>Donegan, Kevin</cp:lastModifiedBy>
  <cp:revision>10</cp:revision>
  <dcterms:created xsi:type="dcterms:W3CDTF">2026-09-24T16:14:51Z</dcterms:created>
  <dcterms:modified xsi:type="dcterms:W3CDTF">2026-11-05T16:15:23Z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0x010100EF03D7730FA7FF46AFA2D07B0E82CF74</vt:lpwstr>
  </property>
  <property fmtid="{D5CDD505-2E9C-101B-9397-08002B2CF9AE}" pid="3" name="MediaServiceImageTags">
    <vt:lpwstr/>
  </property>
</Properties>
</file>