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8" r:id="rId5"/>
  </p:sldMasterIdLst>
  <p:notesMasterIdLst>
    <p:notesMasterId r:id="rId24"/>
  </p:notesMasterIdLst>
  <p:sldIdLst>
    <p:sldId id="256" r:id="rId6"/>
    <p:sldId id="313" r:id="rId7"/>
    <p:sldId id="314" r:id="rId8"/>
    <p:sldId id="296" r:id="rId9"/>
    <p:sldId id="258" r:id="rId10"/>
    <p:sldId id="315" r:id="rId11"/>
    <p:sldId id="259" r:id="rId12"/>
    <p:sldId id="260" r:id="rId13"/>
    <p:sldId id="264" r:id="rId14"/>
    <p:sldId id="267" r:id="rId15"/>
    <p:sldId id="265" r:id="rId16"/>
    <p:sldId id="310" r:id="rId17"/>
    <p:sldId id="269" r:id="rId18"/>
    <p:sldId id="270" r:id="rId19"/>
    <p:sldId id="299" r:id="rId20"/>
    <p:sldId id="300" r:id="rId21"/>
    <p:sldId id="301" r:id="rId22"/>
    <p:sldId id="30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7341CB7-F712-4C41-815A-E8CB1F272936}">
          <p14:sldIdLst>
            <p14:sldId id="256"/>
            <p14:sldId id="313"/>
            <p14:sldId id="314"/>
            <p14:sldId id="296"/>
            <p14:sldId id="258"/>
            <p14:sldId id="315"/>
            <p14:sldId id="259"/>
            <p14:sldId id="260"/>
            <p14:sldId id="264"/>
            <p14:sldId id="267"/>
            <p14:sldId id="265"/>
            <p14:sldId id="310"/>
            <p14:sldId id="269"/>
            <p14:sldId id="270"/>
            <p14:sldId id="299"/>
            <p14:sldId id="300"/>
            <p14:sldId id="301"/>
            <p14:sldId id="302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D4D979-61B2-FDD9-0520-76E6670A96EE}" name="Perrigo, Vanessa" initials="PV" userId="S::vperrigo@umaryland.edu::44fae818-7ae3-4604-be63-1a4a63504557" providerId="AD"/>
  <p188:author id="{6FAAD688-A6C7-AAB8-EB15-8053AB194723}" name="Elliott, Richard" initials="ER" userId="S::richard.elliott@umaryland.edu::b6651a5b-44f2-47c6-9c23-17eb1c55eb92" providerId="AD"/>
  <p188:author id="{2DC701AA-D116-8B14-11AC-04F54CA1B68A}" name="Giermek, Stephen" initials="" userId="S::sgier002@umaryland.edu::ca4575ac-6634-44c5-952e-d9738ce6aa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11-04T17:46:07.9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42F90-2F6C-4402-9BFB-2960492D898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1DAC0-4711-4CEA-8967-A3754223A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14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1DAC0-4711-4CEA-8967-A3754223A6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341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B355F-EB9C-6440-43DC-8D3E636096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94919"/>
            <a:ext cx="9144000" cy="91504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4CAE4-8C16-D913-DAC0-BA156A13CA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68CD0-BE33-CE6A-114F-2006664A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8A889-0754-1994-75EE-C2FAD14C6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1D39B-6B1E-E3E4-CDE3-EDCD0CEC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048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11444-727C-8C68-6929-856263FE8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1215E-4227-7A8E-0EA9-DFFAB549B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066AF-53D7-B88C-D015-90E5832B5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202BD-516F-A257-80A2-EA92D4494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118E1-14C0-F7DE-4D30-5A1B0A078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39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48B78-C1D3-765E-F645-5CDB9DABD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965622"/>
            <a:ext cx="10515600" cy="9048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8385D-E8F2-8EB4-9B43-B76F13479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9748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A8C13-727C-BAD3-E780-6E48F56CB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D8B89-E9FB-A9B4-DCCF-D6538101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B7EA9-8FA7-5B77-18FD-6C85F32D7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93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0D976-D457-0EE6-5F54-0D31BE278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0122"/>
            <a:ext cx="9319054" cy="6403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E1CE8-3881-7630-C70B-79F22AFFC9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563937"/>
            <a:ext cx="5181600" cy="2058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0A198-0639-4123-200A-C63FF1EF3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563937"/>
            <a:ext cx="5181600" cy="2058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D4C5CC-2CE3-EFC3-CCBB-DEEE9553B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18BD11-EF93-4D22-1DDA-2BB1987AC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10393-B6B5-CA33-04B4-BB69F8AAD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39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307-C90C-3AF1-1B30-1948D718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08" y="2587966"/>
            <a:ext cx="10515600" cy="38758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650F9-2A44-849F-C3FF-A92084692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1608" y="3102575"/>
            <a:ext cx="5157787" cy="38758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BC9F6E-F455-9AAC-7F86-F4C6021DD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608" y="3617183"/>
            <a:ext cx="5157787" cy="17332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CD4B0E-2550-D2CE-C5D0-7E7A5F76D8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34020" y="3102575"/>
            <a:ext cx="5183188" cy="38758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3A6826-3688-EE14-2996-60EF8FEE65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34020" y="3617183"/>
            <a:ext cx="5183188" cy="17332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07B1E1-DB46-6474-9B02-05A00F257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77ECE3-5414-5A35-FFE6-C5BC877B5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A231A7-45C7-2468-6C88-73166EFFA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49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F2031-0EA3-8594-B2E8-B4CA6D57B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0282B1-E764-AB1B-8E98-FAFEB7449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C9A68E-248E-31D7-9BB1-33570C56F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FDCDF-3E76-2DBF-1A4A-84C8BF409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3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355BB6-00C7-2CD4-18A1-D91A74CA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959DF5-B79F-2873-3432-76C60BBCD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8DF62-13F7-E989-E1FF-78104EBA2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98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79005-0A45-0405-7E32-2B19E9F45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421924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72D83-9379-042F-5F63-7659C7A32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421924"/>
            <a:ext cx="5208844" cy="3200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2530E-7380-CFE1-5BBA-F78A934DD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4022124"/>
            <a:ext cx="3932237" cy="1600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7C279-3921-269F-2187-5AB36EDF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B169F-4018-C465-672F-A8B46C939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7A30F-055C-26B6-BA2B-C16F94D28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5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22D29-E2FA-E14F-0298-EE8777673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545492"/>
            <a:ext cx="3932237" cy="8222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87022A-7C7B-80B5-785C-B1C1DC732AB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039318" y="2545492"/>
            <a:ext cx="5451569" cy="295274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6DE0B-A57C-54D4-1A47-1E0ABD0AE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539689"/>
            <a:ext cx="3932237" cy="195854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69BD57-741D-006F-C9D7-43890E8E6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04CB0-9522-A50D-F15B-7181A4C0C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4A74C-128E-7E80-FFC7-51787E244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45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74DA-81FC-4BDD-FD60-9580720F3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33383"/>
            <a:ext cx="9144000" cy="207657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C6E03B-3BA3-5DA5-4054-858EA0CF69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84E8A1-E487-7720-42E5-B48792F39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78D04-A47D-2CD1-4A6A-90C084BA9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CB8D0-3BFA-7B56-B04C-9224F952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0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83FFD-3EF4-DBFF-B18B-30EF6C808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EFE10-2140-1651-3EE6-87E9867F1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931BC-3B5E-7A56-2EB7-CEEBDFD00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E3A91-74BB-33B4-4FC8-1E26361F5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504A1-EE71-1FAD-CB17-B00EA0AD6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99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284C2-1667-39EB-5BD5-7B40B021B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DCDBC-56A2-C270-3EEF-63D78B598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8F8BC-FC77-873C-C24D-61CF2911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2A2B1-A9F0-3CE8-610C-A16D8276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0E2D4-3017-85C9-A846-C52D0F174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793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B8889-68DB-72B4-D990-32C9D8744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B32D5-6597-810D-E135-DAB6B9C98C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427" y="2221041"/>
            <a:ext cx="5181600" cy="3673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A80E0-28DB-D39C-79E9-4B81A497C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4427" y="2221041"/>
            <a:ext cx="5181600" cy="3673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9E987-F430-E43D-1C97-1A99323C7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C33CD-53A1-D612-BA4B-04B5E9AFC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DD93B8-11C4-22FD-D61D-CFA52D050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842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49E08-17D9-1EBD-0975-A7DE39573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1659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3BAC7-FD34-647A-F293-06CADD2FC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632633"/>
            <a:ext cx="5157787" cy="5059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ED3551-E442-EF8B-436F-ED83E92918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295907"/>
            <a:ext cx="5157787" cy="26724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C2126C-1CC3-1466-A77E-1C9EDE4BB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632633"/>
            <a:ext cx="5183188" cy="50598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5BB8C5-0362-8D21-8032-0C98EE1505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295907"/>
            <a:ext cx="5183188" cy="26724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E7406F-0991-7CB2-F07C-6FC1B4076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7782E5-B8E7-029F-99D0-F3C0909B5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3BF495-B978-E416-DF6D-04F20AAC8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24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8B783-10A3-28E3-8F8C-926B128B7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6DCE4-2FC6-9757-E5FC-850C6F07E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AD5B83-0F7C-31F5-CFBA-E8EC44AD5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F16FA5-B442-D35E-5B28-AAC10AC6D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59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59BBB5-A534-A530-000D-B4546698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9F5A8-6F85-7774-A163-B0B09F7F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C74BE-80AB-03B3-45F6-158AC7EC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45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C996B-2CFA-6918-9C34-5025BDA5B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94022"/>
            <a:ext cx="3932237" cy="100754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674CD-6734-71D7-0CB9-E1B1409B4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94022"/>
            <a:ext cx="6172200" cy="42670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9AD6F-4FC1-B2A8-FFD4-ABFCDCF2E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29696"/>
            <a:ext cx="3932237" cy="30392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2B76A-DB8D-6771-A258-51CF9C450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D72E37-5D39-862B-F6F5-A7016250E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F17796-6126-AD88-63E2-A79E2761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06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D3E0F-4628-95F9-8275-D83EFF84D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808034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77200C-15BA-6AA7-A838-F691970B35B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1808034"/>
            <a:ext cx="6172200" cy="405301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301D7-BC26-3215-F1E2-99DA5D765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408234"/>
            <a:ext cx="3932237" cy="24404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6C790-031F-2B7E-9DB1-02B2F35FD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F33FD-2850-96CA-C796-9D718AED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33D327-A453-3FB8-6464-F10E8DEB0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32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4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University of Maryland Baltimore logo">
            <a:extLst>
              <a:ext uri="{FF2B5EF4-FFF2-40B4-BE49-F238E27FC236}">
                <a16:creationId xmlns:a16="http://schemas.microsoft.com/office/drawing/2014/main" id="{811C8E55-2D85-6172-901C-6CDD98F389E4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18486" y="5672137"/>
            <a:ext cx="1923786" cy="10493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9277F9-442B-70BA-A96E-3C7F36457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43082" y="4755163"/>
            <a:ext cx="2048918" cy="21028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5B92A2-F5FB-1057-F2E0-19506A077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818861" cy="230152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543B92-9178-1282-CBE2-9650CB866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833" y="2653699"/>
            <a:ext cx="9319054" cy="640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E5598-D484-1469-2FED-F2C1559BB0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1833" y="3429000"/>
            <a:ext cx="9319054" cy="1881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B0386-958F-FB91-466D-AF4AEDB597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48988" y="6356350"/>
            <a:ext cx="980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FF7D4-E242-774A-9B02-743F903EFE7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BB8D2-76DE-0B51-13BF-9A713928EB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939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C9FBE-72D9-FD60-BC60-63FF2C2AD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2087" y="635635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CDE46E-FD90-3644-AE10-095ED56A2378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 descr="UMB Elevate">
            <a:extLst>
              <a:ext uri="{FF2B5EF4-FFF2-40B4-BE49-F238E27FC236}">
                <a16:creationId xmlns:a16="http://schemas.microsoft.com/office/drawing/2014/main" id="{703E6690-42BA-7496-B106-5B81690C4E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133600" y="437759"/>
            <a:ext cx="28956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34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9BBE86-3ACA-D663-82FC-E54D2957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427" y="1655954"/>
            <a:ext cx="10515600" cy="399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14FC1-2CDB-63D5-A69C-EE53D8840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427" y="2190750"/>
            <a:ext cx="10515600" cy="3500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5CCF60-F321-B265-B1C3-D0099F0EBF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384375" y="6356350"/>
            <a:ext cx="8835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CBFD2-79F4-074C-8E66-FAAFF3695D73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117B5-D87B-CFCB-EA61-3CE7693A2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4286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128C7-7C92-44F3-E27A-93A131E511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55488" y="6356350"/>
            <a:ext cx="1463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60B689-42A2-D141-A9F7-0FE524DED4B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UMB Elevate">
            <a:extLst>
              <a:ext uri="{FF2B5EF4-FFF2-40B4-BE49-F238E27FC236}">
                <a16:creationId xmlns:a16="http://schemas.microsoft.com/office/drawing/2014/main" id="{FADE2E38-28E6-1E1A-C383-A9092F7ADB4A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045815" y="199070"/>
            <a:ext cx="1800424" cy="923902"/>
          </a:xfrm>
          <a:prstGeom prst="rect">
            <a:avLst/>
          </a:prstGeom>
        </p:spPr>
      </p:pic>
      <p:pic>
        <p:nvPicPr>
          <p:cNvPr id="8" name="Picture 7" descr="University of Maryland Baltimore logo">
            <a:extLst>
              <a:ext uri="{FF2B5EF4-FFF2-40B4-BE49-F238E27FC236}">
                <a16:creationId xmlns:a16="http://schemas.microsoft.com/office/drawing/2014/main" id="{7B04F9AF-2127-B74C-88AA-D22E5774E5B6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20480" y="5957133"/>
            <a:ext cx="1463796" cy="7984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FFCBE9-5D78-0FD5-74E1-2C709656F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1"/>
            <a:ext cx="1087395" cy="13759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DADF48-9730-407F-0DD0-C53D2C613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108724" y="5746217"/>
            <a:ext cx="1083276" cy="111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81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F7107-C641-E9B3-94B4-A056F7F93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94918"/>
            <a:ext cx="9144000" cy="1881831"/>
          </a:xfrm>
        </p:spPr>
        <p:txBody>
          <a:bodyPr>
            <a:normAutofit fontScale="90000"/>
          </a:bodyPr>
          <a:lstStyle/>
          <a:p>
            <a:r>
              <a:rPr lang="en-US"/>
              <a:t>Rapid Improvement Events (RIE) Report Out Presentations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4CBA92-57F0-468E-30FE-6C2382614770}"/>
              </a:ext>
            </a:extLst>
          </p:cNvPr>
          <p:cNvSpPr txBox="1"/>
          <p:nvPr/>
        </p:nvSpPr>
        <p:spPr>
          <a:xfrm>
            <a:off x="4710684" y="6025896"/>
            <a:ext cx="2770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October 15</a:t>
            </a:r>
            <a:r>
              <a:rPr lang="en-US" baseline="30000"/>
              <a:t>th</a:t>
            </a:r>
            <a:r>
              <a:rPr lang="en-US"/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245611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90A41-DE8E-33F9-AC39-7E0F24116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3987A-6C68-68AF-0E66-D4EEC251B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53" y="762000"/>
            <a:ext cx="8208748" cy="855663"/>
          </a:xfrm>
        </p:spPr>
        <p:txBody>
          <a:bodyPr>
            <a:normAutofit/>
          </a:bodyPr>
          <a:lstStyle/>
          <a:p>
            <a:r>
              <a:rPr lang="en-US" sz="3600" b="1"/>
              <a:t>What is UMB Elevate</a:t>
            </a:r>
            <a:endParaRPr lang="en-US" b="1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8439DE-2D14-C483-509C-7AEC6B6DC983}"/>
              </a:ext>
            </a:extLst>
          </p:cNvPr>
          <p:cNvCxnSpPr>
            <a:cxnSpLocks/>
          </p:cNvCxnSpPr>
          <p:nvPr/>
        </p:nvCxnSpPr>
        <p:spPr>
          <a:xfrm>
            <a:off x="1074948" y="1698104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 9">
            <a:extLst>
              <a:ext uri="{FF2B5EF4-FFF2-40B4-BE49-F238E27FC236}">
                <a16:creationId xmlns:a16="http://schemas.microsoft.com/office/drawing/2014/main" id="{8955DEAF-9AC2-7A85-8001-FA7AE9DD9732}"/>
              </a:ext>
            </a:extLst>
          </p:cNvPr>
          <p:cNvSpPr txBox="1">
            <a:spLocks/>
          </p:cNvSpPr>
          <p:nvPr/>
        </p:nvSpPr>
        <p:spPr>
          <a:xfrm>
            <a:off x="1074948" y="1711415"/>
            <a:ext cx="10278852" cy="4483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endParaRPr lang="en-US" sz="1800"/>
          </a:p>
          <a:p>
            <a:pPr marL="285750" indent="-285750"/>
            <a:r>
              <a:rPr lang="en-US" sz="1800"/>
              <a:t>University-wide Continuous Improvement (CI) initiative focused on </a:t>
            </a:r>
            <a:r>
              <a:rPr lang="en-US" sz="1800" b="1"/>
              <a:t>empowering employees </a:t>
            </a:r>
            <a:r>
              <a:rPr lang="en-US" sz="1800"/>
              <a:t>to improve the way we work, learn, serve, and collaborate.</a:t>
            </a:r>
          </a:p>
          <a:p>
            <a:pPr marL="285750" indent="-285750"/>
            <a:endParaRPr lang="en-US" sz="1800"/>
          </a:p>
          <a:p>
            <a:pPr marL="285750" indent="-285750"/>
            <a:r>
              <a:rPr lang="en-US" sz="1800"/>
              <a:t>CI is built on the belief that the </a:t>
            </a:r>
            <a:r>
              <a:rPr lang="en-US" sz="1800" b="1"/>
              <a:t>people closest to the work </a:t>
            </a:r>
            <a:r>
              <a:rPr lang="en-US" sz="1800"/>
              <a:t>are best positioned to improve it.</a:t>
            </a:r>
          </a:p>
          <a:p>
            <a:pPr marL="285750" indent="-285750"/>
            <a:endParaRPr lang="en-US" sz="1800"/>
          </a:p>
          <a:p>
            <a:pPr marL="285750" indent="-285750"/>
            <a:r>
              <a:rPr lang="en-US" sz="1800"/>
              <a:t>CI is not about doing more with less, it's about </a:t>
            </a:r>
            <a:r>
              <a:rPr lang="en-US" sz="1800" b="1"/>
              <a:t>working better with what we have</a:t>
            </a:r>
            <a:r>
              <a:rPr lang="en-US" sz="1800"/>
              <a:t>.</a:t>
            </a:r>
          </a:p>
          <a:p>
            <a:pPr marL="285750" indent="-285750"/>
            <a:endParaRPr lang="en-US" sz="1800"/>
          </a:p>
          <a:p>
            <a:pPr marL="285750" indent="-285750"/>
            <a:r>
              <a:rPr lang="en-US" sz="1800" b="1"/>
              <a:t>Long-term commitment </a:t>
            </a:r>
            <a:r>
              <a:rPr lang="en-US" sz="1800"/>
              <a:t>to building a culture where CI becomes part of everyday work.</a:t>
            </a:r>
          </a:p>
          <a:p>
            <a:pPr marL="285750" indent="-285750"/>
            <a:endParaRPr lang="en-US" sz="1800"/>
          </a:p>
          <a:p>
            <a:pPr marL="285750" indent="-285750"/>
            <a:r>
              <a:rPr lang="en-US" sz="1800"/>
              <a:t>Help advance UMB's mission while strengthening </a:t>
            </a:r>
            <a:r>
              <a:rPr lang="en-US" sz="1800" b="1"/>
              <a:t>organizational excellence </a:t>
            </a:r>
            <a:r>
              <a:rPr lang="en-US" sz="1800"/>
              <a:t>across the university.</a:t>
            </a:r>
          </a:p>
        </p:txBody>
      </p:sp>
    </p:spTree>
    <p:extLst>
      <p:ext uri="{BB962C8B-B14F-4D97-AF65-F5344CB8AC3E}">
        <p14:creationId xmlns:p14="http://schemas.microsoft.com/office/powerpoint/2010/main" val="1019235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7828F-56AE-74B2-7C79-6C94DF142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65A8B-C299-1853-67E3-9D7028542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53" y="762000"/>
            <a:ext cx="8208748" cy="855663"/>
          </a:xfrm>
        </p:spPr>
        <p:txBody>
          <a:bodyPr>
            <a:normAutofit/>
          </a:bodyPr>
          <a:lstStyle/>
          <a:p>
            <a:r>
              <a:rPr lang="en-US" sz="3600" b="1"/>
              <a:t>UMB Elevate Roadmap</a:t>
            </a:r>
            <a:endParaRPr lang="en-US" b="1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284BFC-E581-6C3C-474C-B698C1C8E07E}"/>
              </a:ext>
            </a:extLst>
          </p:cNvPr>
          <p:cNvCxnSpPr>
            <a:cxnSpLocks/>
          </p:cNvCxnSpPr>
          <p:nvPr/>
        </p:nvCxnSpPr>
        <p:spPr>
          <a:xfrm>
            <a:off x="1074948" y="1698104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9">
            <a:extLst>
              <a:ext uri="{FF2B5EF4-FFF2-40B4-BE49-F238E27FC236}">
                <a16:creationId xmlns:a16="http://schemas.microsoft.com/office/drawing/2014/main" id="{70FDA586-B219-F2EA-6445-68E5EAD5E676}"/>
              </a:ext>
            </a:extLst>
          </p:cNvPr>
          <p:cNvSpPr txBox="1">
            <a:spLocks/>
          </p:cNvSpPr>
          <p:nvPr/>
        </p:nvSpPr>
        <p:spPr>
          <a:xfrm>
            <a:off x="1074948" y="1711415"/>
            <a:ext cx="10748244" cy="4483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b="1" u="sng"/>
          </a:p>
          <a:p>
            <a:r>
              <a:rPr lang="en-US" sz="1800" b="1">
                <a:solidFill>
                  <a:schemeClr val="accent6">
                    <a:lumMod val="75000"/>
                  </a:schemeClr>
                </a:solidFill>
              </a:rPr>
              <a:t>01. Readiness Assessment						Complete</a:t>
            </a:r>
          </a:p>
          <a:p>
            <a:r>
              <a:rPr lang="en-US" sz="1800" b="1">
                <a:solidFill>
                  <a:srgbClr val="FF9900"/>
                </a:solidFill>
              </a:rPr>
              <a:t>02. Employee Green Belt Training (4 Cohorts – Total 64 employees)		In Progress</a:t>
            </a:r>
          </a:p>
          <a:p>
            <a:r>
              <a:rPr lang="en-US" sz="1800" b="1">
                <a:solidFill>
                  <a:srgbClr val="FF9900"/>
                </a:solidFill>
              </a:rPr>
              <a:t>03. Rapid Improvement Events (Demonstration Projects)			In Progress</a:t>
            </a:r>
          </a:p>
          <a:p>
            <a:r>
              <a:rPr lang="en-US" sz="1800"/>
              <a:t>04. Communications &amp; Engagement Plan					Coming soon</a:t>
            </a:r>
          </a:p>
          <a:p>
            <a:r>
              <a:rPr lang="en-US" sz="1800"/>
              <a:t>05. Establish Steering Committee						Coming soon</a:t>
            </a:r>
          </a:p>
          <a:p>
            <a:r>
              <a:rPr lang="en-US" sz="1800"/>
              <a:t>06. Employee Learning &amp; Development (White Belt Program)			Coming soon</a:t>
            </a:r>
          </a:p>
          <a:p>
            <a:r>
              <a:rPr lang="en-US" sz="1800"/>
              <a:t>07. Smart Goals &amp; Metrics 						Coming soon</a:t>
            </a:r>
          </a:p>
          <a:p>
            <a:r>
              <a:rPr lang="en-US" sz="1800"/>
              <a:t>08. Advisory Group							Coming soon</a:t>
            </a:r>
          </a:p>
        </p:txBody>
      </p:sp>
    </p:spTree>
    <p:extLst>
      <p:ext uri="{BB962C8B-B14F-4D97-AF65-F5344CB8AC3E}">
        <p14:creationId xmlns:p14="http://schemas.microsoft.com/office/powerpoint/2010/main" val="411917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96FB4-8A95-0B2D-275C-30D22A4A3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DA097-AEC6-CF2E-7A88-DC9B7E4978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 Payment PO Invoice Review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12FDB-8E12-61C3-6729-C57AA45666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Co-leads: Alexandra Zouras-Wieneke, AVP &amp; University Controller </a:t>
            </a:r>
          </a:p>
          <a:p>
            <a:r>
              <a:rPr lang="en-US"/>
              <a:t>Lynell Griffin, Assistant Controller-Disbursements</a:t>
            </a:r>
          </a:p>
        </p:txBody>
      </p:sp>
    </p:spTree>
    <p:extLst>
      <p:ext uri="{BB962C8B-B14F-4D97-AF65-F5344CB8AC3E}">
        <p14:creationId xmlns:p14="http://schemas.microsoft.com/office/powerpoint/2010/main" val="1258336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5F39F-FA8B-D478-04DC-475062756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775" y="839876"/>
            <a:ext cx="7396050" cy="399859"/>
          </a:xfrm>
        </p:spPr>
        <p:txBody>
          <a:bodyPr>
            <a:noAutofit/>
          </a:bodyPr>
          <a:lstStyle/>
          <a:p>
            <a:r>
              <a:rPr lang="en-US" sz="3200"/>
              <a:t>Team Picture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F7B08E-9C75-BE1C-320C-BE1814353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107" y="1433036"/>
            <a:ext cx="9465785" cy="4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89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A45A7-164E-5D49-4AD2-B08542B3D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653" y="762000"/>
            <a:ext cx="8208748" cy="855663"/>
          </a:xfrm>
        </p:spPr>
        <p:txBody>
          <a:bodyPr>
            <a:normAutofit fontScale="90000"/>
          </a:bodyPr>
          <a:lstStyle/>
          <a:p>
            <a:br>
              <a:rPr lang="en-US"/>
            </a:br>
            <a:r>
              <a:rPr lang="en-US" sz="3600" b="1"/>
              <a:t>Team: Leaders, Members &amp; Facilitator​s ​</a:t>
            </a:r>
            <a:br>
              <a:rPr lang="en-US" b="1"/>
            </a:br>
            <a:endParaRPr lang="en-US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8C1E2-9916-478B-CFB6-A28E207610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0527" y="2059116"/>
            <a:ext cx="4084423" cy="3673132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n-US" sz="2400" b="1"/>
              <a:t>External Facilitator</a:t>
            </a:r>
            <a:r>
              <a:rPr lang="en-US" sz="2400"/>
              <a:t>: </a:t>
            </a:r>
          </a:p>
          <a:p>
            <a:pPr marL="0" indent="0" fontAlgn="base">
              <a:buNone/>
            </a:pPr>
            <a:r>
              <a:rPr lang="en-US" sz="2400"/>
              <a:t>Ruth Archer​</a:t>
            </a:r>
          </a:p>
          <a:p>
            <a:pPr marL="0" indent="0" fontAlgn="base">
              <a:buNone/>
            </a:pPr>
            <a:endParaRPr lang="en-US" sz="2400" b="1"/>
          </a:p>
          <a:p>
            <a:pPr marL="0" indent="0" fontAlgn="base">
              <a:buNone/>
            </a:pPr>
            <a:r>
              <a:rPr lang="en-US" sz="2400" b="1"/>
              <a:t>RIE Team Leaders:</a:t>
            </a:r>
            <a:endParaRPr lang="en-US" sz="2400"/>
          </a:p>
          <a:p>
            <a:pPr marL="0" indent="0" fontAlgn="base">
              <a:buNone/>
            </a:pPr>
            <a:r>
              <a:rPr lang="en-US" sz="2400"/>
              <a:t>Alexandra Zouras-Wieneke</a:t>
            </a:r>
          </a:p>
          <a:p>
            <a:pPr marL="0" indent="0" fontAlgn="base">
              <a:buNone/>
            </a:pPr>
            <a:r>
              <a:rPr lang="en-US" sz="2400"/>
              <a:t>Lynell Griffin​</a:t>
            </a:r>
          </a:p>
          <a:p>
            <a:pPr marL="0" indent="0" fontAlgn="base">
              <a:buNone/>
            </a:pPr>
            <a:r>
              <a:rPr lang="en-US" sz="2400"/>
              <a:t> ​</a:t>
            </a:r>
          </a:p>
          <a:p>
            <a:pPr marL="0" indent="0" fontAlgn="base">
              <a:buNone/>
            </a:pPr>
            <a:r>
              <a:rPr lang="en-US" sz="2400" b="1"/>
              <a:t>Facilitators in Training (FIT)</a:t>
            </a:r>
            <a:r>
              <a:rPr lang="en-US" sz="2400"/>
              <a:t>​</a:t>
            </a:r>
          </a:p>
          <a:p>
            <a:pPr marL="0" indent="0" fontAlgn="base">
              <a:buNone/>
            </a:pPr>
            <a:r>
              <a:rPr lang="en-US" sz="2400"/>
              <a:t>CJ Bak - SSAS​</a:t>
            </a:r>
          </a:p>
          <a:p>
            <a:pPr marL="0" indent="0" fontAlgn="base">
              <a:buNone/>
            </a:pPr>
            <a:r>
              <a:rPr lang="en-US" sz="2400"/>
              <a:t>Kevin Donegan - BFA</a:t>
            </a:r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E6FFF-4C21-C0E8-BCA1-1825E3E088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7398" y="2059116"/>
            <a:ext cx="5543551" cy="4151184"/>
          </a:xfrm>
        </p:spPr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n-US" sz="2400" b="1"/>
              <a:t>RIE Team Members</a:t>
            </a:r>
            <a:r>
              <a:rPr lang="en-US" sz="2400"/>
              <a:t>​:</a:t>
            </a:r>
          </a:p>
          <a:p>
            <a:pPr marL="0" indent="0" fontAlgn="base">
              <a:buNone/>
            </a:pPr>
            <a:r>
              <a:rPr lang="en-US" sz="2400"/>
              <a:t>Tina Nitz - OOTC​</a:t>
            </a:r>
          </a:p>
          <a:p>
            <a:pPr marL="0" indent="0" fontAlgn="base">
              <a:buNone/>
            </a:pPr>
            <a:r>
              <a:rPr lang="en-US" sz="2400"/>
              <a:t>Gina Baker - OOTC​</a:t>
            </a:r>
          </a:p>
          <a:p>
            <a:pPr marL="0" indent="0" fontAlgn="base">
              <a:buNone/>
            </a:pPr>
            <a:r>
              <a:rPr lang="en-US" sz="2400"/>
              <a:t>Valerie Jones - SSAS Stakeholder ​</a:t>
            </a:r>
          </a:p>
          <a:p>
            <a:pPr marL="0" indent="0" fontAlgn="base">
              <a:buNone/>
            </a:pPr>
            <a:r>
              <a:rPr lang="en-US" sz="2400"/>
              <a:t>Kim Curry - School of Medicine​</a:t>
            </a:r>
          </a:p>
          <a:p>
            <a:pPr marL="0" indent="0" fontAlgn="base">
              <a:buNone/>
            </a:pPr>
            <a:r>
              <a:rPr lang="en-US" sz="2400"/>
              <a:t>Pearl Wallace - School of Medicine ​</a:t>
            </a:r>
          </a:p>
          <a:p>
            <a:pPr marL="0" indent="0" fontAlgn="base">
              <a:buNone/>
            </a:pPr>
            <a:r>
              <a:rPr lang="en-US" sz="2400"/>
              <a:t>Michael Gaunt - A&amp;F Facilities Management​</a:t>
            </a:r>
          </a:p>
          <a:p>
            <a:pPr marL="0" indent="0" fontAlgn="base">
              <a:buNone/>
            </a:pPr>
            <a:r>
              <a:rPr lang="en-US" sz="2400"/>
              <a:t>Megan Young - School of Pharmacy​</a:t>
            </a:r>
          </a:p>
          <a:p>
            <a:pPr marL="0" indent="0" fontAlgn="base">
              <a:buNone/>
            </a:pPr>
            <a:r>
              <a:rPr lang="en-US" sz="2400"/>
              <a:t>Jeff Crum - IGH, School of Medicine​</a:t>
            </a:r>
          </a:p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EE8FF41-072C-8222-E922-284957135679}"/>
              </a:ext>
            </a:extLst>
          </p:cNvPr>
          <p:cNvCxnSpPr>
            <a:cxnSpLocks/>
          </p:cNvCxnSpPr>
          <p:nvPr/>
        </p:nvCxnSpPr>
        <p:spPr>
          <a:xfrm>
            <a:off x="1074948" y="1698104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865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5089C-3CD1-BEE7-7D51-B1B8E0B91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CFC2873-314E-7D66-5155-77703B2CCCB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429250" y="2114550"/>
            <a:ext cx="4905375" cy="3619500"/>
          </a:xfrm>
        </p:spPr>
        <p:txBody>
          <a:bodyPr>
            <a:normAutofit fontScale="92500" lnSpcReduction="10000"/>
          </a:bodyPr>
          <a:lstStyle/>
          <a:p>
            <a:r>
              <a:rPr lang="en-US" sz="2600"/>
              <a:t>Goal:</a:t>
            </a:r>
          </a:p>
          <a:p>
            <a:r>
              <a:rPr lang="en-US" sz="1900"/>
              <a:t>Increase the percentage of PO invoices that are processable on first review by reducing preventable invoice exceptions.</a:t>
            </a:r>
          </a:p>
          <a:p>
            <a:endParaRPr lang="en-US" sz="1900"/>
          </a:p>
          <a:p>
            <a:r>
              <a:rPr lang="en-US" sz="2600"/>
              <a:t>Target state:</a:t>
            </a:r>
          </a:p>
          <a:p>
            <a:r>
              <a:rPr lang="en-US" sz="1900"/>
              <a:t>PO invoices arrive in AP complete, accurate, and ready for processing the first time. AP staff can process invoices with minimal research, correction, or follow-up, and departments have clear, standardized processes and resources that support timely approvals and invoice processing.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5A7209C-06BB-CCF4-D636-98430D10C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9313" y="2314574"/>
            <a:ext cx="4284662" cy="3248025"/>
          </a:xfrm>
        </p:spPr>
        <p:txBody>
          <a:bodyPr>
            <a:normAutofit/>
          </a:bodyPr>
          <a:lstStyle/>
          <a:p>
            <a:r>
              <a:rPr lang="en-US" sz="2400"/>
              <a:t>Problem statement:</a:t>
            </a:r>
            <a:br>
              <a:rPr lang="en-US"/>
            </a:br>
            <a:endParaRPr lang="en-US"/>
          </a:p>
          <a:p>
            <a:r>
              <a:rPr lang="en-US" sz="1800"/>
              <a:t>Approximately 40% of invoices received by Accounts Payable are not ready to be processed on first review due to invoice, exception issues. </a:t>
            </a:r>
          </a:p>
          <a:p>
            <a:r>
              <a:rPr lang="en-US" sz="1800"/>
              <a:t>These exceptions require additional staff review, research, communication, follow-up, and rework, creating unnecessary processing time and increasing the risk of payment delays.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53825AF-2C5F-AF73-A43C-326AE9CDA128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898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4341C-EEBD-1BC4-6D62-AA4FC807F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D35111-C214-16AC-8537-D31D5C583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83" t="29911" r="5323" b="21543"/>
          <a:stretch>
            <a:fillRect/>
          </a:stretch>
        </p:blipFill>
        <p:spPr>
          <a:xfrm>
            <a:off x="567732" y="1143000"/>
            <a:ext cx="10515600" cy="4572000"/>
          </a:xfrm>
          <a:prstGeom prst="rect">
            <a:avLst/>
          </a:prstGeom>
          <a:noFill/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85A8FADD-4841-A5E9-D0C8-E2EC99C51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667" y="261256"/>
            <a:ext cx="4465741" cy="632093"/>
          </a:xfrm>
        </p:spPr>
        <p:txBody>
          <a:bodyPr>
            <a:normAutofit fontScale="90000"/>
          </a:bodyPr>
          <a:lstStyle/>
          <a:p>
            <a:r>
              <a:rPr lang="en-US" b="1"/>
              <a:t>Current State Process Map</a:t>
            </a:r>
          </a:p>
        </p:txBody>
      </p:sp>
    </p:spTree>
    <p:extLst>
      <p:ext uri="{BB962C8B-B14F-4D97-AF65-F5344CB8AC3E}">
        <p14:creationId xmlns:p14="http://schemas.microsoft.com/office/powerpoint/2010/main" val="2440357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2D8F4-CF3D-CCDA-8322-C55B59581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623" y="844996"/>
            <a:ext cx="3577214" cy="640364"/>
          </a:xfrm>
        </p:spPr>
        <p:txBody>
          <a:bodyPr>
            <a:normAutofit fontScale="90000"/>
          </a:bodyPr>
          <a:lstStyle/>
          <a:p>
            <a:r>
              <a:rPr lang="en-US"/>
              <a:t>Key Highlights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6829C-CDA8-6D13-9FDE-7B12C7BF6B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1398" y="2361363"/>
            <a:ext cx="9319054" cy="3225521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sz="3300"/>
              <a:t>Current state process map identified</a:t>
            </a:r>
            <a:r>
              <a:rPr lang="en-US"/>
              <a:t>:</a:t>
            </a:r>
          </a:p>
          <a:p>
            <a:pPr marL="0" indent="0">
              <a:buNone/>
            </a:pPr>
            <a:endParaRPr lang="en-US" sz="1400"/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Abundance of Waste -  waste of waiting, waste of correction, waste of overprocessing, waste of overburdening, waste of unevenness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Invoice review duplication efforts between AP and the departments.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A lot of Time spent on invoice corrections rather than processing.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/>
              <a:t>Invoices sent to the departments directly instead of AP risking delay in processing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AF15E00-1A1D-AA29-679E-8194607B21F8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143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2F9A0-942D-13CE-463E-370B972E2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DAB078E-01AF-3649-DD16-78FA0C97D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0667" y="261256"/>
            <a:ext cx="4465741" cy="632093"/>
          </a:xfrm>
        </p:spPr>
        <p:txBody>
          <a:bodyPr>
            <a:normAutofit/>
          </a:bodyPr>
          <a:lstStyle/>
          <a:p>
            <a:r>
              <a:rPr lang="en-US"/>
              <a:t>Future State Process Map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17D35F4-B202-EFD0-8E84-63683DDEF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7643" t="8241" r="11763" b="7663"/>
          <a:stretch>
            <a:fillRect/>
          </a:stretch>
        </p:blipFill>
        <p:spPr>
          <a:xfrm>
            <a:off x="942536" y="1288198"/>
            <a:ext cx="9875520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32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A2BEF-0C80-0448-5D8E-113EC4263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E4412-B830-634B-FB66-124E45D7F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4974" y="1034449"/>
            <a:ext cx="5347387" cy="640364"/>
          </a:xfrm>
        </p:spPr>
        <p:txBody>
          <a:bodyPr>
            <a:normAutofit fontScale="90000"/>
          </a:bodyPr>
          <a:lstStyle/>
          <a:p>
            <a:r>
              <a:rPr lang="en-US"/>
              <a:t>Key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01D54-FE05-DBAE-BA08-C9B9C7971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733" y="2466974"/>
            <a:ext cx="9319054" cy="325180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/>
              <a:t>After solutions, future state process map shows</a:t>
            </a:r>
          </a:p>
          <a:p>
            <a:pPr marL="0" indent="0">
              <a:buNone/>
            </a:pPr>
            <a:endParaRPr lang="en-US" sz="2200"/>
          </a:p>
          <a:p>
            <a:r>
              <a:rPr lang="en-US"/>
              <a:t>Reduced number of steps from 19 to 7.</a:t>
            </a:r>
          </a:p>
          <a:p>
            <a:r>
              <a:rPr lang="en-US"/>
              <a:t>Invoice submission directly to AP reduce duplicative efforts.</a:t>
            </a:r>
          </a:p>
          <a:p>
            <a:r>
              <a:rPr lang="en-US"/>
              <a:t>Forms, training, and checklists support greater understanding of invoice requirements and best practices for successful invoice processing.</a:t>
            </a:r>
          </a:p>
          <a:p>
            <a:r>
              <a:rPr lang="en-US"/>
              <a:t>More efficient communication mechanisms to resolve errors or issues and prevent delays.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F851A50-07B6-B2D7-D875-A4668A21D1F7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816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0704E-6290-CD00-552C-EC3C4F1A5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EC97B-4396-27FE-5EB2-983437F04A4A}"/>
              </a:ext>
            </a:extLst>
          </p:cNvPr>
          <p:cNvSpPr>
            <a:spLocks noGrp="1"/>
          </p:cNvSpPr>
          <p:nvPr>
            <p:ph sz="half"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VSVAR" val="TitledTextBox"/>
                    <p202:designTag name="ARCH:1:CLS" val="InformationBlock"/>
                  </p202:designTagLst>
                </p202:designPr>
              </p:ext>
            </p:extLst>
          </p:nvPr>
        </p:nvSpPr>
        <p:spPr>
          <a:xfrm>
            <a:off x="6378321" y="2214849"/>
            <a:ext cx="3874873" cy="3673132"/>
          </a:xfrm>
        </p:spPr>
        <p:txBody>
          <a:bodyPr>
            <a:normAutofit fontScale="55000" lnSpcReduction="20000"/>
          </a:bodyPr>
          <a:lstStyle/>
          <a:p>
            <a:pPr marL="0" lv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4400"/>
              <a:t>Based the high-level register, we created an action plan for each item.  </a:t>
            </a:r>
          </a:p>
          <a:p>
            <a:pPr marL="0" lv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4400"/>
              <a:t>The action plan includes collaboration with the team and stakeholders (departments/vendors).</a:t>
            </a:r>
          </a:p>
          <a:p>
            <a:pPr marL="0" lvl="0" indent="0">
              <a:spcBef>
                <a:spcPts val="2500"/>
              </a:spcBef>
              <a:buFont typeface="Arial" panose="020B0604020202020204" pitchFamily="34" charset="0"/>
              <a:buNone/>
            </a:pPr>
            <a:endParaRPr lang="en-US" sz="200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77A598E-6ED8-0C74-3811-9FFD92701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3273" y="2090166"/>
            <a:ext cx="5181600" cy="407489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4400" b="1"/>
              <a:t>Action Register-High level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800"/>
              <a:t>PO Setup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800"/>
              <a:t>Invoice Reporting 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800"/>
              <a:t>Training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800"/>
              <a:t>Tech Support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800"/>
              <a:t>Invoice Review Process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800"/>
              <a:t>Supplier Invoice Submission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800"/>
              <a:t>Template/Checklist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800"/>
              <a:t>Accountability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800"/>
              <a:t>System Notifications</a:t>
            </a:r>
          </a:p>
          <a:p>
            <a:pPr marL="514350" indent="-514350">
              <a:buFont typeface="+mj-lt"/>
              <a:buAutoNum type="alphaUcPeriod"/>
            </a:pPr>
            <a:r>
              <a:rPr lang="en-US" sz="3800"/>
              <a:t>Communications</a:t>
            </a:r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08C2D85-7825-1FEC-8C9A-A0ECC84D091E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E5282486-33AD-C5D2-F333-DA96C3FF9903}"/>
              </a:ext>
            </a:extLst>
          </p:cNvPr>
          <p:cNvSpPr txBox="1">
            <a:spLocks/>
          </p:cNvSpPr>
          <p:nvPr/>
        </p:nvSpPr>
        <p:spPr>
          <a:xfrm>
            <a:off x="5514974" y="1034449"/>
            <a:ext cx="5347387" cy="640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Key Findings</a:t>
            </a:r>
          </a:p>
        </p:txBody>
      </p:sp>
    </p:spTree>
    <p:extLst>
      <p:ext uri="{BB962C8B-B14F-4D97-AF65-F5344CB8AC3E}">
        <p14:creationId xmlns:p14="http://schemas.microsoft.com/office/powerpoint/2010/main" val="348792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0094D4F-211A-B209-3BC8-AAA2C3D7C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08862"/>
              </p:ext>
            </p:extLst>
          </p:nvPr>
        </p:nvGraphicFramePr>
        <p:xfrm>
          <a:off x="1009650" y="1030516"/>
          <a:ext cx="8695340" cy="51663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63700">
                  <a:extLst>
                    <a:ext uri="{9D8B030D-6E8A-4147-A177-3AD203B41FA5}">
                      <a16:colId xmlns:a16="http://schemas.microsoft.com/office/drawing/2014/main" val="4085178837"/>
                    </a:ext>
                  </a:extLst>
                </a:gridCol>
                <a:gridCol w="2251425">
                  <a:extLst>
                    <a:ext uri="{9D8B030D-6E8A-4147-A177-3AD203B41FA5}">
                      <a16:colId xmlns:a16="http://schemas.microsoft.com/office/drawing/2014/main" val="2011544260"/>
                    </a:ext>
                  </a:extLst>
                </a:gridCol>
                <a:gridCol w="1980215">
                  <a:extLst>
                    <a:ext uri="{9D8B030D-6E8A-4147-A177-3AD203B41FA5}">
                      <a16:colId xmlns:a16="http://schemas.microsoft.com/office/drawing/2014/main" val="2114506532"/>
                    </a:ext>
                  </a:extLst>
                </a:gridCol>
              </a:tblGrid>
              <a:tr h="409575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Univers LT Std 45 Light"/>
                        </a:rPr>
                        <a:t>Scorecard Metrics</a:t>
                      </a:r>
                      <a:endParaRPr lang="en-US" sz="1200" b="0" i="1">
                        <a:latin typeface="Univers LT Std 45 Light"/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Univers LT Std 45 Light"/>
                        </a:rPr>
                        <a:t>CURRENT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Univers LT Std 45 Light"/>
                        </a:rPr>
                        <a:t>FUTURE TARGET (post RIE change)</a:t>
                      </a:r>
                    </a:p>
                  </a:txBody>
                  <a:tcPr marL="64294" marR="64294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609973"/>
                  </a:ext>
                </a:extLst>
              </a:tr>
              <a:tr h="462900"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i="0">
                          <a:solidFill>
                            <a:schemeClr val="tx1"/>
                          </a:solidFill>
                          <a:latin typeface="Univers LT Std 45 Light"/>
                        </a:rPr>
                        <a:t>Quality: </a:t>
                      </a:r>
                    </a:p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>
                          <a:solidFill>
                            <a:schemeClr val="tx1"/>
                          </a:solidFill>
                          <a:latin typeface="Univers LT Std 45 Light"/>
                        </a:rPr>
                        <a:t># of problem invoices - AP mailbox (1</a:t>
                      </a:r>
                      <a:r>
                        <a:rPr lang="en-US" sz="1600" i="0" baseline="30000">
                          <a:solidFill>
                            <a:schemeClr val="tx1"/>
                          </a:solidFill>
                          <a:latin typeface="Univers LT Std 45 Light"/>
                        </a:rPr>
                        <a:t>st</a:t>
                      </a:r>
                      <a:r>
                        <a:rPr lang="en-US" sz="1600" i="0">
                          <a:solidFill>
                            <a:schemeClr val="tx1"/>
                          </a:solidFill>
                          <a:latin typeface="Univers LT Std 45 Light"/>
                        </a:rPr>
                        <a:t> pass)</a:t>
                      </a:r>
                      <a:endParaRPr lang="en-US" sz="1700" i="0">
                        <a:solidFill>
                          <a:schemeClr val="tx1"/>
                        </a:solidFill>
                        <a:latin typeface="Univers LT Std 45 Light"/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August 2026</a:t>
                      </a:r>
                    </a:p>
                    <a:p>
                      <a:pPr algn="ctr"/>
                      <a:r>
                        <a:rPr lang="en-US" sz="1400"/>
                        <a:t>1223 deleted/</a:t>
                      </a:r>
                    </a:p>
                    <a:p>
                      <a:pPr algn="ctr"/>
                      <a:r>
                        <a:rPr lang="en-US" sz="1400"/>
                        <a:t>3202 total received</a:t>
                      </a:r>
                      <a:endParaRPr lang="en-US" sz="1200"/>
                    </a:p>
                  </a:txBody>
                  <a:tcPr marL="64294" marR="64294" marT="32147" marB="3214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  <a:p>
                      <a:pPr algn="ctr"/>
                      <a:r>
                        <a:rPr lang="en-US" sz="1400"/>
                        <a:t>600</a:t>
                      </a:r>
                    </a:p>
                  </a:txBody>
                  <a:tcPr marL="64294" marR="64294" marT="32147" marB="3214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63978"/>
                  </a:ext>
                </a:extLst>
              </a:tr>
              <a:tr h="532432">
                <a:tc>
                  <a:txBody>
                    <a:bodyPr/>
                    <a:lstStyle/>
                    <a:p>
                      <a:pPr algn="l"/>
                      <a:r>
                        <a:rPr lang="en-US" sz="1700" i="0">
                          <a:solidFill>
                            <a:schemeClr val="tx1"/>
                          </a:solidFill>
                          <a:latin typeface="Univers LT Std 45 Light"/>
                        </a:rPr>
                        <a:t>Quality: </a:t>
                      </a:r>
                    </a:p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en-US" sz="1600" i="0">
                          <a:solidFill>
                            <a:schemeClr val="tx1"/>
                          </a:solidFill>
                          <a:latin typeface="Univers LT Std 45 Light"/>
                        </a:rPr>
                        <a:t># problem Invoices - processors (2</a:t>
                      </a:r>
                      <a:r>
                        <a:rPr lang="en-US" sz="1600" i="0" baseline="30000">
                          <a:solidFill>
                            <a:schemeClr val="tx1"/>
                          </a:solidFill>
                          <a:latin typeface="Univers LT Std 45 Light"/>
                        </a:rPr>
                        <a:t>nd</a:t>
                      </a:r>
                      <a:r>
                        <a:rPr lang="en-US" sz="1600" i="0">
                          <a:solidFill>
                            <a:schemeClr val="tx1"/>
                          </a:solidFill>
                          <a:latin typeface="Univers LT Std 45 Light"/>
                        </a:rPr>
                        <a:t> pass) </a:t>
                      </a:r>
                      <a:endParaRPr lang="en-US" sz="1700" i="0">
                        <a:solidFill>
                          <a:schemeClr val="tx1"/>
                        </a:solidFill>
                        <a:latin typeface="Univers LT Std 45 Light"/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/>
                    </a:p>
                    <a:p>
                      <a:pPr algn="ctr"/>
                      <a:r>
                        <a:rPr lang="en-US" sz="1400"/>
                        <a:t>Week of 9/14</a:t>
                      </a:r>
                    </a:p>
                    <a:p>
                      <a:pPr algn="ctr"/>
                      <a:r>
                        <a:rPr lang="en-US" sz="1400"/>
                        <a:t>103</a:t>
                      </a:r>
                    </a:p>
                  </a:txBody>
                  <a:tcPr marL="64294" marR="64294" marT="32147" marB="3214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  <a:p>
                      <a:pPr algn="ctr"/>
                      <a:r>
                        <a:rPr lang="en-US" sz="1400"/>
                        <a:t>80</a:t>
                      </a:r>
                    </a:p>
                  </a:txBody>
                  <a:tcPr marL="64294" marR="64294" marT="32147" marB="3214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49160387"/>
                  </a:ext>
                </a:extLst>
              </a:tr>
              <a:tr h="462900"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i="0">
                          <a:solidFill>
                            <a:schemeClr val="tx1"/>
                          </a:solidFill>
                          <a:latin typeface="Univers LT Std 45 Light"/>
                        </a:rPr>
                        <a:t>Operational Delivery: </a:t>
                      </a:r>
                    </a:p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>
                          <a:solidFill>
                            <a:schemeClr val="tx1"/>
                          </a:solidFill>
                          <a:latin typeface="Univers LT Std 45 Light"/>
                        </a:rPr>
                        <a:t># Process Steps</a:t>
                      </a:r>
                      <a:endParaRPr lang="en-US" sz="1700" i="0">
                        <a:solidFill>
                          <a:schemeClr val="tx1"/>
                        </a:solidFill>
                        <a:latin typeface="Univers LT Std 45 Light"/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  <a:p>
                      <a:pPr algn="ctr"/>
                      <a:r>
                        <a:rPr lang="en-US" sz="1400"/>
                        <a:t>19</a:t>
                      </a:r>
                      <a:endParaRPr lang="en-US" sz="700"/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  <a:p>
                      <a:pPr algn="ctr"/>
                      <a:r>
                        <a:rPr lang="en-US" sz="1400"/>
                        <a:t>7/5</a:t>
                      </a:r>
                    </a:p>
                  </a:txBody>
                  <a:tcPr marL="64294" marR="64294" marT="32147" marB="32147"/>
                </a:tc>
                <a:extLst>
                  <a:ext uri="{0D108BD9-81ED-4DB2-BD59-A6C34878D82A}">
                    <a16:rowId xmlns:a16="http://schemas.microsoft.com/office/drawing/2014/main" val="1910991339"/>
                  </a:ext>
                </a:extLst>
              </a:tr>
              <a:tr h="833764">
                <a:tc>
                  <a:txBody>
                    <a:bodyPr/>
                    <a:lstStyle/>
                    <a:p>
                      <a:pPr algn="l"/>
                      <a:r>
                        <a:rPr lang="en-US" sz="1700" i="0">
                          <a:solidFill>
                            <a:schemeClr val="tx1"/>
                          </a:solidFill>
                          <a:latin typeface="Univers LT Std 45 Light"/>
                        </a:rPr>
                        <a:t>Stakeholder/Employee Experience: </a:t>
                      </a:r>
                    </a:p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en-US" sz="1600" i="0">
                          <a:solidFill>
                            <a:schemeClr val="tx1"/>
                          </a:solidFill>
                          <a:latin typeface="Univers LT Std 45 Light"/>
                        </a:rPr>
                        <a:t># of inquiries/customer tickets </a:t>
                      </a:r>
                      <a:endParaRPr lang="en-US" sz="1700" i="0">
                        <a:solidFill>
                          <a:schemeClr val="tx1"/>
                        </a:solidFill>
                        <a:latin typeface="Univers LT Std 45 Light"/>
                      </a:endParaRPr>
                    </a:p>
                  </a:txBody>
                  <a:tcPr marL="64294" marR="64294" marT="32147" marB="3214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  <a:p>
                      <a:pPr algn="ctr"/>
                      <a:r>
                        <a:rPr lang="en-US" sz="1400"/>
                        <a:t>August 2026</a:t>
                      </a:r>
                    </a:p>
                    <a:p>
                      <a:pPr algn="ctr"/>
                      <a:r>
                        <a:rPr lang="en-US" sz="1400"/>
                        <a:t>345</a:t>
                      </a:r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pPr algn="ctr"/>
                      <a:endParaRPr lang="en-US" sz="900"/>
                    </a:p>
                    <a:p>
                      <a:pPr algn="ctr"/>
                      <a:endParaRPr lang="en-US" sz="800"/>
                    </a:p>
                    <a:p>
                      <a:pPr algn="ctr"/>
                      <a:r>
                        <a:rPr lang="en-US" sz="1400"/>
                        <a:t>200</a:t>
                      </a:r>
                    </a:p>
                  </a:txBody>
                  <a:tcPr marL="64294" marR="64294" marT="32147" marB="32147"/>
                </a:tc>
                <a:extLst>
                  <a:ext uri="{0D108BD9-81ED-4DB2-BD59-A6C34878D82A}">
                    <a16:rowId xmlns:a16="http://schemas.microsoft.com/office/drawing/2014/main" val="1545529579"/>
                  </a:ext>
                </a:extLst>
              </a:tr>
              <a:tr h="833764">
                <a:tc>
                  <a:txBody>
                    <a:bodyPr/>
                    <a:lstStyle/>
                    <a:p>
                      <a:pPr algn="l"/>
                      <a:r>
                        <a:rPr lang="en-US" sz="1700" i="0">
                          <a:solidFill>
                            <a:schemeClr val="tx1"/>
                          </a:solidFill>
                          <a:latin typeface="Univers LT Std 45 Light"/>
                        </a:rPr>
                        <a:t>Financial/Business Performance:  </a:t>
                      </a:r>
                      <a:endParaRPr lang="en-US" sz="1700" i="0" kern="1200">
                        <a:solidFill>
                          <a:schemeClr val="tx1"/>
                        </a:solidFill>
                        <a:latin typeface="Univers LT Std 45 Ligh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>
                          <a:solidFill>
                            <a:schemeClr val="tx1"/>
                          </a:solidFill>
                          <a:latin typeface="Univers LT Std 45 Light"/>
                        </a:rPr>
                        <a:t>Time spent working problems (1</a:t>
                      </a:r>
                      <a:r>
                        <a:rPr lang="en-US" sz="1600" i="0" baseline="30000">
                          <a:solidFill>
                            <a:schemeClr val="tx1"/>
                          </a:solidFill>
                          <a:latin typeface="Univers LT Std 45 Light"/>
                        </a:rPr>
                        <a:t>st</a:t>
                      </a:r>
                      <a:r>
                        <a:rPr lang="en-US" sz="1600" i="0">
                          <a:solidFill>
                            <a:schemeClr val="tx1"/>
                          </a:solidFill>
                          <a:latin typeface="Univers LT Std 45 Light"/>
                        </a:rPr>
                        <a:t> and 2</a:t>
                      </a:r>
                      <a:r>
                        <a:rPr lang="en-US" sz="1600" i="0" baseline="30000">
                          <a:solidFill>
                            <a:schemeClr val="tx1"/>
                          </a:solidFill>
                          <a:latin typeface="Univers LT Std 45 Light"/>
                        </a:rPr>
                        <a:t>nd</a:t>
                      </a:r>
                      <a:r>
                        <a:rPr lang="en-US" sz="1600" i="0">
                          <a:solidFill>
                            <a:schemeClr val="tx1"/>
                          </a:solidFill>
                          <a:latin typeface="Univers LT Std 45 Light"/>
                        </a:rPr>
                        <a:t> pass)</a:t>
                      </a:r>
                      <a:endParaRPr lang="en-US" sz="1700" i="0">
                        <a:solidFill>
                          <a:schemeClr val="tx1"/>
                        </a:solidFill>
                        <a:latin typeface="Univers LT Std 45 Light"/>
                      </a:endParaRPr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/>
                        <a:t>Week of 9/14</a:t>
                      </a:r>
                    </a:p>
                    <a:p>
                      <a:pPr algn="ctr"/>
                      <a:r>
                        <a:rPr lang="en-US" sz="1400"/>
                        <a:t> 3 hours/2.6 hours</a:t>
                      </a:r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900"/>
                    </a:p>
                    <a:p>
                      <a:endParaRPr lang="en-US" sz="900"/>
                    </a:p>
                    <a:p>
                      <a:pPr algn="ctr"/>
                      <a:r>
                        <a:rPr lang="en-US" sz="1400"/>
                        <a:t>1.5 hours</a:t>
                      </a:r>
                      <a:endParaRPr lang="en-US" sz="900"/>
                    </a:p>
                  </a:txBody>
                  <a:tcPr marL="64294" marR="64294" marT="32147" marB="32147"/>
                </a:tc>
                <a:extLst>
                  <a:ext uri="{0D108BD9-81ED-4DB2-BD59-A6C34878D82A}">
                    <a16:rowId xmlns:a16="http://schemas.microsoft.com/office/drawing/2014/main" val="2014581205"/>
                  </a:ext>
                </a:extLst>
              </a:tr>
              <a:tr h="833764">
                <a:tc>
                  <a:txBody>
                    <a:bodyPr/>
                    <a:lstStyle/>
                    <a:p>
                      <a:pPr algn="l"/>
                      <a:r>
                        <a:rPr lang="en-US" sz="1700" i="0">
                          <a:solidFill>
                            <a:schemeClr val="tx1"/>
                          </a:solidFill>
                          <a:latin typeface="Univers LT Std 45 Light"/>
                        </a:rPr>
                        <a:t>Financial/Business Performance: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>
                          <a:solidFill>
                            <a:schemeClr val="tx1"/>
                          </a:solidFill>
                          <a:latin typeface="Univers LT Std 45 Light"/>
                        </a:rPr>
                        <a:t># Invoice cancelations in QF </a:t>
                      </a:r>
                      <a:endParaRPr lang="en-US" sz="1700" i="0">
                        <a:solidFill>
                          <a:schemeClr val="tx1"/>
                        </a:solidFill>
                        <a:latin typeface="Univers LT Std 45 Light"/>
                      </a:endParaRPr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endParaRPr lang="en-US" sz="900"/>
                    </a:p>
                    <a:p>
                      <a:pPr algn="ctr"/>
                      <a:r>
                        <a:rPr lang="en-US" sz="1400"/>
                        <a:t>August 2026</a:t>
                      </a:r>
                    </a:p>
                    <a:p>
                      <a:pPr algn="ctr"/>
                      <a:r>
                        <a:rPr lang="en-US" sz="1400"/>
                        <a:t>158</a:t>
                      </a:r>
                    </a:p>
                  </a:txBody>
                  <a:tcPr marL="64294" marR="64294" marT="32147" marB="32147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  <a:p>
                      <a:pPr algn="ctr"/>
                      <a:r>
                        <a:rPr lang="en-US" sz="1400"/>
                        <a:t>50</a:t>
                      </a:r>
                    </a:p>
                  </a:txBody>
                  <a:tcPr marL="64294" marR="64294" marT="32147" marB="32147"/>
                </a:tc>
                <a:extLst>
                  <a:ext uri="{0D108BD9-81ED-4DB2-BD59-A6C34878D82A}">
                    <a16:rowId xmlns:a16="http://schemas.microsoft.com/office/drawing/2014/main" val="269783732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2084476-7EA7-483A-15C2-C74B20706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4827" y="246254"/>
            <a:ext cx="8570698" cy="399859"/>
          </a:xfrm>
        </p:spPr>
        <p:txBody>
          <a:bodyPr>
            <a:noAutofit/>
          </a:bodyPr>
          <a:lstStyle/>
          <a:p>
            <a:r>
              <a:rPr lang="en-US" sz="3600" b="1"/>
              <a:t>Current and Future State Target Outcomes</a:t>
            </a:r>
          </a:p>
        </p:txBody>
      </p:sp>
    </p:spTree>
    <p:extLst>
      <p:ext uri="{BB962C8B-B14F-4D97-AF65-F5344CB8AC3E}">
        <p14:creationId xmlns:p14="http://schemas.microsoft.com/office/powerpoint/2010/main" val="1611339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ABC5B-C993-D4D1-CEEE-E47BE9C8B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F0C29-5111-5438-112B-6AE3F22B3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3340" y="655069"/>
            <a:ext cx="5347387" cy="1193185"/>
          </a:xfrm>
        </p:spPr>
        <p:txBody>
          <a:bodyPr>
            <a:normAutofit fontScale="90000"/>
          </a:bodyPr>
          <a:lstStyle/>
          <a:p>
            <a:r>
              <a:rPr lang="en-US"/>
              <a:t>Accountability and Sustainability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1D382-60E3-9A51-00F2-F49AAB7A6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733" y="2466974"/>
            <a:ext cx="9319054" cy="325180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/>
              <a:t>Post RIE actions and commitments </a:t>
            </a:r>
          </a:p>
          <a:p>
            <a:pPr marL="0" indent="0">
              <a:buNone/>
            </a:pPr>
            <a:endParaRPr lang="en-US" sz="160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/>
              <a:t>Meet with the team on routine cadence (every 2-3) for updates and measure solutions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/>
              <a:t>Start communication efforts to alert campus of this new initiative, the team, expected process enhancements, and routine updates/transparency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/>
              <a:t>Continue metrics scorecard to ensure improvements continue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/>
              <a:t>Expand metrics to identify additional process details for targeted and continued process enhancements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B12275B-127F-FC04-19B9-9F0BCF85C16C}"/>
              </a:ext>
            </a:extLst>
          </p:cNvPr>
          <p:cNvCxnSpPr>
            <a:cxnSpLocks/>
          </p:cNvCxnSpPr>
          <p:nvPr/>
        </p:nvCxnSpPr>
        <p:spPr>
          <a:xfrm>
            <a:off x="1020084" y="1999856"/>
            <a:ext cx="10674143" cy="0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0358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E5FED-BA5F-C547-1072-0381F1EE8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65A1A-FA95-0E63-410A-4768C9D8E45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6338" y="65730"/>
            <a:ext cx="3281194" cy="751393"/>
          </a:xfrm>
        </p:spPr>
        <p:txBody>
          <a:bodyPr>
            <a:normAutofit/>
          </a:bodyPr>
          <a:lstStyle/>
          <a:p>
            <a:r>
              <a:rPr lang="en-US" sz="3200"/>
              <a:t>Team Testimonials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0C3D0858-FE92-1EF8-A949-5688B83B6F7F}"/>
              </a:ext>
            </a:extLst>
          </p:cNvPr>
          <p:cNvSpPr/>
          <p:nvPr/>
        </p:nvSpPr>
        <p:spPr>
          <a:xfrm>
            <a:off x="625549" y="1614791"/>
            <a:ext cx="5006766" cy="4487696"/>
          </a:xfrm>
          <a:prstGeom prst="wedgeRect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CI is very valuable.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Gathering stakeholders with shared focus provides an opportunity to hear perspectives and makes creating change more receptive.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UMB fosters a culture of improvement and change by cultivating the ideas of people responsible for the actual work, they are allowed a voice in the shaping of change. 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How smart and capable the individuals in partner departments are. 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UMB has already implemented some improvements in the AP process.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There are 19 steps in the process and we were able to knock it down to 5, that is significant.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6934F6C-7EE7-BB14-221B-651A0ACC9E37}"/>
              </a:ext>
            </a:extLst>
          </p:cNvPr>
          <p:cNvSpPr txBox="1">
            <a:spLocks/>
          </p:cNvSpPr>
          <p:nvPr/>
        </p:nvSpPr>
        <p:spPr>
          <a:xfrm>
            <a:off x="806453" y="888898"/>
            <a:ext cx="4450410" cy="7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/>
              <a:t>What did the RIE team learn about UMB and/or the CI perspective?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89791967-74BF-397C-E047-7831CB373450}"/>
              </a:ext>
            </a:extLst>
          </p:cNvPr>
          <p:cNvSpPr/>
          <p:nvPr/>
        </p:nvSpPr>
        <p:spPr>
          <a:xfrm>
            <a:off x="5909147" y="1614791"/>
            <a:ext cx="4927466" cy="4487696"/>
          </a:xfrm>
          <a:prstGeom prst="wedgeRect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How to improve my listening skills, it takes concentrated effort to remain focused and present to hear for understanding.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I could be enthusiastic and excited about the results and still harbor doubt; this gave me change to self audit and seek the answers for doubting questions.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I can succinctly articulate my perspective and ideas in a team setting.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I am eager to improve or adjust how work is done.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There are a number of ways we can improve vendor payment issues with just providing knowledge and training to dept/vendor. </a:t>
            </a:r>
            <a:r>
              <a:rPr lang="en-US" sz="200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7A3D72F-93A1-696D-640B-4192CB0BD731}"/>
              </a:ext>
            </a:extLst>
          </p:cNvPr>
          <p:cNvSpPr txBox="1">
            <a:spLocks/>
          </p:cNvSpPr>
          <p:nvPr/>
        </p:nvSpPr>
        <p:spPr>
          <a:xfrm>
            <a:off x="5909147" y="888898"/>
            <a:ext cx="4927466" cy="7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/>
              <a:t>What did the RIE team learn about themselves?</a:t>
            </a:r>
          </a:p>
        </p:txBody>
      </p:sp>
    </p:spTree>
    <p:extLst>
      <p:ext uri="{BB962C8B-B14F-4D97-AF65-F5344CB8AC3E}">
        <p14:creationId xmlns:p14="http://schemas.microsoft.com/office/powerpoint/2010/main" val="510420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86EA5-320A-29C4-9CE3-C813A9F65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448AE-ADF5-33E1-25A4-37E520BA0D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6338" y="65730"/>
            <a:ext cx="3281194" cy="751393"/>
          </a:xfrm>
        </p:spPr>
        <p:txBody>
          <a:bodyPr>
            <a:normAutofit/>
          </a:bodyPr>
          <a:lstStyle/>
          <a:p>
            <a:r>
              <a:rPr lang="en-US" sz="3200"/>
              <a:t>Team Testimonials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E6DF7F05-0D14-F980-3192-A407A4E90A64}"/>
              </a:ext>
            </a:extLst>
          </p:cNvPr>
          <p:cNvSpPr/>
          <p:nvPr/>
        </p:nvSpPr>
        <p:spPr>
          <a:xfrm>
            <a:off x="2327888" y="1467996"/>
            <a:ext cx="6942835" cy="4572881"/>
          </a:xfrm>
          <a:prstGeom prst="wedgeRect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The brainstorming and multi-voting process, finding that it is a highly creative process of determining solutions.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That it includes stakeholders from multiple units and multiple levels, important to have those touching/processing the work look for sticking points.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The chance the RIE gave me to hear form different stakeholders outside my dept, I gained an understanding that would not happen from an email. I’m very glad to have this experience. 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The process was thoroughly worked through, it brough ideas and workflows into question to work through with users at different stages. 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Learning there are many Q reports that I did not know existed that could help me identify payment delays, the roles of AP and SSAS, and knowing how their processes tie in systematically, very helpful.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CA022CF-343B-9634-00F2-A1E33120FE71}"/>
              </a:ext>
            </a:extLst>
          </p:cNvPr>
          <p:cNvSpPr txBox="1">
            <a:spLocks/>
          </p:cNvSpPr>
          <p:nvPr/>
        </p:nvSpPr>
        <p:spPr>
          <a:xfrm>
            <a:off x="2327888" y="817123"/>
            <a:ext cx="6781121" cy="7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What did the RIE team like about the RIE process?</a:t>
            </a:r>
          </a:p>
        </p:txBody>
      </p:sp>
    </p:spTree>
    <p:extLst>
      <p:ext uri="{BB962C8B-B14F-4D97-AF65-F5344CB8AC3E}">
        <p14:creationId xmlns:p14="http://schemas.microsoft.com/office/powerpoint/2010/main" val="801769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23CDF-EC67-AA46-2BEC-105DBC190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8F210-3E66-4954-AA63-70E96DD289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6338" y="65730"/>
            <a:ext cx="3281194" cy="751393"/>
          </a:xfrm>
        </p:spPr>
        <p:txBody>
          <a:bodyPr>
            <a:normAutofit/>
          </a:bodyPr>
          <a:lstStyle/>
          <a:p>
            <a:r>
              <a:rPr lang="en-US" sz="3200"/>
              <a:t>Team Testimonials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6E5C9-C57F-0482-5C15-D53E9F54CAA4}"/>
              </a:ext>
            </a:extLst>
          </p:cNvPr>
          <p:cNvSpPr txBox="1">
            <a:spLocks/>
          </p:cNvSpPr>
          <p:nvPr/>
        </p:nvSpPr>
        <p:spPr>
          <a:xfrm>
            <a:off x="6353037" y="1166577"/>
            <a:ext cx="4006919" cy="7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/>
              <a:t>How will this RIE experience contribute to your work at UMB?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826AB1-8A66-789C-D00C-73874899F768}"/>
              </a:ext>
            </a:extLst>
          </p:cNvPr>
          <p:cNvSpPr txBox="1">
            <a:spLocks/>
          </p:cNvSpPr>
          <p:nvPr/>
        </p:nvSpPr>
        <p:spPr>
          <a:xfrm>
            <a:off x="1053830" y="1166577"/>
            <a:ext cx="3644018" cy="751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/>
              <a:t>What ideas does the RIE team have for improvement?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41016DC4-549A-331C-3D0A-ECD10ED1A5E1}"/>
              </a:ext>
            </a:extLst>
          </p:cNvPr>
          <p:cNvSpPr/>
          <p:nvPr/>
        </p:nvSpPr>
        <p:spPr>
          <a:xfrm>
            <a:off x="684314" y="2073613"/>
            <a:ext cx="4432435" cy="3471153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It may have been helpful to have a clear written process for current state. I felt as though I was still getting clarification on day 3-4.</a:t>
            </a:r>
          </a:p>
          <a:p>
            <a:pPr algn="ctr"/>
            <a:endParaRPr lang="en-US"/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26E66E41-E016-7C57-7C23-750653EF3456}"/>
              </a:ext>
            </a:extLst>
          </p:cNvPr>
          <p:cNvSpPr/>
          <p:nvPr/>
        </p:nvSpPr>
        <p:spPr>
          <a:xfrm>
            <a:off x="5787957" y="1917970"/>
            <a:ext cx="5350213" cy="3828276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It will allow me to be a more engaged leaders and colleague. The relationships developed will expand my understanding of various roles around the campus.</a:t>
            </a:r>
          </a:p>
          <a:p>
            <a:pPr algn="ctr">
              <a:spcBef>
                <a:spcPts val="600"/>
              </a:spcBef>
            </a:pPr>
            <a:r>
              <a:rPr lang="en-US">
                <a:solidFill>
                  <a:schemeClr val="tx1"/>
                </a:solidFill>
              </a:rPr>
              <a:t>From the first day, I have been looking forward to using these skills within my dept. This will assist multiple people to cut and improve a few new processes. Very helpful.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390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DAED0-2EDA-5567-3B13-9BFA2D56B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ad outline and magnifying glass">
            <a:extLst>
              <a:ext uri="{FF2B5EF4-FFF2-40B4-BE49-F238E27FC236}">
                <a16:creationId xmlns:a16="http://schemas.microsoft.com/office/drawing/2014/main" id="{3F4032CD-DCFA-0086-B0A1-4C8A79238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154" y="1456436"/>
            <a:ext cx="5917692" cy="394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023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03D7730FA7FF46AFA2D07B0E82CF74" ma:contentTypeVersion="3" ma:contentTypeDescription="Create a new document." ma:contentTypeScope="" ma:versionID="7ea09540a6886e6e4cc4466dd7ee6a04">
  <xsd:schema xmlns:xsd="http://www.w3.org/2001/XMLSchema" xmlns:xs="http://www.w3.org/2001/XMLSchema" xmlns:p="http://schemas.microsoft.com/office/2006/metadata/properties" xmlns:ns2="6aab306f-20a0-494b-8482-2c3dde2b02d4" targetNamespace="http://schemas.microsoft.com/office/2006/metadata/properties" ma:root="true" ma:fieldsID="34a5720c451cd53d40c7f8b26c56396e" ns2:_="">
    <xsd:import namespace="6aab306f-20a0-494b-8482-2c3dde2b02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ab306f-20a0-494b-8482-2c3dde2b02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D1A0F3B-3E75-4021-81EA-5B4AC869B5BE}">
  <ds:schemaRefs>
    <ds:schemaRef ds:uri="6aab306f-20a0-494b-8482-2c3dde2b02d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55897C3-B2F5-4E9E-BC34-A11885DA46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6D1803-5CB6-41E3-85FA-CA0775FB4102}">
  <ds:schemaRefs>
    <ds:schemaRef ds:uri="6aab306f-20a0-494b-8482-2c3dde2b02d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18</Slides>
  <Notes>1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Custom Design</vt:lpstr>
      <vt:lpstr>Rapid Improvement Events (RIE) Report Out Presentations</vt:lpstr>
      <vt:lpstr>What is UMB Elevate</vt:lpstr>
      <vt:lpstr>UMB Elevate Roadmap</vt:lpstr>
      <vt:lpstr>AP Payment PO Invoice Review</vt:lpstr>
      <vt:lpstr>Team Picture</vt:lpstr>
      <vt:lpstr> Team: Leaders, Members &amp; Facilitator​s ​ </vt:lpstr>
      <vt:lpstr>PowerPoint Presentation</vt:lpstr>
      <vt:lpstr>Current State Process Map</vt:lpstr>
      <vt:lpstr>Key Highlights </vt:lpstr>
      <vt:lpstr>Future State Process Map</vt:lpstr>
      <vt:lpstr>Key Highlights</vt:lpstr>
      <vt:lpstr>PowerPoint Presentation</vt:lpstr>
      <vt:lpstr>Current and Future State Target Outcomes</vt:lpstr>
      <vt:lpstr>Accountability and Sustainability </vt:lpstr>
      <vt:lpstr>Team Testimonials</vt:lpstr>
      <vt:lpstr>Team Testimonials</vt:lpstr>
      <vt:lpstr>Team Testimonials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Bower, Julie</dc:creator>
  <cp:revision>2</cp:revision>
  <dcterms:created xsi:type="dcterms:W3CDTF">2026-09-24T16:14:51Z</dcterms:created>
  <dcterms:modified xsi:type="dcterms:W3CDTF">2026-11-05T16:15:44Z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0x010100EF03D7730FA7FF46AFA2D07B0E82CF74</vt:lpwstr>
  </property>
  <property fmtid="{D5CDD505-2E9C-101B-9397-08002B2CF9AE}" pid="3" name="MediaServiceImageTags">
    <vt:lpwstr/>
  </property>
</Properties>
</file>