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25" r:id="rId5"/>
  </p:sldMasterIdLst>
  <p:notesMasterIdLst>
    <p:notesMasterId r:id="rId31"/>
  </p:notesMasterIdLst>
  <p:sldIdLst>
    <p:sldId id="257" r:id="rId6"/>
    <p:sldId id="285" r:id="rId7"/>
    <p:sldId id="289" r:id="rId8"/>
    <p:sldId id="256" r:id="rId9"/>
    <p:sldId id="272" r:id="rId10"/>
    <p:sldId id="275" r:id="rId11"/>
    <p:sldId id="286" r:id="rId12"/>
    <p:sldId id="270" r:id="rId13"/>
    <p:sldId id="297" r:id="rId14"/>
    <p:sldId id="277" r:id="rId15"/>
    <p:sldId id="287" r:id="rId16"/>
    <p:sldId id="279" r:id="rId17"/>
    <p:sldId id="288" r:id="rId18"/>
    <p:sldId id="280" r:id="rId19"/>
    <p:sldId id="290" r:id="rId20"/>
    <p:sldId id="294" r:id="rId21"/>
    <p:sldId id="291" r:id="rId22"/>
    <p:sldId id="295" r:id="rId23"/>
    <p:sldId id="292" r:id="rId24"/>
    <p:sldId id="296" r:id="rId25"/>
    <p:sldId id="278" r:id="rId26"/>
    <p:sldId id="282" r:id="rId27"/>
    <p:sldId id="283" r:id="rId28"/>
    <p:sldId id="259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3"/>
    <p:restoredTop sz="81088"/>
  </p:normalViewPr>
  <p:slideViewPr>
    <p:cSldViewPr snapToGrid="0" snapToObjects="1">
      <p:cViewPr varScale="1">
        <p:scale>
          <a:sx n="102" d="100"/>
          <a:sy n="102" d="100"/>
        </p:scale>
        <p:origin x="1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15:06:24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2252 12 24575,'-62'-6'0,"-23"3"0,23 2 0,-4 0 0,-14 1 0,-2 0 0,4 0 0,1 0 0,2 0 0,2 0 0,18 0 0,3 1 0,-35 1 0,13 3 0,0 1 0,0 1 0,0-1 0,-15 1 0,36-5 0,-2 0 0,-2 1 0,0-1 0,3 0 0,4 0 0,-16 2 0,28-1 0,18 1 0,-2 4 0,-5 5 0,-7 5 0,-1 4 0,-3 2 0,3-1 0,-4 0 0,10-3 0,3-3 0,8-2 0,3-1 0,-3 0 0,-3 2 0,-1 0 0,-1 2 0,4 2 0,0 7 0,2-1 0,4 6 0,3 3 0,8 2 0,3-1 0,5-7 0,5-2 0,13-1 0,20 8 0,26 7 0,9 1 0,-15-13 0,5-1 0,-7-5 0,2-1 0,16 4 0,4-1 0,5-3 0,2-3 0,-7-4 0,-1-2 0,-2-2 0,-4-1 0,-23-4 0,-7-2 0,7-2 0,-26-1 0,30-5 0,41-1 0,-28 2 0,5 1 0,18 0 0,6 2-364,-25 2 1,3 2 0,2 0 363,5 0 0,1 1 0,-1 0 0,-12 0 0,-2-1 0,6 0 0,6-1 0,8 0 0,-1-2 0,-11-2 0,7-3 0,-4-3 0,-1 4 0,3-1 0,-15-3 0,-4-15 0,-41 2 0,-8-1 0,-4-2 0,-2-2 1090,-4-2-1090,-5-8 0,-5-1 0,-1-6 0,-9-6 0,-11-9 0,-23-18 0,-12 2 0,-4 5 0,8 20 0,8 10 0,-22-6 0,-11-1 0,27 18 0,0 2 0,6 5 0,1 3 0,-2 1 0,-1 1 0,-43-6 0,1 6 0,25 3 0,27 8 0,33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15:06:27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2613 42 11473,'-38'-1'0,"-22"-1"2457,9-2 0,-7 0-2457,-22-2 0,-7 0 0,14 3 0,-4 0 0,1 0 0,4-1 0,1 1 0,1 1 0,-1 1 0,0 2 0,4-1 1140,-9 0 0,4 1-1140,9 0 0,1 2 647,8 0 0,1 2-647,-43 12 4614,21 1-4614,6 6 0,15-6 0,-5-2 0,-8-1 0,1-3 0,-5 3 0,2-4 0,-3 1 0,13-6 0,16 0 0,-7 1 0,16 0 0,-12 3 0,11 0 0,6 0 0,-5 0 0,5 0 0,4 0 0,3 3 0,1 5 0,-3 3 0,-2 4 0,7-1 0,6 1 0,10 1 0,8 3 0,11 8 0,22 4 0,38 10 0,-17-27 0,8-2 0,18 1 0,6-4 0,-25-10 0,2-1 0,1-2 0,3 1 0,1-2 0,-1 0 0,26 0 0,-1-1 0,-5 1 0,-1 1 0,-7-2 0,-3 0 0,-12-1 0,-3 1 0,-9-2 0,-3 0 0,29 3 0,1 0 0,-33-2 0,2 1 0,9 2 0,2 1 0,4-1 0,2 1 0,10 2 0,3 1 0,14-2 0,4-2 0,-32-2 0,0-1 0,0-1 0,0 0 0,-2-1 0,-2 0 0,13-1 0,-9-1 0,14 0 0,-37 0 0,-25 0 0,2-3 0,11-3 0,16-2 0,10-2 0,1 2 0,-1-1 0,-6 2 0,11-5 0,-24 0 0,4-12 0,-24-2 0,-11-4 0,-7 0 0,-8 10 0,-12-4 0,-6 9 0,-13-8 0,-9 2 0,-11-8 0,-13-4 0,-1-3 0,-8 0 0,3 6 0,0 3 0,-15-2 0,21 6 0,-7-2 0,21 11 0,9 3 0,13 6 0,19 4 0,9 2 0,-4-3 0,-5-1 0,-6-3 0,-9-5 0,4-2 0,-4-3 0,-1 1 0,-4-2 0,2 5 0,4 3 0,13 7 0,8 2 0,-8 1 0,-10-2 0,-18 0 0,-4-3 0,4-1 0,17 2 0,12-1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15:06:52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3172 47 24575,'-60'-7'0,"7"2"0,-10 0 0,-8 2 0,-19-1 0,32 2 0,-4 1 0,1 0 0,-2 0 0,-5-1 0,0 1 0,9 0 0,2 0 0,1 0 0,2-1 0,-35-1 0,2 1 0,3 1 0,5 1 0,-14 0 0,3-1 0,39 0 0,-1 1 0,-41-1 0,10 1 0,12 0 0,3 0 0,0 0 0,-15 1 0,-5-1 0,35 1 0,0-1 0,1 1 0,1-1 0,-47 0 0,21 0 0,17 0 0,14 0 0,5 1 0,7 0 0,4 2 0,-4 3 0,-1 1 0,-14 4 0,0 2 0,3 0 0,6 3 0,5 0 0,1 3 0,1 0 0,6 1 0,4 4 0,6 8 0,2 4 0,5-1 0,5-9 0,3-4 0,3-2 0,3 9 0,1-1 0,1 2 0,-1-11 0,-2-4 0,3-4 0,1 1 0,8 5 0,0 0 0,-4-5 0,-2-4 0,-4-1 0,7 2 0,6 3 0,1 1 0,-1-4 0,-2 0 0,0 0 0,8 1 0,10 3 0,6 0 0,-1-2 0,-8 0 0,-10-5 0,-3 0 0,8 0 0,10 3 0,20 4 0,-8-1 0,8 2 0,9-3 0,-13-3 0,7 1 0,-25-7 0,-8 0 0,1 0 0,16 2 0,29 2 0,-24-1 0,5 1 0,14 0 0,4 1 0,6 0 0,0-1 0,-2-1 0,-2-1 0,-8-1 0,-3 0 0,30-1 0,-20 1 0,-11-2 0,-1 0 0,-4-3 0,6 1 0,-6 0 0,-1 0 0,0 1 0,-7 0 0,15 0 0,-1-1 0,4 1 0,0-2 0,-1 2 0,2 0 0,-6-1 0,-13 0 0,-7-2 0,-8 2 0,4-2 0,4 0 0,13-1 0,15 1 0,13 2 0,6-1 0,-8 2 0,-9-2 0,-13 1 0,-5-1 0,0-3 0,-1 1 0,-8-2 0,-5 0 0,-12-1 0,7-2 0,3-3 0,7-3 0,-2-3 0,-3 1 0,-8-1 0,-4 2 0,-7 1 0,-9 5 0,-4-2 0,-6-2 0,0 2 0,-1 2 0,-1 3 0,-13-7 0,-11-10 0,-9-6 0,-5-2 0,6 5 0,3 2 0,-3 1 0,-8-5 0,-5 0 0,-8-3 0,4 4 0,-2-1 0,-4 1 0,-20-8 0,3 4 0,-1 2 0,18 11 0,19 8 0,15 4 0,13 3 0,8 1 0,2-9 0,-3 4 0,2-1 0,-3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31T15:11:28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4671 34 24575,'-54'-3'0,"0"0"0,-38 0 0,-12 0 0,14 1 0,-6 0 0,-3 0-854,15 1 0,-3 0 0,-1 1 0,2-1 854,4 1 0,0 0 0,1 1 0,0-1 0,4-1 0,1 1 0,1-1 0,1 1 0,-15-1 0,3 0 0,3-1 535,-19 0 0,7-1-535,28 2 0,6 0 560,-29 0-560,13 2 0,-13 0 0,31-2 0,-4 1 893,-4 1 0,0 0-893,2-1 0,2 1 0,2 0 0,2 1 0,7 0 0,1-1 0,1 0 0,-1-1 0,-6 2 0,-1-1 0,2 0 0,0 0 0,0 1 0,1 0 0,3 0 0,2-1 0,-34 1 0,9 0 0,20 0 0,5 0 0,3 1 0,1 2 0,-9 0 0,1 2 0,-5 0 0,10 0 0,4 0 0,12 1 0,2 2 0,-2 3 0,2 2 0,-10 5 0,-7 3 0,-2 1 0,3-1 0,12-2 0,6-1 0,-3 3 0,4-1 0,0 2 0,10-2 0,8-4 0,4-1 0,5-3 0,0 1 0,1 0 0,1-3 0,0-2 0,0-4 0,2 2 0,3 4 0,13 9 0,15 7 0,22 6 0,0-2 0,3-4 0,-10-9 0,-4-5 0,13 1 0,-7-3 0,2 0 0,-9-3 0,1-5 0,-1 2 0,13-1 0,0 2 0,19 0 0,20 5 0,1-1 0,-10-1 0,-32-5 0,-27-3 0,4-1 0,19 0 0,40 3 0,-34-2 0,3 0 0,10 1 0,1 0 0,-2 0 0,1 0 0,0 1 0,0-1 0,-5 0 0,0 1 0,7 0 0,2 1 0,1-3 0,0 0 0,2 1 0,-2 0 0,-8-2 0,-4-1 0,-11 1 0,-3-1 0,31 0 0,-7 0 0,7-1 0,7-2 0,-3 1 0,8-2 0,5 3 0,-1 0 0,-12 1 0,8-4 0,-34 2 0,23-2 0,-14 1 0,20 2 0,-25 1 0,3 0 0,4 0 0,2 0 0,9 2 0,0-1 0,-8-1 0,-3-1 0,-11-1 0,-4 0 0,30-5 0,-14-1 0,-12 2 0,-4 0 0,-20 2 0,-15 1 0,-15 2 0,5-2 0,4-4 0,7-5 0,-2-2 0,-1-4 0,-5 0 0,0-4 0,-1-1 0,-3-1 0,-3 1 0,-2-1 0,-2 3 0,0-4 0,-4-3 0,-11-11 0,-4 1 0,-5 2 0,10 15 0,6 11 0,6 8 0,-4-5 0,-5-5 0,-1-9 0,-5-1 0,4 2 0,1 7 0,-1 1 0,1 1 0,-6-3 0,-5-2 0,4 3 0,2 2 0,9 7 0,5 0 0,2 4 0,-1-3 0,-3-8 0,-16-26 0,11 19 0,-10-14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8CD41-781C-8F49-9B41-721876617632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554B-D08E-7F45-9DC1-B2DE1961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6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requirement - exploratory studies do exist in the HPE literature but they often rely on conceptual frameworks</a:t>
            </a:r>
          </a:p>
          <a:p>
            <a:endParaRPr lang="en-US" dirty="0"/>
          </a:p>
          <a:p>
            <a:r>
              <a:rPr lang="en-US" dirty="0"/>
              <a:t>More often than not though, there is always some connection back to educational theory, whether explicit or not</a:t>
            </a:r>
          </a:p>
          <a:p>
            <a:endParaRPr lang="en-US" dirty="0"/>
          </a:p>
          <a:p>
            <a:r>
              <a:rPr lang="en-US" dirty="0"/>
              <a:t>Myth: a theory is required to pursue a research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39CD1-7148-748F-852D-8F45F7A4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76D9E-878E-8196-4F36-0917AB713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64580-FA53-2079-EB52-EB4C13A73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 requirement - exploratory studies do exist in the HPE literature but they often rely on conceptual frameworks</a:t>
            </a:r>
          </a:p>
          <a:p>
            <a:endParaRPr lang="en-US" dirty="0"/>
          </a:p>
          <a:p>
            <a:r>
              <a:rPr lang="en-US" dirty="0"/>
              <a:t>More often than not though, there is always some connection back to educational theory, whether explicit or not</a:t>
            </a:r>
          </a:p>
          <a:p>
            <a:endParaRPr lang="en-US" dirty="0"/>
          </a:p>
          <a:p>
            <a:r>
              <a:rPr lang="en-US" dirty="0"/>
              <a:t>Myth: a theory is required to pursue a research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C85D6-B9C5-800B-F431-9A0C6BAD4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1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“set of propositions that are logically related; demonstrating the relationship between constructs or multiple propositions” (Kerlinger, 1986, as cited in 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Varpio</a:t>
            </a: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al, 2019).  Constructs represent the individual phenomenon, in the example of Social Cognitive Theory, self-efficacy is a construct.  These are cognitive, attitudinal, or behaviors that we attempt to measure. “a system of ideas intended to explain a phenomenon” (as cited in Kumar et al., 2022)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education, a theory is “a scientifically acceptable set of principles offered to explain a phenomenon… theories organize research findings, aid the interpretation of environmental observations, bridge research to practice, and provide a scientific basis for how people act, think, and feel.” (p.11) offering a “scientifically valid explanation for learning”. (Schunk, 2020, p. 315)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“the work a researcher engages in to use a theory in a given study”, (</a:t>
            </a:r>
            <a:r>
              <a:rPr lang="en-US" sz="12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Varpio</a:t>
            </a: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al., 2019) Work you </a:t>
            </a:r>
            <a:r>
              <a:rPr lang="en-US" sz="1200" i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scaffold your study, set the stage for your research, which requires reading widely to understand theories, and related theories to determine/make decisions about your research plan.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Conceptual Framework-</a:t>
            </a: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justification via literature review; your argument built from existing literature on Why is this research important, what will it add to what we already know?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framework more related to the design of your research study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impact of imposter phenomenon on academic success (mediated by self-efficacy theory and situated learning theory)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unique categories and theories overlap – no distinct boundaries</a:t>
            </a:r>
          </a:p>
          <a:p>
            <a:endParaRPr lang="en-US" dirty="0"/>
          </a:p>
          <a:p>
            <a:r>
              <a:rPr lang="en-US" dirty="0"/>
              <a:t>Macro-micro – society as a whole vs individuals and small groups</a:t>
            </a:r>
          </a:p>
          <a:p>
            <a:r>
              <a:rPr lang="en-US" dirty="0"/>
              <a:t>Theories of instruction – guide educators in designing and delivering effective learning experiences (behaviorism, constructivism, cognitivism, social learning, ZPD,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Motivational theories – why do individuals behave in certain ways in pursuit of different goals (extrinsic vs intrinsic, self determination, social cognitive,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Descriptive – describe/explain a phenomena (learning theories, taxonomy theories,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Emancipatory – critique systems of oppression, inequality, and injustice (CRT, feminist theory, queer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Explanatory – why phenomena occur and its underlying mechanisms and causes (ZPD, game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Predictive – helps forecast future outcomes or behaviors (cognitive load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Disruptive – breaks traditional ways of thinking (CRT, feminist,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2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1F100-9170-F450-5905-A7F1A0CFE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3BAC0-5D52-D1B7-0E78-52DA133D4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59859-E45D-261F-8B77-D4AD46B34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unique categories and theories overlap – no distinct boundaries</a:t>
            </a:r>
          </a:p>
          <a:p>
            <a:endParaRPr lang="en-US" dirty="0"/>
          </a:p>
          <a:p>
            <a:r>
              <a:rPr lang="en-US" dirty="0"/>
              <a:t>Macro-micro – society as a whole vs individuals and small groups</a:t>
            </a:r>
          </a:p>
          <a:p>
            <a:r>
              <a:rPr lang="en-US" dirty="0"/>
              <a:t>Theories of instruction – guide educators in designing and delivering effective learning experiences (behaviorism, constructivism, cognitivism, social learning, ZPD,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Motivational theories – why do individuals behave in certain ways in pursuit of different goals (extrinsic vs intrinsic, self determination, social cognitive,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Descriptive – describe/explain a phenomena (learning theories, taxonomy theories,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Emancipatory – critique systems of oppression, inequality, and injustice (CRT, feminist theory, queer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Explanatory – why phenomena occur and its underlying mechanisms and causes (ZPD, game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Predictive – helps forecast future outcomes or behaviors (cognitive load theory,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Disruptive – breaks traditional ways of thinking (CRT, feminist,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9D1C-FF2F-04AF-6DD8-4D42998E5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be surprised if nobody walked away from this presentation with more questions and if you’re thinking more about (why this, why that), I would argue you’re in a good place at the moment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6554B-D08E-7F45-9DC1-B2DE19611E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7796-190C-8626-BA02-9DF966CC9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16163"/>
            <a:ext cx="6858000" cy="2109188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A2563-E67A-17C9-8C7B-055F180F8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28868"/>
            <a:ext cx="6858000" cy="192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0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BD36AC-1CA7-6C4D-8CCB-39D2E146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42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4451-2CB5-04E0-90FE-FA614713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0689"/>
            <a:ext cx="7886700" cy="9317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1A10-285A-BAB1-F18B-69CD6387B8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717800"/>
            <a:ext cx="7886700" cy="309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40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4451-2CB5-04E0-90FE-FA614713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0689"/>
            <a:ext cx="7886700" cy="9317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1A10-285A-BAB1-F18B-69CD6387B8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2717800"/>
            <a:ext cx="3736316" cy="3095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6743F7-E3A4-8012-8417-7FAE783BF2B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02989" y="2717800"/>
            <a:ext cx="4012361" cy="3095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1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8BD3C-BA1E-B247-8BC8-1A734E431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BB0B5B-80A9-224D-BD98-5059764158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854700"/>
            <a:ext cx="9144000" cy="100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8AB74-D0B2-154A-BB51-D1884ECFB6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21971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58180-028B-EF43-ABA9-F6A61158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04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AF78D-9902-3433-B712-93A1256EB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805" y="2190043"/>
            <a:ext cx="6858000" cy="2109188"/>
          </a:xfrm>
        </p:spPr>
        <p:txBody>
          <a:bodyPr/>
          <a:lstStyle/>
          <a:p>
            <a:r>
              <a:rPr lang="en-US" dirty="0"/>
              <a:t>How Educational Theory Informs a Research Question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03AD86-0C7D-0E7C-33AE-9E6C61E64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805" y="4402748"/>
            <a:ext cx="6858000" cy="1922732"/>
          </a:xfrm>
        </p:spPr>
        <p:txBody>
          <a:bodyPr/>
          <a:lstStyle/>
          <a:p>
            <a:r>
              <a:rPr lang="en-US" dirty="0"/>
              <a:t>Michael Soh, PhD</a:t>
            </a:r>
          </a:p>
          <a:p>
            <a:r>
              <a:rPr lang="en-US" dirty="0"/>
              <a:t>Associate Professor, Health Professions Education</a:t>
            </a:r>
          </a:p>
          <a:p>
            <a:r>
              <a:rPr lang="en-US" dirty="0"/>
              <a:t>School of 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134413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74D7D-8483-BC26-079F-F685BB56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3EB821-424A-B775-1329-7B4966C4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approach?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3BAE6-9867-F787-E17A-644C764C5C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256540" lvl="0" indent="-256540">
              <a:lnSpc>
                <a:spcPct val="100000"/>
              </a:lnSpc>
            </a:pPr>
            <a:r>
              <a:rPr lang="en-US" sz="3600" b="1" dirty="0"/>
              <a:t>objectivist, deductive</a:t>
            </a:r>
            <a:r>
              <a:rPr lang="en-US" sz="3600" dirty="0"/>
              <a:t> approach (i.e. positivist, postpositivist paradigm-</a:t>
            </a:r>
            <a:r>
              <a:rPr lang="en-US" sz="3600" dirty="0">
                <a:solidFill>
                  <a:schemeClr val="accent1"/>
                </a:solidFill>
              </a:rPr>
              <a:t>reality exists and is observable</a:t>
            </a:r>
            <a:r>
              <a:rPr lang="en-US" sz="3600" dirty="0"/>
              <a:t>); Hypothesis driven.</a:t>
            </a:r>
            <a:endParaRPr lang="en-US" dirty="0"/>
          </a:p>
          <a:p>
            <a:pPr marL="556895" lvl="1" indent="-213995"/>
            <a:r>
              <a:rPr lang="en-US" sz="3300" dirty="0"/>
              <a:t>Theory chosen and conceptual framework set before research begins-</a:t>
            </a:r>
            <a:r>
              <a:rPr lang="en-US" sz="3300" i="1" dirty="0"/>
              <a:t>a priori-and remains unchanged through the study. </a:t>
            </a:r>
            <a:r>
              <a:rPr lang="en-US" sz="3300" dirty="0"/>
              <a:t>    </a:t>
            </a:r>
            <a:endParaRPr lang="en-US" sz="33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Varpio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et al., 2020)</a:t>
            </a:r>
            <a:endParaRPr lang="en-US" sz="3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65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2B12-59D1-FA5E-8DD6-037E32558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752745-7EDA-AD64-09C3-3198D9BD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9B015-49DA-26DF-4EBF-715715FAA0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56540" lvl="0" indent="-256540">
              <a:lnSpc>
                <a:spcPct val="100000"/>
              </a:lnSpc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“Findings </a:t>
            </a:r>
            <a:r>
              <a:rPr lang="en-US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reveal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 the conflict between learner and doctor roles results in various experiences.”</a:t>
            </a:r>
          </a:p>
          <a:p>
            <a:pPr marL="256540" lvl="0" indent="-256540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“Themes </a:t>
            </a:r>
            <a:r>
              <a:rPr lang="en-US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emerged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from constant comparative analysis…”</a:t>
            </a:r>
          </a:p>
          <a:p>
            <a:pPr marL="256540" lvl="0" indent="-256540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”Our analysis </a:t>
            </a:r>
            <a:r>
              <a:rPr lang="en-US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unearthed</a:t>
            </a:r>
            <a:r>
              <a:rPr lang="en-US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a number of concerning trends related to mistreatment.”</a:t>
            </a:r>
          </a:p>
        </p:txBody>
      </p:sp>
    </p:spTree>
    <p:extLst>
      <p:ext uri="{BB962C8B-B14F-4D97-AF65-F5344CB8AC3E}">
        <p14:creationId xmlns:p14="http://schemas.microsoft.com/office/powerpoint/2010/main" val="18509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72C8B-F24A-0CDF-8D47-151B5A18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95A6B2-20C0-63F7-ACDF-C5BC5B07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approach?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152A8-6F52-551F-1384-5D4DB52B7D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256540" lvl="0" indent="-256540">
              <a:lnSpc>
                <a:spcPct val="100000"/>
              </a:lnSpc>
            </a:pPr>
            <a:r>
              <a:rPr lang="en-US" sz="3600" b="1" dirty="0"/>
              <a:t>subjectivist, inductive </a:t>
            </a:r>
            <a:r>
              <a:rPr lang="en-US" sz="3600" dirty="0"/>
              <a:t>approach, </a:t>
            </a:r>
            <a:r>
              <a:rPr lang="en-US" sz="3600" dirty="0">
                <a:solidFill>
                  <a:srgbClr val="0070C0"/>
                </a:solidFill>
              </a:rPr>
              <a:t>reality is socially constructed, unique to individuals and groups lived experiences</a:t>
            </a:r>
            <a:r>
              <a:rPr lang="en-US" sz="3600" dirty="0"/>
              <a:t>; No hypotheses. </a:t>
            </a:r>
            <a:endParaRPr lang="en-US" dirty="0"/>
          </a:p>
          <a:p>
            <a:pPr marL="556895" lvl="1" indent="-213995"/>
            <a:r>
              <a:rPr lang="en-US" sz="3300" dirty="0"/>
              <a:t>Theory may be </a:t>
            </a:r>
            <a:r>
              <a:rPr lang="en-US" sz="3300" i="1" dirty="0"/>
              <a:t>created</a:t>
            </a:r>
            <a:r>
              <a:rPr lang="en-US" sz="3300" dirty="0"/>
              <a:t> from research</a:t>
            </a:r>
            <a:endParaRPr lang="en-US" sz="3300" dirty="0">
              <a:ea typeface="Calibri"/>
              <a:cs typeface="Calibri"/>
            </a:endParaRPr>
          </a:p>
          <a:p>
            <a:pPr marL="556895" lvl="1" indent="-213995"/>
            <a:r>
              <a:rPr lang="en-US" sz="3300" dirty="0"/>
              <a:t>1 or more theories </a:t>
            </a:r>
            <a:r>
              <a:rPr lang="en-US" sz="3300" i="1" dirty="0"/>
              <a:t>inform</a:t>
            </a:r>
            <a:r>
              <a:rPr lang="en-US" sz="3300" dirty="0"/>
              <a:t> the study, permeate all aspects</a:t>
            </a:r>
            <a:endParaRPr lang="en-US" sz="3300" dirty="0">
              <a:ea typeface="Calibri"/>
              <a:cs typeface="Calibri"/>
            </a:endParaRPr>
          </a:p>
          <a:p>
            <a:pPr marL="556895" lvl="1" indent="-213995"/>
            <a:r>
              <a:rPr lang="en-US" sz="3300" dirty="0"/>
              <a:t>Theory is </a:t>
            </a:r>
            <a:r>
              <a:rPr lang="en-US" sz="3300" i="1" dirty="0"/>
              <a:t>used</a:t>
            </a:r>
            <a:r>
              <a:rPr lang="en-US" sz="3300" dirty="0"/>
              <a:t> in data interpretation</a:t>
            </a:r>
            <a:endParaRPr lang="en-US" sz="3300" dirty="0">
              <a:ea typeface="Calibri"/>
              <a:cs typeface="Calibri"/>
            </a:endParaRPr>
          </a:p>
          <a:p>
            <a:pPr marL="342265" lvl="1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Varpio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et al., 2020)</a:t>
            </a:r>
            <a:endParaRPr lang="en-US" sz="2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28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1BF92-2C34-4CD2-8AF6-D1353075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55CF20-AD1D-A8F0-7C91-08DDF2FC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C04C8-A442-C95D-94EC-B5B64DC670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56540" lvl="0" indent="-256540">
              <a:lnSpc>
                <a:spcPct val="10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“Participants </a:t>
            </a:r>
            <a:r>
              <a:rPr lang="en-US" b="1" i="1" dirty="0">
                <a:latin typeface="Calibri"/>
                <a:ea typeface="Calibri"/>
                <a:cs typeface="Calibri"/>
              </a:rPr>
              <a:t>described</a:t>
            </a:r>
            <a:r>
              <a:rPr lang="en-US" dirty="0">
                <a:latin typeface="Calibri"/>
                <a:ea typeface="Calibri"/>
                <a:cs typeface="Calibri"/>
              </a:rPr>
              <a:t> three primary ways of managing stress.”</a:t>
            </a:r>
          </a:p>
          <a:p>
            <a:pPr marL="256540" lvl="0" indent="-256540">
              <a:lnSpc>
                <a:spcPct val="10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“We </a:t>
            </a:r>
            <a:r>
              <a:rPr lang="en-US" b="1" i="1" dirty="0">
                <a:latin typeface="Calibri"/>
                <a:ea typeface="Calibri"/>
                <a:cs typeface="Calibri"/>
              </a:rPr>
              <a:t>identified</a:t>
            </a:r>
            <a:r>
              <a:rPr lang="en-US" dirty="0">
                <a:latin typeface="Calibri"/>
                <a:ea typeface="Calibri"/>
                <a:cs typeface="Calibri"/>
              </a:rPr>
              <a:t> six themes related to how trainees respond to feedback.”</a:t>
            </a:r>
          </a:p>
          <a:p>
            <a:pPr marL="256540" lvl="0" indent="-256540">
              <a:lnSpc>
                <a:spcPct val="10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“Our findings </a:t>
            </a:r>
            <a:r>
              <a:rPr lang="en-US" b="1" i="1" dirty="0">
                <a:latin typeface="Calibri"/>
                <a:ea typeface="Calibri"/>
                <a:cs typeface="Calibri"/>
              </a:rPr>
              <a:t>demonstrate</a:t>
            </a:r>
            <a:r>
              <a:rPr lang="en-US" dirty="0">
                <a:latin typeface="Calibri"/>
                <a:ea typeface="Calibri"/>
                <a:cs typeface="Calibri"/>
              </a:rPr>
              <a:t> how mentorship plays a role in professional identity formation…”</a:t>
            </a:r>
          </a:p>
          <a:p>
            <a:pPr marL="256540" lvl="0" indent="-256540">
              <a:lnSpc>
                <a:spcPct val="100000"/>
              </a:lnSpc>
            </a:pPr>
            <a:endParaRPr lang="en-US" sz="3600" dirty="0">
              <a:latin typeface="Calibri"/>
              <a:ea typeface="Calibri"/>
              <a:cs typeface="Calibri"/>
            </a:endParaRPr>
          </a:p>
          <a:p>
            <a:pPr marL="256540" lvl="0" indent="-256540">
              <a:lnSpc>
                <a:spcPct val="100000"/>
              </a:lnSpc>
            </a:pPr>
            <a:endParaRPr lang="en-US" sz="2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E46C4-AF39-06C9-2EA8-D53A8CE71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D2BF7-C7C2-620D-DA30-C207AD32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theories inform HPE studies?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05575-BA9F-FC45-4114-3B0BC54D09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3180245"/>
            <a:ext cx="8202199" cy="3095625"/>
          </a:xfrm>
        </p:spPr>
        <p:txBody>
          <a:bodyPr>
            <a:normAutofit/>
          </a:bodyPr>
          <a:lstStyle/>
          <a:p>
            <a:pPr marL="256540" marR="0" lvl="0" indent="-25654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effectLst/>
              </a:rPr>
              <a:t>Deductively or inductively  </a:t>
            </a:r>
            <a:endParaRPr lang="en-US" dirty="0">
              <a:cs typeface="Calibri"/>
            </a:endParaRPr>
          </a:p>
          <a:p>
            <a:pPr marL="756920" lvl="1" indent="-457200">
              <a:spcBef>
                <a:spcPts val="0"/>
              </a:spcBef>
              <a:buChar char="•"/>
            </a:pPr>
            <a:r>
              <a:rPr lang="en-US" sz="2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Frame study, related constructs</a:t>
            </a:r>
            <a:endParaRPr lang="en-US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6540" marR="0" lvl="0" indent="-25654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Background of study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6540" marR="0" lvl="0" indent="-25654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Methods section - unit of data collection/type/design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6540" marR="0" lvl="0" indent="-256540"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Discussion - support, refute, extend </a:t>
            </a:r>
            <a:endParaRPr lang="en-US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2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14722-7273-1EBA-2E94-43DD77A13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32EFD7-B0D9-1CF7-EBA6-2F74DB18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0689"/>
            <a:ext cx="7886700" cy="931742"/>
          </a:xfrm>
        </p:spPr>
        <p:txBody>
          <a:bodyPr>
            <a:norm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9F79A2D-D4DB-BE5E-8E5C-B7065D36E6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2885" t="10198" r="4230" b="6489"/>
          <a:stretch/>
        </p:blipFill>
        <p:spPr>
          <a:xfrm>
            <a:off x="628650" y="2455101"/>
            <a:ext cx="6586341" cy="3858017"/>
          </a:xfrm>
        </p:spPr>
      </p:pic>
    </p:spTree>
    <p:extLst>
      <p:ext uri="{BB962C8B-B14F-4D97-AF65-F5344CB8AC3E}">
        <p14:creationId xmlns:p14="http://schemas.microsoft.com/office/powerpoint/2010/main" val="204758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838F1-D510-5D92-8B92-23BF33A63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1FFA35-13D6-6118-BF9E-7174DEC4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0689"/>
            <a:ext cx="7886700" cy="931742"/>
          </a:xfrm>
        </p:spPr>
        <p:txBody>
          <a:bodyPr>
            <a:norm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38C51B79-2EC6-B9C1-2885-B18C8872BA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2885" t="10198" r="4230" b="6489"/>
          <a:stretch/>
        </p:blipFill>
        <p:spPr>
          <a:xfrm>
            <a:off x="628650" y="2455101"/>
            <a:ext cx="6586341" cy="385801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3DE6AF-44F3-6F23-BEE8-CA9F5562F5FD}"/>
                  </a:ext>
                </a:extLst>
              </p14:cNvPr>
              <p14:cNvContentPartPr/>
              <p14:nvPr/>
            </p14:nvContentPartPr>
            <p14:xfrm>
              <a:off x="3663981" y="5555135"/>
              <a:ext cx="1236240" cy="36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3DE6AF-44F3-6F23-BEE8-CA9F5562F5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6341" y="5537495"/>
                <a:ext cx="12718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0F7435-A2A0-271A-1FE4-91C8AD833BB3}"/>
                  </a:ext>
                </a:extLst>
              </p14:cNvPr>
              <p14:cNvContentPartPr/>
              <p14:nvPr/>
            </p14:nvContentPartPr>
            <p14:xfrm>
              <a:off x="815301" y="5753495"/>
              <a:ext cx="1359000" cy="29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0F7435-A2A0-271A-1FE4-91C8AD833B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661" y="5735495"/>
                <a:ext cx="139464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07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CED57-E28F-6764-EFCD-41911EB1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51FD64-6868-1AE6-1C58-6E446FC6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55A8F8-E964-F516-986D-BC7AC16C21B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4920" t="10850" r="5051" b="7557"/>
          <a:stretch/>
        </p:blipFill>
        <p:spPr>
          <a:xfrm>
            <a:off x="488515" y="2467627"/>
            <a:ext cx="6814159" cy="3820439"/>
          </a:xfrm>
        </p:spPr>
      </p:pic>
    </p:spTree>
    <p:extLst>
      <p:ext uri="{BB962C8B-B14F-4D97-AF65-F5344CB8AC3E}">
        <p14:creationId xmlns:p14="http://schemas.microsoft.com/office/powerpoint/2010/main" val="109652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64CA-BF90-29DE-3F71-FA6F9B4C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BD4AAC-C0BA-5657-D588-59313B9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BC28090E-A05D-C7F3-9BC5-29E37CF61B8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4920" t="10850" r="5051" b="7557"/>
          <a:stretch/>
        </p:blipFill>
        <p:spPr>
          <a:xfrm>
            <a:off x="488515" y="2467627"/>
            <a:ext cx="6814159" cy="382043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3410FF-A120-FDDE-F485-808135912703}"/>
                  </a:ext>
                </a:extLst>
              </p14:cNvPr>
              <p14:cNvContentPartPr/>
              <p14:nvPr/>
            </p14:nvContentPartPr>
            <p14:xfrm>
              <a:off x="3781701" y="5604095"/>
              <a:ext cx="1439280" cy="30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3410FF-A120-FDDE-F485-8081359127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4061" y="5586455"/>
                <a:ext cx="147492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66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6377-C732-5655-3969-9A0092A3C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6F2422-53CA-ECA0-E6A2-4634289C2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74309286-C7B1-4D61-E72E-A6994DFF99B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9134" t="13817" r="5756" b="6874"/>
          <a:stretch/>
        </p:blipFill>
        <p:spPr>
          <a:xfrm>
            <a:off x="628651" y="2622432"/>
            <a:ext cx="6536238" cy="3703212"/>
          </a:xfrm>
        </p:spPr>
      </p:pic>
    </p:spTree>
    <p:extLst>
      <p:ext uri="{BB962C8B-B14F-4D97-AF65-F5344CB8AC3E}">
        <p14:creationId xmlns:p14="http://schemas.microsoft.com/office/powerpoint/2010/main" val="255690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D73A-A728-2181-6583-CACE35C4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64A06F-570A-758C-3306-142C1B65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805" y="3029285"/>
            <a:ext cx="6858000" cy="2109188"/>
          </a:xfrm>
        </p:spPr>
        <p:txBody>
          <a:bodyPr/>
          <a:lstStyle/>
          <a:p>
            <a:r>
              <a:rPr lang="en-US" dirty="0"/>
              <a:t>How Educational Theory </a:t>
            </a:r>
            <a:r>
              <a:rPr lang="en-US" dirty="0">
                <a:solidFill>
                  <a:srgbClr val="FF0000"/>
                </a:solidFill>
              </a:rPr>
              <a:t>*Can* </a:t>
            </a:r>
            <a:r>
              <a:rPr lang="en-US" dirty="0"/>
              <a:t>Inform a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121134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4F28-E6E4-0B5E-EED0-FA60DC57A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49CB6C-6C08-A733-6E3E-F8BA2E5F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89512460-2623-6BEF-DC82-BF403321971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9134" t="13817" r="5756" b="6874"/>
          <a:stretch/>
        </p:blipFill>
        <p:spPr>
          <a:xfrm>
            <a:off x="628651" y="2622432"/>
            <a:ext cx="6536238" cy="3703212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E3A0D9-188E-7E77-4BE1-577676CEF231}"/>
                  </a:ext>
                </a:extLst>
              </p14:cNvPr>
              <p14:cNvContentPartPr/>
              <p14:nvPr/>
            </p14:nvContentPartPr>
            <p14:xfrm>
              <a:off x="4780701" y="4474415"/>
              <a:ext cx="1796400" cy="29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E3A0D9-188E-7E77-4BE1-577676CEF2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701" y="4456415"/>
                <a:ext cx="183204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5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3C7E6-05F1-3D32-C065-B960DA82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D69EB7-BDC3-7F77-D9A4-DDF016FD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C831-9B8D-D1D5-C4D4-F045C56DBB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256540" indent="-256540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Unfamiliarity </a:t>
            </a:r>
            <a:endParaRPr lang="en-US" dirty="0"/>
          </a:p>
          <a:p>
            <a:pPr marL="256540" indent="-256540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Unsure of application/misapplication </a:t>
            </a:r>
            <a:endParaRPr lang="en-US" sz="2800" b="0" i="0" dirty="0">
              <a:effectLst/>
              <a:ea typeface="Calibri"/>
              <a:cs typeface="Calibri"/>
            </a:endParaRPr>
          </a:p>
          <a:p>
            <a:pPr marL="256540" indent="-256540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Assume shared interpretations  </a:t>
            </a:r>
            <a:endParaRPr lang="en-US" sz="2800" b="0" i="0" dirty="0">
              <a:effectLst/>
              <a:ea typeface="Calibri"/>
              <a:cs typeface="Calibri"/>
            </a:endParaRPr>
          </a:p>
          <a:p>
            <a:pPr marL="256540" indent="-256540" rtl="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Understanding differences, when new to the field </a:t>
            </a:r>
            <a:endParaRPr lang="en-US" sz="2800" b="0" i="0" dirty="0">
              <a:effectLst/>
              <a:ea typeface="Calibri"/>
              <a:cs typeface="Calibri"/>
            </a:endParaRPr>
          </a:p>
          <a:p>
            <a:pPr marL="0" indent="0" rtl="0" fontAlgn="base">
              <a:buNone/>
            </a:pPr>
            <a:endParaRPr lang="en-US" sz="2100" b="0" i="0" dirty="0">
              <a:effectLst/>
            </a:endParaRPr>
          </a:p>
          <a:p>
            <a:pPr marL="0" indent="0" rtl="0" fontAlgn="base">
              <a:buNone/>
            </a:pPr>
            <a:r>
              <a:rPr lang="en-US" sz="2100" b="0" i="0" dirty="0">
                <a:effectLst/>
              </a:rPr>
              <a:t>(</a:t>
            </a:r>
            <a:r>
              <a:rPr lang="en-US" sz="2100" b="0" i="0" dirty="0">
                <a:effectLst/>
                <a:cs typeface="Arial"/>
              </a:rPr>
              <a:t>Gibbs, </a:t>
            </a:r>
            <a:r>
              <a:rPr lang="en-US" sz="2100" b="0" i="0" dirty="0" err="1">
                <a:effectLst/>
                <a:cs typeface="Arial"/>
              </a:rPr>
              <a:t>Durning</a:t>
            </a:r>
            <a:r>
              <a:rPr lang="en-US" sz="2100" b="0" i="0" dirty="0">
                <a:effectLst/>
                <a:cs typeface="Arial"/>
              </a:rPr>
              <a:t>, Van der Vleuten, 2011; </a:t>
            </a:r>
            <a:r>
              <a:rPr lang="en-US" sz="2100" b="0" i="0" dirty="0" err="1">
                <a:effectLst/>
                <a:cs typeface="Arial"/>
              </a:rPr>
              <a:t>Varpio</a:t>
            </a:r>
            <a:r>
              <a:rPr lang="en-US" sz="2100" b="0" i="0" dirty="0">
                <a:effectLst/>
                <a:cs typeface="Arial"/>
              </a:rPr>
              <a:t>, Paradis, </a:t>
            </a:r>
            <a:r>
              <a:rPr lang="en-US" sz="2100" b="0" i="0" dirty="0" err="1">
                <a:effectLst/>
                <a:cs typeface="Arial"/>
              </a:rPr>
              <a:t>Uijtdehaage</a:t>
            </a:r>
            <a:r>
              <a:rPr lang="en-US" sz="2100" b="0" i="0" dirty="0">
                <a:effectLst/>
                <a:cs typeface="Arial"/>
              </a:rPr>
              <a:t>, &amp; Young, 2019</a:t>
            </a:r>
            <a:r>
              <a:rPr lang="en-US" sz="2100" b="0" i="0" dirty="0">
                <a:effectLst/>
              </a:rPr>
              <a:t>)  </a:t>
            </a:r>
          </a:p>
        </p:txBody>
      </p:sp>
    </p:spTree>
    <p:extLst>
      <p:ext uri="{BB962C8B-B14F-4D97-AF65-F5344CB8AC3E}">
        <p14:creationId xmlns:p14="http://schemas.microsoft.com/office/powerpoint/2010/main" val="96863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6C4E-13D8-24FD-65F1-236BE2CF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6278B-AB02-D96E-3B0A-33B5A395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4B2D4-BDEF-603A-5FB6-E444B3800B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Observe how theory is used (or not) in HPE papers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Review both HPE and non-HPE literature for applicable/relevant theories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Become familiar with seminal works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Discuss theory with your colleagues/mentors/advisors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4084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88AE1-05CC-3406-5FBE-7FABA8DBE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12E349-ADEB-9E10-AC9C-291BCB95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1C4C5-D334-BF8B-24A0-2CD51A7304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Variety of ways to integrate theory into HPE research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More than one theory can be in play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Reflect on your approach and/or paradigm</a:t>
            </a:r>
          </a:p>
          <a:p>
            <a:pPr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allow, theory can - and will - expand and enrich your research and its impact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550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BDC67-4DA0-FB88-A41F-E88D0E477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730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650C-0775-6C7F-D4F8-164DCC5C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D011D6-AFC6-7A91-F382-FD5C8B89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83DF2-8A28-4468-12E2-B53C2C292A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Kay, D., &amp; Kibble, J. (2016). Learning theories 101: application to everyday teaching and scholarship.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Advances in physiology education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40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(1), 17-25. 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Rees, C., </a:t>
            </a:r>
            <a:r>
              <a:rPr lang="en-US" sz="2800" b="0" i="0" dirty="0" err="1">
                <a:solidFill>
                  <a:srgbClr val="222222"/>
                </a:solidFill>
                <a:effectLst/>
              </a:rPr>
              <a:t>Alwazzan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L., &amp; Gordon, L. (2023). Theory in health professions education research.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Foundations of Health Professions Education Research: Principles, Perspectives and Practices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13. 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Samuel, A., </a:t>
            </a:r>
            <a:r>
              <a:rPr lang="en-US" sz="2800" b="0" i="0" dirty="0" err="1">
                <a:solidFill>
                  <a:srgbClr val="222222"/>
                </a:solidFill>
                <a:effectLst/>
              </a:rPr>
              <a:t>Konopasky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A., </a:t>
            </a:r>
            <a:r>
              <a:rPr lang="en-US" sz="2800" b="0" i="0" dirty="0" err="1">
                <a:solidFill>
                  <a:srgbClr val="222222"/>
                </a:solidFill>
                <a:effectLst/>
              </a:rPr>
              <a:t>Schuwirth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L. W., King, S. M., &amp; </a:t>
            </a:r>
            <a:r>
              <a:rPr lang="en-US" sz="2800" b="0" i="0" dirty="0" err="1">
                <a:solidFill>
                  <a:srgbClr val="222222"/>
                </a:solidFill>
                <a:effectLst/>
              </a:rPr>
              <a:t>Durning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S. J. (2020). Five principles for using educational theory: strategies for advancing health professions education research.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Academic Medicine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95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(4), 518-522. 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Schunk, D. H. (2012).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Learning theories an educational perspective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. Pearson Education, Inc.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 err="1">
                <a:solidFill>
                  <a:srgbClr val="222222"/>
                </a:solidFill>
                <a:effectLst/>
              </a:rPr>
              <a:t>Suppes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P. (1974). The place of theory in educational research.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Educational researcher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3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(6), 3-10. 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</a:rPr>
              <a:t>Thomas, G. (1997). What's the use of theory?.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Harvard educational review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67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(1), 75-105. 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0" indent="0" algn="l" rtl="0" fontAlgn="base">
              <a:buNone/>
            </a:pPr>
            <a:r>
              <a:rPr lang="en-US" sz="2800" b="0" i="0" dirty="0" err="1">
                <a:solidFill>
                  <a:srgbClr val="222222"/>
                </a:solidFill>
                <a:effectLst/>
              </a:rPr>
              <a:t>Varpio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L., Paradis, E., </a:t>
            </a:r>
            <a:r>
              <a:rPr lang="en-US" sz="2800" b="0" i="0" dirty="0" err="1">
                <a:solidFill>
                  <a:srgbClr val="222222"/>
                </a:solidFill>
                <a:effectLst/>
              </a:rPr>
              <a:t>Uijtdehaage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 S., &amp; Young, M. (2020). The distinctions between theory, theoretical framework, and conceptual framework.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Academic medicine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800" b="0" i="1" dirty="0">
                <a:solidFill>
                  <a:srgbClr val="222222"/>
                </a:solidFill>
                <a:effectLst/>
              </a:rPr>
              <a:t>95</a:t>
            </a:r>
            <a:r>
              <a:rPr lang="en-US" sz="2800" b="0" i="0" dirty="0">
                <a:solidFill>
                  <a:srgbClr val="222222"/>
                </a:solidFill>
                <a:effectLst/>
              </a:rPr>
              <a:t>(7), 989-994. </a:t>
            </a:r>
            <a:endParaRPr lang="en-US" sz="1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237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B0F5-2460-32CA-DFB7-5CAF6C4D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FE2575-D842-B3EE-C9C9-070FDBD55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805" y="3029285"/>
            <a:ext cx="6858000" cy="2109188"/>
          </a:xfrm>
        </p:spPr>
        <p:txBody>
          <a:bodyPr/>
          <a:lstStyle/>
          <a:p>
            <a:r>
              <a:rPr lang="en-US" dirty="0"/>
              <a:t>How Educational Theory </a:t>
            </a:r>
            <a:r>
              <a:rPr lang="en-US" dirty="0">
                <a:solidFill>
                  <a:srgbClr val="FF0000"/>
                </a:solidFill>
              </a:rPr>
              <a:t>*Can* </a:t>
            </a:r>
            <a:r>
              <a:rPr lang="en-US" dirty="0"/>
              <a:t>Inform </a:t>
            </a:r>
            <a:r>
              <a:rPr lang="en-US" dirty="0">
                <a:solidFill>
                  <a:srgbClr val="FF0000"/>
                </a:solidFill>
              </a:rPr>
              <a:t>*Your Research*</a:t>
            </a:r>
          </a:p>
        </p:txBody>
      </p:sp>
    </p:spTree>
    <p:extLst>
      <p:ext uri="{BB962C8B-B14F-4D97-AF65-F5344CB8AC3E}">
        <p14:creationId xmlns:p14="http://schemas.microsoft.com/office/powerpoint/2010/main" val="347569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90D97-2365-F729-75FA-04D7DE17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9A40F-3FB4-D701-C320-E38C27DDE6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Clarify theoretical terminology within educational research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Define the purpose of theory in health professions education and research</a:t>
            </a:r>
          </a:p>
          <a:p>
            <a:pPr marL="514350" indent="-514350">
              <a:buAutoNum type="arabicPeriod"/>
            </a:pPr>
            <a:r>
              <a:rPr lang="en-US" dirty="0"/>
              <a:t>List five different kinds of theories and their purpose</a:t>
            </a:r>
          </a:p>
          <a:p>
            <a:pPr marL="514350" indent="-514350">
              <a:buAutoNum type="arabicPeriod"/>
            </a:pPr>
            <a:r>
              <a:rPr lang="en-US" dirty="0"/>
              <a:t>Contrast theories in inductive versus deductive approaches</a:t>
            </a:r>
          </a:p>
          <a:p>
            <a:pPr marL="514350" indent="-514350">
              <a:buAutoNum type="arabicPeriod"/>
            </a:pPr>
            <a:r>
              <a:rPr lang="en-US" dirty="0"/>
              <a:t>Discuss theory placement/structure in HPE papers</a:t>
            </a:r>
          </a:p>
        </p:txBody>
      </p:sp>
    </p:spTree>
    <p:extLst>
      <p:ext uri="{BB962C8B-B14F-4D97-AF65-F5344CB8AC3E}">
        <p14:creationId xmlns:p14="http://schemas.microsoft.com/office/powerpoint/2010/main" val="92932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9B6D-535F-17AA-AFE1-FF8AA8726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39FCED-D412-5553-F85D-3B6A9986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90C14-6984-68B6-6CA7-E9EA05BBE6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</a:t>
            </a:r>
          </a:p>
          <a:p>
            <a:r>
              <a:rPr lang="en-US" dirty="0"/>
              <a:t>Theoretical framework</a:t>
            </a:r>
          </a:p>
          <a:p>
            <a:r>
              <a:rPr lang="en-US" dirty="0"/>
              <a:t>Conceptual framework</a:t>
            </a:r>
          </a:p>
        </p:txBody>
      </p:sp>
    </p:spTree>
    <p:extLst>
      <p:ext uri="{BB962C8B-B14F-4D97-AF65-F5344CB8AC3E}">
        <p14:creationId xmlns:p14="http://schemas.microsoft.com/office/powerpoint/2010/main" val="409925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55C3-975D-2C68-9FC5-FC6084D4E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642CDD-74B9-5823-EEA5-E5600630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FE334-0971-DDA0-5641-B54D7480D8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“…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 primary thrust of theory in educational research 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is to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seek mechanisms or processes that answer the question of why a given aspect of education works the way it does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.”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Suppes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, 1974, italics added) 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2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150CB-E8A0-6FFD-E4AD-A5DEF020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965891-141A-F141-4344-6AB896AE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F03D4-5A06-B175-BB3C-909008CAA4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Engaging with existing knowledge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Contributing to/creating discourse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“Standing on the shoulders of giants”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Creating a framework for discussion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93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49591-1F71-8694-3708-2A980194E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53427F-5004-8CE9-BF91-3A31785A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types of theories?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F98B89-BF1F-C70F-E417-6C02144B56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Macro-micro</a:t>
            </a:r>
          </a:p>
          <a:p>
            <a:r>
              <a:rPr lang="en-US" dirty="0"/>
              <a:t>Theories of instruction</a:t>
            </a:r>
          </a:p>
          <a:p>
            <a:r>
              <a:rPr lang="en-US" dirty="0"/>
              <a:t>Motivational theories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3E9BB-4109-75B9-22ED-2D7FECD1043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  <a:p>
            <a:r>
              <a:rPr lang="en-US" dirty="0"/>
              <a:t>Emancipatory</a:t>
            </a:r>
          </a:p>
          <a:p>
            <a:r>
              <a:rPr lang="en-US" dirty="0"/>
              <a:t>Explanatory</a:t>
            </a:r>
          </a:p>
          <a:p>
            <a:r>
              <a:rPr lang="en-US" dirty="0"/>
              <a:t>Predictive</a:t>
            </a:r>
          </a:p>
          <a:p>
            <a:r>
              <a:rPr lang="en-US" dirty="0"/>
              <a:t>Disruptive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382C70-3EF0-1082-0BFF-4C890C17086F}"/>
              </a:ext>
            </a:extLst>
          </p:cNvPr>
          <p:cNvSpPr txBox="1"/>
          <p:nvPr/>
        </p:nvSpPr>
        <p:spPr>
          <a:xfrm>
            <a:off x="628650" y="5539289"/>
            <a:ext cx="665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theories have you come across in your work as an educator?</a:t>
            </a:r>
          </a:p>
        </p:txBody>
      </p:sp>
    </p:spTree>
    <p:extLst>
      <p:ext uri="{BB962C8B-B14F-4D97-AF65-F5344CB8AC3E}">
        <p14:creationId xmlns:p14="http://schemas.microsoft.com/office/powerpoint/2010/main" val="39289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799B3-7CB6-C3C9-6EF9-5714CEB5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73E2B-2918-C6A4-92B8-E4E23E53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ask AI!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C335B19-D579-C9CF-2218-C57A5027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00" t="21569" r="24042" b="6160"/>
          <a:stretch/>
        </p:blipFill>
        <p:spPr>
          <a:xfrm>
            <a:off x="628649" y="2354893"/>
            <a:ext cx="6298243" cy="40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75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background">
  <a:themeElements>
    <a:clrScheme name="LEAP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ABBB"/>
      </a:accent1>
      <a:accent2>
        <a:srgbClr val="0E747F"/>
      </a:accent2>
      <a:accent3>
        <a:srgbClr val="A5A5A5"/>
      </a:accent3>
      <a:accent4>
        <a:srgbClr val="007698"/>
      </a:accent4>
      <a:accent5>
        <a:srgbClr val="40869E"/>
      </a:accent5>
      <a:accent6>
        <a:srgbClr val="40849D"/>
      </a:accent6>
      <a:hlink>
        <a:srgbClr val="0E747F"/>
      </a:hlink>
      <a:folHlink>
        <a:srgbClr val="0E74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9AEB31DECCE4DAC8FD68DB3B1E7C1" ma:contentTypeVersion="39" ma:contentTypeDescription="Create a new document." ma:contentTypeScope="" ma:versionID="6242f722fbd8ad17f959417712d7d81c">
  <xsd:schema xmlns:xsd="http://www.w3.org/2001/XMLSchema" xmlns:xs="http://www.w3.org/2001/XMLSchema" xmlns:p="http://schemas.microsoft.com/office/2006/metadata/properties" xmlns:ns3="99c47926-5a1c-460b-8671-7d87320c08ae" xmlns:ns4="3c156842-e5e0-4116-9ee5-a12c122bd811" targetNamespace="http://schemas.microsoft.com/office/2006/metadata/properties" ma:root="true" ma:fieldsID="3ec11d8fddf518f02058fe1eda043e82" ns3:_="" ns4:_="">
    <xsd:import namespace="99c47926-5a1c-460b-8671-7d87320c08ae"/>
    <xsd:import namespace="3c156842-e5e0-4116-9ee5-a12c122bd8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7926-5a1c-460b-8671-7d87320c08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56842-e5e0-4116-9ee5-a12c122bd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bookType" ma:index="25" nillable="true" ma:displayName="Notebook Type" ma:internalName="NotebookType">
      <xsd:simpleType>
        <xsd:restriction base="dms:Text"/>
      </xsd:simpleType>
    </xsd:element>
    <xsd:element name="FolderType" ma:index="26" nillable="true" ma:displayName="Folder Type" ma:internalName="FolderType">
      <xsd:simpleType>
        <xsd:restriction base="dms:Text"/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AppVersion" ma:index="28" nillable="true" ma:displayName="App Version" ma:internalName="AppVersion">
      <xsd:simpleType>
        <xsd:restriction base="dms:Text"/>
      </xsd:simpleType>
    </xsd:element>
    <xsd:element name="TeamsChannelId" ma:index="29" nillable="true" ma:displayName="Teams Channel Id" ma:internalName="TeamsChannelId">
      <xsd:simpleType>
        <xsd:restriction base="dms:Text"/>
      </xsd:simpleType>
    </xsd:element>
    <xsd:element name="Owner" ma:index="3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DefaultSectionNames" ma:index="3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4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4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4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3" nillable="true" ma:displayName="Is Collaboration Space Locked" ma:internalName="Is_Collaboration_Space_Locked">
      <xsd:simpleType>
        <xsd:restriction base="dms:Boolean"/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Teams_Channel_Section_Location" ma:index="45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3c156842-e5e0-4116-9ee5-a12c122bd811" xsi:nil="true"/>
    <Invited_Students xmlns="3c156842-e5e0-4116-9ee5-a12c122bd811" xsi:nil="true"/>
    <IsNotebookLocked xmlns="3c156842-e5e0-4116-9ee5-a12c122bd811" xsi:nil="true"/>
    <FolderType xmlns="3c156842-e5e0-4116-9ee5-a12c122bd811" xsi:nil="true"/>
    <CultureName xmlns="3c156842-e5e0-4116-9ee5-a12c122bd811" xsi:nil="true"/>
    <Math_Settings xmlns="3c156842-e5e0-4116-9ee5-a12c122bd811" xsi:nil="true"/>
    <Self_Registration_Enabled xmlns="3c156842-e5e0-4116-9ee5-a12c122bd811" xsi:nil="true"/>
    <Teachers xmlns="3c156842-e5e0-4116-9ee5-a12c122bd811">
      <UserInfo>
        <DisplayName/>
        <AccountId xsi:nil="true"/>
        <AccountType/>
      </UserInfo>
    </Teachers>
    <Students xmlns="3c156842-e5e0-4116-9ee5-a12c122bd811">
      <UserInfo>
        <DisplayName/>
        <AccountId xsi:nil="true"/>
        <AccountType/>
      </UserInfo>
    </Students>
    <Student_Groups xmlns="3c156842-e5e0-4116-9ee5-a12c122bd811">
      <UserInfo>
        <DisplayName/>
        <AccountId xsi:nil="true"/>
        <AccountType/>
      </UserInfo>
    </Student_Groups>
    <AppVersion xmlns="3c156842-e5e0-4116-9ee5-a12c122bd811" xsi:nil="true"/>
    <Invited_Teachers xmlns="3c156842-e5e0-4116-9ee5-a12c122bd811" xsi:nil="true"/>
    <Teams_Channel_Section_Location xmlns="3c156842-e5e0-4116-9ee5-a12c122bd811" xsi:nil="true"/>
    <Templates xmlns="3c156842-e5e0-4116-9ee5-a12c122bd811" xsi:nil="true"/>
    <Has_Teacher_Only_SectionGroup xmlns="3c156842-e5e0-4116-9ee5-a12c122bd811" xsi:nil="true"/>
    <NotebookType xmlns="3c156842-e5e0-4116-9ee5-a12c122bd811" xsi:nil="true"/>
    <Distribution_Groups xmlns="3c156842-e5e0-4116-9ee5-a12c122bd811" xsi:nil="true"/>
    <_activity xmlns="3c156842-e5e0-4116-9ee5-a12c122bd811" xsi:nil="true"/>
    <DefaultSectionNames xmlns="3c156842-e5e0-4116-9ee5-a12c122bd811" xsi:nil="true"/>
    <Owner xmlns="3c156842-e5e0-4116-9ee5-a12c122bd811">
      <UserInfo>
        <DisplayName/>
        <AccountId xsi:nil="true"/>
        <AccountType/>
      </UserInfo>
    </Owner>
    <TeamsChannelId xmlns="3c156842-e5e0-4116-9ee5-a12c122bd811" xsi:nil="true"/>
    <Is_Collaboration_Space_Locked xmlns="3c156842-e5e0-4116-9ee5-a12c122bd811" xsi:nil="true"/>
  </documentManagement>
</p:properties>
</file>

<file path=customXml/itemProps1.xml><?xml version="1.0" encoding="utf-8"?>
<ds:datastoreItem xmlns:ds="http://schemas.openxmlformats.org/officeDocument/2006/customXml" ds:itemID="{B1608B72-2912-4FB0-9E13-5E994AC31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47926-5a1c-460b-8671-7d87320c08ae"/>
    <ds:schemaRef ds:uri="3c156842-e5e0-4116-9ee5-a12c122bd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B493DD-0F21-4001-8B92-B80FC6845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E4A08B-33B1-4D00-AC81-3A158859EDEC}">
  <ds:schemaRefs>
    <ds:schemaRef ds:uri="http://purl.org/dc/terms/"/>
    <ds:schemaRef ds:uri="3c156842-e5e0-4116-9ee5-a12c122bd811"/>
    <ds:schemaRef ds:uri="99c47926-5a1c-460b-8671-7d87320c08ae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11849</TotalTime>
  <Words>1532</Words>
  <Application>Microsoft Macintosh PowerPoint</Application>
  <PresentationFormat>On-screen Show (4:3)</PresentationFormat>
  <Paragraphs>143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Title background</vt:lpstr>
      <vt:lpstr>Content Layouts</vt:lpstr>
      <vt:lpstr>How Educational Theory Informs a Research Question</vt:lpstr>
      <vt:lpstr>How Educational Theory *Can* Inform a Research Question</vt:lpstr>
      <vt:lpstr>How Educational Theory *Can* Inform *Your Research*</vt:lpstr>
      <vt:lpstr>Learning Objectives</vt:lpstr>
      <vt:lpstr>Definitions</vt:lpstr>
      <vt:lpstr>Purpose of theory</vt:lpstr>
      <vt:lpstr>Purpose of theory</vt:lpstr>
      <vt:lpstr>What are the types of theories?</vt:lpstr>
      <vt:lpstr>Let’s ask AI!</vt:lpstr>
      <vt:lpstr>What is your approach?</vt:lpstr>
      <vt:lpstr>Examples</vt:lpstr>
      <vt:lpstr>What is your approach?</vt:lpstr>
      <vt:lpstr>Examples</vt:lpstr>
      <vt:lpstr>How do theories inform HPE studies?</vt:lpstr>
      <vt:lpstr>Example 1</vt:lpstr>
      <vt:lpstr>Example 1</vt:lpstr>
      <vt:lpstr>Example 2</vt:lpstr>
      <vt:lpstr>Example 2</vt:lpstr>
      <vt:lpstr>Example 3</vt:lpstr>
      <vt:lpstr>Example 3</vt:lpstr>
      <vt:lpstr>Challenges</vt:lpstr>
      <vt:lpstr>Strategies</vt:lpstr>
      <vt:lpstr>Wrap-up</vt:lpstr>
      <vt:lpstr>PowerPoint Presentation</vt:lpstr>
      <vt:lpstr>Selected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Bower, Zachary J</dc:creator>
  <cp:lastModifiedBy>Michael Soh</cp:lastModifiedBy>
  <cp:revision>28</cp:revision>
  <dcterms:created xsi:type="dcterms:W3CDTF">2022-03-14T12:59:17Z</dcterms:created>
  <dcterms:modified xsi:type="dcterms:W3CDTF">2025-03-31T15:23:00Z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2022-03-14T12:59:21Z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2f52e1c7-55ab-40b6-8af0-580aaaa1ebfb</vt:lpwstr>
  </property>
  <property fmtid="{D5CDD505-2E9C-101B-9397-08002B2CF9AE}" pid="8" name="MSIP_Label_a95e5178-20cb-4c9f-b31a-2c16abe10585_ContentBits">
    <vt:lpwstr>0</vt:lpwstr>
  </property>
  <property fmtid="{D5CDD505-2E9C-101B-9397-08002B2CF9AE}" pid="9" name="ContentTypeId">
    <vt:lpwstr>0x0101007DA9AEB31DECCE4DAC8FD68DB3B1E7C1</vt:lpwstr>
  </property>
  <property fmtid="{D5CDD505-2E9C-101B-9397-08002B2CF9AE}" pid="10" name="Order">
    <vt:r8>14500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ComplianceAssetId">
    <vt:lpwstr/>
  </property>
  <property fmtid="{D5CDD505-2E9C-101B-9397-08002B2CF9AE}" pid="16" name="TemplateUrl">
    <vt:lpwstr/>
  </property>
</Properties>
</file>