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amp;ehk=vRMxllqAKzwyEQLH1YWh3Q&amp;r=0&amp;pid=OfficeInsert" ContentType="image/jpe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3"/>
  </p:notesMasterIdLst>
  <p:handoutMasterIdLst>
    <p:handoutMasterId r:id="rId34"/>
  </p:handoutMasterIdLst>
  <p:sldIdLst>
    <p:sldId id="669" r:id="rId2"/>
    <p:sldId id="707" r:id="rId3"/>
    <p:sldId id="691" r:id="rId4"/>
    <p:sldId id="692" r:id="rId5"/>
    <p:sldId id="693" r:id="rId6"/>
    <p:sldId id="694" r:id="rId7"/>
    <p:sldId id="695" r:id="rId8"/>
    <p:sldId id="696" r:id="rId9"/>
    <p:sldId id="697" r:id="rId10"/>
    <p:sldId id="698" r:id="rId11"/>
    <p:sldId id="699" r:id="rId12"/>
    <p:sldId id="700" r:id="rId13"/>
    <p:sldId id="701" r:id="rId14"/>
    <p:sldId id="702" r:id="rId15"/>
    <p:sldId id="703" r:id="rId16"/>
    <p:sldId id="704" r:id="rId17"/>
    <p:sldId id="671" r:id="rId18"/>
    <p:sldId id="672" r:id="rId19"/>
    <p:sldId id="673" r:id="rId20"/>
    <p:sldId id="674" r:id="rId21"/>
    <p:sldId id="675" r:id="rId22"/>
    <p:sldId id="676" r:id="rId23"/>
    <p:sldId id="708" r:id="rId24"/>
    <p:sldId id="689" r:id="rId25"/>
    <p:sldId id="510" r:id="rId26"/>
    <p:sldId id="642" r:id="rId27"/>
    <p:sldId id="620" r:id="rId28"/>
    <p:sldId id="641" r:id="rId29"/>
    <p:sldId id="541" r:id="rId30"/>
    <p:sldId id="555" r:id="rId31"/>
    <p:sldId id="651" r:id="rId32"/>
  </p:sldIdLst>
  <p:sldSz cx="9144000" cy="6858000" type="screen4x3"/>
  <p:notesSz cx="6954838"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B5E98C6-96CA-4BA1-94AA-A7BC1129AB69}">
          <p14:sldIdLst>
            <p14:sldId id="669"/>
            <p14:sldId id="707"/>
            <p14:sldId id="691"/>
            <p14:sldId id="692"/>
            <p14:sldId id="693"/>
            <p14:sldId id="694"/>
            <p14:sldId id="695"/>
            <p14:sldId id="696"/>
            <p14:sldId id="697"/>
            <p14:sldId id="698"/>
            <p14:sldId id="699"/>
            <p14:sldId id="700"/>
            <p14:sldId id="701"/>
            <p14:sldId id="702"/>
            <p14:sldId id="703"/>
            <p14:sldId id="704"/>
            <p14:sldId id="671"/>
            <p14:sldId id="672"/>
            <p14:sldId id="673"/>
            <p14:sldId id="674"/>
            <p14:sldId id="675"/>
            <p14:sldId id="676"/>
            <p14:sldId id="708"/>
            <p14:sldId id="689"/>
            <p14:sldId id="510"/>
            <p14:sldId id="642"/>
            <p14:sldId id="620"/>
            <p14:sldId id="641"/>
            <p14:sldId id="541"/>
            <p14:sldId id="555"/>
            <p14:sldId id="65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19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13" autoAdjust="0"/>
    <p:restoredTop sz="94665" autoAdjust="0"/>
  </p:normalViewPr>
  <p:slideViewPr>
    <p:cSldViewPr snapToGrid="0" snapToObjects="1">
      <p:cViewPr varScale="1">
        <p:scale>
          <a:sx n="111" d="100"/>
          <a:sy n="111" d="100"/>
        </p:scale>
        <p:origin x="1910"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32190"/>
    </p:cViewPr>
  </p:sorterViewPr>
  <p:notesViewPr>
    <p:cSldViewPr snapToGrid="0" snapToObjects="1">
      <p:cViewPr varScale="1">
        <p:scale>
          <a:sx n="56" d="100"/>
          <a:sy n="56" d="100"/>
        </p:scale>
        <p:origin x="-1812" y="-96"/>
      </p:cViewPr>
      <p:guideLst>
        <p:guide orient="horz" pos="2932"/>
        <p:guide pos="219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dirty="0"/>
          </a:p>
        </p:txBody>
      </p:sp>
      <p:sp>
        <p:nvSpPr>
          <p:cNvPr id="3" name="Date Placeholder 2"/>
          <p:cNvSpPr>
            <a:spLocks noGrp="1"/>
          </p:cNvSpPr>
          <p:nvPr>
            <p:ph type="dt" sz="quarter" idx="1"/>
          </p:nvPr>
        </p:nvSpPr>
        <p:spPr>
          <a:xfrm>
            <a:off x="3939467" y="0"/>
            <a:ext cx="3013763" cy="465455"/>
          </a:xfrm>
          <a:prstGeom prst="rect">
            <a:avLst/>
          </a:prstGeom>
        </p:spPr>
        <p:txBody>
          <a:bodyPr vert="horz" lIns="92930" tIns="46465" rIns="92930" bIns="46465" rtlCol="0"/>
          <a:lstStyle>
            <a:lvl1pPr algn="r">
              <a:defRPr sz="1200"/>
            </a:lvl1pPr>
          </a:lstStyle>
          <a:p>
            <a:fld id="{B7C63DFA-48CB-4123-8C93-47AAD0FADEC2}" type="datetimeFigureOut">
              <a:rPr lang="en-US" smtClean="0"/>
              <a:pPr/>
              <a:t>9/26/2019</a:t>
            </a:fld>
            <a:endParaRPr lang="en-US" dirty="0"/>
          </a:p>
        </p:txBody>
      </p:sp>
      <p:sp>
        <p:nvSpPr>
          <p:cNvPr id="4" name="Footer Placeholder 3"/>
          <p:cNvSpPr>
            <a:spLocks noGrp="1"/>
          </p:cNvSpPr>
          <p:nvPr>
            <p:ph type="ftr" sz="quarter" idx="2"/>
          </p:nvPr>
        </p:nvSpPr>
        <p:spPr>
          <a:xfrm>
            <a:off x="0" y="8842030"/>
            <a:ext cx="3013763" cy="465455"/>
          </a:xfrm>
          <a:prstGeom prst="rect">
            <a:avLst/>
          </a:prstGeom>
        </p:spPr>
        <p:txBody>
          <a:bodyPr vert="horz" lIns="92930" tIns="46465" rIns="92930" bIns="4646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9467" y="8842030"/>
            <a:ext cx="3013763" cy="465455"/>
          </a:xfrm>
          <a:prstGeom prst="rect">
            <a:avLst/>
          </a:prstGeom>
        </p:spPr>
        <p:txBody>
          <a:bodyPr vert="horz" lIns="92930" tIns="46465" rIns="92930" bIns="46465" rtlCol="0" anchor="b"/>
          <a:lstStyle>
            <a:lvl1pPr algn="r">
              <a:defRPr sz="1200"/>
            </a:lvl1pPr>
          </a:lstStyle>
          <a:p>
            <a:fld id="{33249CBD-1ED6-4778-93B6-968AF3668090}" type="slidenum">
              <a:rPr lang="en-US" smtClean="0"/>
              <a:pPr/>
              <a:t>‹#›</a:t>
            </a:fld>
            <a:endParaRPr lang="en-US" dirty="0"/>
          </a:p>
        </p:txBody>
      </p:sp>
    </p:spTree>
    <p:extLst>
      <p:ext uri="{BB962C8B-B14F-4D97-AF65-F5344CB8AC3E}">
        <p14:creationId xmlns:p14="http://schemas.microsoft.com/office/powerpoint/2010/main" val="170895192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dirty="0"/>
          </a:p>
        </p:txBody>
      </p:sp>
      <p:sp>
        <p:nvSpPr>
          <p:cNvPr id="3" name="Date Placeholder 2"/>
          <p:cNvSpPr>
            <a:spLocks noGrp="1"/>
          </p:cNvSpPr>
          <p:nvPr>
            <p:ph type="dt" idx="1"/>
          </p:nvPr>
        </p:nvSpPr>
        <p:spPr>
          <a:xfrm>
            <a:off x="3939467" y="0"/>
            <a:ext cx="3013763" cy="465455"/>
          </a:xfrm>
          <a:prstGeom prst="rect">
            <a:avLst/>
          </a:prstGeom>
        </p:spPr>
        <p:txBody>
          <a:bodyPr vert="horz" lIns="92930" tIns="46465" rIns="92930" bIns="46465" rtlCol="0"/>
          <a:lstStyle>
            <a:lvl1pPr algn="r">
              <a:defRPr sz="1200"/>
            </a:lvl1pPr>
          </a:lstStyle>
          <a:p>
            <a:fld id="{1B7BCC14-C5C6-4DAF-8DCC-9C781CDC45D3}" type="datetimeFigureOut">
              <a:rPr lang="en-US" smtClean="0"/>
              <a:pPr/>
              <a:t>9/26/2019</a:t>
            </a:fld>
            <a:endParaRPr lang="en-US" dirty="0"/>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US" dirty="0"/>
          </a:p>
        </p:txBody>
      </p:sp>
      <p:sp>
        <p:nvSpPr>
          <p:cNvPr id="5" name="Notes Placeholder 4"/>
          <p:cNvSpPr>
            <a:spLocks noGrp="1"/>
          </p:cNvSpPr>
          <p:nvPr>
            <p:ph type="body" sz="quarter" idx="3"/>
          </p:nvPr>
        </p:nvSpPr>
        <p:spPr>
          <a:xfrm>
            <a:off x="695484" y="4421824"/>
            <a:ext cx="5563870" cy="4189095"/>
          </a:xfrm>
          <a:prstGeom prst="rect">
            <a:avLst/>
          </a:prstGeom>
        </p:spPr>
        <p:txBody>
          <a:bodyPr vert="horz" lIns="92930" tIns="46465" rIns="92930" bIns="4646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13763" cy="465455"/>
          </a:xfrm>
          <a:prstGeom prst="rect">
            <a:avLst/>
          </a:prstGeom>
        </p:spPr>
        <p:txBody>
          <a:bodyPr vert="horz" lIns="92930" tIns="46465" rIns="92930" bIns="4646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9467" y="8842030"/>
            <a:ext cx="3013763" cy="465455"/>
          </a:xfrm>
          <a:prstGeom prst="rect">
            <a:avLst/>
          </a:prstGeom>
        </p:spPr>
        <p:txBody>
          <a:bodyPr vert="horz" lIns="92930" tIns="46465" rIns="92930" bIns="46465" rtlCol="0" anchor="b"/>
          <a:lstStyle>
            <a:lvl1pPr algn="r">
              <a:defRPr sz="1200"/>
            </a:lvl1pPr>
          </a:lstStyle>
          <a:p>
            <a:fld id="{FE90E48B-5219-4314-9F38-EF14F26C9C9D}" type="slidenum">
              <a:rPr lang="en-US" smtClean="0"/>
              <a:pPr/>
              <a:t>‹#›</a:t>
            </a:fld>
            <a:endParaRPr lang="en-US" dirty="0"/>
          </a:p>
        </p:txBody>
      </p:sp>
    </p:spTree>
    <p:extLst>
      <p:ext uri="{BB962C8B-B14F-4D97-AF65-F5344CB8AC3E}">
        <p14:creationId xmlns:p14="http://schemas.microsoft.com/office/powerpoint/2010/main" val="149309222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D04687-831F-6247-B7DE-7FF0CA8E1ED5}" type="slidenum">
              <a:rPr lang="en-US" smtClean="0"/>
              <a:t>1</a:t>
            </a:fld>
            <a:endParaRPr lang="en-US" dirty="0"/>
          </a:p>
        </p:txBody>
      </p:sp>
    </p:spTree>
    <p:extLst>
      <p:ext uri="{BB962C8B-B14F-4D97-AF65-F5344CB8AC3E}">
        <p14:creationId xmlns:p14="http://schemas.microsoft.com/office/powerpoint/2010/main" val="2443624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Proposals created the same day will not show on SPA’s deadline report (internal)</a:t>
            </a:r>
          </a:p>
          <a:p>
            <a:endParaRPr lang="en-US" dirty="0"/>
          </a:p>
        </p:txBody>
      </p:sp>
    </p:spTree>
    <p:extLst>
      <p:ext uri="{BB962C8B-B14F-4D97-AF65-F5344CB8AC3E}">
        <p14:creationId xmlns:p14="http://schemas.microsoft.com/office/powerpoint/2010/main" val="4041171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4013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D04687-831F-6247-B7DE-7FF0CA8E1ED5}" type="slidenum">
              <a:rPr lang="en-US" smtClean="0"/>
              <a:t>16</a:t>
            </a:fld>
            <a:endParaRPr lang="en-US" dirty="0"/>
          </a:p>
        </p:txBody>
      </p:sp>
    </p:spTree>
    <p:extLst>
      <p:ext uri="{BB962C8B-B14F-4D97-AF65-F5344CB8AC3E}">
        <p14:creationId xmlns:p14="http://schemas.microsoft.com/office/powerpoint/2010/main" val="1589432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0964" name="Date Placeholder 3"/>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dirty="0"/>
          </a:p>
        </p:txBody>
      </p:sp>
      <p:sp>
        <p:nvSpPr>
          <p:cNvPr id="40965" name="Slide Number Placeholder 4"/>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CBA0F9D-5AD8-469B-8C79-F6F71277C3F6}" type="slidenum">
              <a:rPr lang="en-US" smtClean="0"/>
              <a:pPr fontAlgn="base">
                <a:spcBef>
                  <a:spcPct val="0"/>
                </a:spcBef>
                <a:spcAft>
                  <a:spcPct val="0"/>
                </a:spcAft>
                <a:defRPr/>
              </a:pPr>
              <a:t>23</a:t>
            </a:fld>
            <a:endParaRPr lang="en-US" dirty="0"/>
          </a:p>
        </p:txBody>
      </p:sp>
    </p:spTree>
    <p:extLst>
      <p:ext uri="{BB962C8B-B14F-4D97-AF65-F5344CB8AC3E}">
        <p14:creationId xmlns:p14="http://schemas.microsoft.com/office/powerpoint/2010/main" val="25745774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34056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0964" name="Date Placeholder 3"/>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dirty="0"/>
          </a:p>
        </p:txBody>
      </p:sp>
      <p:sp>
        <p:nvSpPr>
          <p:cNvPr id="40965" name="Slide Number Placeholder 4"/>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CBA0F9D-5AD8-469B-8C79-F6F71277C3F6}" type="slidenum">
              <a:rPr lang="en-US" smtClean="0"/>
              <a:pPr fontAlgn="base">
                <a:spcBef>
                  <a:spcPct val="0"/>
                </a:spcBef>
                <a:spcAft>
                  <a:spcPct val="0"/>
                </a:spcAft>
                <a:defRPr/>
              </a:pPr>
              <a:t>30</a:t>
            </a:fld>
            <a:endParaRPr lang="en-US" dirty="0"/>
          </a:p>
        </p:txBody>
      </p:sp>
    </p:spTree>
    <p:extLst>
      <p:ext uri="{BB962C8B-B14F-4D97-AF65-F5344CB8AC3E}">
        <p14:creationId xmlns:p14="http://schemas.microsoft.com/office/powerpoint/2010/main" val="2277561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4078F10E-1CA2-4088-B703-5E1EE468F70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33EC3B5-87F4-4771-9EF4-FFAB6CC084FA}" type="datetimeFigureOut">
              <a:rPr lang="en-US" smtClean="0"/>
              <a:t>9/26/2019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6CD56F8-6CC3-473E-8875-F786D5BF1E99}" type="slidenum">
              <a:rPr lang="en-US" smtClean="0"/>
              <a:t>‹#›</a:t>
            </a:fld>
            <a:endParaRPr lang="en-US" dirty="0"/>
          </a:p>
        </p:txBody>
      </p:sp>
      <p:sp>
        <p:nvSpPr>
          <p:cNvPr id="7" name="Title Placeholder 1"/>
          <p:cNvSpPr>
            <a:spLocks noGrp="1"/>
          </p:cNvSpPr>
          <p:nvPr>
            <p:ph type="title"/>
          </p:nvPr>
        </p:nvSpPr>
        <p:spPr>
          <a:xfrm>
            <a:off x="457200" y="1066800"/>
            <a:ext cx="8229600" cy="9144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30861468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7"/>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FA4024-9BE3-154F-A06D-CD2277C0E91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DLKualiResearchHelp@umaryland.edu" TargetMode="External"/><Relationship Id="rId2" Type="http://schemas.openxmlformats.org/officeDocument/2006/relationships/hyperlink" Target="http://www.umaryland.edu/kualicoeus/user-resources-and-help/"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umaryland.edu/kualicoeus/user-resources-and-help/nih-human-subjects-form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researchmatters.umaryland.edu/"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mmjgwrites.wordpress.com/"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umaryland.edu/cost/direct-retro-form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effort@umaryland.edu"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g&amp;ehk=vRMxllqAKzwyEQLH1YWh3Q&amp;r=0&amp;pid=OfficeInsert"/><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jpg&amp;ehk=vRMxllqAKzwyEQLH1YWh3Q&amp;r=0&amp;pid=OfficeInsert"/><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SPA/SPAC Updates</a:t>
            </a:r>
            <a:br>
              <a:rPr lang="en-US" b="1" dirty="0"/>
            </a:br>
            <a:r>
              <a:rPr lang="en-US" b="1" dirty="0" smtClean="0"/>
              <a:t>Quarter 1, 2020</a:t>
            </a:r>
            <a:endParaRPr lang="en-US" b="1" dirty="0"/>
          </a:p>
        </p:txBody>
      </p:sp>
      <p:sp>
        <p:nvSpPr>
          <p:cNvPr id="3" name="Subtitle 2"/>
          <p:cNvSpPr>
            <a:spLocks noGrp="1"/>
          </p:cNvSpPr>
          <p:nvPr>
            <p:ph type="subTitle" idx="1"/>
          </p:nvPr>
        </p:nvSpPr>
        <p:spPr/>
        <p:txBody>
          <a:bodyPr/>
          <a:lstStyle/>
          <a:p>
            <a:r>
              <a:rPr lang="en-US" dirty="0" smtClean="0"/>
              <a:t>September 26, 2019</a:t>
            </a:r>
            <a:endParaRPr lang="en-US" dirty="0"/>
          </a:p>
          <a:p>
            <a:r>
              <a:rPr lang="en-US" dirty="0"/>
              <a:t>2:30 – 4:00 pm</a:t>
            </a:r>
          </a:p>
        </p:txBody>
      </p:sp>
    </p:spTree>
    <p:extLst>
      <p:ext uri="{BB962C8B-B14F-4D97-AF65-F5344CB8AC3E}">
        <p14:creationId xmlns:p14="http://schemas.microsoft.com/office/powerpoint/2010/main" val="941944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FDD03-A7A0-0D4F-AFCA-C226BC8F78C3}"/>
              </a:ext>
            </a:extLst>
          </p:cNvPr>
          <p:cNvSpPr>
            <a:spLocks noGrp="1"/>
          </p:cNvSpPr>
          <p:nvPr>
            <p:ph type="title"/>
          </p:nvPr>
        </p:nvSpPr>
        <p:spPr/>
        <p:txBody>
          <a:bodyPr/>
          <a:lstStyle/>
          <a:p>
            <a:r>
              <a:rPr lang="en-US" dirty="0" err="1"/>
              <a:t>Kuali</a:t>
            </a:r>
            <a:r>
              <a:rPr lang="en-US" dirty="0"/>
              <a:t> Research &amp; Proposals</a:t>
            </a:r>
          </a:p>
        </p:txBody>
      </p:sp>
      <p:sp>
        <p:nvSpPr>
          <p:cNvPr id="3" name="Content Placeholder 2">
            <a:extLst>
              <a:ext uri="{FF2B5EF4-FFF2-40B4-BE49-F238E27FC236}">
                <a16:creationId xmlns:a16="http://schemas.microsoft.com/office/drawing/2014/main" id="{D26C0E20-2741-694F-94E4-478FE9362645}"/>
              </a:ext>
            </a:extLst>
          </p:cNvPr>
          <p:cNvSpPr>
            <a:spLocks noGrp="1"/>
          </p:cNvSpPr>
          <p:nvPr>
            <p:ph idx="1"/>
          </p:nvPr>
        </p:nvSpPr>
        <p:spPr/>
        <p:txBody>
          <a:bodyPr/>
          <a:lstStyle/>
          <a:p>
            <a:r>
              <a:rPr lang="en-US" dirty="0"/>
              <a:t>Oct 5</a:t>
            </a:r>
            <a:r>
              <a:rPr lang="en-US" baseline="30000" dirty="0"/>
              <a:t>th</a:t>
            </a:r>
            <a:r>
              <a:rPr lang="en-US" dirty="0"/>
              <a:t> and 16</a:t>
            </a:r>
            <a:r>
              <a:rPr lang="en-US" baseline="30000" dirty="0"/>
              <a:t>th</a:t>
            </a:r>
            <a:r>
              <a:rPr lang="en-US" dirty="0"/>
              <a:t> deadlines</a:t>
            </a:r>
          </a:p>
          <a:p>
            <a:pPr lvl="1"/>
            <a:r>
              <a:rPr lang="en-US" dirty="0"/>
              <a:t>Remember get your proposals in early! Specially since we are heading into the Holiday Season soon</a:t>
            </a:r>
          </a:p>
          <a:p>
            <a:pPr lvl="1"/>
            <a:r>
              <a:rPr lang="en-US" dirty="0"/>
              <a:t>Remember to follow SOM, SOD and SOP routing deadlines</a:t>
            </a:r>
          </a:p>
          <a:p>
            <a:pPr lvl="1"/>
            <a:endParaRPr lang="en-US" dirty="0"/>
          </a:p>
          <a:p>
            <a:pPr lvl="1"/>
            <a:r>
              <a:rPr lang="en-US" b="1" dirty="0"/>
              <a:t>Proposal triaging occurs 24 hrs. </a:t>
            </a:r>
            <a:r>
              <a:rPr lang="en-US" b="1" i="1" dirty="0"/>
              <a:t>AFTER </a:t>
            </a:r>
            <a:r>
              <a:rPr lang="en-US" b="1" dirty="0"/>
              <a:t>proposal creation!</a:t>
            </a:r>
          </a:p>
          <a:p>
            <a:pPr lvl="1"/>
            <a:endParaRPr lang="en-US" dirty="0"/>
          </a:p>
        </p:txBody>
      </p:sp>
    </p:spTree>
    <p:extLst>
      <p:ext uri="{BB962C8B-B14F-4D97-AF65-F5344CB8AC3E}">
        <p14:creationId xmlns:p14="http://schemas.microsoft.com/office/powerpoint/2010/main" val="3837423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381E8-C6B4-EF4B-84A0-662D6FF4BA8B}"/>
              </a:ext>
            </a:extLst>
          </p:cNvPr>
          <p:cNvSpPr>
            <a:spLocks noGrp="1"/>
          </p:cNvSpPr>
          <p:nvPr>
            <p:ph type="title"/>
          </p:nvPr>
        </p:nvSpPr>
        <p:spPr/>
        <p:txBody>
          <a:bodyPr/>
          <a:lstStyle/>
          <a:p>
            <a:r>
              <a:rPr lang="en-US" dirty="0"/>
              <a:t>DOD Proposals/Pre-Proposals</a:t>
            </a:r>
          </a:p>
        </p:txBody>
      </p:sp>
      <p:sp>
        <p:nvSpPr>
          <p:cNvPr id="3" name="Content Placeholder 2">
            <a:extLst>
              <a:ext uri="{FF2B5EF4-FFF2-40B4-BE49-F238E27FC236}">
                <a16:creationId xmlns:a16="http://schemas.microsoft.com/office/drawing/2014/main" id="{DC7F132A-EFFE-E64D-AA94-80F23B38F9D3}"/>
              </a:ext>
            </a:extLst>
          </p:cNvPr>
          <p:cNvSpPr>
            <a:spLocks noGrp="1"/>
          </p:cNvSpPr>
          <p:nvPr>
            <p:ph idx="1"/>
          </p:nvPr>
        </p:nvSpPr>
        <p:spPr>
          <a:xfrm>
            <a:off x="457200" y="1878497"/>
            <a:ext cx="8318938" cy="4133420"/>
          </a:xfrm>
        </p:spPr>
        <p:txBody>
          <a:bodyPr>
            <a:normAutofit/>
          </a:bodyPr>
          <a:lstStyle/>
          <a:p>
            <a:r>
              <a:rPr lang="en-US" dirty="0"/>
              <a:t>You must select the Sr. Administrator as the  Business Official during the Pre-Proposal phase</a:t>
            </a:r>
          </a:p>
          <a:p>
            <a:pPr lvl="1"/>
            <a:r>
              <a:rPr lang="en-US" dirty="0"/>
              <a:t>Team Red:  Marie Coolahan</a:t>
            </a:r>
          </a:p>
          <a:p>
            <a:pPr lvl="1"/>
            <a:r>
              <a:rPr lang="en-US" dirty="0"/>
              <a:t>Team White:  Christine </a:t>
            </a:r>
            <a:r>
              <a:rPr lang="en-US" dirty="0" err="1"/>
              <a:t>To’alepai</a:t>
            </a:r>
            <a:endParaRPr lang="en-US" dirty="0"/>
          </a:p>
          <a:p>
            <a:r>
              <a:rPr lang="en-US" dirty="0"/>
              <a:t>The order for the attachments in the attachment section is very important in DOD submissions </a:t>
            </a:r>
          </a:p>
          <a:p>
            <a:pPr marL="457200" lvl="1" indent="0">
              <a:buNone/>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3121873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25A69F-ACA4-CA48-A144-9CA6ADC821AF}"/>
              </a:ext>
            </a:extLst>
          </p:cNvPr>
          <p:cNvSpPr>
            <a:spLocks noGrp="1"/>
          </p:cNvSpPr>
          <p:nvPr>
            <p:ph idx="1"/>
          </p:nvPr>
        </p:nvSpPr>
        <p:spPr/>
        <p:txBody>
          <a:bodyPr/>
          <a:lstStyle/>
          <a:p>
            <a:pPr marL="0" indent="0">
              <a:buNone/>
            </a:pPr>
            <a:r>
              <a:rPr lang="en-US" dirty="0"/>
              <a:t>	SAVE THE DATE!!!</a:t>
            </a:r>
          </a:p>
          <a:p>
            <a:pPr marL="0" indent="0">
              <a:buNone/>
            </a:pPr>
            <a:endParaRPr lang="en-US" dirty="0"/>
          </a:p>
          <a:p>
            <a:pPr marL="0" indent="0">
              <a:buNone/>
            </a:pPr>
            <a:r>
              <a:rPr lang="en-US" dirty="0"/>
              <a:t>	NCURA Region II PDC – Internal Control</a:t>
            </a:r>
          </a:p>
          <a:p>
            <a:pPr marL="0" indent="0">
              <a:buNone/>
            </a:pPr>
            <a:r>
              <a:rPr lang="en-US" dirty="0"/>
              <a:t>	November 7, 2019 – 9:00 AM to 4:00 PM</a:t>
            </a:r>
          </a:p>
          <a:p>
            <a:pPr marL="0" indent="0">
              <a:buNone/>
            </a:pPr>
            <a:r>
              <a:rPr lang="en-US" dirty="0"/>
              <a:t>	Location – UMB </a:t>
            </a:r>
            <a:r>
              <a:rPr lang="en-US" dirty="0" err="1"/>
              <a:t>Biopark</a:t>
            </a:r>
            <a:endParaRPr lang="en-US" dirty="0"/>
          </a:p>
        </p:txBody>
      </p:sp>
    </p:spTree>
    <p:extLst>
      <p:ext uri="{BB962C8B-B14F-4D97-AF65-F5344CB8AC3E}">
        <p14:creationId xmlns:p14="http://schemas.microsoft.com/office/powerpoint/2010/main" val="3358825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6BFA4-71B2-AE4F-8FAC-166AE9FE50BA}"/>
              </a:ext>
            </a:extLst>
          </p:cNvPr>
          <p:cNvSpPr>
            <a:spLocks noGrp="1"/>
          </p:cNvSpPr>
          <p:nvPr>
            <p:ph type="title"/>
          </p:nvPr>
        </p:nvSpPr>
        <p:spPr/>
        <p:txBody>
          <a:bodyPr/>
          <a:lstStyle/>
          <a:p>
            <a:r>
              <a:rPr lang="en-US" dirty="0"/>
              <a:t>Kuali Research Reminders…</a:t>
            </a:r>
          </a:p>
        </p:txBody>
      </p:sp>
      <p:sp>
        <p:nvSpPr>
          <p:cNvPr id="3" name="Content Placeholder 2">
            <a:extLst>
              <a:ext uri="{FF2B5EF4-FFF2-40B4-BE49-F238E27FC236}">
                <a16:creationId xmlns:a16="http://schemas.microsoft.com/office/drawing/2014/main" id="{D98971AD-F68D-5847-856F-A3EAD27B4226}"/>
              </a:ext>
            </a:extLst>
          </p:cNvPr>
          <p:cNvSpPr>
            <a:spLocks noGrp="1"/>
          </p:cNvSpPr>
          <p:nvPr>
            <p:ph idx="1"/>
          </p:nvPr>
        </p:nvSpPr>
        <p:spPr>
          <a:xfrm>
            <a:off x="457200" y="1509311"/>
            <a:ext cx="8229600" cy="5255046"/>
          </a:xfrm>
        </p:spPr>
        <p:txBody>
          <a:bodyPr>
            <a:normAutofit fontScale="92500" lnSpcReduction="20000"/>
          </a:bodyPr>
          <a:lstStyle/>
          <a:p>
            <a:r>
              <a:rPr lang="en-US" dirty="0"/>
              <a:t>Info &amp; Guides on SPA website</a:t>
            </a:r>
          </a:p>
          <a:p>
            <a:pPr marL="457200" lvl="1" indent="0">
              <a:buNone/>
            </a:pPr>
            <a:r>
              <a:rPr lang="en-US" dirty="0">
                <a:hlinkClick r:id="rId2"/>
              </a:rPr>
              <a:t>http://www.umaryland.edu/kualicoeus/user-resources-and-help/</a:t>
            </a:r>
            <a:r>
              <a:rPr lang="en-US" dirty="0"/>
              <a:t> </a:t>
            </a:r>
          </a:p>
          <a:p>
            <a:pPr marL="457200" lvl="1" indent="0">
              <a:buNone/>
            </a:pPr>
            <a:r>
              <a:rPr lang="en-US" dirty="0"/>
              <a:t>	Navigating and searching in KR</a:t>
            </a:r>
          </a:p>
          <a:p>
            <a:pPr marL="457200" lvl="1" indent="0">
              <a:buNone/>
            </a:pPr>
            <a:r>
              <a:rPr lang="en-US" dirty="0"/>
              <a:t>	PI certification and approval</a:t>
            </a:r>
          </a:p>
          <a:p>
            <a:pPr marL="457200" lvl="1" indent="0">
              <a:buNone/>
            </a:pPr>
            <a:endParaRPr lang="en-US" dirty="0"/>
          </a:p>
          <a:p>
            <a:r>
              <a:rPr lang="en-US" dirty="0"/>
              <a:t>KR New User Training Dates (CITS enrollment database) </a:t>
            </a:r>
          </a:p>
          <a:p>
            <a:pPr marL="457200" lvl="1" indent="0">
              <a:buNone/>
            </a:pPr>
            <a:r>
              <a:rPr lang="en-US" dirty="0"/>
              <a:t>	10/2/2019  10:00AM-12:30PM</a:t>
            </a:r>
          </a:p>
          <a:p>
            <a:pPr marL="457200" lvl="1" indent="0">
              <a:buNone/>
            </a:pPr>
            <a:endParaRPr lang="en-US" dirty="0"/>
          </a:p>
          <a:p>
            <a:r>
              <a:rPr lang="en-US" dirty="0"/>
              <a:t>New email for KR “Report a Problem”</a:t>
            </a:r>
          </a:p>
          <a:p>
            <a:pPr marL="457200" lvl="1" indent="0">
              <a:buNone/>
            </a:pPr>
            <a:r>
              <a:rPr lang="en-US" u="sng" dirty="0">
                <a:hlinkClick r:id="rId3"/>
              </a:rPr>
              <a:t>DLKualiResearchHelp@umaryland.edu</a:t>
            </a:r>
            <a:r>
              <a:rPr lang="en-US" u="sng" dirty="0"/>
              <a:t> </a:t>
            </a:r>
          </a:p>
        </p:txBody>
      </p:sp>
    </p:spTree>
    <p:extLst>
      <p:ext uri="{BB962C8B-B14F-4D97-AF65-F5344CB8AC3E}">
        <p14:creationId xmlns:p14="http://schemas.microsoft.com/office/powerpoint/2010/main" val="3606101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3282"/>
          </a:xfrm>
        </p:spPr>
        <p:txBody>
          <a:bodyPr/>
          <a:lstStyle/>
          <a:p>
            <a:r>
              <a:rPr lang="en-US" dirty="0"/>
              <a:t>KR Proposal Reminders</a:t>
            </a:r>
          </a:p>
        </p:txBody>
      </p:sp>
      <p:sp>
        <p:nvSpPr>
          <p:cNvPr id="3" name="Content Placeholder 2"/>
          <p:cNvSpPr>
            <a:spLocks noGrp="1"/>
          </p:cNvSpPr>
          <p:nvPr>
            <p:ph idx="1"/>
          </p:nvPr>
        </p:nvSpPr>
        <p:spPr>
          <a:xfrm>
            <a:off x="457199" y="1137921"/>
            <a:ext cx="8498541" cy="5437692"/>
          </a:xfrm>
        </p:spPr>
        <p:txBody>
          <a:bodyPr>
            <a:normAutofit fontScale="92500" lnSpcReduction="20000"/>
          </a:bodyPr>
          <a:lstStyle/>
          <a:p>
            <a:pPr marL="0" indent="0">
              <a:buNone/>
            </a:pPr>
            <a:endParaRPr lang="en-US" dirty="0"/>
          </a:p>
          <a:p>
            <a:r>
              <a:rPr lang="en-US" dirty="0"/>
              <a:t>Subrecipient Commitment Form is </a:t>
            </a:r>
            <a:r>
              <a:rPr lang="en-US" b="1" i="1" dirty="0"/>
              <a:t>still</a:t>
            </a:r>
            <a:r>
              <a:rPr lang="en-US" dirty="0"/>
              <a:t> a requirement at the time of proposal</a:t>
            </a:r>
          </a:p>
          <a:p>
            <a:endParaRPr lang="en-US" dirty="0"/>
          </a:p>
          <a:p>
            <a:r>
              <a:rPr lang="en-US" dirty="0"/>
              <a:t>PI’s must certify the proposal – This hold true for copied proposals as well</a:t>
            </a:r>
          </a:p>
          <a:p>
            <a:endParaRPr lang="en-US" dirty="0"/>
          </a:p>
          <a:p>
            <a:r>
              <a:rPr lang="en-US" dirty="0"/>
              <a:t>Do not use old proposals!</a:t>
            </a:r>
          </a:p>
          <a:p>
            <a:endParaRPr lang="en-US" dirty="0"/>
          </a:p>
          <a:p>
            <a:r>
              <a:rPr lang="en-US" dirty="0"/>
              <a:t>Proposals with human subjects</a:t>
            </a:r>
          </a:p>
          <a:p>
            <a:pPr lvl="1"/>
            <a:r>
              <a:rPr lang="en-US" dirty="0"/>
              <a:t>Instructions for NIH proposals with human subjects </a:t>
            </a:r>
            <a:r>
              <a:rPr lang="en-US" dirty="0">
                <a:hlinkClick r:id="rId2"/>
              </a:rPr>
              <a:t>http://www.umaryland.edu/kualicoeus/user-resources-and-help/nih-human-subjects-forms/</a:t>
            </a:r>
            <a:r>
              <a:rPr lang="en-US" dirty="0"/>
              <a:t>  </a:t>
            </a:r>
          </a:p>
          <a:p>
            <a:pPr marL="457200" lvl="1" indent="0">
              <a:buNone/>
            </a:pPr>
            <a:endParaRPr lang="en-US" dirty="0"/>
          </a:p>
          <a:p>
            <a:pPr lvl="1"/>
            <a:endParaRPr lang="en-US" dirty="0"/>
          </a:p>
          <a:p>
            <a:endParaRPr lang="en-US" dirty="0"/>
          </a:p>
          <a:p>
            <a:endParaRPr lang="en-US" dirty="0"/>
          </a:p>
          <a:p>
            <a:endParaRPr lang="en-US" dirty="0"/>
          </a:p>
        </p:txBody>
      </p:sp>
    </p:spTree>
    <p:extLst>
      <p:ext uri="{BB962C8B-B14F-4D97-AF65-F5344CB8AC3E}">
        <p14:creationId xmlns:p14="http://schemas.microsoft.com/office/powerpoint/2010/main" val="499783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73442"/>
          </a:xfrm>
        </p:spPr>
        <p:txBody>
          <a:bodyPr/>
          <a:lstStyle/>
          <a:p>
            <a:r>
              <a:rPr lang="en-US" dirty="0"/>
              <a:t>Reminders</a:t>
            </a:r>
          </a:p>
        </p:txBody>
      </p:sp>
      <p:sp>
        <p:nvSpPr>
          <p:cNvPr id="3" name="Content Placeholder 2"/>
          <p:cNvSpPr>
            <a:spLocks noGrp="1"/>
          </p:cNvSpPr>
          <p:nvPr>
            <p:ph idx="1"/>
          </p:nvPr>
        </p:nvSpPr>
        <p:spPr>
          <a:xfrm>
            <a:off x="457200" y="1148080"/>
            <a:ext cx="8229600" cy="5506720"/>
          </a:xfrm>
        </p:spPr>
        <p:txBody>
          <a:bodyPr>
            <a:normAutofit fontScale="92500" lnSpcReduction="10000"/>
          </a:bodyPr>
          <a:lstStyle/>
          <a:p>
            <a:r>
              <a:rPr lang="en-US" sz="2400" dirty="0"/>
              <a:t>Please use the team emails when communicating with SPA, this allows us to triage the action.  Then you will receive an email from the SPA person who is working on that action.  This is true unless you are already working with a SPA individual then communicate directly with them.</a:t>
            </a:r>
          </a:p>
          <a:p>
            <a:endParaRPr lang="en-US" sz="2400" dirty="0"/>
          </a:p>
          <a:p>
            <a:r>
              <a:rPr lang="en-US" sz="2400" dirty="0"/>
              <a:t>Remember SPA response time to e-mails generally takes 24 hours unless an email is marked as URGENT!!</a:t>
            </a:r>
          </a:p>
          <a:p>
            <a:endParaRPr lang="en-US" sz="2400" dirty="0"/>
          </a:p>
          <a:p>
            <a:r>
              <a:rPr lang="en-US" sz="2400" dirty="0"/>
              <a:t>Ask your general questions at Research Matters </a:t>
            </a:r>
            <a:r>
              <a:rPr lang="en-US" sz="2400" dirty="0">
                <a:hlinkClick r:id="rId3"/>
              </a:rPr>
              <a:t>http://</a:t>
            </a:r>
            <a:r>
              <a:rPr lang="en-US" sz="2400" i="1" dirty="0">
                <a:hlinkClick r:id="rId3"/>
              </a:rPr>
              <a:t>researchmatters.umaryland.edu</a:t>
            </a:r>
            <a:r>
              <a:rPr lang="en-US" sz="2400" i="1" dirty="0"/>
              <a:t>   </a:t>
            </a:r>
          </a:p>
          <a:p>
            <a:endParaRPr lang="en-US" sz="2400" dirty="0"/>
          </a:p>
          <a:p>
            <a:r>
              <a:rPr lang="en-US" sz="2400" dirty="0"/>
              <a:t>If you change the deadline date, please update your team or the person working on your proposal </a:t>
            </a:r>
            <a:r>
              <a:rPr lang="en-US" sz="2400" i="1" dirty="0"/>
              <a:t>immediately!</a:t>
            </a:r>
          </a:p>
          <a:p>
            <a:endParaRPr lang="en-US" sz="2400" i="1" dirty="0"/>
          </a:p>
          <a:p>
            <a:r>
              <a:rPr lang="en-US" sz="2400" dirty="0"/>
              <a:t>Please give SPA adequate time to review your proposal.</a:t>
            </a:r>
          </a:p>
          <a:p>
            <a:endParaRPr lang="en-US" sz="2400" dirty="0"/>
          </a:p>
          <a:p>
            <a:endParaRPr lang="en-US" sz="2400" dirty="0"/>
          </a:p>
          <a:p>
            <a:endParaRPr lang="en-US" sz="2400" i="1" dirty="0"/>
          </a:p>
          <a:p>
            <a:pPr marL="0" indent="0">
              <a:buNone/>
            </a:pPr>
            <a:endParaRPr lang="en-US" sz="2400" dirty="0"/>
          </a:p>
          <a:p>
            <a:endParaRPr lang="en-US" sz="2000" dirty="0"/>
          </a:p>
          <a:p>
            <a:endParaRPr lang="en-US" sz="2000" dirty="0"/>
          </a:p>
          <a:p>
            <a:endParaRPr lang="en-US" dirty="0"/>
          </a:p>
          <a:p>
            <a:endParaRPr lang="en-US" dirty="0"/>
          </a:p>
        </p:txBody>
      </p:sp>
    </p:spTree>
    <p:extLst>
      <p:ext uri="{BB962C8B-B14F-4D97-AF65-F5344CB8AC3E}">
        <p14:creationId xmlns:p14="http://schemas.microsoft.com/office/powerpoint/2010/main" val="3970869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A close up of a sign&#10;&#10;Description automatically generated">
            <a:extLst>
              <a:ext uri="{FF2B5EF4-FFF2-40B4-BE49-F238E27FC236}">
                <a16:creationId xmlns:a16="http://schemas.microsoft.com/office/drawing/2014/main" id="{1EF6B508-327A-4345-A329-473272D4C3CA}"/>
              </a:ext>
            </a:extLst>
          </p:cNvPr>
          <p:cNvPicPr>
            <a:picLocks noChangeAspect="1"/>
          </p:cNvPicPr>
          <p:nvPr/>
        </p:nvPicPr>
        <p:blipFill>
          <a:blip r:embed="rId3">
            <a:extLst>
              <a:ext uri="{837473B0-CC2E-450A-ABE3-18F120FF3D39}">
                <a1611:picAttrSrcUrl xmlns="" xmlns:a1611="http://schemas.microsoft.com/office/drawing/2016/11/main" r:id="rId4"/>
              </a:ext>
            </a:extLst>
          </a:blip>
          <a:stretch>
            <a:fillRect/>
          </a:stretch>
        </p:blipFill>
        <p:spPr>
          <a:xfrm>
            <a:off x="1816274" y="1487465"/>
            <a:ext cx="5974915" cy="4779931"/>
          </a:xfrm>
          <a:prstGeom prst="rect">
            <a:avLst/>
          </a:prstGeom>
        </p:spPr>
      </p:pic>
    </p:spTree>
    <p:extLst>
      <p:ext uri="{BB962C8B-B14F-4D97-AF65-F5344CB8AC3E}">
        <p14:creationId xmlns:p14="http://schemas.microsoft.com/office/powerpoint/2010/main" val="513519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Calibri" panose="020F0502020204030204" pitchFamily="34" charset="0"/>
              </a:rPr>
              <a:t>Cost Agenda</a:t>
            </a:r>
            <a:endParaRPr lang="en-US" dirty="0"/>
          </a:p>
        </p:txBody>
      </p:sp>
      <p:sp>
        <p:nvSpPr>
          <p:cNvPr id="3" name="Content Placeholder 2"/>
          <p:cNvSpPr>
            <a:spLocks noGrp="1"/>
          </p:cNvSpPr>
          <p:nvPr>
            <p:ph idx="1"/>
          </p:nvPr>
        </p:nvSpPr>
        <p:spPr/>
        <p:txBody>
          <a:bodyPr>
            <a:normAutofit fontScale="85000" lnSpcReduction="20000"/>
          </a:bodyPr>
          <a:lstStyle/>
          <a:p>
            <a:pPr>
              <a:spcBef>
                <a:spcPct val="40000"/>
              </a:spcBef>
            </a:pPr>
            <a:r>
              <a:rPr lang="en-US" altLang="en-US" sz="3600" dirty="0">
                <a:latin typeface="Calibri" panose="020F0502020204030204" pitchFamily="34" charset="0"/>
              </a:rPr>
              <a:t>SPAC-Costing and Compliance</a:t>
            </a:r>
          </a:p>
          <a:p>
            <a:pPr lvl="1">
              <a:spcBef>
                <a:spcPct val="40000"/>
              </a:spcBef>
            </a:pPr>
            <a:r>
              <a:rPr lang="en-US" altLang="en-US" sz="3000" dirty="0" smtClean="0">
                <a:latin typeface="Calibri" panose="020F0502020204030204" pitchFamily="34" charset="0"/>
              </a:rPr>
              <a:t>Extension of Budget Retro (BR) Cut Off</a:t>
            </a:r>
          </a:p>
          <a:p>
            <a:pPr lvl="1">
              <a:spcBef>
                <a:spcPct val="40000"/>
              </a:spcBef>
            </a:pPr>
            <a:r>
              <a:rPr lang="en-US" altLang="en-US" sz="3000" dirty="0" smtClean="0">
                <a:latin typeface="Calibri" panose="020F0502020204030204" pitchFamily="34" charset="0"/>
              </a:rPr>
              <a:t>Direct Retro (DR) Form Changes</a:t>
            </a:r>
            <a:endParaRPr lang="en-US" altLang="en-US" sz="3000" dirty="0">
              <a:latin typeface="Calibri" panose="020F0502020204030204" pitchFamily="34" charset="0"/>
            </a:endParaRPr>
          </a:p>
          <a:p>
            <a:pPr lvl="1">
              <a:spcBef>
                <a:spcPct val="40000"/>
              </a:spcBef>
            </a:pPr>
            <a:r>
              <a:rPr lang="en-US" altLang="en-US" sz="3000" dirty="0" smtClean="0">
                <a:latin typeface="Calibri" panose="020F0502020204030204" pitchFamily="34" charset="0"/>
              </a:rPr>
              <a:t>New SOAPF Accounts and Post Docs on Training Grants</a:t>
            </a:r>
            <a:endParaRPr lang="en-US" altLang="en-US" sz="3000" dirty="0">
              <a:latin typeface="Calibri" panose="020F0502020204030204" pitchFamily="34" charset="0"/>
            </a:endParaRPr>
          </a:p>
          <a:p>
            <a:pPr lvl="1">
              <a:spcBef>
                <a:spcPct val="40000"/>
              </a:spcBef>
            </a:pPr>
            <a:r>
              <a:rPr lang="en-US" altLang="en-US" sz="3000" dirty="0" smtClean="0">
                <a:latin typeface="Calibri" panose="020F0502020204030204" pitchFamily="34" charset="0"/>
              </a:rPr>
              <a:t>Service Center Rate Proposals</a:t>
            </a:r>
          </a:p>
          <a:p>
            <a:pPr lvl="1">
              <a:spcBef>
                <a:spcPct val="40000"/>
              </a:spcBef>
            </a:pPr>
            <a:r>
              <a:rPr lang="en-US" altLang="en-US" sz="3000" dirty="0" smtClean="0">
                <a:latin typeface="Calibri" panose="020F0502020204030204" pitchFamily="34" charset="0"/>
              </a:rPr>
              <a:t>093019 Initiation</a:t>
            </a:r>
            <a:endParaRPr lang="en-US" altLang="en-US" sz="3000" dirty="0">
              <a:latin typeface="Calibri" panose="020F0502020204030204" pitchFamily="34" charset="0"/>
            </a:endParaRPr>
          </a:p>
          <a:p>
            <a:pPr marL="800100" lvl="2" indent="0">
              <a:buNone/>
            </a:pPr>
            <a:endParaRPr lang="en-US" dirty="0" smtClean="0"/>
          </a:p>
          <a:p>
            <a:pPr marL="0" indent="0">
              <a:buNone/>
            </a:pPr>
            <a:endParaRPr lang="en-US" dirty="0"/>
          </a:p>
          <a:p>
            <a:pPr marL="0" lvl="0" indent="0">
              <a:buNone/>
            </a:pPr>
            <a:r>
              <a:rPr lang="en-US" dirty="0" smtClean="0"/>
              <a:t> 	</a:t>
            </a:r>
            <a:endParaRPr lang="en-US" dirty="0"/>
          </a:p>
        </p:txBody>
      </p:sp>
    </p:spTree>
    <p:extLst>
      <p:ext uri="{BB962C8B-B14F-4D97-AF65-F5344CB8AC3E}">
        <p14:creationId xmlns:p14="http://schemas.microsoft.com/office/powerpoint/2010/main" val="4054405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Calibri" panose="020F0502020204030204" pitchFamily="34" charset="0"/>
              </a:rPr>
              <a:t>Extension of </a:t>
            </a:r>
            <a:r>
              <a:rPr lang="en-US" b="1" dirty="0" smtClean="0">
                <a:latin typeface="Calibri" panose="020F0502020204030204" pitchFamily="34" charset="0"/>
              </a:rPr>
              <a:t>BR Cutoff date – Overriding 90day BR rule</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With Quantum going live on 10/02/19</a:t>
            </a:r>
          </a:p>
          <a:p>
            <a:r>
              <a:rPr lang="en-US" dirty="0" smtClean="0"/>
              <a:t>BR cutoff date PP20-07 (Check date 10/04/19) has been extended</a:t>
            </a:r>
          </a:p>
          <a:p>
            <a:pPr lvl="1"/>
            <a:r>
              <a:rPr lang="en-US" dirty="0" smtClean="0"/>
              <a:t>Initially Tuesday 10/01/19 was the last day to process EFPs for 07/01/19</a:t>
            </a:r>
          </a:p>
          <a:p>
            <a:r>
              <a:rPr lang="en-US" dirty="0" smtClean="0"/>
              <a:t>Extended to PP20-10 (Check Date 11/15/19)</a:t>
            </a:r>
          </a:p>
          <a:p>
            <a:pPr lvl="1"/>
            <a:r>
              <a:rPr lang="en-US" dirty="0" smtClean="0"/>
              <a:t>Tuesday 11/12/19: last day to process EFPS for 07/01/19</a:t>
            </a:r>
          </a:p>
          <a:p>
            <a:pPr lvl="1"/>
            <a:r>
              <a:rPr lang="en-US" dirty="0" smtClean="0"/>
              <a:t>Must be approved by 8pm on 11/12/19</a:t>
            </a:r>
          </a:p>
          <a:p>
            <a:pPr lvl="1"/>
            <a:r>
              <a:rPr lang="en-US" dirty="0" smtClean="0"/>
              <a:t>Wednesday 11/13/19 start processing EFPs with begin date 08/18/19</a:t>
            </a:r>
          </a:p>
          <a:p>
            <a:endParaRPr lang="en-US" dirty="0"/>
          </a:p>
        </p:txBody>
      </p:sp>
    </p:spTree>
    <p:extLst>
      <p:ext uri="{BB962C8B-B14F-4D97-AF65-F5344CB8AC3E}">
        <p14:creationId xmlns:p14="http://schemas.microsoft.com/office/powerpoint/2010/main" val="37689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63A8E-A5FB-415E-9A0E-437F5D588E29}"/>
              </a:ext>
            </a:extLst>
          </p:cNvPr>
          <p:cNvSpPr>
            <a:spLocks noGrp="1"/>
          </p:cNvSpPr>
          <p:nvPr>
            <p:ph type="title"/>
          </p:nvPr>
        </p:nvSpPr>
        <p:spPr/>
        <p:txBody>
          <a:bodyPr/>
          <a:lstStyle/>
          <a:p>
            <a:r>
              <a:rPr lang="en-US" b="1" dirty="0" smtClean="0"/>
              <a:t>DR Form Update</a:t>
            </a:r>
            <a:endParaRPr lang="en-US" dirty="0"/>
          </a:p>
        </p:txBody>
      </p:sp>
      <p:sp>
        <p:nvSpPr>
          <p:cNvPr id="3" name="Content Placeholder 2">
            <a:extLst>
              <a:ext uri="{FF2B5EF4-FFF2-40B4-BE49-F238E27FC236}">
                <a16:creationId xmlns:a16="http://schemas.microsoft.com/office/drawing/2014/main" id="{AE8434DC-B318-47BA-BA55-C2DC5690B8D1}"/>
              </a:ext>
            </a:extLst>
          </p:cNvPr>
          <p:cNvSpPr>
            <a:spLocks noGrp="1"/>
          </p:cNvSpPr>
          <p:nvPr>
            <p:ph idx="1"/>
          </p:nvPr>
        </p:nvSpPr>
        <p:spPr/>
        <p:txBody>
          <a:bodyPr>
            <a:normAutofit/>
          </a:bodyPr>
          <a:lstStyle/>
          <a:p>
            <a:r>
              <a:rPr lang="en-US" dirty="0" smtClean="0"/>
              <a:t>Form will be updated for new Quantum Chart string</a:t>
            </a:r>
          </a:p>
          <a:p>
            <a:r>
              <a:rPr lang="en-US" dirty="0" smtClean="0"/>
              <a:t>Available on SPAC-Cost web page prior to Quantum Go-Live on 10/02/19</a:t>
            </a:r>
          </a:p>
          <a:p>
            <a:pPr lvl="1"/>
            <a:r>
              <a:rPr lang="en-US" dirty="0">
                <a:hlinkClick r:id="rId2"/>
              </a:rPr>
              <a:t>https://www.umaryland.edu/cost/direct-retro-forms/</a:t>
            </a:r>
            <a:endParaRPr lang="en-US" dirty="0" smtClean="0"/>
          </a:p>
          <a:p>
            <a:r>
              <a:rPr lang="en-US" dirty="0" smtClean="0"/>
              <a:t>Development for New Online Form completed after Go-Live</a:t>
            </a:r>
            <a:endParaRPr lang="en-US" dirty="0"/>
          </a:p>
          <a:p>
            <a:pPr marL="0" indent="0">
              <a:buNone/>
            </a:pPr>
            <a:endParaRPr lang="en-US" dirty="0"/>
          </a:p>
        </p:txBody>
      </p:sp>
    </p:spTree>
    <p:extLst>
      <p:ext uri="{BB962C8B-B14F-4D97-AF65-F5344CB8AC3E}">
        <p14:creationId xmlns:p14="http://schemas.microsoft.com/office/powerpoint/2010/main" val="1502807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D235-DA40-664D-AA89-7CBFD541D90E}"/>
              </a:ext>
            </a:extLst>
          </p:cNvPr>
          <p:cNvSpPr>
            <a:spLocks noGrp="1"/>
          </p:cNvSpPr>
          <p:nvPr>
            <p:ph type="title"/>
          </p:nvPr>
        </p:nvSpPr>
        <p:spPr/>
        <p:txBody>
          <a:bodyPr/>
          <a:lstStyle/>
          <a:p>
            <a:r>
              <a:rPr lang="en-US" dirty="0" smtClean="0"/>
              <a:t>SPA Agenda</a:t>
            </a:r>
            <a:endParaRPr lang="en-US" dirty="0"/>
          </a:p>
        </p:txBody>
      </p:sp>
      <p:sp>
        <p:nvSpPr>
          <p:cNvPr id="3" name="Content Placeholder 2">
            <a:extLst>
              <a:ext uri="{FF2B5EF4-FFF2-40B4-BE49-F238E27FC236}">
                <a16:creationId xmlns:a16="http://schemas.microsoft.com/office/drawing/2014/main" id="{C6137CBC-D0B3-744C-B5CE-D37FA0EB2BA6}"/>
              </a:ext>
            </a:extLst>
          </p:cNvPr>
          <p:cNvSpPr>
            <a:spLocks noGrp="1"/>
          </p:cNvSpPr>
          <p:nvPr>
            <p:ph idx="1"/>
          </p:nvPr>
        </p:nvSpPr>
        <p:spPr/>
        <p:txBody>
          <a:bodyPr/>
          <a:lstStyle/>
          <a:p>
            <a:r>
              <a:rPr lang="en-US" dirty="0"/>
              <a:t>Carry forward Form</a:t>
            </a:r>
          </a:p>
          <a:p>
            <a:r>
              <a:rPr lang="en-US" dirty="0" err="1"/>
              <a:t>Kuali</a:t>
            </a:r>
            <a:r>
              <a:rPr lang="en-US" dirty="0"/>
              <a:t> Research - Routing/process</a:t>
            </a:r>
          </a:p>
          <a:p>
            <a:r>
              <a:rPr lang="en-US" dirty="0"/>
              <a:t>DOD again</a:t>
            </a:r>
          </a:p>
          <a:p>
            <a:r>
              <a:rPr lang="en-US" dirty="0"/>
              <a:t>Training </a:t>
            </a:r>
          </a:p>
          <a:p>
            <a:r>
              <a:rPr lang="en-US" dirty="0"/>
              <a:t>Reminders</a:t>
            </a:r>
          </a:p>
        </p:txBody>
      </p:sp>
    </p:spTree>
    <p:extLst>
      <p:ext uri="{BB962C8B-B14F-4D97-AF65-F5344CB8AC3E}">
        <p14:creationId xmlns:p14="http://schemas.microsoft.com/office/powerpoint/2010/main" val="15933672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63A8E-A5FB-415E-9A0E-437F5D588E29}"/>
              </a:ext>
            </a:extLst>
          </p:cNvPr>
          <p:cNvSpPr>
            <a:spLocks noGrp="1"/>
          </p:cNvSpPr>
          <p:nvPr>
            <p:ph type="title"/>
          </p:nvPr>
        </p:nvSpPr>
        <p:spPr/>
        <p:txBody>
          <a:bodyPr/>
          <a:lstStyle/>
          <a:p>
            <a:r>
              <a:rPr lang="en-US" b="1" dirty="0" smtClean="0"/>
              <a:t>New Quantum SOAPF Accounts</a:t>
            </a:r>
            <a:endParaRPr lang="en-US" dirty="0"/>
          </a:p>
        </p:txBody>
      </p:sp>
      <p:sp>
        <p:nvSpPr>
          <p:cNvPr id="3" name="Content Placeholder 2">
            <a:extLst>
              <a:ext uri="{FF2B5EF4-FFF2-40B4-BE49-F238E27FC236}">
                <a16:creationId xmlns:a16="http://schemas.microsoft.com/office/drawing/2014/main" id="{AE8434DC-B318-47BA-BA55-C2DC5690B8D1}"/>
              </a:ext>
            </a:extLst>
          </p:cNvPr>
          <p:cNvSpPr>
            <a:spLocks noGrp="1"/>
          </p:cNvSpPr>
          <p:nvPr>
            <p:ph idx="1"/>
          </p:nvPr>
        </p:nvSpPr>
        <p:spPr>
          <a:xfrm>
            <a:off x="457200" y="1417638"/>
            <a:ext cx="8229600" cy="4793976"/>
          </a:xfrm>
        </p:spPr>
        <p:txBody>
          <a:bodyPr>
            <a:normAutofit fontScale="92500"/>
          </a:bodyPr>
          <a:lstStyle/>
          <a:p>
            <a:r>
              <a:rPr lang="en-US" dirty="0" smtClean="0"/>
              <a:t>To adjust fringe benefits and fund health benefits for post docs on training grants</a:t>
            </a:r>
          </a:p>
          <a:p>
            <a:pPr lvl="1"/>
            <a:r>
              <a:rPr lang="en-US" dirty="0" smtClean="0"/>
              <a:t>If the Project/Purpose used to charge these expenses have changed, please send notification with old and new chart string to </a:t>
            </a:r>
            <a:r>
              <a:rPr lang="en-US" dirty="0" smtClean="0">
                <a:hlinkClick r:id="rId2"/>
              </a:rPr>
              <a:t>effort@umaryland.edu</a:t>
            </a:r>
            <a:endParaRPr lang="en-US" dirty="0" smtClean="0"/>
          </a:p>
          <a:p>
            <a:pPr>
              <a:buFont typeface="Arial" panose="020B0604020202020204" pitchFamily="34" charset="0"/>
              <a:buChar char="•"/>
            </a:pPr>
            <a:r>
              <a:rPr lang="en-US" dirty="0" smtClean="0"/>
              <a:t>Adjustments for September 2019 will not show up on e-UMB Financials</a:t>
            </a:r>
          </a:p>
          <a:p>
            <a:pPr lvl="1"/>
            <a:r>
              <a:rPr lang="en-US" dirty="0" smtClean="0"/>
              <a:t>They will be posted to Quantum Financials in the calendar month October 2019</a:t>
            </a:r>
          </a:p>
          <a:p>
            <a:pPr lvl="1"/>
            <a:r>
              <a:rPr lang="en-US" dirty="0" smtClean="0"/>
              <a:t>Cumulative balance will be accurate</a:t>
            </a:r>
            <a:endParaRPr lang="en-US" dirty="0"/>
          </a:p>
        </p:txBody>
      </p:sp>
    </p:spTree>
    <p:extLst>
      <p:ext uri="{BB962C8B-B14F-4D97-AF65-F5344CB8AC3E}">
        <p14:creationId xmlns:p14="http://schemas.microsoft.com/office/powerpoint/2010/main" val="1305084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Service Center Proposals</a:t>
            </a:r>
            <a:endParaRPr lang="en-US" b="1" dirty="0"/>
          </a:p>
        </p:txBody>
      </p:sp>
      <p:sp>
        <p:nvSpPr>
          <p:cNvPr id="3" name="Content Placeholder 2"/>
          <p:cNvSpPr>
            <a:spLocks noGrp="1"/>
          </p:cNvSpPr>
          <p:nvPr>
            <p:ph idx="1"/>
          </p:nvPr>
        </p:nvSpPr>
        <p:spPr>
          <a:xfrm>
            <a:off x="457200" y="1600200"/>
            <a:ext cx="8229600" cy="4842164"/>
          </a:xfrm>
        </p:spPr>
        <p:txBody>
          <a:bodyPr>
            <a:normAutofit/>
          </a:bodyPr>
          <a:lstStyle/>
          <a:p>
            <a:r>
              <a:rPr lang="en-US" dirty="0" smtClean="0"/>
              <a:t>Rate letters will be sent out by next Monday, 10/01/2019</a:t>
            </a:r>
          </a:p>
          <a:p>
            <a:r>
              <a:rPr lang="en-US" dirty="0" smtClean="0"/>
              <a:t>Completed Proposals need to be returned to Ron Powell and Tom McHugh by 11/01/2019</a:t>
            </a:r>
          </a:p>
          <a:p>
            <a:pPr lvl="1"/>
            <a:r>
              <a:rPr lang="en-US" dirty="0" smtClean="0"/>
              <a:t>Please Attach Narration sheet with rate proposal</a:t>
            </a:r>
          </a:p>
          <a:p>
            <a:pPr marL="0" indent="0">
              <a:buNone/>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537269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Effort Reminders</a:t>
            </a:r>
            <a:endParaRPr lang="en-US" b="1" dirty="0"/>
          </a:p>
        </p:txBody>
      </p:sp>
      <p:sp>
        <p:nvSpPr>
          <p:cNvPr id="3" name="Content Placeholder 2"/>
          <p:cNvSpPr>
            <a:spLocks noGrp="1"/>
          </p:cNvSpPr>
          <p:nvPr>
            <p:ph idx="1"/>
          </p:nvPr>
        </p:nvSpPr>
        <p:spPr>
          <a:xfrm>
            <a:off x="457200" y="1600200"/>
            <a:ext cx="8229600" cy="4842164"/>
          </a:xfrm>
        </p:spPr>
        <p:txBody>
          <a:bodyPr>
            <a:normAutofit/>
          </a:bodyPr>
          <a:lstStyle/>
          <a:p>
            <a:r>
              <a:rPr lang="en-US" dirty="0" smtClean="0"/>
              <a:t>June Effort forms were due 09/10/19 </a:t>
            </a:r>
            <a:endParaRPr lang="en-US" dirty="0"/>
          </a:p>
          <a:p>
            <a:pPr lvl="1"/>
            <a:r>
              <a:rPr lang="en-US" dirty="0" smtClean="0"/>
              <a:t>Total delinquent forms in ERS: 452</a:t>
            </a:r>
          </a:p>
          <a:p>
            <a:r>
              <a:rPr lang="en-US" dirty="0"/>
              <a:t>The new </a:t>
            </a:r>
            <a:r>
              <a:rPr lang="en-US" dirty="0" smtClean="0"/>
              <a:t>093019 </a:t>
            </a:r>
            <a:r>
              <a:rPr lang="en-US" dirty="0"/>
              <a:t>period </a:t>
            </a:r>
            <a:r>
              <a:rPr lang="en-US" dirty="0" smtClean="0"/>
              <a:t>is being initiated </a:t>
            </a:r>
          </a:p>
          <a:p>
            <a:pPr lvl="1"/>
            <a:r>
              <a:rPr lang="en-US" dirty="0" smtClean="0"/>
              <a:t>Will be available next Monday 09/30/19</a:t>
            </a:r>
          </a:p>
          <a:p>
            <a:r>
              <a:rPr lang="en-US" dirty="0" smtClean="0"/>
              <a:t>Check PCA Balances!</a:t>
            </a:r>
          </a:p>
          <a:p>
            <a:pPr lvl="1"/>
            <a:r>
              <a:rPr lang="en-US" dirty="0" smtClean="0"/>
              <a:t>No Fixed EFPS at year end to allocate </a:t>
            </a:r>
            <a:r>
              <a:rPr lang="en-US" dirty="0" err="1" smtClean="0"/>
              <a:t>retropays</a:t>
            </a:r>
            <a:r>
              <a:rPr lang="en-US" dirty="0" smtClean="0"/>
              <a:t> processed in FY20, but related to FY19 </a:t>
            </a:r>
          </a:p>
          <a:p>
            <a:pPr lvl="1"/>
            <a:r>
              <a:rPr lang="en-US" dirty="0" smtClean="0"/>
              <a:t>These FY19 retro pays are falling to the PCA and need DRs to move to correct projects</a:t>
            </a:r>
            <a:endParaRPr lang="en-US" dirty="0"/>
          </a:p>
          <a:p>
            <a:pPr marL="0" indent="0">
              <a:buNone/>
            </a:pPr>
            <a:endParaRPr lang="en-US" dirty="0"/>
          </a:p>
        </p:txBody>
      </p:sp>
    </p:spTree>
    <p:extLst>
      <p:ext uri="{BB962C8B-B14F-4D97-AF65-F5344CB8AC3E}">
        <p14:creationId xmlns:p14="http://schemas.microsoft.com/office/powerpoint/2010/main" val="4450450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60"/>
          <p:cNvSpPr>
            <a:spLocks noGrp="1" noChangeArrowheads="1"/>
          </p:cNvSpPr>
          <p:nvPr>
            <p:ph type="title"/>
          </p:nvPr>
        </p:nvSpPr>
        <p:spPr>
          <a:xfrm>
            <a:off x="666750" y="1379538"/>
            <a:ext cx="8477250" cy="534987"/>
          </a:xfrm>
        </p:spPr>
        <p:txBody>
          <a:bodyPr rtlCol="0">
            <a:normAutofit fontScale="90000"/>
          </a:bodyPr>
          <a:lstStyle/>
          <a:p>
            <a:pPr eaLnBrk="1" fontAlgn="auto" hangingPunct="1">
              <a:spcAft>
                <a:spcPts val="0"/>
              </a:spcAft>
              <a:defRPr/>
            </a:pPr>
            <a:r>
              <a:rPr lang="en-US" dirty="0">
                <a:latin typeface="Tahoma" pitchFamily="34" charset="0"/>
                <a:ea typeface="Tahoma" pitchFamily="34" charset="0"/>
                <a:cs typeface="Tahoma" pitchFamily="34" charset="0"/>
              </a:rPr>
              <a:t/>
            </a:r>
            <a:br>
              <a:rPr lang="en-US" dirty="0">
                <a:latin typeface="Tahoma" pitchFamily="34" charset="0"/>
                <a:ea typeface="Tahoma" pitchFamily="34" charset="0"/>
                <a:cs typeface="Tahoma" pitchFamily="34" charset="0"/>
              </a:rPr>
            </a:br>
            <a:r>
              <a:rPr lang="en-US" dirty="0">
                <a:latin typeface="Tahoma" pitchFamily="34" charset="0"/>
                <a:ea typeface="Tahoma" pitchFamily="34" charset="0"/>
                <a:cs typeface="Tahoma" pitchFamily="34" charset="0"/>
              </a:rPr>
              <a:t> </a:t>
            </a:r>
          </a:p>
        </p:txBody>
      </p:sp>
      <p:sp>
        <p:nvSpPr>
          <p:cNvPr id="3" name="Rectangle 2"/>
          <p:cNvSpPr/>
          <p:nvPr/>
        </p:nvSpPr>
        <p:spPr>
          <a:xfrm>
            <a:off x="2281560" y="3142320"/>
            <a:ext cx="4935985" cy="355482"/>
          </a:xfrm>
          <a:prstGeom prst="rect">
            <a:avLst/>
          </a:prstGeom>
        </p:spPr>
        <p:txBody>
          <a:bodyPr wrap="square">
            <a:spAutoFit/>
          </a:bodyPr>
          <a:lstStyle/>
          <a:p>
            <a:pPr marL="293688" indent="-293688" algn="ctr" defTabSz="914400" eaLnBrk="0" hangingPunct="0">
              <a:lnSpc>
                <a:spcPct val="95000"/>
              </a:lnSpc>
              <a:spcBef>
                <a:spcPct val="25000"/>
              </a:spcBef>
              <a:spcAft>
                <a:spcPct val="10000"/>
              </a:spcAft>
              <a:buClr>
                <a:srgbClr val="003366"/>
              </a:buClr>
              <a:buFont typeface="Wingdings" pitchFamily="2" charset="2"/>
              <a:buNone/>
              <a:defRPr/>
            </a:pPr>
            <a:r>
              <a:rPr lang="en-US" kern="0" dirty="0">
                <a:latin typeface="Tahoma" pitchFamily="34" charset="0"/>
                <a:ea typeface="Tahoma" pitchFamily="34" charset="0"/>
                <a:cs typeface="Tahoma" pitchFamily="34" charset="0"/>
              </a:rPr>
              <a:t>  </a:t>
            </a:r>
          </a:p>
        </p:txBody>
      </p:sp>
      <p:sp>
        <p:nvSpPr>
          <p:cNvPr id="4" name="TextBox 3"/>
          <p:cNvSpPr txBox="1"/>
          <p:nvPr/>
        </p:nvSpPr>
        <p:spPr>
          <a:xfrm>
            <a:off x="2636667" y="2828368"/>
            <a:ext cx="5433135" cy="1015663"/>
          </a:xfrm>
          <a:prstGeom prst="rect">
            <a:avLst/>
          </a:prstGeom>
          <a:noFill/>
        </p:spPr>
        <p:txBody>
          <a:bodyPr wrap="square" rtlCol="0">
            <a:spAutoFit/>
          </a:bodyPr>
          <a:lstStyle/>
          <a:p>
            <a:r>
              <a:rPr lang="en-US" sz="6000" dirty="0">
                <a:latin typeface="Tahoma" panose="020B0604030504040204" pitchFamily="34" charset="0"/>
                <a:ea typeface="Tahoma" panose="020B0604030504040204" pitchFamily="34" charset="0"/>
                <a:cs typeface="Tahoma" panose="020B0604030504040204" pitchFamily="34" charset="0"/>
              </a:rPr>
              <a:t>Questions</a:t>
            </a:r>
          </a:p>
        </p:txBody>
      </p:sp>
      <p:pic>
        <p:nvPicPr>
          <p:cNvPr id="5" name="Picture 4">
            <a:extLst>
              <a:ext uri="{FF2B5EF4-FFF2-40B4-BE49-F238E27FC236}">
                <a16:creationId xmlns:a16="http://schemas.microsoft.com/office/drawing/2014/main" id="{74CB2741-D03A-4F9E-8909-5B3C3EB0EBB2}"/>
              </a:ext>
            </a:extLst>
          </p:cNvPr>
          <p:cNvPicPr>
            <a:picLocks noChangeAspect="1"/>
          </p:cNvPicPr>
          <p:nvPr/>
        </p:nvPicPr>
        <p:blipFill>
          <a:blip r:embed="rId3"/>
          <a:stretch>
            <a:fillRect/>
          </a:stretch>
        </p:blipFill>
        <p:spPr>
          <a:xfrm>
            <a:off x="803564" y="1524001"/>
            <a:ext cx="7523018" cy="4696690"/>
          </a:xfrm>
          <a:prstGeom prst="rect">
            <a:avLst/>
          </a:prstGeom>
        </p:spPr>
      </p:pic>
    </p:spTree>
    <p:extLst>
      <p:ext uri="{BB962C8B-B14F-4D97-AF65-F5344CB8AC3E}">
        <p14:creationId xmlns:p14="http://schemas.microsoft.com/office/powerpoint/2010/main" val="32425546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SPAC AGENDA</a:t>
            </a:r>
            <a:endParaRPr lang="en-US" b="1" dirty="0"/>
          </a:p>
        </p:txBody>
      </p:sp>
      <p:sp>
        <p:nvSpPr>
          <p:cNvPr id="3" name="Content Placeholder 2"/>
          <p:cNvSpPr>
            <a:spLocks noGrp="1"/>
          </p:cNvSpPr>
          <p:nvPr>
            <p:ph idx="1"/>
          </p:nvPr>
        </p:nvSpPr>
        <p:spPr/>
        <p:txBody>
          <a:bodyPr>
            <a:normAutofit/>
          </a:bodyPr>
          <a:lstStyle/>
          <a:p>
            <a:r>
              <a:rPr lang="en-US" dirty="0" smtClean="0"/>
              <a:t>Staffing </a:t>
            </a:r>
            <a:r>
              <a:rPr lang="en-US" dirty="0" err="1" smtClean="0"/>
              <a:t>Upates</a:t>
            </a:r>
            <a:endParaRPr lang="en-US" dirty="0" smtClean="0"/>
          </a:p>
          <a:p>
            <a:r>
              <a:rPr lang="en-US" dirty="0" smtClean="0"/>
              <a:t>Preparing </a:t>
            </a:r>
            <a:r>
              <a:rPr lang="en-US" dirty="0"/>
              <a:t>for Quantum</a:t>
            </a:r>
          </a:p>
          <a:p>
            <a:r>
              <a:rPr lang="en-US" dirty="0"/>
              <a:t>Preparing for Go Live</a:t>
            </a:r>
          </a:p>
          <a:p>
            <a:r>
              <a:rPr lang="en-US" dirty="0" smtClean="0"/>
              <a:t>Development</a:t>
            </a:r>
          </a:p>
          <a:p>
            <a:r>
              <a:rPr lang="en-US" dirty="0" smtClean="0"/>
              <a:t>Reminders!</a:t>
            </a:r>
            <a:endParaRPr lang="en-US" dirty="0"/>
          </a:p>
        </p:txBody>
      </p:sp>
    </p:spTree>
    <p:extLst>
      <p:ext uri="{BB962C8B-B14F-4D97-AF65-F5344CB8AC3E}">
        <p14:creationId xmlns:p14="http://schemas.microsoft.com/office/powerpoint/2010/main" val="8912400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SPAC Staffing Updates</a:t>
            </a:r>
            <a:r>
              <a:rPr lang="en-US" dirty="0"/>
              <a:t>	</a:t>
            </a:r>
          </a:p>
        </p:txBody>
      </p:sp>
      <p:sp>
        <p:nvSpPr>
          <p:cNvPr id="3" name="Content Placeholder 2"/>
          <p:cNvSpPr>
            <a:spLocks noGrp="1"/>
          </p:cNvSpPr>
          <p:nvPr>
            <p:ph idx="1"/>
          </p:nvPr>
        </p:nvSpPr>
        <p:spPr>
          <a:xfrm>
            <a:off x="457199" y="1600200"/>
            <a:ext cx="8569105" cy="5081257"/>
          </a:xfrm>
        </p:spPr>
        <p:txBody>
          <a:bodyPr>
            <a:normAutofit/>
          </a:bodyPr>
          <a:lstStyle/>
          <a:p>
            <a:pPr marL="0" lvl="0" indent="0">
              <a:buNone/>
            </a:pPr>
            <a:r>
              <a:rPr lang="en-US" dirty="0" smtClean="0"/>
              <a:t>OPEN POSITIONS</a:t>
            </a:r>
          </a:p>
          <a:p>
            <a:r>
              <a:rPr lang="en-US" dirty="0" smtClean="0"/>
              <a:t>NOT A ONE!</a:t>
            </a:r>
          </a:p>
          <a:p>
            <a:pPr marL="0" lvl="0" indent="0">
              <a:buNone/>
            </a:pPr>
            <a:endParaRPr lang="en-US" dirty="0"/>
          </a:p>
          <a:p>
            <a:pPr marL="0" lvl="0" indent="0">
              <a:buNone/>
            </a:pPr>
            <a:endParaRPr lang="en-US" dirty="0"/>
          </a:p>
          <a:p>
            <a:pPr marL="457200" lvl="1" indent="0">
              <a:buNone/>
            </a:pPr>
            <a:endParaRPr lang="en-US" dirty="0"/>
          </a:p>
        </p:txBody>
      </p:sp>
      <p:sp>
        <p:nvSpPr>
          <p:cNvPr id="4" name="TextBox 3"/>
          <p:cNvSpPr txBox="1"/>
          <p:nvPr/>
        </p:nvSpPr>
        <p:spPr>
          <a:xfrm>
            <a:off x="1019366" y="3295052"/>
            <a:ext cx="6673969" cy="2031325"/>
          </a:xfrm>
          <a:prstGeom prst="rect">
            <a:avLst/>
          </a:prstGeom>
          <a:noFill/>
          <a:ln>
            <a:solidFill>
              <a:schemeClr val="tx2">
                <a:lumMod val="60000"/>
                <a:lumOff val="40000"/>
              </a:schemeClr>
            </a:solidFill>
          </a:ln>
        </p:spPr>
        <p:txBody>
          <a:bodyPr wrap="square" rtlCol="0">
            <a:spAutoFit/>
          </a:bodyPr>
          <a:lstStyle/>
          <a:p>
            <a:pPr algn="ctr"/>
            <a:r>
              <a:rPr lang="en-US" sz="5400" dirty="0" smtClean="0">
                <a:solidFill>
                  <a:srgbClr val="FF0000"/>
                </a:solidFill>
              </a:rPr>
              <a:t>Welcome Intern</a:t>
            </a:r>
          </a:p>
          <a:p>
            <a:pPr algn="ctr"/>
            <a:r>
              <a:rPr lang="en-US" sz="5400" dirty="0" smtClean="0"/>
              <a:t>Nicolette McGhee</a:t>
            </a:r>
          </a:p>
          <a:p>
            <a:endParaRPr lang="en-US" dirty="0"/>
          </a:p>
        </p:txBody>
      </p:sp>
    </p:spTree>
    <p:extLst>
      <p:ext uri="{BB962C8B-B14F-4D97-AF65-F5344CB8AC3E}">
        <p14:creationId xmlns:p14="http://schemas.microsoft.com/office/powerpoint/2010/main" val="11590400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Preparing for Quantum</a:t>
            </a:r>
            <a:endParaRPr lang="en-US" b="1"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smtClean="0"/>
              <a:t>Everything prior to 7/1/2014 is closed or being closed (few stragglers)</a:t>
            </a:r>
          </a:p>
          <a:p>
            <a:pPr>
              <a:buFont typeface="Arial" panose="020B0604020202020204" pitchFamily="34" charset="0"/>
              <a:buChar char="•"/>
            </a:pPr>
            <a:r>
              <a:rPr lang="en-US" dirty="0" smtClean="0"/>
              <a:t>25,124 projects 21,095 closed</a:t>
            </a:r>
          </a:p>
          <a:p>
            <a:pPr>
              <a:buFont typeface="Arial" panose="020B0604020202020204" pitchFamily="34" charset="0"/>
              <a:buChar char="•"/>
            </a:pPr>
            <a:r>
              <a:rPr lang="en-US" dirty="0" smtClean="0"/>
              <a:t>1,501 expired (GT 7/1/14) and 2,528 open</a:t>
            </a:r>
          </a:p>
          <a:p>
            <a:pPr>
              <a:buFont typeface="Arial" panose="020B0604020202020204" pitchFamily="34" charset="0"/>
              <a:buChar char="•"/>
            </a:pPr>
            <a:r>
              <a:rPr lang="en-US" dirty="0" smtClean="0"/>
              <a:t>We are only able to use Raven until after Oct 1</a:t>
            </a:r>
          </a:p>
          <a:p>
            <a:pPr>
              <a:buFont typeface="Arial" panose="020B0604020202020204" pitchFamily="34" charset="0"/>
              <a:buChar char="•"/>
            </a:pPr>
            <a:r>
              <a:rPr lang="en-US" dirty="0" smtClean="0"/>
              <a:t>Still have FFR’s out there with only 2 BD’S</a:t>
            </a:r>
          </a:p>
        </p:txBody>
      </p:sp>
    </p:spTree>
    <p:extLst>
      <p:ext uri="{BB962C8B-B14F-4D97-AF65-F5344CB8AC3E}">
        <p14:creationId xmlns:p14="http://schemas.microsoft.com/office/powerpoint/2010/main" val="21366971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Preparing for After Go-Live</a:t>
            </a:r>
            <a:endParaRPr lang="en-US" b="1"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smtClean="0"/>
              <a:t>First 2 weeks will be spent setting up awards</a:t>
            </a:r>
          </a:p>
          <a:p>
            <a:pPr>
              <a:buFont typeface="Arial" panose="020B0604020202020204" pitchFamily="34" charset="0"/>
              <a:buChar char="•"/>
            </a:pPr>
            <a:r>
              <a:rPr lang="en-US" dirty="0" smtClean="0"/>
              <a:t>The entire team will be setting up and modifying awards</a:t>
            </a:r>
          </a:p>
          <a:p>
            <a:pPr>
              <a:buFont typeface="Arial" panose="020B0604020202020204" pitchFamily="34" charset="0"/>
              <a:buChar char="•"/>
            </a:pPr>
            <a:r>
              <a:rPr lang="en-US" dirty="0" smtClean="0"/>
              <a:t>Then we move onto billing</a:t>
            </a:r>
          </a:p>
          <a:p>
            <a:pPr>
              <a:buFont typeface="Arial" panose="020B0604020202020204" pitchFamily="34" charset="0"/>
              <a:buChar char="•"/>
            </a:pPr>
            <a:r>
              <a:rPr lang="en-US" dirty="0" smtClean="0"/>
              <a:t>Have notified sponsors that we may be late</a:t>
            </a:r>
          </a:p>
          <a:p>
            <a:pPr>
              <a:buFont typeface="Arial" panose="020B0604020202020204" pitchFamily="34" charset="0"/>
              <a:buChar char="•"/>
            </a:pPr>
            <a:r>
              <a:rPr lang="en-US" dirty="0" smtClean="0"/>
              <a:t>DIRRF’s are input directly by departments</a:t>
            </a:r>
          </a:p>
          <a:p>
            <a:pPr lvl="1">
              <a:buFont typeface="Arial" panose="020B0604020202020204" pitchFamily="34" charset="0"/>
              <a:buChar char="•"/>
            </a:pPr>
            <a:endParaRPr lang="en-US" dirty="0"/>
          </a:p>
          <a:p>
            <a:pPr lvl="1">
              <a:buFont typeface="Arial" panose="020B0604020202020204" pitchFamily="34" charset="0"/>
              <a:buChar char="•"/>
            </a:pPr>
            <a:endParaRPr lang="en-US" dirty="0" smtClean="0"/>
          </a:p>
        </p:txBody>
      </p:sp>
    </p:spTree>
    <p:extLst>
      <p:ext uri="{BB962C8B-B14F-4D97-AF65-F5344CB8AC3E}">
        <p14:creationId xmlns:p14="http://schemas.microsoft.com/office/powerpoint/2010/main" val="16764468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a:t>
            </a:r>
            <a:endParaRPr lang="en-US" dirty="0"/>
          </a:p>
        </p:txBody>
      </p:sp>
      <p:sp>
        <p:nvSpPr>
          <p:cNvPr id="3" name="Content Placeholder 2"/>
          <p:cNvSpPr>
            <a:spLocks noGrp="1"/>
          </p:cNvSpPr>
          <p:nvPr>
            <p:ph idx="1"/>
          </p:nvPr>
        </p:nvSpPr>
        <p:spPr/>
        <p:txBody>
          <a:bodyPr>
            <a:normAutofit/>
          </a:bodyPr>
          <a:lstStyle/>
          <a:p>
            <a:r>
              <a:rPr lang="en-US" dirty="0" smtClean="0"/>
              <a:t>NIH – Federal Salary Cap Policy update</a:t>
            </a:r>
          </a:p>
          <a:p>
            <a:r>
              <a:rPr lang="en-US" dirty="0" smtClean="0"/>
              <a:t>SCCU policy update</a:t>
            </a:r>
          </a:p>
          <a:p>
            <a:r>
              <a:rPr lang="en-US" dirty="0" smtClean="0"/>
              <a:t>Training Grants Training</a:t>
            </a:r>
          </a:p>
          <a:p>
            <a:r>
              <a:rPr lang="en-US" dirty="0" smtClean="0"/>
              <a:t>Relinquishment Guidance</a:t>
            </a:r>
          </a:p>
          <a:p>
            <a:r>
              <a:rPr lang="en-US" dirty="0" smtClean="0"/>
              <a:t>Closure Process update</a:t>
            </a:r>
          </a:p>
        </p:txBody>
      </p:sp>
    </p:spTree>
    <p:extLst>
      <p:ext uri="{BB962C8B-B14F-4D97-AF65-F5344CB8AC3E}">
        <p14:creationId xmlns:p14="http://schemas.microsoft.com/office/powerpoint/2010/main" val="11959562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63A8E-A5FB-415E-9A0E-437F5D588E29}"/>
              </a:ext>
            </a:extLst>
          </p:cNvPr>
          <p:cNvSpPr>
            <a:spLocks noGrp="1"/>
          </p:cNvSpPr>
          <p:nvPr>
            <p:ph type="title"/>
          </p:nvPr>
        </p:nvSpPr>
        <p:spPr/>
        <p:txBody>
          <a:bodyPr/>
          <a:lstStyle/>
          <a:p>
            <a:r>
              <a:rPr lang="en-US" dirty="0" smtClean="0"/>
              <a:t>Reminders</a:t>
            </a:r>
            <a:endParaRPr lang="en-US" dirty="0"/>
          </a:p>
        </p:txBody>
      </p:sp>
      <p:sp>
        <p:nvSpPr>
          <p:cNvPr id="3" name="Content Placeholder 2">
            <a:extLst>
              <a:ext uri="{FF2B5EF4-FFF2-40B4-BE49-F238E27FC236}">
                <a16:creationId xmlns:a16="http://schemas.microsoft.com/office/drawing/2014/main" id="{AE8434DC-B318-47BA-BA55-C2DC5690B8D1}"/>
              </a:ext>
            </a:extLst>
          </p:cNvPr>
          <p:cNvSpPr>
            <a:spLocks noGrp="1"/>
          </p:cNvSpPr>
          <p:nvPr>
            <p:ph idx="1"/>
          </p:nvPr>
        </p:nvSpPr>
        <p:spPr>
          <a:xfrm>
            <a:off x="914400" y="1346702"/>
            <a:ext cx="7659232" cy="4525963"/>
          </a:xfrm>
        </p:spPr>
        <p:txBody>
          <a:bodyPr>
            <a:normAutofit/>
          </a:bodyPr>
          <a:lstStyle/>
          <a:p>
            <a:r>
              <a:rPr lang="en-US" dirty="0"/>
              <a:t>SCR Reporting</a:t>
            </a:r>
          </a:p>
          <a:p>
            <a:pPr lvl="1"/>
            <a:r>
              <a:rPr lang="en-US" dirty="0"/>
              <a:t>Due by October </a:t>
            </a:r>
            <a:r>
              <a:rPr lang="en-US" dirty="0" smtClean="0"/>
              <a:t>11th</a:t>
            </a:r>
            <a:endParaRPr lang="en-US" dirty="0"/>
          </a:p>
          <a:p>
            <a:pPr lvl="1"/>
            <a:r>
              <a:rPr lang="en-US" dirty="0"/>
              <a:t>For Federal Service Contracts Only</a:t>
            </a:r>
          </a:p>
          <a:p>
            <a:pPr lvl="1"/>
            <a:r>
              <a:rPr lang="en-US" dirty="0"/>
              <a:t>Esther Ndiangui from our office </a:t>
            </a:r>
            <a:r>
              <a:rPr lang="en-US" dirty="0" smtClean="0"/>
              <a:t>will notify you with your list</a:t>
            </a:r>
          </a:p>
          <a:p>
            <a:pPr lvl="1"/>
            <a:r>
              <a:rPr lang="en-US" dirty="0" smtClean="0"/>
              <a:t>Remember, if you have a service contract, you need to have your subs track their hours for invoices posted in our system 10/1/18-9/15/19</a:t>
            </a:r>
          </a:p>
        </p:txBody>
      </p:sp>
    </p:spTree>
    <p:extLst>
      <p:ext uri="{BB962C8B-B14F-4D97-AF65-F5344CB8AC3E}">
        <p14:creationId xmlns:p14="http://schemas.microsoft.com/office/powerpoint/2010/main" val="18417124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D235-DA40-664D-AA89-7CBFD541D90E}"/>
              </a:ext>
            </a:extLst>
          </p:cNvPr>
          <p:cNvSpPr>
            <a:spLocks noGrp="1"/>
          </p:cNvSpPr>
          <p:nvPr>
            <p:ph type="title"/>
          </p:nvPr>
        </p:nvSpPr>
        <p:spPr/>
        <p:txBody>
          <a:bodyPr/>
          <a:lstStyle/>
          <a:p>
            <a:r>
              <a:rPr lang="en-US" dirty="0"/>
              <a:t>New Team Members</a:t>
            </a:r>
          </a:p>
        </p:txBody>
      </p:sp>
      <p:sp>
        <p:nvSpPr>
          <p:cNvPr id="3" name="Content Placeholder 2">
            <a:extLst>
              <a:ext uri="{FF2B5EF4-FFF2-40B4-BE49-F238E27FC236}">
                <a16:creationId xmlns:a16="http://schemas.microsoft.com/office/drawing/2014/main" id="{C6137CBC-D0B3-744C-B5CE-D37FA0EB2BA6}"/>
              </a:ext>
            </a:extLst>
          </p:cNvPr>
          <p:cNvSpPr>
            <a:spLocks noGrp="1"/>
          </p:cNvSpPr>
          <p:nvPr>
            <p:ph idx="1"/>
          </p:nvPr>
        </p:nvSpPr>
        <p:spPr/>
        <p:txBody>
          <a:bodyPr/>
          <a:lstStyle/>
          <a:p>
            <a:r>
              <a:rPr lang="en-US" dirty="0"/>
              <a:t>Please join with us in welcoming Odessa to the Team White Proposal Team</a:t>
            </a:r>
          </a:p>
        </p:txBody>
      </p:sp>
    </p:spTree>
    <p:extLst>
      <p:ext uri="{BB962C8B-B14F-4D97-AF65-F5344CB8AC3E}">
        <p14:creationId xmlns:p14="http://schemas.microsoft.com/office/powerpoint/2010/main" val="22362387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60"/>
          <p:cNvSpPr>
            <a:spLocks noGrp="1" noChangeArrowheads="1"/>
          </p:cNvSpPr>
          <p:nvPr>
            <p:ph type="title"/>
          </p:nvPr>
        </p:nvSpPr>
        <p:spPr>
          <a:xfrm>
            <a:off x="666750" y="1379538"/>
            <a:ext cx="8477250" cy="534987"/>
          </a:xfrm>
        </p:spPr>
        <p:txBody>
          <a:bodyPr rtlCol="0">
            <a:normAutofit fontScale="90000"/>
          </a:bodyPr>
          <a:lstStyle/>
          <a:p>
            <a:pPr eaLnBrk="1" fontAlgn="auto" hangingPunct="1">
              <a:spcAft>
                <a:spcPts val="0"/>
              </a:spcAft>
              <a:defRPr/>
            </a:pPr>
            <a:r>
              <a:rPr lang="en-US" dirty="0">
                <a:latin typeface="Tahoma" pitchFamily="34" charset="0"/>
                <a:ea typeface="Tahoma" pitchFamily="34" charset="0"/>
                <a:cs typeface="Tahoma" pitchFamily="34" charset="0"/>
              </a:rPr>
              <a:t/>
            </a:r>
            <a:br>
              <a:rPr lang="en-US" dirty="0">
                <a:latin typeface="Tahoma" pitchFamily="34" charset="0"/>
                <a:ea typeface="Tahoma" pitchFamily="34" charset="0"/>
                <a:cs typeface="Tahoma" pitchFamily="34" charset="0"/>
              </a:rPr>
            </a:br>
            <a:r>
              <a:rPr lang="en-US" dirty="0">
                <a:latin typeface="Tahoma" pitchFamily="34" charset="0"/>
                <a:ea typeface="Tahoma" pitchFamily="34" charset="0"/>
                <a:cs typeface="Tahoma" pitchFamily="34" charset="0"/>
              </a:rPr>
              <a:t> </a:t>
            </a:r>
          </a:p>
        </p:txBody>
      </p:sp>
      <p:sp>
        <p:nvSpPr>
          <p:cNvPr id="3" name="Rectangle 2"/>
          <p:cNvSpPr/>
          <p:nvPr/>
        </p:nvSpPr>
        <p:spPr>
          <a:xfrm>
            <a:off x="2281560" y="3142320"/>
            <a:ext cx="4935985" cy="355482"/>
          </a:xfrm>
          <a:prstGeom prst="rect">
            <a:avLst/>
          </a:prstGeom>
        </p:spPr>
        <p:txBody>
          <a:bodyPr wrap="square">
            <a:spAutoFit/>
          </a:bodyPr>
          <a:lstStyle/>
          <a:p>
            <a:pPr marL="293688" indent="-293688" algn="ctr" defTabSz="914400" eaLnBrk="0" hangingPunct="0">
              <a:lnSpc>
                <a:spcPct val="95000"/>
              </a:lnSpc>
              <a:spcBef>
                <a:spcPct val="25000"/>
              </a:spcBef>
              <a:spcAft>
                <a:spcPct val="10000"/>
              </a:spcAft>
              <a:buClr>
                <a:srgbClr val="003366"/>
              </a:buClr>
              <a:buFont typeface="Wingdings" pitchFamily="2" charset="2"/>
              <a:buNone/>
              <a:defRPr/>
            </a:pPr>
            <a:r>
              <a:rPr lang="en-US" kern="0" dirty="0">
                <a:latin typeface="Tahoma" pitchFamily="34" charset="0"/>
                <a:ea typeface="Tahoma" pitchFamily="34" charset="0"/>
                <a:cs typeface="Tahoma" pitchFamily="34" charset="0"/>
              </a:rPr>
              <a:t>  </a:t>
            </a:r>
          </a:p>
        </p:txBody>
      </p:sp>
      <p:sp>
        <p:nvSpPr>
          <p:cNvPr id="4" name="TextBox 3"/>
          <p:cNvSpPr txBox="1"/>
          <p:nvPr/>
        </p:nvSpPr>
        <p:spPr>
          <a:xfrm>
            <a:off x="2636667" y="2828368"/>
            <a:ext cx="5433135" cy="1015663"/>
          </a:xfrm>
          <a:prstGeom prst="rect">
            <a:avLst/>
          </a:prstGeom>
          <a:noFill/>
        </p:spPr>
        <p:txBody>
          <a:bodyPr wrap="square" rtlCol="0">
            <a:spAutoFit/>
          </a:bodyPr>
          <a:lstStyle/>
          <a:p>
            <a:r>
              <a:rPr lang="en-US" sz="6000" dirty="0">
                <a:latin typeface="Tahoma" panose="020B0604030504040204" pitchFamily="34" charset="0"/>
                <a:ea typeface="Tahoma" panose="020B0604030504040204" pitchFamily="34" charset="0"/>
                <a:cs typeface="Tahoma" panose="020B0604030504040204" pitchFamily="34" charset="0"/>
              </a:rPr>
              <a:t>Questions</a:t>
            </a:r>
          </a:p>
        </p:txBody>
      </p:sp>
      <p:pic>
        <p:nvPicPr>
          <p:cNvPr id="5" name="Picture 4">
            <a:extLst>
              <a:ext uri="{FF2B5EF4-FFF2-40B4-BE49-F238E27FC236}">
                <a16:creationId xmlns:a16="http://schemas.microsoft.com/office/drawing/2014/main" id="{74CB2741-D03A-4F9E-8909-5B3C3EB0EBB2}"/>
              </a:ext>
            </a:extLst>
          </p:cNvPr>
          <p:cNvPicPr>
            <a:picLocks noChangeAspect="1"/>
          </p:cNvPicPr>
          <p:nvPr/>
        </p:nvPicPr>
        <p:blipFill>
          <a:blip r:embed="rId3"/>
          <a:stretch>
            <a:fillRect/>
          </a:stretch>
        </p:blipFill>
        <p:spPr>
          <a:xfrm>
            <a:off x="803564" y="1524001"/>
            <a:ext cx="7523018" cy="4696690"/>
          </a:xfrm>
          <a:prstGeom prst="rect">
            <a:avLst/>
          </a:prstGeom>
        </p:spPr>
      </p:pic>
    </p:spTree>
    <p:extLst>
      <p:ext uri="{BB962C8B-B14F-4D97-AF65-F5344CB8AC3E}">
        <p14:creationId xmlns:p14="http://schemas.microsoft.com/office/powerpoint/2010/main" val="5086900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QUANTUM Updates</a:t>
            </a:r>
            <a:endParaRPr lang="en-US" dirty="0"/>
          </a:p>
        </p:txBody>
      </p:sp>
      <p:sp>
        <p:nvSpPr>
          <p:cNvPr id="3" name="Content Placeholder 2"/>
          <p:cNvSpPr>
            <a:spLocks noGrp="1"/>
          </p:cNvSpPr>
          <p:nvPr>
            <p:ph idx="1"/>
          </p:nvPr>
        </p:nvSpPr>
        <p:spPr/>
        <p:txBody>
          <a:bodyPr/>
          <a:lstStyle/>
          <a:p>
            <a:r>
              <a:rPr lang="en-US" dirty="0" smtClean="0"/>
              <a:t>Quantum Financials – Lynn McGinley</a:t>
            </a:r>
          </a:p>
          <a:p>
            <a:r>
              <a:rPr lang="en-US" dirty="0" smtClean="0"/>
              <a:t>Revenue </a:t>
            </a:r>
            <a:r>
              <a:rPr lang="en-US" dirty="0"/>
              <a:t>Recognition</a:t>
            </a:r>
          </a:p>
          <a:p>
            <a:r>
              <a:rPr lang="en-US" dirty="0"/>
              <a:t>Cost Sharing</a:t>
            </a:r>
          </a:p>
          <a:p>
            <a:r>
              <a:rPr lang="en-US" dirty="0"/>
              <a:t>Data Analytics Demo</a:t>
            </a:r>
          </a:p>
          <a:p>
            <a:endParaRPr lang="en-US" dirty="0"/>
          </a:p>
        </p:txBody>
      </p:sp>
    </p:spTree>
    <p:extLst>
      <p:ext uri="{BB962C8B-B14F-4D97-AF65-F5344CB8AC3E}">
        <p14:creationId xmlns:p14="http://schemas.microsoft.com/office/powerpoint/2010/main" val="2119946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17141-7AFF-D74C-9AE7-094AD703F31C}"/>
              </a:ext>
            </a:extLst>
          </p:cNvPr>
          <p:cNvSpPr>
            <a:spLocks noGrp="1"/>
          </p:cNvSpPr>
          <p:nvPr>
            <p:ph type="title"/>
          </p:nvPr>
        </p:nvSpPr>
        <p:spPr/>
        <p:txBody>
          <a:bodyPr/>
          <a:lstStyle/>
          <a:p>
            <a:r>
              <a:rPr lang="en-US" dirty="0"/>
              <a:t>Carryforward Form</a:t>
            </a:r>
          </a:p>
        </p:txBody>
      </p:sp>
      <p:sp>
        <p:nvSpPr>
          <p:cNvPr id="3" name="Content Placeholder 2">
            <a:extLst>
              <a:ext uri="{FF2B5EF4-FFF2-40B4-BE49-F238E27FC236}">
                <a16:creationId xmlns:a16="http://schemas.microsoft.com/office/drawing/2014/main" id="{3F300506-ACAA-A34A-A450-F3504B6D856D}"/>
              </a:ext>
            </a:extLst>
          </p:cNvPr>
          <p:cNvSpPr>
            <a:spLocks noGrp="1"/>
          </p:cNvSpPr>
          <p:nvPr>
            <p:ph idx="1"/>
          </p:nvPr>
        </p:nvSpPr>
        <p:spPr/>
        <p:txBody>
          <a:bodyPr>
            <a:normAutofit lnSpcReduction="10000"/>
          </a:bodyPr>
          <a:lstStyle/>
          <a:p>
            <a:r>
              <a:rPr lang="en-US" dirty="0"/>
              <a:t>New form</a:t>
            </a:r>
          </a:p>
          <a:p>
            <a:r>
              <a:rPr lang="en-US" dirty="0"/>
              <a:t>Submit to SPA FIRST!!!!  </a:t>
            </a:r>
          </a:p>
          <a:p>
            <a:pPr lvl="1"/>
            <a:r>
              <a:rPr lang="en-US" dirty="0"/>
              <a:t>SPA must review each award </a:t>
            </a:r>
          </a:p>
          <a:p>
            <a:pPr lvl="1"/>
            <a:r>
              <a:rPr lang="en-US" dirty="0"/>
              <a:t>SPA teams will assist with obtaining prior approval if necessary </a:t>
            </a:r>
          </a:p>
          <a:p>
            <a:pPr lvl="1"/>
            <a:r>
              <a:rPr lang="en-US" dirty="0"/>
              <a:t>Remember to include Supporting Documentation/Prior Approval with the form</a:t>
            </a:r>
          </a:p>
          <a:p>
            <a:r>
              <a:rPr lang="en-US" dirty="0"/>
              <a:t>SPA will forward the carryforward to SPAC for processing</a:t>
            </a:r>
          </a:p>
        </p:txBody>
      </p:sp>
    </p:spTree>
    <p:extLst>
      <p:ext uri="{BB962C8B-B14F-4D97-AF65-F5344CB8AC3E}">
        <p14:creationId xmlns:p14="http://schemas.microsoft.com/office/powerpoint/2010/main" val="2948513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58D6F-EB5F-6A45-A41A-41D7B335A722}"/>
              </a:ext>
            </a:extLst>
          </p:cNvPr>
          <p:cNvSpPr>
            <a:spLocks noGrp="1"/>
          </p:cNvSpPr>
          <p:nvPr>
            <p:ph type="title"/>
          </p:nvPr>
        </p:nvSpPr>
        <p:spPr/>
        <p:txBody>
          <a:bodyPr/>
          <a:lstStyle/>
          <a:p>
            <a:r>
              <a:rPr lang="en-US" dirty="0"/>
              <a:t>Kuali Research</a:t>
            </a:r>
          </a:p>
        </p:txBody>
      </p:sp>
      <p:sp>
        <p:nvSpPr>
          <p:cNvPr id="3" name="Content Placeholder 2">
            <a:extLst>
              <a:ext uri="{FF2B5EF4-FFF2-40B4-BE49-F238E27FC236}">
                <a16:creationId xmlns:a16="http://schemas.microsoft.com/office/drawing/2014/main" id="{94EE1888-FCD5-D646-BF45-64B3249A5850}"/>
              </a:ext>
            </a:extLst>
          </p:cNvPr>
          <p:cNvSpPr>
            <a:spLocks noGrp="1"/>
          </p:cNvSpPr>
          <p:nvPr>
            <p:ph idx="1"/>
          </p:nvPr>
        </p:nvSpPr>
        <p:spPr/>
        <p:txBody>
          <a:bodyPr>
            <a:normAutofit/>
          </a:bodyPr>
          <a:lstStyle/>
          <a:p>
            <a:r>
              <a:rPr lang="en-US" sz="2800" dirty="0"/>
              <a:t>Routing of Proposals in Kuali Research</a:t>
            </a:r>
          </a:p>
          <a:p>
            <a:pPr lvl="1"/>
            <a:r>
              <a:rPr lang="en-US" sz="2400" dirty="0"/>
              <a:t>In consultation with the SOM Dean’s office (only school really affected by this change), we will be changing how routing occurs.</a:t>
            </a:r>
          </a:p>
          <a:p>
            <a:pPr lvl="1"/>
            <a:r>
              <a:rPr lang="en-US" sz="2400" dirty="0"/>
              <a:t>Combining with College Park resulted in all key persons named in the proposal to be included in the routing, which caused delay and confusion.</a:t>
            </a:r>
          </a:p>
          <a:p>
            <a:pPr lvl="1"/>
            <a:r>
              <a:rPr lang="en-US" sz="2400" dirty="0"/>
              <a:t>Sometime after October 5, 2019, new routing agendas will be put into place.</a:t>
            </a:r>
          </a:p>
          <a:p>
            <a:pPr marL="0" indent="0">
              <a:buNone/>
            </a:pPr>
            <a:endParaRPr lang="en-US" sz="2800" dirty="0"/>
          </a:p>
          <a:p>
            <a:endParaRPr lang="en-US" dirty="0"/>
          </a:p>
          <a:p>
            <a:pPr lvl="1"/>
            <a:endParaRPr lang="en-US" dirty="0"/>
          </a:p>
        </p:txBody>
      </p:sp>
    </p:spTree>
    <p:extLst>
      <p:ext uri="{BB962C8B-B14F-4D97-AF65-F5344CB8AC3E}">
        <p14:creationId xmlns:p14="http://schemas.microsoft.com/office/powerpoint/2010/main" val="3376176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4AAE1-0A7E-4D44-BB98-B36C3DFA447D}"/>
              </a:ext>
            </a:extLst>
          </p:cNvPr>
          <p:cNvSpPr>
            <a:spLocks noGrp="1"/>
          </p:cNvSpPr>
          <p:nvPr>
            <p:ph type="title"/>
          </p:nvPr>
        </p:nvSpPr>
        <p:spPr/>
        <p:txBody>
          <a:bodyPr/>
          <a:lstStyle/>
          <a:p>
            <a:r>
              <a:rPr lang="en-US" dirty="0"/>
              <a:t>Routing Process</a:t>
            </a:r>
          </a:p>
        </p:txBody>
      </p:sp>
      <p:sp>
        <p:nvSpPr>
          <p:cNvPr id="3" name="Content Placeholder 2">
            <a:extLst>
              <a:ext uri="{FF2B5EF4-FFF2-40B4-BE49-F238E27FC236}">
                <a16:creationId xmlns:a16="http://schemas.microsoft.com/office/drawing/2014/main" id="{3CF89776-1CBC-B84B-B962-552BFF09CC36}"/>
              </a:ext>
            </a:extLst>
          </p:cNvPr>
          <p:cNvSpPr>
            <a:spLocks noGrp="1"/>
          </p:cNvSpPr>
          <p:nvPr>
            <p:ph idx="1"/>
          </p:nvPr>
        </p:nvSpPr>
        <p:spPr/>
        <p:txBody>
          <a:bodyPr>
            <a:normAutofit/>
          </a:bodyPr>
          <a:lstStyle/>
          <a:p>
            <a:pPr marL="0" indent="0">
              <a:buNone/>
            </a:pPr>
            <a:r>
              <a:rPr lang="en-US" dirty="0"/>
              <a:t>New Routing Process</a:t>
            </a:r>
          </a:p>
          <a:p>
            <a:pPr lvl="1"/>
            <a:r>
              <a:rPr lang="en-US" dirty="0"/>
              <a:t>There will be no change if a department/division creates a proposal for their faculty.</a:t>
            </a:r>
          </a:p>
          <a:p>
            <a:pPr lvl="1"/>
            <a:r>
              <a:rPr lang="en-US" dirty="0"/>
              <a:t>If a center/institute creates a proposal, it will automatically pull in the center/institute as the lead unit into the Person details within the Key Persons tab. (This controls the routing of the proposal)</a:t>
            </a:r>
          </a:p>
        </p:txBody>
      </p:sp>
    </p:spTree>
    <p:extLst>
      <p:ext uri="{BB962C8B-B14F-4D97-AF65-F5344CB8AC3E}">
        <p14:creationId xmlns:p14="http://schemas.microsoft.com/office/powerpoint/2010/main" val="1763585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5FEA1-0C67-A74E-B8D5-9AB93BAC47DE}"/>
              </a:ext>
            </a:extLst>
          </p:cNvPr>
          <p:cNvSpPr>
            <a:spLocks noGrp="1"/>
          </p:cNvSpPr>
          <p:nvPr>
            <p:ph type="title"/>
          </p:nvPr>
        </p:nvSpPr>
        <p:spPr/>
        <p:txBody>
          <a:bodyPr/>
          <a:lstStyle/>
          <a:p>
            <a:r>
              <a:rPr lang="en-US" dirty="0"/>
              <a:t>New Routing Process</a:t>
            </a:r>
          </a:p>
        </p:txBody>
      </p:sp>
      <p:sp>
        <p:nvSpPr>
          <p:cNvPr id="3" name="Content Placeholder 2">
            <a:extLst>
              <a:ext uri="{FF2B5EF4-FFF2-40B4-BE49-F238E27FC236}">
                <a16:creationId xmlns:a16="http://schemas.microsoft.com/office/drawing/2014/main" id="{3B09B9FA-B7C0-0944-AC4B-5343C4EB82B9}"/>
              </a:ext>
            </a:extLst>
          </p:cNvPr>
          <p:cNvSpPr>
            <a:spLocks noGrp="1"/>
          </p:cNvSpPr>
          <p:nvPr>
            <p:ph idx="1"/>
          </p:nvPr>
        </p:nvSpPr>
        <p:spPr>
          <a:xfrm>
            <a:off x="457200" y="1600201"/>
            <a:ext cx="8229600" cy="2498834"/>
          </a:xfrm>
        </p:spPr>
        <p:txBody>
          <a:bodyPr/>
          <a:lstStyle/>
          <a:p>
            <a:pPr lvl="1"/>
            <a:r>
              <a:rPr lang="en-US" dirty="0"/>
              <a:t>Under Key Person tab – Under Personnel you will add your Principal Investigator and any other key person.</a:t>
            </a:r>
          </a:p>
          <a:p>
            <a:pPr lvl="1"/>
            <a:r>
              <a:rPr lang="en-US" dirty="0"/>
              <a:t>Open Details – under Unit Details, add the academic unit</a:t>
            </a:r>
          </a:p>
        </p:txBody>
      </p:sp>
      <p:pic>
        <p:nvPicPr>
          <p:cNvPr id="5" name="Picture 4">
            <a:extLst>
              <a:ext uri="{FF2B5EF4-FFF2-40B4-BE49-F238E27FC236}">
                <a16:creationId xmlns:a16="http://schemas.microsoft.com/office/drawing/2014/main" id="{7FEA6DEE-5AEA-3646-85C5-98BD9630EA81}"/>
              </a:ext>
            </a:extLst>
          </p:cNvPr>
          <p:cNvPicPr>
            <a:picLocks noChangeAspect="1"/>
          </p:cNvPicPr>
          <p:nvPr/>
        </p:nvPicPr>
        <p:blipFill>
          <a:blip r:embed="rId2"/>
          <a:stretch>
            <a:fillRect/>
          </a:stretch>
        </p:blipFill>
        <p:spPr>
          <a:xfrm>
            <a:off x="1418896" y="3990564"/>
            <a:ext cx="6852745" cy="2693367"/>
          </a:xfrm>
          <a:prstGeom prst="rect">
            <a:avLst/>
          </a:prstGeom>
        </p:spPr>
      </p:pic>
      <p:sp>
        <p:nvSpPr>
          <p:cNvPr id="6" name="Oval 5">
            <a:extLst>
              <a:ext uri="{FF2B5EF4-FFF2-40B4-BE49-F238E27FC236}">
                <a16:creationId xmlns:a16="http://schemas.microsoft.com/office/drawing/2014/main" id="{4BBD115B-BACB-D144-AC9C-C02173E2CD8C}"/>
              </a:ext>
            </a:extLst>
          </p:cNvPr>
          <p:cNvSpPr/>
          <p:nvPr/>
        </p:nvSpPr>
        <p:spPr>
          <a:xfrm>
            <a:off x="1418896" y="5496910"/>
            <a:ext cx="1891862" cy="504497"/>
          </a:xfrm>
          <a:prstGeom prst="ellipse">
            <a:avLst/>
          </a:prstGeom>
          <a:noFill/>
          <a:ln w="4762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8" name="Straight Arrow Connector 7">
            <a:extLst>
              <a:ext uri="{FF2B5EF4-FFF2-40B4-BE49-F238E27FC236}">
                <a16:creationId xmlns:a16="http://schemas.microsoft.com/office/drawing/2014/main" id="{649FFAA0-6A88-554A-B754-EBE04FE770F1}"/>
              </a:ext>
            </a:extLst>
          </p:cNvPr>
          <p:cNvCxnSpPr>
            <a:cxnSpLocks/>
            <a:endCxn id="6" idx="6"/>
          </p:cNvCxnSpPr>
          <p:nvPr/>
        </p:nvCxnSpPr>
        <p:spPr>
          <a:xfrm flipH="1">
            <a:off x="3310758" y="4301728"/>
            <a:ext cx="2144109" cy="1447431"/>
          </a:xfrm>
          <a:prstGeom prst="straightConnector1">
            <a:avLst/>
          </a:prstGeom>
          <a:ln w="3175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1" name="TextBox 10">
            <a:extLst>
              <a:ext uri="{FF2B5EF4-FFF2-40B4-BE49-F238E27FC236}">
                <a16:creationId xmlns:a16="http://schemas.microsoft.com/office/drawing/2014/main" id="{799415D9-824D-364A-8F3E-C7CAB2EAD44E}"/>
              </a:ext>
            </a:extLst>
          </p:cNvPr>
          <p:cNvSpPr txBox="1"/>
          <p:nvPr/>
        </p:nvSpPr>
        <p:spPr>
          <a:xfrm>
            <a:off x="5454867" y="4015716"/>
            <a:ext cx="3169714" cy="369332"/>
          </a:xfrm>
          <a:prstGeom prst="rect">
            <a:avLst/>
          </a:prstGeom>
          <a:noFill/>
        </p:spPr>
        <p:txBody>
          <a:bodyPr wrap="none" rtlCol="0">
            <a:spAutoFit/>
          </a:bodyPr>
          <a:lstStyle/>
          <a:p>
            <a:r>
              <a:rPr lang="en-US" b="1" dirty="0">
                <a:solidFill>
                  <a:srgbClr val="FF0000"/>
                </a:solidFill>
              </a:rPr>
              <a:t>Click here to add academic unit</a:t>
            </a:r>
          </a:p>
        </p:txBody>
      </p:sp>
    </p:spTree>
    <p:extLst>
      <p:ext uri="{BB962C8B-B14F-4D97-AF65-F5344CB8AC3E}">
        <p14:creationId xmlns:p14="http://schemas.microsoft.com/office/powerpoint/2010/main" val="1568735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E4A43-D5E7-8C46-B1AD-334C034BEC62}"/>
              </a:ext>
            </a:extLst>
          </p:cNvPr>
          <p:cNvSpPr>
            <a:spLocks noGrp="1"/>
          </p:cNvSpPr>
          <p:nvPr>
            <p:ph type="title"/>
          </p:nvPr>
        </p:nvSpPr>
        <p:spPr/>
        <p:txBody>
          <a:bodyPr/>
          <a:lstStyle/>
          <a:p>
            <a:r>
              <a:rPr lang="en-US" dirty="0"/>
              <a:t>New Routing Process</a:t>
            </a:r>
          </a:p>
        </p:txBody>
      </p:sp>
      <p:sp>
        <p:nvSpPr>
          <p:cNvPr id="3" name="Content Placeholder 2">
            <a:extLst>
              <a:ext uri="{FF2B5EF4-FFF2-40B4-BE49-F238E27FC236}">
                <a16:creationId xmlns:a16="http://schemas.microsoft.com/office/drawing/2014/main" id="{50976934-AFC6-FB49-97F5-60197A9B7F8D}"/>
              </a:ext>
            </a:extLst>
          </p:cNvPr>
          <p:cNvSpPr>
            <a:spLocks noGrp="1"/>
          </p:cNvSpPr>
          <p:nvPr>
            <p:ph idx="1"/>
          </p:nvPr>
        </p:nvSpPr>
        <p:spPr>
          <a:xfrm>
            <a:off x="457200" y="1600200"/>
            <a:ext cx="8229600" cy="3928241"/>
          </a:xfrm>
        </p:spPr>
        <p:txBody>
          <a:bodyPr/>
          <a:lstStyle/>
          <a:p>
            <a:r>
              <a:rPr lang="en-US" dirty="0"/>
              <a:t>Add Academic Unit number (you must have this in the proposal, or it will be rejected back to you for correction)</a:t>
            </a:r>
          </a:p>
        </p:txBody>
      </p:sp>
    </p:spTree>
    <p:extLst>
      <p:ext uri="{BB962C8B-B14F-4D97-AF65-F5344CB8AC3E}">
        <p14:creationId xmlns:p14="http://schemas.microsoft.com/office/powerpoint/2010/main" val="2823456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FD79C-ABC7-194F-AD92-A30980EA2DC7}"/>
              </a:ext>
            </a:extLst>
          </p:cNvPr>
          <p:cNvSpPr>
            <a:spLocks noGrp="1"/>
          </p:cNvSpPr>
          <p:nvPr>
            <p:ph type="title"/>
          </p:nvPr>
        </p:nvSpPr>
        <p:spPr/>
        <p:txBody>
          <a:bodyPr/>
          <a:lstStyle/>
          <a:p>
            <a:r>
              <a:rPr lang="en-US" dirty="0"/>
              <a:t>Old vs New Routing</a:t>
            </a:r>
          </a:p>
        </p:txBody>
      </p:sp>
      <p:pic>
        <p:nvPicPr>
          <p:cNvPr id="5" name="Picture 4">
            <a:extLst>
              <a:ext uri="{FF2B5EF4-FFF2-40B4-BE49-F238E27FC236}">
                <a16:creationId xmlns:a16="http://schemas.microsoft.com/office/drawing/2014/main" id="{4126A111-B2DE-5F49-885A-40374800DCEB}"/>
              </a:ext>
            </a:extLst>
          </p:cNvPr>
          <p:cNvPicPr>
            <a:picLocks noChangeAspect="1"/>
          </p:cNvPicPr>
          <p:nvPr/>
        </p:nvPicPr>
        <p:blipFill>
          <a:blip r:embed="rId2"/>
          <a:stretch>
            <a:fillRect/>
          </a:stretch>
        </p:blipFill>
        <p:spPr>
          <a:xfrm>
            <a:off x="685294" y="1217942"/>
            <a:ext cx="8300804" cy="4972652"/>
          </a:xfrm>
          <a:prstGeom prst="rect">
            <a:avLst/>
          </a:prstGeom>
        </p:spPr>
      </p:pic>
      <p:cxnSp>
        <p:nvCxnSpPr>
          <p:cNvPr id="22" name="Straight Arrow Connector 21">
            <a:extLst>
              <a:ext uri="{FF2B5EF4-FFF2-40B4-BE49-F238E27FC236}">
                <a16:creationId xmlns:a16="http://schemas.microsoft.com/office/drawing/2014/main" id="{79F64781-88CB-4E43-A918-C9FDA8026E0B}"/>
              </a:ext>
            </a:extLst>
          </p:cNvPr>
          <p:cNvCxnSpPr>
            <a:cxnSpLocks/>
          </p:cNvCxnSpPr>
          <p:nvPr/>
        </p:nvCxnSpPr>
        <p:spPr>
          <a:xfrm flipV="1">
            <a:off x="2690648" y="1576552"/>
            <a:ext cx="2039007" cy="1439917"/>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a:extLst>
              <a:ext uri="{FF2B5EF4-FFF2-40B4-BE49-F238E27FC236}">
                <a16:creationId xmlns:a16="http://schemas.microsoft.com/office/drawing/2014/main" id="{E4C555A3-CC7B-A74A-8073-4B46090DDC61}"/>
              </a:ext>
            </a:extLst>
          </p:cNvPr>
          <p:cNvCxnSpPr>
            <a:cxnSpLocks/>
          </p:cNvCxnSpPr>
          <p:nvPr/>
        </p:nvCxnSpPr>
        <p:spPr>
          <a:xfrm flipV="1">
            <a:off x="2764221" y="1576552"/>
            <a:ext cx="1965434" cy="2175011"/>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B17C47A0-A61E-034D-8CEE-3FD516ACD6F5}"/>
              </a:ext>
            </a:extLst>
          </p:cNvPr>
          <p:cNvSpPr txBox="1"/>
          <p:nvPr/>
        </p:nvSpPr>
        <p:spPr>
          <a:xfrm flipH="1">
            <a:off x="4904135" y="1237703"/>
            <a:ext cx="4010757" cy="646331"/>
          </a:xfrm>
          <a:prstGeom prst="rect">
            <a:avLst/>
          </a:prstGeom>
          <a:noFill/>
        </p:spPr>
        <p:txBody>
          <a:bodyPr wrap="square" rtlCol="0">
            <a:spAutoFit/>
          </a:bodyPr>
          <a:lstStyle/>
          <a:p>
            <a:r>
              <a:rPr lang="en-US" b="1" dirty="0">
                <a:solidFill>
                  <a:srgbClr val="FF0000"/>
                </a:solidFill>
              </a:rPr>
              <a:t>These will be listed as FYI instead of Pending Approval</a:t>
            </a:r>
          </a:p>
        </p:txBody>
      </p:sp>
    </p:spTree>
    <p:extLst>
      <p:ext uri="{BB962C8B-B14F-4D97-AF65-F5344CB8AC3E}">
        <p14:creationId xmlns:p14="http://schemas.microsoft.com/office/powerpoint/2010/main" val="22659016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17098</TotalTime>
  <Words>1093</Words>
  <Application>Microsoft Office PowerPoint</Application>
  <PresentationFormat>On-screen Show (4:3)</PresentationFormat>
  <Paragraphs>188</Paragraphs>
  <Slides>31</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Tahoma</vt:lpstr>
      <vt:lpstr>Wingdings</vt:lpstr>
      <vt:lpstr>Office Theme</vt:lpstr>
      <vt:lpstr>SPA/SPAC Updates Quarter 1, 2020</vt:lpstr>
      <vt:lpstr>SPA Agenda</vt:lpstr>
      <vt:lpstr>New Team Members</vt:lpstr>
      <vt:lpstr>Carryforward Form</vt:lpstr>
      <vt:lpstr>Kuali Research</vt:lpstr>
      <vt:lpstr>Routing Process</vt:lpstr>
      <vt:lpstr>New Routing Process</vt:lpstr>
      <vt:lpstr>New Routing Process</vt:lpstr>
      <vt:lpstr>Old vs New Routing</vt:lpstr>
      <vt:lpstr>Kuali Research &amp; Proposals</vt:lpstr>
      <vt:lpstr>DOD Proposals/Pre-Proposals</vt:lpstr>
      <vt:lpstr>PowerPoint Presentation</vt:lpstr>
      <vt:lpstr>Kuali Research Reminders…</vt:lpstr>
      <vt:lpstr>KR Proposal Reminders</vt:lpstr>
      <vt:lpstr>Reminders</vt:lpstr>
      <vt:lpstr>PowerPoint Presentation</vt:lpstr>
      <vt:lpstr>Cost Agenda</vt:lpstr>
      <vt:lpstr>Extension of BR Cutoff date – Overriding 90day BR rule</vt:lpstr>
      <vt:lpstr>DR Form Update</vt:lpstr>
      <vt:lpstr>New Quantum SOAPF Accounts</vt:lpstr>
      <vt:lpstr>Service Center Proposals</vt:lpstr>
      <vt:lpstr>Effort Reminders</vt:lpstr>
      <vt:lpstr>  </vt:lpstr>
      <vt:lpstr>SPAC AGENDA</vt:lpstr>
      <vt:lpstr>SPAC Staffing Updates </vt:lpstr>
      <vt:lpstr>Preparing for Quantum</vt:lpstr>
      <vt:lpstr>Preparing for After Go-Live</vt:lpstr>
      <vt:lpstr>Development</vt:lpstr>
      <vt:lpstr>Reminders</vt:lpstr>
      <vt:lpstr>  </vt:lpstr>
      <vt:lpstr>QUANTUM Updates</vt:lpstr>
    </vt:vector>
  </TitlesOfParts>
  <Company>Univ of Maryland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Jenna Meol</dc:creator>
  <cp:lastModifiedBy>Scarantino, Laura B.</cp:lastModifiedBy>
  <cp:revision>621</cp:revision>
  <cp:lastPrinted>2019-06-27T13:19:27Z</cp:lastPrinted>
  <dcterms:created xsi:type="dcterms:W3CDTF">2011-07-11T15:55:14Z</dcterms:created>
  <dcterms:modified xsi:type="dcterms:W3CDTF">2019-09-26T18:02:30Z</dcterms:modified>
</cp:coreProperties>
</file>