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amp;ehk=vRMxllqAKzwyEQLH1YWh3Q&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handoutMasterIdLst>
    <p:handoutMasterId r:id="rId52"/>
  </p:handoutMasterIdLst>
  <p:sldIdLst>
    <p:sldId id="669" r:id="rId2"/>
    <p:sldId id="731" r:id="rId3"/>
    <p:sldId id="749" r:id="rId4"/>
    <p:sldId id="733" r:id="rId5"/>
    <p:sldId id="734" r:id="rId6"/>
    <p:sldId id="735" r:id="rId7"/>
    <p:sldId id="736" r:id="rId8"/>
    <p:sldId id="737" r:id="rId9"/>
    <p:sldId id="738" r:id="rId10"/>
    <p:sldId id="739" r:id="rId11"/>
    <p:sldId id="740" r:id="rId12"/>
    <p:sldId id="741" r:id="rId13"/>
    <p:sldId id="742" r:id="rId14"/>
    <p:sldId id="743" r:id="rId15"/>
    <p:sldId id="744" r:id="rId16"/>
    <p:sldId id="745" r:id="rId17"/>
    <p:sldId id="746" r:id="rId18"/>
    <p:sldId id="747" r:id="rId19"/>
    <p:sldId id="748" r:id="rId20"/>
    <p:sldId id="671" r:id="rId21"/>
    <p:sldId id="717" r:id="rId22"/>
    <p:sldId id="718" r:id="rId23"/>
    <p:sldId id="719" r:id="rId24"/>
    <p:sldId id="725" r:id="rId25"/>
    <p:sldId id="720" r:id="rId26"/>
    <p:sldId id="708" r:id="rId27"/>
    <p:sldId id="689" r:id="rId28"/>
    <p:sldId id="510" r:id="rId29"/>
    <p:sldId id="709" r:id="rId30"/>
    <p:sldId id="642" r:id="rId31"/>
    <p:sldId id="713" r:id="rId32"/>
    <p:sldId id="726" r:id="rId33"/>
    <p:sldId id="727" r:id="rId34"/>
    <p:sldId id="620" r:id="rId35"/>
    <p:sldId id="728" r:id="rId36"/>
    <p:sldId id="641" r:id="rId37"/>
    <p:sldId id="710" r:id="rId38"/>
    <p:sldId id="711" r:id="rId39"/>
    <p:sldId id="729" r:id="rId40"/>
    <p:sldId id="541" r:id="rId41"/>
    <p:sldId id="712" r:id="rId42"/>
    <p:sldId id="721" r:id="rId43"/>
    <p:sldId id="722" r:id="rId44"/>
    <p:sldId id="723" r:id="rId45"/>
    <p:sldId id="724" r:id="rId46"/>
    <p:sldId id="555" r:id="rId47"/>
    <p:sldId id="651" r:id="rId48"/>
    <p:sldId id="716" r:id="rId49"/>
    <p:sldId id="730"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5E98C6-96CA-4BA1-94AA-A7BC1129AB69}">
          <p14:sldIdLst>
            <p14:sldId id="669"/>
            <p14:sldId id="731"/>
            <p14:sldId id="749"/>
            <p14:sldId id="733"/>
            <p14:sldId id="734"/>
            <p14:sldId id="735"/>
            <p14:sldId id="736"/>
            <p14:sldId id="737"/>
            <p14:sldId id="738"/>
            <p14:sldId id="739"/>
            <p14:sldId id="740"/>
            <p14:sldId id="741"/>
            <p14:sldId id="742"/>
            <p14:sldId id="743"/>
            <p14:sldId id="744"/>
            <p14:sldId id="745"/>
            <p14:sldId id="746"/>
            <p14:sldId id="747"/>
            <p14:sldId id="748"/>
            <p14:sldId id="671"/>
            <p14:sldId id="717"/>
            <p14:sldId id="718"/>
            <p14:sldId id="719"/>
            <p14:sldId id="725"/>
            <p14:sldId id="720"/>
            <p14:sldId id="708"/>
            <p14:sldId id="689"/>
            <p14:sldId id="510"/>
            <p14:sldId id="709"/>
            <p14:sldId id="642"/>
            <p14:sldId id="713"/>
            <p14:sldId id="726"/>
            <p14:sldId id="727"/>
            <p14:sldId id="620"/>
            <p14:sldId id="728"/>
            <p14:sldId id="641"/>
            <p14:sldId id="710"/>
            <p14:sldId id="711"/>
            <p14:sldId id="729"/>
            <p14:sldId id="541"/>
            <p14:sldId id="712"/>
            <p14:sldId id="721"/>
            <p14:sldId id="722"/>
            <p14:sldId id="723"/>
            <p14:sldId id="724"/>
            <p14:sldId id="555"/>
            <p14:sldId id="651"/>
            <p14:sldId id="716"/>
            <p14:sldId id="7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3" autoAdjust="0"/>
    <p:restoredTop sz="94665" autoAdjust="0"/>
  </p:normalViewPr>
  <p:slideViewPr>
    <p:cSldViewPr snapToGrid="0" snapToObjects="1">
      <p:cViewPr varScale="1">
        <p:scale>
          <a:sx n="107" d="100"/>
          <a:sy n="107" d="100"/>
        </p:scale>
        <p:origin x="195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32190"/>
    </p:cViewPr>
  </p:sorterViewPr>
  <p:notesViewPr>
    <p:cSldViewPr snapToGrid="0" snapToObjects="1">
      <p:cViewPr varScale="1">
        <p:scale>
          <a:sx n="56" d="100"/>
          <a:sy n="56" d="100"/>
        </p:scale>
        <p:origin x="-1812"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2930" tIns="46465" rIns="92930" bIns="46465" rtlCol="0"/>
          <a:lstStyle>
            <a:lvl1pPr algn="r">
              <a:defRPr sz="1200"/>
            </a:lvl1pPr>
          </a:lstStyle>
          <a:p>
            <a:fld id="{B7C63DFA-48CB-4123-8C93-47AAD0FADEC2}" type="datetimeFigureOut">
              <a:rPr lang="en-US" smtClean="0"/>
              <a:pPr/>
              <a:t>1/31/2020</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2930" tIns="46465" rIns="92930" bIns="46465" rtlCol="0" anchor="b"/>
          <a:lstStyle>
            <a:lvl1pPr algn="r">
              <a:defRPr sz="1200"/>
            </a:lvl1pPr>
          </a:lstStyle>
          <a:p>
            <a:fld id="{33249CBD-1ED6-4778-93B6-968AF3668090}" type="slidenum">
              <a:rPr lang="en-US" smtClean="0"/>
              <a:pPr/>
              <a:t>‹#›</a:t>
            </a:fld>
            <a:endParaRPr lang="en-US" dirty="0"/>
          </a:p>
        </p:txBody>
      </p:sp>
    </p:spTree>
    <p:extLst>
      <p:ext uri="{BB962C8B-B14F-4D97-AF65-F5344CB8AC3E}">
        <p14:creationId xmlns:p14="http://schemas.microsoft.com/office/powerpoint/2010/main" val="17089519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2930" tIns="46465" rIns="92930" bIns="46465" rtlCol="0"/>
          <a:lstStyle>
            <a:lvl1pPr algn="r">
              <a:defRPr sz="1200"/>
            </a:lvl1pPr>
          </a:lstStyle>
          <a:p>
            <a:fld id="{1B7BCC14-C5C6-4DAF-8DCC-9C781CDC45D3}" type="datetimeFigureOut">
              <a:rPr lang="en-US" smtClean="0"/>
              <a:pPr/>
              <a:t>1/31/2020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2930" tIns="46465" rIns="92930" bIns="46465" rtlCol="0" anchor="b"/>
          <a:lstStyle>
            <a:lvl1pPr algn="r">
              <a:defRPr sz="1200"/>
            </a:lvl1pPr>
          </a:lstStyle>
          <a:p>
            <a:fld id="{FE90E48B-5219-4314-9F38-EF14F26C9C9D}" type="slidenum">
              <a:rPr lang="en-US" smtClean="0"/>
              <a:pPr/>
              <a:t>‹#›</a:t>
            </a:fld>
            <a:endParaRPr lang="en-US" dirty="0"/>
          </a:p>
        </p:txBody>
      </p:sp>
    </p:spTree>
    <p:extLst>
      <p:ext uri="{BB962C8B-B14F-4D97-AF65-F5344CB8AC3E}">
        <p14:creationId xmlns:p14="http://schemas.microsoft.com/office/powerpoint/2010/main" val="14930922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a:t>
            </a:fld>
            <a:endParaRPr lang="en-US" dirty="0"/>
          </a:p>
        </p:txBody>
      </p:sp>
    </p:spTree>
    <p:extLst>
      <p:ext uri="{BB962C8B-B14F-4D97-AF65-F5344CB8AC3E}">
        <p14:creationId xmlns:p14="http://schemas.microsoft.com/office/powerpoint/2010/main" val="244362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010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2</a:t>
            </a:fld>
            <a:endParaRPr lang="en-US" dirty="0"/>
          </a:p>
        </p:txBody>
      </p:sp>
    </p:spTree>
    <p:extLst>
      <p:ext uri="{BB962C8B-B14F-4D97-AF65-F5344CB8AC3E}">
        <p14:creationId xmlns:p14="http://schemas.microsoft.com/office/powerpoint/2010/main" val="66235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Proposals created the same day will not show on SPA’s deadline report (internal)</a:t>
            </a:r>
          </a:p>
          <a:p>
            <a:endParaRPr lang="en-US" dirty="0"/>
          </a:p>
        </p:txBody>
      </p:sp>
    </p:spTree>
    <p:extLst>
      <p:ext uri="{BB962C8B-B14F-4D97-AF65-F5344CB8AC3E}">
        <p14:creationId xmlns:p14="http://schemas.microsoft.com/office/powerpoint/2010/main" val="239945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745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4096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A0F9D-5AD8-469B-8C79-F6F71277C3F6}" type="slidenum">
              <a:rPr lang="en-US" smtClean="0"/>
              <a:pPr fontAlgn="base">
                <a:spcBef>
                  <a:spcPct val="0"/>
                </a:spcBef>
                <a:spcAft>
                  <a:spcPct val="0"/>
                </a:spcAft>
                <a:defRPr/>
              </a:pPr>
              <a:t>19</a:t>
            </a:fld>
            <a:endParaRPr lang="en-US" dirty="0"/>
          </a:p>
        </p:txBody>
      </p:sp>
    </p:spTree>
    <p:extLst>
      <p:ext uri="{BB962C8B-B14F-4D97-AF65-F5344CB8AC3E}">
        <p14:creationId xmlns:p14="http://schemas.microsoft.com/office/powerpoint/2010/main" val="123463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4096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A0F9D-5AD8-469B-8C79-F6F71277C3F6}" type="slidenum">
              <a:rPr lang="en-US" smtClean="0"/>
              <a:pPr fontAlgn="base">
                <a:spcBef>
                  <a:spcPct val="0"/>
                </a:spcBef>
                <a:spcAft>
                  <a:spcPct val="0"/>
                </a:spcAft>
                <a:defRPr/>
              </a:pPr>
              <a:t>26</a:t>
            </a:fld>
            <a:endParaRPr lang="en-US" dirty="0"/>
          </a:p>
        </p:txBody>
      </p:sp>
    </p:spTree>
    <p:extLst>
      <p:ext uri="{BB962C8B-B14F-4D97-AF65-F5344CB8AC3E}">
        <p14:creationId xmlns:p14="http://schemas.microsoft.com/office/powerpoint/2010/main" val="257457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405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627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4096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A0F9D-5AD8-469B-8C79-F6F71277C3F6}" type="slidenum">
              <a:rPr lang="en-US" smtClean="0"/>
              <a:pPr fontAlgn="base">
                <a:spcBef>
                  <a:spcPct val="0"/>
                </a:spcBef>
                <a:spcAft>
                  <a:spcPct val="0"/>
                </a:spcAft>
                <a:defRPr/>
              </a:pPr>
              <a:t>46</a:t>
            </a:fld>
            <a:endParaRPr lang="en-US" dirty="0"/>
          </a:p>
        </p:txBody>
      </p:sp>
    </p:spTree>
    <p:extLst>
      <p:ext uri="{BB962C8B-B14F-4D97-AF65-F5344CB8AC3E}">
        <p14:creationId xmlns:p14="http://schemas.microsoft.com/office/powerpoint/2010/main" val="227756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078F10E-1CA2-4088-B703-5E1EE468F70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3EC3B5-87F4-4771-9EF4-FFAB6CC084FA}" type="datetimeFigureOut">
              <a:rPr lang="en-US" smtClean="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CD56F8-6CC3-473E-8875-F786D5BF1E99}" type="slidenum">
              <a:rPr lang="en-US" smtClean="0"/>
              <a:t>‹#›</a:t>
            </a:fld>
            <a:endParaRPr lang="en-US" dirty="0"/>
          </a:p>
        </p:txBody>
      </p:sp>
      <p:sp>
        <p:nvSpPr>
          <p:cNvPr id="7" name="Title Placeholder 1"/>
          <p:cNvSpPr>
            <a:spLocks noGrp="1"/>
          </p:cNvSpPr>
          <p:nvPr>
            <p:ph type="title"/>
          </p:nvPr>
        </p:nvSpPr>
        <p:spPr>
          <a:xfrm>
            <a:off x="457200" y="10668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86146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LKualiResearchHelp@umaryland.edu" TargetMode="External"/><Relationship Id="rId2" Type="http://schemas.openxmlformats.org/officeDocument/2006/relationships/hyperlink" Target="http://www.umaryland.edu/kualicoeus/user-resources-and-hel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umaryland.edu/kualicoeus/user-resources-and-help/nih-human-subjects-form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researchmatters.umaryland.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amp;ehk=vRMxllqAKzwyEQLH1YWh3Q&amp;r=0&amp;pid=OfficeInsert"/><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amp;ehk=vRMxllqAKzwyEQLH1YWh3Q&amp;r=0&amp;pid=OfficeInsert"/><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umaryland.edu/oac/general-data-protection-regul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umaryland.edu/spac/sponsored-projects-accounting-and-compliance-spac/policies-and-procedur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umaryland.edu/media/umb/af/fs/payroll/Pay-Date-Schedule.xls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umaryland.edu/media/umb/af/fs/payroll/Pay-Date-Schedule.xls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umaryland.edu/quantum/quantum-bytes-publication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umaryland.edu/financialservices/disbursemen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SPA/SPAC Updates</a:t>
            </a:r>
            <a:br>
              <a:rPr lang="en-US" b="1" dirty="0"/>
            </a:br>
            <a:r>
              <a:rPr lang="en-US" b="1" dirty="0" smtClean="0"/>
              <a:t>Quarter 2, 2020</a:t>
            </a:r>
            <a:endParaRPr lang="en-US" b="1" dirty="0"/>
          </a:p>
        </p:txBody>
      </p:sp>
      <p:sp>
        <p:nvSpPr>
          <p:cNvPr id="3" name="Subtitle 2"/>
          <p:cNvSpPr>
            <a:spLocks noGrp="1"/>
          </p:cNvSpPr>
          <p:nvPr>
            <p:ph type="subTitle" idx="1"/>
          </p:nvPr>
        </p:nvSpPr>
        <p:spPr/>
        <p:txBody>
          <a:bodyPr/>
          <a:lstStyle/>
          <a:p>
            <a:r>
              <a:rPr lang="en-US" dirty="0" smtClean="0"/>
              <a:t>January 23, 2020</a:t>
            </a:r>
            <a:endParaRPr lang="en-US" dirty="0"/>
          </a:p>
          <a:p>
            <a:r>
              <a:rPr lang="en-US" dirty="0"/>
              <a:t>2:30 – 4:00 pm</a:t>
            </a:r>
          </a:p>
        </p:txBody>
      </p:sp>
    </p:spTree>
    <p:extLst>
      <p:ext uri="{BB962C8B-B14F-4D97-AF65-F5344CB8AC3E}">
        <p14:creationId xmlns:p14="http://schemas.microsoft.com/office/powerpoint/2010/main" val="941944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8D6F-EB5F-6A45-A41A-41D7B335A722}"/>
              </a:ext>
            </a:extLst>
          </p:cNvPr>
          <p:cNvSpPr>
            <a:spLocks noGrp="1"/>
          </p:cNvSpPr>
          <p:nvPr>
            <p:ph type="title"/>
          </p:nvPr>
        </p:nvSpPr>
        <p:spPr/>
        <p:txBody>
          <a:bodyPr/>
          <a:lstStyle/>
          <a:p>
            <a:r>
              <a:rPr lang="en-US" b="1" dirty="0"/>
              <a:t>Kuali Research</a:t>
            </a:r>
          </a:p>
        </p:txBody>
      </p:sp>
      <p:sp>
        <p:nvSpPr>
          <p:cNvPr id="3" name="Content Placeholder 2">
            <a:extLst>
              <a:ext uri="{FF2B5EF4-FFF2-40B4-BE49-F238E27FC236}">
                <a16:creationId xmlns:a16="http://schemas.microsoft.com/office/drawing/2014/main" id="{94EE1888-FCD5-D646-BF45-64B3249A5850}"/>
              </a:ext>
            </a:extLst>
          </p:cNvPr>
          <p:cNvSpPr>
            <a:spLocks noGrp="1"/>
          </p:cNvSpPr>
          <p:nvPr>
            <p:ph idx="1"/>
          </p:nvPr>
        </p:nvSpPr>
        <p:spPr/>
        <p:txBody>
          <a:bodyPr>
            <a:normAutofit/>
          </a:bodyPr>
          <a:lstStyle/>
          <a:p>
            <a:r>
              <a:rPr lang="en-US" sz="2800" b="1" dirty="0"/>
              <a:t>Routing of Proposals in </a:t>
            </a:r>
            <a:r>
              <a:rPr lang="en-US" sz="2800" b="1" dirty="0" err="1"/>
              <a:t>Kuali</a:t>
            </a:r>
            <a:r>
              <a:rPr lang="en-US" sz="2800" b="1" dirty="0"/>
              <a:t> Research</a:t>
            </a:r>
          </a:p>
          <a:p>
            <a:endParaRPr lang="en-US" sz="2800" b="1" dirty="0"/>
          </a:p>
          <a:p>
            <a:pPr lvl="1"/>
            <a:r>
              <a:rPr lang="en-US" sz="2400" b="1" dirty="0"/>
              <a:t>Combining with College Park resulted in all key persons named in the proposal to be included in the routing, which caused delay and confusion.</a:t>
            </a:r>
          </a:p>
          <a:p>
            <a:pPr lvl="1"/>
            <a:r>
              <a:rPr lang="en-US" sz="2400" b="1" dirty="0"/>
              <a:t>The new routing agendas are all in place.</a:t>
            </a:r>
          </a:p>
          <a:p>
            <a:pPr marL="0" indent="0">
              <a:buNone/>
            </a:pPr>
            <a:endParaRPr lang="en-US" sz="2800" dirty="0"/>
          </a:p>
          <a:p>
            <a:endParaRPr lang="en-US" dirty="0"/>
          </a:p>
          <a:p>
            <a:pPr lvl="1"/>
            <a:endParaRPr lang="en-US" dirty="0"/>
          </a:p>
        </p:txBody>
      </p:sp>
    </p:spTree>
    <p:extLst>
      <p:ext uri="{BB962C8B-B14F-4D97-AF65-F5344CB8AC3E}">
        <p14:creationId xmlns:p14="http://schemas.microsoft.com/office/powerpoint/2010/main" val="1500218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AAE1-0A7E-4D44-BB98-B36C3DFA447D}"/>
              </a:ext>
            </a:extLst>
          </p:cNvPr>
          <p:cNvSpPr>
            <a:spLocks noGrp="1"/>
          </p:cNvSpPr>
          <p:nvPr>
            <p:ph type="title"/>
          </p:nvPr>
        </p:nvSpPr>
        <p:spPr/>
        <p:txBody>
          <a:bodyPr/>
          <a:lstStyle/>
          <a:p>
            <a:r>
              <a:rPr lang="en-US" b="1" dirty="0"/>
              <a:t>Routing Process</a:t>
            </a:r>
          </a:p>
        </p:txBody>
      </p:sp>
      <p:sp>
        <p:nvSpPr>
          <p:cNvPr id="3" name="Content Placeholder 2">
            <a:extLst>
              <a:ext uri="{FF2B5EF4-FFF2-40B4-BE49-F238E27FC236}">
                <a16:creationId xmlns:a16="http://schemas.microsoft.com/office/drawing/2014/main" id="{3CF89776-1CBC-B84B-B962-552BFF09CC36}"/>
              </a:ext>
            </a:extLst>
          </p:cNvPr>
          <p:cNvSpPr>
            <a:spLocks noGrp="1"/>
          </p:cNvSpPr>
          <p:nvPr>
            <p:ph idx="1"/>
          </p:nvPr>
        </p:nvSpPr>
        <p:spPr/>
        <p:txBody>
          <a:bodyPr>
            <a:normAutofit/>
          </a:bodyPr>
          <a:lstStyle/>
          <a:p>
            <a:pPr marL="0" indent="0">
              <a:buNone/>
            </a:pPr>
            <a:r>
              <a:rPr lang="en-US" dirty="0"/>
              <a:t>	</a:t>
            </a:r>
            <a:r>
              <a:rPr lang="en-US" b="1" dirty="0"/>
              <a:t>Routing Process</a:t>
            </a:r>
          </a:p>
          <a:p>
            <a:pPr lvl="1"/>
            <a:r>
              <a:rPr lang="en-US" b="1" dirty="0"/>
              <a:t>There will be no change if a department/division creates a proposal for their faculty.</a:t>
            </a:r>
          </a:p>
          <a:p>
            <a:pPr lvl="1"/>
            <a:r>
              <a:rPr lang="en-US" b="1" dirty="0"/>
              <a:t>If a center/institute creates a proposal, it will automatically pull in the center/institute as the lead unit into the Person details within the Key Persons tab. (This controls the routing of the proposal)</a:t>
            </a:r>
          </a:p>
        </p:txBody>
      </p:sp>
    </p:spTree>
    <p:extLst>
      <p:ext uri="{BB962C8B-B14F-4D97-AF65-F5344CB8AC3E}">
        <p14:creationId xmlns:p14="http://schemas.microsoft.com/office/powerpoint/2010/main" val="344574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FEA1-0C67-A74E-B8D5-9AB93BAC47DE}"/>
              </a:ext>
            </a:extLst>
          </p:cNvPr>
          <p:cNvSpPr>
            <a:spLocks noGrp="1"/>
          </p:cNvSpPr>
          <p:nvPr>
            <p:ph type="title"/>
          </p:nvPr>
        </p:nvSpPr>
        <p:spPr/>
        <p:txBody>
          <a:bodyPr/>
          <a:lstStyle/>
          <a:p>
            <a:r>
              <a:rPr lang="en-US" b="1" dirty="0"/>
              <a:t>Routing Process</a:t>
            </a:r>
          </a:p>
        </p:txBody>
      </p:sp>
      <p:sp>
        <p:nvSpPr>
          <p:cNvPr id="3" name="Content Placeholder 2">
            <a:extLst>
              <a:ext uri="{FF2B5EF4-FFF2-40B4-BE49-F238E27FC236}">
                <a16:creationId xmlns:a16="http://schemas.microsoft.com/office/drawing/2014/main" id="{3B09B9FA-B7C0-0944-AC4B-5343C4EB82B9}"/>
              </a:ext>
            </a:extLst>
          </p:cNvPr>
          <p:cNvSpPr>
            <a:spLocks noGrp="1"/>
          </p:cNvSpPr>
          <p:nvPr>
            <p:ph idx="1"/>
          </p:nvPr>
        </p:nvSpPr>
        <p:spPr>
          <a:xfrm>
            <a:off x="457200" y="1600201"/>
            <a:ext cx="8229600" cy="2498834"/>
          </a:xfrm>
        </p:spPr>
        <p:txBody>
          <a:bodyPr/>
          <a:lstStyle/>
          <a:p>
            <a:pPr lvl="1"/>
            <a:r>
              <a:rPr lang="en-US" b="1" dirty="0"/>
              <a:t>Under Key Person tab – Under Personnel you will add your Principal Investigator and any other key person.</a:t>
            </a:r>
          </a:p>
          <a:p>
            <a:pPr lvl="1"/>
            <a:r>
              <a:rPr lang="en-US" b="1" dirty="0"/>
              <a:t>Open Details – under Unit Details, add the academic unit</a:t>
            </a:r>
          </a:p>
        </p:txBody>
      </p:sp>
      <p:pic>
        <p:nvPicPr>
          <p:cNvPr id="5" name="Picture 4">
            <a:extLst>
              <a:ext uri="{FF2B5EF4-FFF2-40B4-BE49-F238E27FC236}">
                <a16:creationId xmlns:a16="http://schemas.microsoft.com/office/drawing/2014/main" id="{7FEA6DEE-5AEA-3646-85C5-98BD9630EA81}"/>
              </a:ext>
            </a:extLst>
          </p:cNvPr>
          <p:cNvPicPr>
            <a:picLocks noChangeAspect="1"/>
          </p:cNvPicPr>
          <p:nvPr/>
        </p:nvPicPr>
        <p:blipFill>
          <a:blip r:embed="rId2"/>
          <a:stretch>
            <a:fillRect/>
          </a:stretch>
        </p:blipFill>
        <p:spPr>
          <a:xfrm>
            <a:off x="1418896" y="3990564"/>
            <a:ext cx="6852745" cy="2693367"/>
          </a:xfrm>
          <a:prstGeom prst="rect">
            <a:avLst/>
          </a:prstGeom>
        </p:spPr>
      </p:pic>
      <p:sp>
        <p:nvSpPr>
          <p:cNvPr id="6" name="Oval 5">
            <a:extLst>
              <a:ext uri="{FF2B5EF4-FFF2-40B4-BE49-F238E27FC236}">
                <a16:creationId xmlns:a16="http://schemas.microsoft.com/office/drawing/2014/main" id="{4BBD115B-BACB-D144-AC9C-C02173E2CD8C}"/>
              </a:ext>
            </a:extLst>
          </p:cNvPr>
          <p:cNvSpPr/>
          <p:nvPr/>
        </p:nvSpPr>
        <p:spPr>
          <a:xfrm>
            <a:off x="1418896" y="5496910"/>
            <a:ext cx="1891862" cy="504497"/>
          </a:xfrm>
          <a:prstGeom prst="ellipse">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49FFAA0-6A88-554A-B754-EBE04FE770F1}"/>
              </a:ext>
            </a:extLst>
          </p:cNvPr>
          <p:cNvCxnSpPr>
            <a:cxnSpLocks/>
            <a:endCxn id="6" idx="6"/>
          </p:cNvCxnSpPr>
          <p:nvPr/>
        </p:nvCxnSpPr>
        <p:spPr>
          <a:xfrm flipH="1">
            <a:off x="3310758" y="4301728"/>
            <a:ext cx="2144109" cy="1447431"/>
          </a:xfrm>
          <a:prstGeom prst="straightConnector1">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99415D9-824D-364A-8F3E-C7CAB2EAD44E}"/>
              </a:ext>
            </a:extLst>
          </p:cNvPr>
          <p:cNvSpPr txBox="1"/>
          <p:nvPr/>
        </p:nvSpPr>
        <p:spPr>
          <a:xfrm>
            <a:off x="5454867" y="4015716"/>
            <a:ext cx="3169714" cy="369332"/>
          </a:xfrm>
          <a:prstGeom prst="rect">
            <a:avLst/>
          </a:prstGeom>
          <a:noFill/>
        </p:spPr>
        <p:txBody>
          <a:bodyPr wrap="none" rtlCol="0">
            <a:spAutoFit/>
          </a:bodyPr>
          <a:lstStyle/>
          <a:p>
            <a:r>
              <a:rPr lang="en-US" b="1" dirty="0">
                <a:solidFill>
                  <a:srgbClr val="FF0000"/>
                </a:solidFill>
              </a:rPr>
              <a:t>Click here to add academic unit</a:t>
            </a:r>
          </a:p>
        </p:txBody>
      </p:sp>
    </p:spTree>
    <p:extLst>
      <p:ext uri="{BB962C8B-B14F-4D97-AF65-F5344CB8AC3E}">
        <p14:creationId xmlns:p14="http://schemas.microsoft.com/office/powerpoint/2010/main" val="269711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4A43-D5E7-8C46-B1AD-334C034BEC62}"/>
              </a:ext>
            </a:extLst>
          </p:cNvPr>
          <p:cNvSpPr>
            <a:spLocks noGrp="1"/>
          </p:cNvSpPr>
          <p:nvPr>
            <p:ph type="title"/>
          </p:nvPr>
        </p:nvSpPr>
        <p:spPr/>
        <p:txBody>
          <a:bodyPr/>
          <a:lstStyle/>
          <a:p>
            <a:r>
              <a:rPr lang="en-US" b="1" dirty="0"/>
              <a:t>Routing Process</a:t>
            </a:r>
          </a:p>
        </p:txBody>
      </p:sp>
      <p:sp>
        <p:nvSpPr>
          <p:cNvPr id="3" name="Content Placeholder 2">
            <a:extLst>
              <a:ext uri="{FF2B5EF4-FFF2-40B4-BE49-F238E27FC236}">
                <a16:creationId xmlns:a16="http://schemas.microsoft.com/office/drawing/2014/main" id="{50976934-AFC6-FB49-97F5-60197A9B7F8D}"/>
              </a:ext>
            </a:extLst>
          </p:cNvPr>
          <p:cNvSpPr>
            <a:spLocks noGrp="1"/>
          </p:cNvSpPr>
          <p:nvPr>
            <p:ph idx="1"/>
          </p:nvPr>
        </p:nvSpPr>
        <p:spPr>
          <a:xfrm>
            <a:off x="457200" y="1600200"/>
            <a:ext cx="8229600" cy="3928241"/>
          </a:xfrm>
        </p:spPr>
        <p:txBody>
          <a:bodyPr/>
          <a:lstStyle/>
          <a:p>
            <a:r>
              <a:rPr lang="en-US" b="1" dirty="0"/>
              <a:t>Add Academic Unit number (you must have this in the proposal, or it will be rejected back to you for correction)</a:t>
            </a:r>
          </a:p>
        </p:txBody>
      </p:sp>
    </p:spTree>
    <p:extLst>
      <p:ext uri="{BB962C8B-B14F-4D97-AF65-F5344CB8AC3E}">
        <p14:creationId xmlns:p14="http://schemas.microsoft.com/office/powerpoint/2010/main" val="2732986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D79C-ABC7-194F-AD92-A30980EA2DC7}"/>
              </a:ext>
            </a:extLst>
          </p:cNvPr>
          <p:cNvSpPr>
            <a:spLocks noGrp="1"/>
          </p:cNvSpPr>
          <p:nvPr>
            <p:ph type="title"/>
          </p:nvPr>
        </p:nvSpPr>
        <p:spPr/>
        <p:txBody>
          <a:bodyPr/>
          <a:lstStyle/>
          <a:p>
            <a:r>
              <a:rPr lang="en-US" b="1" dirty="0"/>
              <a:t>Old vs Current Routing</a:t>
            </a:r>
          </a:p>
        </p:txBody>
      </p:sp>
      <p:pic>
        <p:nvPicPr>
          <p:cNvPr id="5" name="Picture 4">
            <a:extLst>
              <a:ext uri="{FF2B5EF4-FFF2-40B4-BE49-F238E27FC236}">
                <a16:creationId xmlns:a16="http://schemas.microsoft.com/office/drawing/2014/main" id="{4126A111-B2DE-5F49-885A-40374800DCEB}"/>
              </a:ext>
            </a:extLst>
          </p:cNvPr>
          <p:cNvPicPr>
            <a:picLocks noChangeAspect="1"/>
          </p:cNvPicPr>
          <p:nvPr/>
        </p:nvPicPr>
        <p:blipFill>
          <a:blip r:embed="rId2"/>
          <a:stretch>
            <a:fillRect/>
          </a:stretch>
        </p:blipFill>
        <p:spPr>
          <a:xfrm>
            <a:off x="685294" y="1217942"/>
            <a:ext cx="8300804" cy="4972652"/>
          </a:xfrm>
          <a:prstGeom prst="rect">
            <a:avLst/>
          </a:prstGeom>
        </p:spPr>
      </p:pic>
      <p:cxnSp>
        <p:nvCxnSpPr>
          <p:cNvPr id="22" name="Straight Arrow Connector 21">
            <a:extLst>
              <a:ext uri="{FF2B5EF4-FFF2-40B4-BE49-F238E27FC236}">
                <a16:creationId xmlns:a16="http://schemas.microsoft.com/office/drawing/2014/main" id="{79F64781-88CB-4E43-A918-C9FDA8026E0B}"/>
              </a:ext>
            </a:extLst>
          </p:cNvPr>
          <p:cNvCxnSpPr>
            <a:cxnSpLocks/>
          </p:cNvCxnSpPr>
          <p:nvPr/>
        </p:nvCxnSpPr>
        <p:spPr>
          <a:xfrm flipV="1">
            <a:off x="2690648" y="1576552"/>
            <a:ext cx="2039007" cy="14399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4C555A3-CC7B-A74A-8073-4B46090DDC61}"/>
              </a:ext>
            </a:extLst>
          </p:cNvPr>
          <p:cNvCxnSpPr>
            <a:cxnSpLocks/>
          </p:cNvCxnSpPr>
          <p:nvPr/>
        </p:nvCxnSpPr>
        <p:spPr>
          <a:xfrm flipV="1">
            <a:off x="2764221" y="1576552"/>
            <a:ext cx="1965434" cy="21750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B17C47A0-A61E-034D-8CEE-3FD516ACD6F5}"/>
              </a:ext>
            </a:extLst>
          </p:cNvPr>
          <p:cNvSpPr txBox="1"/>
          <p:nvPr/>
        </p:nvSpPr>
        <p:spPr>
          <a:xfrm flipH="1">
            <a:off x="4904135" y="1237703"/>
            <a:ext cx="4010757" cy="646331"/>
          </a:xfrm>
          <a:prstGeom prst="rect">
            <a:avLst/>
          </a:prstGeom>
          <a:noFill/>
        </p:spPr>
        <p:txBody>
          <a:bodyPr wrap="square" rtlCol="0">
            <a:spAutoFit/>
          </a:bodyPr>
          <a:lstStyle/>
          <a:p>
            <a:r>
              <a:rPr lang="en-US" b="1" dirty="0">
                <a:solidFill>
                  <a:srgbClr val="FF0000"/>
                </a:solidFill>
              </a:rPr>
              <a:t>These will be listed as FYI instead of Pending Approval</a:t>
            </a:r>
          </a:p>
        </p:txBody>
      </p:sp>
    </p:spTree>
    <p:extLst>
      <p:ext uri="{BB962C8B-B14F-4D97-AF65-F5344CB8AC3E}">
        <p14:creationId xmlns:p14="http://schemas.microsoft.com/office/powerpoint/2010/main" val="178036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BFA4-71B2-AE4F-8FAC-166AE9FE50BA}"/>
              </a:ext>
            </a:extLst>
          </p:cNvPr>
          <p:cNvSpPr>
            <a:spLocks noGrp="1"/>
          </p:cNvSpPr>
          <p:nvPr>
            <p:ph type="title"/>
          </p:nvPr>
        </p:nvSpPr>
        <p:spPr/>
        <p:txBody>
          <a:bodyPr/>
          <a:lstStyle/>
          <a:p>
            <a:r>
              <a:rPr lang="en-US" b="1" dirty="0"/>
              <a:t>KR Proposal Miscellaneous</a:t>
            </a:r>
          </a:p>
        </p:txBody>
      </p:sp>
      <p:sp>
        <p:nvSpPr>
          <p:cNvPr id="3" name="Content Placeholder 2">
            <a:extLst>
              <a:ext uri="{FF2B5EF4-FFF2-40B4-BE49-F238E27FC236}">
                <a16:creationId xmlns:a16="http://schemas.microsoft.com/office/drawing/2014/main" id="{D98971AD-F68D-5847-856F-A3EAD27B4226}"/>
              </a:ext>
            </a:extLst>
          </p:cNvPr>
          <p:cNvSpPr>
            <a:spLocks noGrp="1"/>
          </p:cNvSpPr>
          <p:nvPr>
            <p:ph idx="1"/>
          </p:nvPr>
        </p:nvSpPr>
        <p:spPr>
          <a:xfrm>
            <a:off x="457200" y="1509311"/>
            <a:ext cx="8229600" cy="5255046"/>
          </a:xfrm>
        </p:spPr>
        <p:txBody>
          <a:bodyPr>
            <a:normAutofit fontScale="92500" lnSpcReduction="20000"/>
          </a:bodyPr>
          <a:lstStyle/>
          <a:p>
            <a:r>
              <a:rPr lang="en-US" b="1" dirty="0"/>
              <a:t>Info &amp; Guides on SPA website </a:t>
            </a:r>
            <a:r>
              <a:rPr lang="en-US" b="1" dirty="0">
                <a:hlinkClick r:id="rId2"/>
              </a:rPr>
              <a:t>http://www.umaryland.edu/kualicoeus/user-resources-and-help/</a:t>
            </a:r>
            <a:r>
              <a:rPr lang="en-US" b="1" dirty="0"/>
              <a:t> </a:t>
            </a:r>
          </a:p>
          <a:p>
            <a:pPr marL="457200" lvl="1" indent="0">
              <a:buNone/>
            </a:pPr>
            <a:r>
              <a:rPr lang="en-US" b="1" dirty="0"/>
              <a:t>	Navigating and searching in KR</a:t>
            </a:r>
          </a:p>
          <a:p>
            <a:pPr marL="457200" lvl="1" indent="0">
              <a:buNone/>
            </a:pPr>
            <a:r>
              <a:rPr lang="en-US" b="1" dirty="0"/>
              <a:t>	PI certification and approval</a:t>
            </a:r>
          </a:p>
          <a:p>
            <a:pPr marL="457200" lvl="1" indent="0">
              <a:buNone/>
            </a:pPr>
            <a:endParaRPr lang="en-US" b="1" dirty="0"/>
          </a:p>
          <a:p>
            <a:r>
              <a:rPr lang="en-US" b="1" dirty="0"/>
              <a:t>KR New User Training Dates (CITS enrollment database) </a:t>
            </a:r>
          </a:p>
          <a:p>
            <a:pPr marL="457200" lvl="1" indent="0">
              <a:buNone/>
            </a:pPr>
            <a:r>
              <a:rPr lang="en-US" b="1" dirty="0"/>
              <a:t>	2/20/2020  10:00AM-12:30PM</a:t>
            </a:r>
          </a:p>
          <a:p>
            <a:pPr marL="457200" lvl="1" indent="0">
              <a:buNone/>
            </a:pPr>
            <a:r>
              <a:rPr lang="en-US" b="1" dirty="0"/>
              <a:t>	3/17/2020  10:00AM-12:30PM</a:t>
            </a:r>
          </a:p>
          <a:p>
            <a:pPr marL="457200" lvl="1" indent="0">
              <a:buNone/>
            </a:pPr>
            <a:endParaRPr lang="en-US" b="1" dirty="0"/>
          </a:p>
          <a:p>
            <a:r>
              <a:rPr lang="en-US" b="1" dirty="0"/>
              <a:t>New email for KR “Report a Problem”</a:t>
            </a:r>
          </a:p>
          <a:p>
            <a:pPr marL="457200" lvl="1" indent="0">
              <a:buNone/>
            </a:pPr>
            <a:r>
              <a:rPr lang="en-US" b="1" u="sng" dirty="0">
                <a:hlinkClick r:id="rId3"/>
              </a:rPr>
              <a:t>DLKualiResearchHelp@umaryland.edu</a:t>
            </a:r>
            <a:r>
              <a:rPr lang="en-US" b="1" u="sng" dirty="0"/>
              <a:t> </a:t>
            </a:r>
          </a:p>
        </p:txBody>
      </p:sp>
    </p:spTree>
    <p:extLst>
      <p:ext uri="{BB962C8B-B14F-4D97-AF65-F5344CB8AC3E}">
        <p14:creationId xmlns:p14="http://schemas.microsoft.com/office/powerpoint/2010/main" val="3752744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3282"/>
          </a:xfrm>
        </p:spPr>
        <p:txBody>
          <a:bodyPr/>
          <a:lstStyle/>
          <a:p>
            <a:r>
              <a:rPr lang="en-US" b="1" dirty="0"/>
              <a:t>KR Proposal Miscellaneous</a:t>
            </a:r>
            <a:endParaRPr lang="en-US" dirty="0"/>
          </a:p>
        </p:txBody>
      </p:sp>
      <p:sp>
        <p:nvSpPr>
          <p:cNvPr id="3" name="Content Placeholder 2"/>
          <p:cNvSpPr>
            <a:spLocks noGrp="1"/>
          </p:cNvSpPr>
          <p:nvPr>
            <p:ph idx="1"/>
          </p:nvPr>
        </p:nvSpPr>
        <p:spPr>
          <a:xfrm>
            <a:off x="457199" y="1137921"/>
            <a:ext cx="8498541" cy="5437692"/>
          </a:xfrm>
        </p:spPr>
        <p:txBody>
          <a:bodyPr>
            <a:normAutofit/>
          </a:bodyPr>
          <a:lstStyle/>
          <a:p>
            <a:r>
              <a:rPr lang="en-US" sz="2400" b="1" dirty="0"/>
              <a:t>Subrecipient Commitment Form is </a:t>
            </a:r>
            <a:r>
              <a:rPr lang="en-US" sz="2400" b="1" i="1" dirty="0"/>
              <a:t>still</a:t>
            </a:r>
            <a:r>
              <a:rPr lang="en-US" sz="2400" b="1" dirty="0"/>
              <a:t> a requirement at the time of proposal</a:t>
            </a:r>
          </a:p>
          <a:p>
            <a:pPr marL="0" indent="0">
              <a:buNone/>
            </a:pPr>
            <a:endParaRPr lang="en-US" sz="2400" b="1" dirty="0"/>
          </a:p>
          <a:p>
            <a:r>
              <a:rPr lang="en-US" sz="2400" b="1" dirty="0"/>
              <a:t>PI’s must certify the proposal – This holds true for copied proposals as well</a:t>
            </a:r>
          </a:p>
          <a:p>
            <a:endParaRPr lang="en-US" sz="2400" b="1" dirty="0"/>
          </a:p>
          <a:p>
            <a:r>
              <a:rPr lang="en-US" sz="2400" b="1" dirty="0"/>
              <a:t>Do not use old proposals!</a:t>
            </a:r>
          </a:p>
          <a:p>
            <a:endParaRPr lang="en-US" sz="2400" b="1" dirty="0"/>
          </a:p>
          <a:p>
            <a:r>
              <a:rPr lang="en-US" sz="2400" b="1" dirty="0"/>
              <a:t>Proposals with human subjects</a:t>
            </a:r>
          </a:p>
          <a:p>
            <a:pPr lvl="1"/>
            <a:r>
              <a:rPr lang="en-US" sz="2400" b="1" dirty="0"/>
              <a:t>Instructions for NIH proposals with human subjects </a:t>
            </a:r>
            <a:r>
              <a:rPr lang="en-US" sz="2400" b="1" dirty="0">
                <a:hlinkClick r:id="rId2"/>
              </a:rPr>
              <a:t>http://www.umaryland.edu/kualicoeus/user-resources-and-help/nih-human-subjects-forms/</a:t>
            </a:r>
            <a:r>
              <a:rPr lang="en-US" sz="2400" b="1" dirty="0"/>
              <a:t>  </a:t>
            </a:r>
          </a:p>
          <a:p>
            <a:pPr marL="457200" lvl="1" indent="0">
              <a:buNone/>
            </a:pPr>
            <a:endParaRPr lang="en-US" sz="2400" dirty="0"/>
          </a:p>
          <a:p>
            <a:pPr marL="457200" lvl="1" indent="0">
              <a:buNone/>
            </a:pPr>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413366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3442"/>
          </a:xfrm>
        </p:spPr>
        <p:txBody>
          <a:bodyPr/>
          <a:lstStyle/>
          <a:p>
            <a:r>
              <a:rPr lang="en-US" b="1" dirty="0"/>
              <a:t>General Reminders </a:t>
            </a:r>
          </a:p>
        </p:txBody>
      </p:sp>
      <p:sp>
        <p:nvSpPr>
          <p:cNvPr id="3" name="Content Placeholder 2"/>
          <p:cNvSpPr>
            <a:spLocks noGrp="1"/>
          </p:cNvSpPr>
          <p:nvPr>
            <p:ph idx="1"/>
          </p:nvPr>
        </p:nvSpPr>
        <p:spPr>
          <a:xfrm>
            <a:off x="457200" y="1148080"/>
            <a:ext cx="8229600" cy="5506720"/>
          </a:xfrm>
        </p:spPr>
        <p:txBody>
          <a:bodyPr>
            <a:normAutofit fontScale="92500" lnSpcReduction="20000"/>
          </a:bodyPr>
          <a:lstStyle/>
          <a:p>
            <a:r>
              <a:rPr lang="en-US" sz="2400" b="1" dirty="0"/>
              <a:t>Please use the team emails when communicating with SPA, this allows us to triage the action.  Then you will receive an email from the SPA person who is working on that action.  This is true unless you are already working with a SPA individual then communicate directly with them.  If the assigned person is not available then reach out to the Team Email Box and a team member will get back to you.</a:t>
            </a:r>
          </a:p>
          <a:p>
            <a:endParaRPr lang="en-US" sz="2400" b="1" dirty="0"/>
          </a:p>
          <a:p>
            <a:r>
              <a:rPr lang="en-US" sz="2400" b="1" dirty="0"/>
              <a:t>Remember SPA response time to e-mails generally takes 24 hours unless an email is marked as URGENT!!</a:t>
            </a:r>
          </a:p>
          <a:p>
            <a:endParaRPr lang="en-US" sz="2400" b="1" dirty="0"/>
          </a:p>
          <a:p>
            <a:r>
              <a:rPr lang="en-US" sz="2400" b="1" dirty="0"/>
              <a:t>Ask your general questions at Research Matters </a:t>
            </a:r>
            <a:r>
              <a:rPr lang="en-US" sz="2400" b="1" dirty="0">
                <a:hlinkClick r:id="rId3"/>
              </a:rPr>
              <a:t>http://</a:t>
            </a:r>
            <a:r>
              <a:rPr lang="en-US" sz="2400" b="1" i="1" dirty="0">
                <a:hlinkClick r:id="rId3"/>
              </a:rPr>
              <a:t>researchmatters.umaryland.edu</a:t>
            </a:r>
            <a:r>
              <a:rPr lang="en-US" sz="2400" b="1" i="1" dirty="0"/>
              <a:t>   </a:t>
            </a:r>
          </a:p>
          <a:p>
            <a:endParaRPr lang="en-US" sz="2400" b="1" dirty="0"/>
          </a:p>
          <a:p>
            <a:r>
              <a:rPr lang="en-US" sz="2400" b="1" dirty="0"/>
              <a:t>If you change the deadline date, please update your team or the person working on your proposal </a:t>
            </a:r>
            <a:r>
              <a:rPr lang="en-US" sz="2400" b="1" i="1" dirty="0"/>
              <a:t>immediately!</a:t>
            </a:r>
          </a:p>
          <a:p>
            <a:endParaRPr lang="en-US" sz="2400" b="1" i="1" dirty="0"/>
          </a:p>
          <a:p>
            <a:r>
              <a:rPr lang="en-US" sz="2400" b="1" dirty="0"/>
              <a:t>Please give SPA adequate time to review your proposal.</a:t>
            </a:r>
          </a:p>
          <a:p>
            <a:endParaRPr lang="en-US" sz="2400" dirty="0"/>
          </a:p>
          <a:p>
            <a:endParaRPr lang="en-US" sz="2400" dirty="0"/>
          </a:p>
          <a:p>
            <a:endParaRPr lang="en-US" sz="2400" i="1" dirty="0"/>
          </a:p>
          <a:p>
            <a:pPr marL="0" indent="0">
              <a:buNone/>
            </a:pPr>
            <a:endParaRPr lang="en-US" sz="2400" dirty="0"/>
          </a:p>
          <a:p>
            <a:endParaRPr lang="en-US" sz="2000" dirty="0"/>
          </a:p>
          <a:p>
            <a:endParaRPr lang="en-US" sz="2000" dirty="0"/>
          </a:p>
          <a:p>
            <a:endParaRPr lang="en-US" dirty="0"/>
          </a:p>
          <a:p>
            <a:endParaRPr lang="en-US" dirty="0"/>
          </a:p>
        </p:txBody>
      </p:sp>
    </p:spTree>
    <p:extLst>
      <p:ext uri="{BB962C8B-B14F-4D97-AF65-F5344CB8AC3E}">
        <p14:creationId xmlns:p14="http://schemas.microsoft.com/office/powerpoint/2010/main" val="51574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2D00-924A-F943-BF69-350A02287D6E}"/>
              </a:ext>
            </a:extLst>
          </p:cNvPr>
          <p:cNvSpPr>
            <a:spLocks noGrp="1"/>
          </p:cNvSpPr>
          <p:nvPr>
            <p:ph type="title"/>
          </p:nvPr>
        </p:nvSpPr>
        <p:spPr/>
        <p:txBody>
          <a:bodyPr/>
          <a:lstStyle/>
          <a:p>
            <a:r>
              <a:rPr lang="en-US" b="1" dirty="0"/>
              <a:t>General Reminders</a:t>
            </a:r>
          </a:p>
        </p:txBody>
      </p:sp>
      <p:sp>
        <p:nvSpPr>
          <p:cNvPr id="3" name="Content Placeholder 2">
            <a:extLst>
              <a:ext uri="{FF2B5EF4-FFF2-40B4-BE49-F238E27FC236}">
                <a16:creationId xmlns:a16="http://schemas.microsoft.com/office/drawing/2014/main" id="{2CD8E98C-B849-034C-A5FF-F69DC700A874}"/>
              </a:ext>
            </a:extLst>
          </p:cNvPr>
          <p:cNvSpPr>
            <a:spLocks noGrp="1"/>
          </p:cNvSpPr>
          <p:nvPr>
            <p:ph idx="1"/>
          </p:nvPr>
        </p:nvSpPr>
        <p:spPr/>
        <p:txBody>
          <a:bodyPr/>
          <a:lstStyle/>
          <a:p>
            <a:r>
              <a:rPr lang="en-US" b="1" dirty="0"/>
              <a:t>To get permission to use Workspace or Assist the department must send a request to Greg Sorensen.  </a:t>
            </a:r>
          </a:p>
          <a:p>
            <a:r>
              <a:rPr lang="en-US" b="1" dirty="0"/>
              <a:t>The request must list the </a:t>
            </a:r>
            <a:r>
              <a:rPr lang="en-US" b="1" dirty="0">
                <a:solidFill>
                  <a:srgbClr val="FF0000"/>
                </a:solidFill>
              </a:rPr>
              <a:t>proposal number </a:t>
            </a:r>
            <a:r>
              <a:rPr lang="en-US" b="1" dirty="0"/>
              <a:t>and the </a:t>
            </a:r>
            <a:r>
              <a:rPr lang="en-US" b="1" dirty="0">
                <a:solidFill>
                  <a:srgbClr val="FF0000"/>
                </a:solidFill>
              </a:rPr>
              <a:t>announcement number</a:t>
            </a:r>
            <a:r>
              <a:rPr lang="en-US" b="1" dirty="0"/>
              <a:t>.  SPA will then verify if the proposal can be submitted via KR.</a:t>
            </a:r>
          </a:p>
        </p:txBody>
      </p:sp>
    </p:spTree>
    <p:extLst>
      <p:ext uri="{BB962C8B-B14F-4D97-AF65-F5344CB8AC3E}">
        <p14:creationId xmlns:p14="http://schemas.microsoft.com/office/powerpoint/2010/main" val="3117589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0"/>
          <p:cNvSpPr>
            <a:spLocks noGrp="1" noChangeArrowheads="1"/>
          </p:cNvSpPr>
          <p:nvPr>
            <p:ph type="title"/>
          </p:nvPr>
        </p:nvSpPr>
        <p:spPr>
          <a:xfrm>
            <a:off x="666750" y="1379538"/>
            <a:ext cx="8477250" cy="534987"/>
          </a:xfrm>
        </p:spPr>
        <p:txBody>
          <a:bodyPr rtlCol="0">
            <a:normAutofit fontScale="90000"/>
          </a:bodyPr>
          <a:lstStyle/>
          <a:p>
            <a:pPr eaLnBrk="1" fontAlgn="auto" hangingPunct="1">
              <a:spcAft>
                <a:spcPts val="0"/>
              </a:spcAft>
              <a:defRPr/>
            </a:pP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 </a:t>
            </a:r>
          </a:p>
        </p:txBody>
      </p:sp>
      <p:sp>
        <p:nvSpPr>
          <p:cNvPr id="3" name="Rectangle 2"/>
          <p:cNvSpPr/>
          <p:nvPr/>
        </p:nvSpPr>
        <p:spPr>
          <a:xfrm>
            <a:off x="2281560" y="3142320"/>
            <a:ext cx="4935985" cy="355482"/>
          </a:xfrm>
          <a:prstGeom prst="rect">
            <a:avLst/>
          </a:prstGeom>
        </p:spPr>
        <p:txBody>
          <a:bodyPr wrap="square">
            <a:spAutoFit/>
          </a:bodyPr>
          <a:lstStyle/>
          <a:p>
            <a:pPr marL="293688" indent="-293688" algn="ctr" defTabSz="914400" eaLnBrk="0" hangingPunct="0">
              <a:lnSpc>
                <a:spcPct val="95000"/>
              </a:lnSpc>
              <a:spcBef>
                <a:spcPct val="25000"/>
              </a:spcBef>
              <a:spcAft>
                <a:spcPct val="10000"/>
              </a:spcAft>
              <a:buClr>
                <a:srgbClr val="003366"/>
              </a:buClr>
              <a:buFont typeface="Wingdings" pitchFamily="2" charset="2"/>
              <a:buNone/>
              <a:defRPr/>
            </a:pPr>
            <a:r>
              <a:rPr lang="en-US" kern="0" dirty="0">
                <a:latin typeface="Tahoma" pitchFamily="34" charset="0"/>
                <a:ea typeface="Tahoma" pitchFamily="34" charset="0"/>
                <a:cs typeface="Tahoma" pitchFamily="34" charset="0"/>
              </a:rPr>
              <a:t>  </a:t>
            </a:r>
          </a:p>
        </p:txBody>
      </p:sp>
      <p:sp>
        <p:nvSpPr>
          <p:cNvPr id="4" name="TextBox 3"/>
          <p:cNvSpPr txBox="1"/>
          <p:nvPr/>
        </p:nvSpPr>
        <p:spPr>
          <a:xfrm>
            <a:off x="2636667" y="2828368"/>
            <a:ext cx="5433135" cy="1015663"/>
          </a:xfrm>
          <a:prstGeom prst="rect">
            <a:avLst/>
          </a:prstGeom>
          <a:noFill/>
        </p:spPr>
        <p:txBody>
          <a:bodyPr wrap="square" rtlCol="0">
            <a:spAutoFit/>
          </a:bodyPr>
          <a:lstStyle/>
          <a:p>
            <a:r>
              <a:rPr lang="en-US" sz="6000" dirty="0">
                <a:latin typeface="Tahoma" panose="020B0604030504040204" pitchFamily="34" charset="0"/>
                <a:ea typeface="Tahoma" panose="020B0604030504040204" pitchFamily="34" charset="0"/>
                <a:cs typeface="Tahoma" panose="020B0604030504040204" pitchFamily="34" charset="0"/>
              </a:rPr>
              <a:t>Questions</a:t>
            </a:r>
          </a:p>
        </p:txBody>
      </p:sp>
      <p:pic>
        <p:nvPicPr>
          <p:cNvPr id="5" name="Picture 4">
            <a:extLst>
              <a:ext uri="{FF2B5EF4-FFF2-40B4-BE49-F238E27FC236}">
                <a16:creationId xmlns:a16="http://schemas.microsoft.com/office/drawing/2014/main" id="{74CB2741-D03A-4F9E-8909-5B3C3EB0EBB2}"/>
              </a:ext>
            </a:extLst>
          </p:cNvPr>
          <p:cNvPicPr>
            <a:picLocks noChangeAspect="1"/>
          </p:cNvPicPr>
          <p:nvPr/>
        </p:nvPicPr>
        <p:blipFill>
          <a:blip r:embed="rId3"/>
          <a:stretch>
            <a:fillRect/>
          </a:stretch>
        </p:blipFill>
        <p:spPr>
          <a:xfrm>
            <a:off x="803564" y="1524001"/>
            <a:ext cx="7523018" cy="4696690"/>
          </a:xfrm>
          <a:prstGeom prst="rect">
            <a:avLst/>
          </a:prstGeom>
        </p:spPr>
      </p:pic>
    </p:spTree>
    <p:extLst>
      <p:ext uri="{BB962C8B-B14F-4D97-AF65-F5344CB8AC3E}">
        <p14:creationId xmlns:p14="http://schemas.microsoft.com/office/powerpoint/2010/main" val="197329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SPA Updates</a:t>
            </a:r>
            <a:br>
              <a:rPr lang="en-US" b="1" dirty="0"/>
            </a:br>
            <a:r>
              <a:rPr lang="en-US" b="1" dirty="0"/>
              <a:t>Quarterly 2020</a:t>
            </a:r>
          </a:p>
        </p:txBody>
      </p:sp>
      <p:sp>
        <p:nvSpPr>
          <p:cNvPr id="3" name="Subtitle 2"/>
          <p:cNvSpPr>
            <a:spLocks noGrp="1"/>
          </p:cNvSpPr>
          <p:nvPr>
            <p:ph type="subTitle" idx="1"/>
          </p:nvPr>
        </p:nvSpPr>
        <p:spPr/>
        <p:txBody>
          <a:bodyPr/>
          <a:lstStyle/>
          <a:p>
            <a:r>
              <a:rPr lang="en-US" dirty="0"/>
              <a:t>January 23, 2020</a:t>
            </a:r>
          </a:p>
          <a:p>
            <a:r>
              <a:rPr lang="en-US" dirty="0"/>
              <a:t>2:30 – 4:00 pm</a:t>
            </a:r>
          </a:p>
        </p:txBody>
      </p:sp>
    </p:spTree>
    <p:extLst>
      <p:ext uri="{BB962C8B-B14F-4D97-AF65-F5344CB8AC3E}">
        <p14:creationId xmlns:p14="http://schemas.microsoft.com/office/powerpoint/2010/main" val="1477563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libri" panose="020F0502020204030204" pitchFamily="34" charset="0"/>
              </a:rPr>
              <a:t>Cost Agenda</a:t>
            </a:r>
            <a:endParaRPr lang="en-US" dirty="0"/>
          </a:p>
        </p:txBody>
      </p:sp>
      <p:sp>
        <p:nvSpPr>
          <p:cNvPr id="3" name="Content Placeholder 2"/>
          <p:cNvSpPr>
            <a:spLocks noGrp="1"/>
          </p:cNvSpPr>
          <p:nvPr>
            <p:ph idx="1"/>
          </p:nvPr>
        </p:nvSpPr>
        <p:spPr/>
        <p:txBody>
          <a:bodyPr>
            <a:normAutofit fontScale="92500" lnSpcReduction="20000"/>
          </a:bodyPr>
          <a:lstStyle/>
          <a:p>
            <a:pPr>
              <a:spcBef>
                <a:spcPct val="40000"/>
              </a:spcBef>
            </a:pPr>
            <a:r>
              <a:rPr lang="en-US" altLang="en-US" sz="3600" dirty="0">
                <a:latin typeface="Calibri" panose="020F0502020204030204" pitchFamily="34" charset="0"/>
              </a:rPr>
              <a:t>SPAC-Costing and Compliance</a:t>
            </a:r>
          </a:p>
          <a:p>
            <a:pPr lvl="1">
              <a:spcBef>
                <a:spcPct val="40000"/>
              </a:spcBef>
            </a:pPr>
            <a:r>
              <a:rPr lang="en-US" altLang="en-US" sz="3000" dirty="0" smtClean="0">
                <a:latin typeface="Calibri" panose="020F0502020204030204" pitchFamily="34" charset="0"/>
              </a:rPr>
              <a:t>Space Model</a:t>
            </a:r>
          </a:p>
          <a:p>
            <a:pPr lvl="1">
              <a:spcBef>
                <a:spcPct val="40000"/>
              </a:spcBef>
            </a:pPr>
            <a:r>
              <a:rPr lang="en-US" altLang="en-US" sz="3000" dirty="0" smtClean="0">
                <a:latin typeface="Calibri" panose="020F0502020204030204" pitchFamily="34" charset="0"/>
              </a:rPr>
              <a:t>Direct Retro (DR) Form Changes</a:t>
            </a:r>
          </a:p>
          <a:p>
            <a:pPr lvl="1">
              <a:spcBef>
                <a:spcPct val="40000"/>
              </a:spcBef>
            </a:pPr>
            <a:r>
              <a:rPr lang="en-US" altLang="en-US" sz="3000" dirty="0" smtClean="0">
                <a:latin typeface="Calibri" panose="020F0502020204030204" pitchFamily="34" charset="0"/>
              </a:rPr>
              <a:t>Negative lines on your effort forms</a:t>
            </a:r>
          </a:p>
          <a:p>
            <a:pPr lvl="1">
              <a:spcBef>
                <a:spcPct val="40000"/>
              </a:spcBef>
            </a:pPr>
            <a:r>
              <a:rPr lang="en-US" altLang="en-US" sz="3000" dirty="0" smtClean="0">
                <a:latin typeface="Calibri" panose="020F0502020204030204" pitchFamily="34" charset="0"/>
              </a:rPr>
              <a:t>Post Doc fringe adjustment entries</a:t>
            </a:r>
          </a:p>
          <a:p>
            <a:pPr lvl="1">
              <a:spcBef>
                <a:spcPct val="40000"/>
              </a:spcBef>
            </a:pPr>
            <a:r>
              <a:rPr lang="en-US" altLang="en-US" sz="3000" dirty="0" smtClean="0">
                <a:latin typeface="Calibri" panose="020F0502020204030204" pitchFamily="34" charset="0"/>
              </a:rPr>
              <a:t>Expenditure Item Date</a:t>
            </a:r>
            <a:endParaRPr lang="en-US" altLang="en-US" sz="3000" dirty="0">
              <a:latin typeface="Calibri" panose="020F0502020204030204" pitchFamily="34" charset="0"/>
            </a:endParaRPr>
          </a:p>
          <a:p>
            <a:pPr marL="800100" lvl="2" indent="0">
              <a:buNone/>
            </a:pPr>
            <a:endParaRPr lang="en-US" dirty="0" smtClean="0"/>
          </a:p>
          <a:p>
            <a:pPr marL="0" indent="0">
              <a:buNone/>
            </a:pPr>
            <a:endParaRPr lang="en-US" dirty="0"/>
          </a:p>
          <a:p>
            <a:pPr marL="0" lvl="0" indent="0">
              <a:buNone/>
            </a:pPr>
            <a:r>
              <a:rPr lang="en-US" dirty="0" smtClean="0"/>
              <a:t> 	</a:t>
            </a:r>
            <a:endParaRPr lang="en-US" dirty="0"/>
          </a:p>
        </p:txBody>
      </p:sp>
      <p:pic>
        <p:nvPicPr>
          <p:cNvPr id="4" name="Picture 3" descr="AusbilderWiss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440" y="4907026"/>
            <a:ext cx="3810000" cy="1689100"/>
          </a:xfrm>
          <a:prstGeom prst="rect">
            <a:avLst/>
          </a:prstGeom>
        </p:spPr>
      </p:pic>
    </p:spTree>
    <p:extLst>
      <p:ext uri="{BB962C8B-B14F-4D97-AF65-F5344CB8AC3E}">
        <p14:creationId xmlns:p14="http://schemas.microsoft.com/office/powerpoint/2010/main" val="4054405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Model</a:t>
            </a:r>
            <a:endParaRPr lang="en-US" dirty="0"/>
          </a:p>
        </p:txBody>
      </p:sp>
      <p:sp>
        <p:nvSpPr>
          <p:cNvPr id="3" name="Content Placeholder 2"/>
          <p:cNvSpPr>
            <a:spLocks noGrp="1"/>
          </p:cNvSpPr>
          <p:nvPr>
            <p:ph idx="1"/>
          </p:nvPr>
        </p:nvSpPr>
        <p:spPr/>
        <p:txBody>
          <a:bodyPr/>
          <a:lstStyle/>
          <a:p>
            <a:r>
              <a:rPr lang="en-US" dirty="0" smtClean="0"/>
              <a:t>Thanks to all that participated</a:t>
            </a:r>
          </a:p>
          <a:p>
            <a:r>
              <a:rPr lang="en-US" dirty="0" smtClean="0"/>
              <a:t>This information was very helpful for us to make some decisions</a:t>
            </a:r>
          </a:p>
          <a:p>
            <a:r>
              <a:rPr lang="en-US" dirty="0" smtClean="0"/>
              <a:t>Impact of some of the big changes, Quantum and HSF III are delayed</a:t>
            </a:r>
          </a:p>
          <a:p>
            <a:pPr marL="0" indent="0">
              <a:buNone/>
            </a:pPr>
            <a:endParaRPr lang="en-US" dirty="0"/>
          </a:p>
        </p:txBody>
      </p:sp>
      <p:pic>
        <p:nvPicPr>
          <p:cNvPr id="4" name="Picture 3" descr="Buildings | Free Stock Photo | Illustration of cit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248" y="4178173"/>
            <a:ext cx="3273552" cy="2130552"/>
          </a:xfrm>
          <a:prstGeom prst="rect">
            <a:avLst/>
          </a:prstGeom>
        </p:spPr>
      </p:pic>
    </p:spTree>
    <p:extLst>
      <p:ext uri="{BB962C8B-B14F-4D97-AF65-F5344CB8AC3E}">
        <p14:creationId xmlns:p14="http://schemas.microsoft.com/office/powerpoint/2010/main" val="3846486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Retro Online</a:t>
            </a:r>
            <a:endParaRPr lang="en-US" dirty="0"/>
          </a:p>
        </p:txBody>
      </p:sp>
      <p:sp>
        <p:nvSpPr>
          <p:cNvPr id="3" name="Content Placeholder 2"/>
          <p:cNvSpPr>
            <a:spLocks noGrp="1"/>
          </p:cNvSpPr>
          <p:nvPr>
            <p:ph idx="1"/>
          </p:nvPr>
        </p:nvSpPr>
        <p:spPr/>
        <p:txBody>
          <a:bodyPr/>
          <a:lstStyle/>
          <a:p>
            <a:r>
              <a:rPr lang="en-US" dirty="0" smtClean="0"/>
              <a:t>Still waiting for the final prototype</a:t>
            </a:r>
          </a:p>
          <a:p>
            <a:r>
              <a:rPr lang="en-US" dirty="0" smtClean="0"/>
              <a:t>Quantum needed to be pushed to the forefront</a:t>
            </a:r>
          </a:p>
          <a:p>
            <a:r>
              <a:rPr lang="en-US" dirty="0" smtClean="0"/>
              <a:t>Questions about Activity and Purpose on the form – your HRMS code identifies this</a:t>
            </a:r>
          </a:p>
          <a:p>
            <a:pPr marL="0" indent="0">
              <a:buNone/>
            </a:pPr>
            <a:endParaRPr lang="en-US" dirty="0"/>
          </a:p>
        </p:txBody>
      </p:sp>
    </p:spTree>
    <p:extLst>
      <p:ext uri="{BB962C8B-B14F-4D97-AF65-F5344CB8AC3E}">
        <p14:creationId xmlns:p14="http://schemas.microsoft.com/office/powerpoint/2010/main" val="2861155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Lines on Effort</a:t>
            </a:r>
            <a:endParaRPr lang="en-US" dirty="0"/>
          </a:p>
        </p:txBody>
      </p:sp>
      <p:sp>
        <p:nvSpPr>
          <p:cNvPr id="3" name="Content Placeholder 2"/>
          <p:cNvSpPr>
            <a:spLocks noGrp="1"/>
          </p:cNvSpPr>
          <p:nvPr>
            <p:ph idx="1"/>
          </p:nvPr>
        </p:nvSpPr>
        <p:spPr/>
        <p:txBody>
          <a:bodyPr>
            <a:normAutofit/>
          </a:bodyPr>
          <a:lstStyle/>
          <a:p>
            <a:r>
              <a:rPr lang="en-US" dirty="0" smtClean="0"/>
              <a:t>If your effort form has negative lines don’t panic</a:t>
            </a:r>
          </a:p>
          <a:p>
            <a:r>
              <a:rPr lang="en-US" dirty="0" smtClean="0"/>
              <a:t>Due to some changes in HRMS for Quantum we discovered most of them and corrected</a:t>
            </a:r>
          </a:p>
          <a:p>
            <a:r>
              <a:rPr lang="en-US" dirty="0" smtClean="0"/>
              <a:t>We are aware of the issue</a:t>
            </a:r>
          </a:p>
          <a:p>
            <a:r>
              <a:rPr lang="en-US" dirty="0" smtClean="0"/>
              <a:t>Please contact efforthelp@umaryland.edu</a:t>
            </a:r>
          </a:p>
          <a:p>
            <a:pPr marL="0" indent="0">
              <a:buNone/>
            </a:pPr>
            <a:endParaRPr lang="en-US" dirty="0"/>
          </a:p>
        </p:txBody>
      </p:sp>
    </p:spTree>
    <p:extLst>
      <p:ext uri="{BB962C8B-B14F-4D97-AF65-F5344CB8AC3E}">
        <p14:creationId xmlns:p14="http://schemas.microsoft.com/office/powerpoint/2010/main" val="1008965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Doc Fringe Rates</a:t>
            </a:r>
            <a:endParaRPr lang="en-US" dirty="0"/>
          </a:p>
        </p:txBody>
      </p:sp>
      <p:sp>
        <p:nvSpPr>
          <p:cNvPr id="3" name="Content Placeholder 2"/>
          <p:cNvSpPr>
            <a:spLocks noGrp="1"/>
          </p:cNvSpPr>
          <p:nvPr>
            <p:ph idx="1"/>
          </p:nvPr>
        </p:nvSpPr>
        <p:spPr/>
        <p:txBody>
          <a:bodyPr>
            <a:normAutofit/>
          </a:bodyPr>
          <a:lstStyle/>
          <a:p>
            <a:r>
              <a:rPr lang="en-US" dirty="0" smtClean="0"/>
              <a:t>Have not been able to do an adjustment since September</a:t>
            </a:r>
          </a:p>
          <a:p>
            <a:r>
              <a:rPr lang="en-US" dirty="0" smtClean="0"/>
              <a:t>Working through and testing a solution now</a:t>
            </a:r>
          </a:p>
          <a:p>
            <a:r>
              <a:rPr lang="en-US" dirty="0" smtClean="0"/>
              <a:t>Hope to have these input by February</a:t>
            </a:r>
          </a:p>
          <a:p>
            <a:r>
              <a:rPr lang="en-US" dirty="0" smtClean="0"/>
              <a:t>Any training grants you have closing and reporting in Jan or Feb you my team will work with you to reflect the appropriate fringe cost</a:t>
            </a:r>
            <a:endParaRPr lang="en-US" dirty="0"/>
          </a:p>
        </p:txBody>
      </p:sp>
    </p:spTree>
    <p:extLst>
      <p:ext uri="{BB962C8B-B14F-4D97-AF65-F5344CB8AC3E}">
        <p14:creationId xmlns:p14="http://schemas.microsoft.com/office/powerpoint/2010/main" val="2432837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 Item Date</a:t>
            </a:r>
            <a:endParaRPr lang="en-US" dirty="0"/>
          </a:p>
        </p:txBody>
      </p:sp>
      <p:sp>
        <p:nvSpPr>
          <p:cNvPr id="3" name="Content Placeholder 2"/>
          <p:cNvSpPr>
            <a:spLocks noGrp="1"/>
          </p:cNvSpPr>
          <p:nvPr>
            <p:ph idx="1"/>
          </p:nvPr>
        </p:nvSpPr>
        <p:spPr/>
        <p:txBody>
          <a:bodyPr>
            <a:normAutofit/>
          </a:bodyPr>
          <a:lstStyle/>
          <a:p>
            <a:r>
              <a:rPr lang="en-US" dirty="0" smtClean="0"/>
              <a:t>Experiencing some issues with Direct Retros</a:t>
            </a:r>
          </a:p>
          <a:p>
            <a:r>
              <a:rPr lang="en-US" dirty="0" smtClean="0"/>
              <a:t>HRMS is based on the  Expenditure item date</a:t>
            </a:r>
          </a:p>
          <a:p>
            <a:r>
              <a:rPr lang="en-US" dirty="0" smtClean="0"/>
              <a:t>A direct retro goes to the paycheck and pulls amounts off</a:t>
            </a:r>
          </a:p>
          <a:p>
            <a:r>
              <a:rPr lang="en-US" dirty="0" smtClean="0"/>
              <a:t>If the paycheck had any adjustments from previous pays – HRMS/Quantum does not know</a:t>
            </a:r>
          </a:p>
          <a:p>
            <a:r>
              <a:rPr lang="en-US" dirty="0" smtClean="0"/>
              <a:t>Bombing payroll</a:t>
            </a:r>
          </a:p>
          <a:p>
            <a:pPr marL="0" indent="0">
              <a:buNone/>
            </a:pPr>
            <a:endParaRPr lang="en-US" dirty="0"/>
          </a:p>
        </p:txBody>
      </p:sp>
      <p:pic>
        <p:nvPicPr>
          <p:cNvPr id="4" name="Picture 3" descr="Bomb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720" y="4727448"/>
            <a:ext cx="2153300" cy="1956816"/>
          </a:xfrm>
          <a:prstGeom prst="rect">
            <a:avLst/>
          </a:prstGeom>
        </p:spPr>
      </p:pic>
    </p:spTree>
    <p:extLst>
      <p:ext uri="{BB962C8B-B14F-4D97-AF65-F5344CB8AC3E}">
        <p14:creationId xmlns:p14="http://schemas.microsoft.com/office/powerpoint/2010/main" val="4224540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0"/>
          <p:cNvSpPr>
            <a:spLocks noGrp="1" noChangeArrowheads="1"/>
          </p:cNvSpPr>
          <p:nvPr>
            <p:ph type="title"/>
          </p:nvPr>
        </p:nvSpPr>
        <p:spPr>
          <a:xfrm>
            <a:off x="666750" y="1379538"/>
            <a:ext cx="8477250" cy="534987"/>
          </a:xfrm>
        </p:spPr>
        <p:txBody>
          <a:bodyPr rtlCol="0">
            <a:normAutofit fontScale="90000"/>
          </a:bodyPr>
          <a:lstStyle/>
          <a:p>
            <a:pPr eaLnBrk="1" fontAlgn="auto" hangingPunct="1">
              <a:spcAft>
                <a:spcPts val="0"/>
              </a:spcAft>
              <a:defRPr/>
            </a:pP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 </a:t>
            </a:r>
          </a:p>
        </p:txBody>
      </p:sp>
      <p:sp>
        <p:nvSpPr>
          <p:cNvPr id="3" name="Rectangle 2"/>
          <p:cNvSpPr/>
          <p:nvPr/>
        </p:nvSpPr>
        <p:spPr>
          <a:xfrm>
            <a:off x="2281560" y="3142320"/>
            <a:ext cx="4935985" cy="355482"/>
          </a:xfrm>
          <a:prstGeom prst="rect">
            <a:avLst/>
          </a:prstGeom>
        </p:spPr>
        <p:txBody>
          <a:bodyPr wrap="square">
            <a:spAutoFit/>
          </a:bodyPr>
          <a:lstStyle/>
          <a:p>
            <a:pPr marL="293688" indent="-293688" algn="ctr" defTabSz="914400" eaLnBrk="0" hangingPunct="0">
              <a:lnSpc>
                <a:spcPct val="95000"/>
              </a:lnSpc>
              <a:spcBef>
                <a:spcPct val="25000"/>
              </a:spcBef>
              <a:spcAft>
                <a:spcPct val="10000"/>
              </a:spcAft>
              <a:buClr>
                <a:srgbClr val="003366"/>
              </a:buClr>
              <a:buFont typeface="Wingdings" pitchFamily="2" charset="2"/>
              <a:buNone/>
              <a:defRPr/>
            </a:pPr>
            <a:r>
              <a:rPr lang="en-US" kern="0" dirty="0">
                <a:latin typeface="Tahoma" pitchFamily="34" charset="0"/>
                <a:ea typeface="Tahoma" pitchFamily="34" charset="0"/>
                <a:cs typeface="Tahoma" pitchFamily="34" charset="0"/>
              </a:rPr>
              <a:t>  </a:t>
            </a:r>
          </a:p>
        </p:txBody>
      </p:sp>
      <p:sp>
        <p:nvSpPr>
          <p:cNvPr id="4" name="TextBox 3"/>
          <p:cNvSpPr txBox="1"/>
          <p:nvPr/>
        </p:nvSpPr>
        <p:spPr>
          <a:xfrm>
            <a:off x="2636667" y="2828368"/>
            <a:ext cx="5433135" cy="1015663"/>
          </a:xfrm>
          <a:prstGeom prst="rect">
            <a:avLst/>
          </a:prstGeom>
          <a:noFill/>
        </p:spPr>
        <p:txBody>
          <a:bodyPr wrap="square" rtlCol="0">
            <a:spAutoFit/>
          </a:bodyPr>
          <a:lstStyle/>
          <a:p>
            <a:r>
              <a:rPr lang="en-US" sz="6000" dirty="0">
                <a:latin typeface="Tahoma" panose="020B0604030504040204" pitchFamily="34" charset="0"/>
                <a:ea typeface="Tahoma" panose="020B0604030504040204" pitchFamily="34" charset="0"/>
                <a:cs typeface="Tahoma" panose="020B0604030504040204" pitchFamily="34" charset="0"/>
              </a:rPr>
              <a:t>Questions</a:t>
            </a:r>
          </a:p>
        </p:txBody>
      </p:sp>
      <p:pic>
        <p:nvPicPr>
          <p:cNvPr id="5" name="Picture 4">
            <a:extLst>
              <a:ext uri="{FF2B5EF4-FFF2-40B4-BE49-F238E27FC236}">
                <a16:creationId xmlns:a16="http://schemas.microsoft.com/office/drawing/2014/main" id="{74CB2741-D03A-4F9E-8909-5B3C3EB0EBB2}"/>
              </a:ext>
            </a:extLst>
          </p:cNvPr>
          <p:cNvPicPr>
            <a:picLocks noChangeAspect="1"/>
          </p:cNvPicPr>
          <p:nvPr/>
        </p:nvPicPr>
        <p:blipFill>
          <a:blip r:embed="rId3"/>
          <a:stretch>
            <a:fillRect/>
          </a:stretch>
        </p:blipFill>
        <p:spPr>
          <a:xfrm>
            <a:off x="803564" y="1524001"/>
            <a:ext cx="7523018" cy="4696690"/>
          </a:xfrm>
          <a:prstGeom prst="rect">
            <a:avLst/>
          </a:prstGeom>
        </p:spPr>
      </p:pic>
    </p:spTree>
    <p:extLst>
      <p:ext uri="{BB962C8B-B14F-4D97-AF65-F5344CB8AC3E}">
        <p14:creationId xmlns:p14="http://schemas.microsoft.com/office/powerpoint/2010/main" val="3242554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SPAC AGENDA</a:t>
            </a:r>
            <a:endParaRPr lang="en-US" b="1" dirty="0"/>
          </a:p>
        </p:txBody>
      </p:sp>
      <p:sp>
        <p:nvSpPr>
          <p:cNvPr id="3" name="Content Placeholder 2"/>
          <p:cNvSpPr>
            <a:spLocks noGrp="1"/>
          </p:cNvSpPr>
          <p:nvPr>
            <p:ph idx="1"/>
          </p:nvPr>
        </p:nvSpPr>
        <p:spPr>
          <a:xfrm>
            <a:off x="457200" y="1600200"/>
            <a:ext cx="8229600" cy="4809744"/>
          </a:xfrm>
        </p:spPr>
        <p:txBody>
          <a:bodyPr>
            <a:normAutofit fontScale="47500" lnSpcReduction="20000"/>
          </a:bodyPr>
          <a:lstStyle/>
          <a:p>
            <a:pPr lvl="0"/>
            <a:r>
              <a:rPr lang="en-US" sz="3300" dirty="0"/>
              <a:t>Staffing Updates</a:t>
            </a:r>
          </a:p>
          <a:p>
            <a:pPr lvl="0"/>
            <a:r>
              <a:rPr lang="en-US" sz="3300" dirty="0"/>
              <a:t>VA – PO maxing</a:t>
            </a:r>
          </a:p>
          <a:p>
            <a:pPr lvl="0"/>
            <a:r>
              <a:rPr lang="en-US" sz="3300" dirty="0"/>
              <a:t>Communications</a:t>
            </a:r>
          </a:p>
          <a:p>
            <a:pPr lvl="0"/>
            <a:r>
              <a:rPr lang="en-US" sz="3300" dirty="0"/>
              <a:t>Challenges </a:t>
            </a:r>
          </a:p>
          <a:p>
            <a:pPr lvl="1"/>
            <a:r>
              <a:rPr lang="en-US" sz="3300" dirty="0"/>
              <a:t>Timing</a:t>
            </a:r>
          </a:p>
          <a:p>
            <a:pPr lvl="1"/>
            <a:r>
              <a:rPr lang="en-US" sz="3300" dirty="0"/>
              <a:t>Dunning</a:t>
            </a:r>
          </a:p>
          <a:p>
            <a:pPr lvl="1"/>
            <a:r>
              <a:rPr lang="en-US" sz="3300" dirty="0"/>
              <a:t>F&amp;A Issue</a:t>
            </a:r>
          </a:p>
          <a:p>
            <a:pPr lvl="0"/>
            <a:r>
              <a:rPr lang="en-US" sz="3300" dirty="0"/>
              <a:t>Changes</a:t>
            </a:r>
          </a:p>
          <a:p>
            <a:pPr lvl="1"/>
            <a:r>
              <a:rPr lang="en-US" sz="3300" dirty="0"/>
              <a:t>Project Numbering </a:t>
            </a:r>
          </a:p>
          <a:p>
            <a:pPr lvl="0"/>
            <a:r>
              <a:rPr lang="en-US" sz="3300" dirty="0"/>
              <a:t>Helpful Hints</a:t>
            </a:r>
          </a:p>
          <a:p>
            <a:pPr lvl="1"/>
            <a:r>
              <a:rPr lang="en-US" sz="3300" dirty="0"/>
              <a:t>Payroll  Reports</a:t>
            </a:r>
          </a:p>
          <a:p>
            <a:pPr lvl="1"/>
            <a:r>
              <a:rPr lang="en-US" sz="3300" dirty="0"/>
              <a:t>Volume/Sch Based Billing</a:t>
            </a:r>
          </a:p>
          <a:p>
            <a:pPr lvl="1"/>
            <a:r>
              <a:rPr lang="en-US" sz="3300" dirty="0"/>
              <a:t>Where you will see documents</a:t>
            </a:r>
          </a:p>
          <a:p>
            <a:pPr lvl="0"/>
            <a:r>
              <a:rPr lang="en-US" sz="3300" dirty="0"/>
              <a:t>Presentation Questions</a:t>
            </a:r>
          </a:p>
          <a:p>
            <a:pPr lvl="0"/>
            <a:r>
              <a:rPr lang="en-US" sz="3300" dirty="0"/>
              <a:t>Some Tidbits</a:t>
            </a:r>
          </a:p>
          <a:p>
            <a:pPr lvl="1"/>
            <a:r>
              <a:rPr lang="en-US" sz="3300" dirty="0"/>
              <a:t>NSF Survey</a:t>
            </a:r>
          </a:p>
          <a:p>
            <a:pPr lvl="1"/>
            <a:r>
              <a:rPr lang="en-US" sz="3300" dirty="0"/>
              <a:t>NIH Regional </a:t>
            </a:r>
            <a:r>
              <a:rPr lang="en-US" sz="3300" dirty="0" smtClean="0"/>
              <a:t>Meeting</a:t>
            </a:r>
            <a:endParaRPr lang="en-US" sz="3300" dirty="0"/>
          </a:p>
          <a:p>
            <a:pPr marL="347663" lvl="1" indent="-347663">
              <a:buFont typeface="Arial" panose="020B0604020202020204" pitchFamily="34" charset="0"/>
              <a:buChar char="•"/>
            </a:pPr>
            <a:r>
              <a:rPr lang="en-US" sz="3300" dirty="0" smtClean="0"/>
              <a:t>Quantum </a:t>
            </a:r>
            <a:r>
              <a:rPr lang="en-US" sz="3300" dirty="0"/>
              <a:t>Questions</a:t>
            </a:r>
          </a:p>
          <a:p>
            <a:endParaRPr lang="en-US" dirty="0" smtClean="0"/>
          </a:p>
          <a:p>
            <a:endParaRPr lang="en-US" dirty="0"/>
          </a:p>
        </p:txBody>
      </p:sp>
      <p:pic>
        <p:nvPicPr>
          <p:cNvPr id="4" name="Picture 3" descr="Agenda - Highway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096" y="1306576"/>
            <a:ext cx="4645152" cy="5232400"/>
          </a:xfrm>
          <a:prstGeom prst="rect">
            <a:avLst/>
          </a:prstGeom>
        </p:spPr>
      </p:pic>
    </p:spTree>
    <p:extLst>
      <p:ext uri="{BB962C8B-B14F-4D97-AF65-F5344CB8AC3E}">
        <p14:creationId xmlns:p14="http://schemas.microsoft.com/office/powerpoint/2010/main" val="891240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SPAC Staffing Updates</a:t>
            </a:r>
            <a:r>
              <a:rPr lang="en-US" dirty="0"/>
              <a:t>	</a:t>
            </a:r>
          </a:p>
        </p:txBody>
      </p:sp>
      <p:sp>
        <p:nvSpPr>
          <p:cNvPr id="3" name="Content Placeholder 2"/>
          <p:cNvSpPr>
            <a:spLocks noGrp="1"/>
          </p:cNvSpPr>
          <p:nvPr>
            <p:ph idx="1"/>
          </p:nvPr>
        </p:nvSpPr>
        <p:spPr>
          <a:xfrm>
            <a:off x="457199" y="1600200"/>
            <a:ext cx="8569105" cy="5081257"/>
          </a:xfrm>
        </p:spPr>
        <p:txBody>
          <a:bodyPr>
            <a:normAutofit/>
          </a:bodyPr>
          <a:lstStyle/>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r>
              <a:rPr lang="en-US" dirty="0" smtClean="0"/>
              <a:t>Reorganization -  will be coming to accommodate Quantum</a:t>
            </a:r>
          </a:p>
          <a:p>
            <a:r>
              <a:rPr lang="en-US" dirty="0" smtClean="0"/>
              <a:t>Will be repurposing a position for a Sr. Collection Specialist</a:t>
            </a:r>
          </a:p>
          <a:p>
            <a:pPr marL="0" lvl="0" indent="0">
              <a:buNone/>
            </a:pPr>
            <a:endParaRPr lang="en-US" dirty="0"/>
          </a:p>
          <a:p>
            <a:pPr marL="0" lvl="0" indent="0">
              <a:buNone/>
            </a:pPr>
            <a:endParaRPr lang="en-US" dirty="0"/>
          </a:p>
          <a:p>
            <a:pPr marL="457200" lvl="1" indent="0">
              <a:buNone/>
            </a:pPr>
            <a:endParaRPr lang="en-US" dirty="0"/>
          </a:p>
        </p:txBody>
      </p:sp>
      <p:sp>
        <p:nvSpPr>
          <p:cNvPr id="4" name="TextBox 3"/>
          <p:cNvSpPr txBox="1"/>
          <p:nvPr/>
        </p:nvSpPr>
        <p:spPr>
          <a:xfrm>
            <a:off x="1168836" y="1600200"/>
            <a:ext cx="6673969" cy="2400657"/>
          </a:xfrm>
          <a:prstGeom prst="rect">
            <a:avLst/>
          </a:prstGeom>
          <a:noFill/>
          <a:ln>
            <a:solidFill>
              <a:schemeClr val="tx2">
                <a:lumMod val="60000"/>
                <a:lumOff val="40000"/>
              </a:schemeClr>
            </a:solidFill>
          </a:ln>
        </p:spPr>
        <p:txBody>
          <a:bodyPr wrap="square" rtlCol="0">
            <a:spAutoFit/>
          </a:bodyPr>
          <a:lstStyle/>
          <a:p>
            <a:pPr algn="ctr"/>
            <a:r>
              <a:rPr lang="en-US" sz="5400" dirty="0" smtClean="0">
                <a:solidFill>
                  <a:srgbClr val="FF0000"/>
                </a:solidFill>
              </a:rPr>
              <a:t>Welcome Back</a:t>
            </a:r>
          </a:p>
          <a:p>
            <a:pPr algn="ctr"/>
            <a:r>
              <a:rPr lang="en-US" sz="5400" dirty="0" smtClean="0"/>
              <a:t>Kevin Cooke</a:t>
            </a:r>
          </a:p>
          <a:p>
            <a:pPr algn="ctr"/>
            <a:r>
              <a:rPr lang="en-US" sz="2400" dirty="0" smtClean="0"/>
              <a:t>Was Sr. Manager now Director – Central Team/QQA</a:t>
            </a:r>
          </a:p>
          <a:p>
            <a:endParaRPr lang="en-US" dirty="0"/>
          </a:p>
        </p:txBody>
      </p:sp>
    </p:spTree>
    <p:extLst>
      <p:ext uri="{BB962C8B-B14F-4D97-AF65-F5344CB8AC3E}">
        <p14:creationId xmlns:p14="http://schemas.microsoft.com/office/powerpoint/2010/main" val="1159040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SPAC Staffing Updates</a:t>
            </a:r>
            <a:r>
              <a:rPr lang="en-US" dirty="0"/>
              <a:t>	</a:t>
            </a:r>
          </a:p>
        </p:txBody>
      </p:sp>
      <p:sp>
        <p:nvSpPr>
          <p:cNvPr id="3" name="Content Placeholder 2"/>
          <p:cNvSpPr>
            <a:spLocks noGrp="1"/>
          </p:cNvSpPr>
          <p:nvPr>
            <p:ph idx="1"/>
          </p:nvPr>
        </p:nvSpPr>
        <p:spPr>
          <a:xfrm>
            <a:off x="457199" y="1600200"/>
            <a:ext cx="8569105" cy="5081257"/>
          </a:xfrm>
        </p:spPr>
        <p:txBody>
          <a:bodyPr>
            <a:normAutofit/>
          </a:bodyPr>
          <a:lstStyle/>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lvl="0" indent="0">
              <a:buNone/>
            </a:pPr>
            <a:endParaRPr lang="en-US" dirty="0"/>
          </a:p>
          <a:p>
            <a:r>
              <a:rPr lang="en-US" dirty="0" smtClean="0"/>
              <a:t>Danijela Macakanga – promoted from Accountant 1 to Financial Analyst on Team White</a:t>
            </a:r>
            <a:endParaRPr lang="en-US" dirty="0"/>
          </a:p>
          <a:p>
            <a:pPr marL="457200" lvl="1" indent="0">
              <a:buNone/>
            </a:pPr>
            <a:endParaRPr lang="en-US" dirty="0"/>
          </a:p>
        </p:txBody>
      </p:sp>
      <p:sp>
        <p:nvSpPr>
          <p:cNvPr id="4" name="TextBox 3"/>
          <p:cNvSpPr txBox="1"/>
          <p:nvPr/>
        </p:nvSpPr>
        <p:spPr>
          <a:xfrm>
            <a:off x="1168836" y="1600200"/>
            <a:ext cx="6673969" cy="2400657"/>
          </a:xfrm>
          <a:prstGeom prst="rect">
            <a:avLst/>
          </a:prstGeom>
          <a:noFill/>
          <a:ln>
            <a:solidFill>
              <a:schemeClr val="tx2">
                <a:lumMod val="60000"/>
                <a:lumOff val="40000"/>
              </a:schemeClr>
            </a:solidFill>
          </a:ln>
        </p:spPr>
        <p:txBody>
          <a:bodyPr wrap="square" rtlCol="0">
            <a:spAutoFit/>
          </a:bodyPr>
          <a:lstStyle/>
          <a:p>
            <a:pPr algn="ctr"/>
            <a:r>
              <a:rPr lang="en-US" sz="5400" dirty="0" smtClean="0">
                <a:solidFill>
                  <a:srgbClr val="FF0000"/>
                </a:solidFill>
              </a:rPr>
              <a:t>Permanent 3/1/20</a:t>
            </a:r>
          </a:p>
          <a:p>
            <a:pPr algn="ctr"/>
            <a:r>
              <a:rPr lang="en-US" sz="5400" dirty="0" smtClean="0"/>
              <a:t>Michelle Ward</a:t>
            </a:r>
          </a:p>
          <a:p>
            <a:pPr algn="ctr"/>
            <a:r>
              <a:rPr lang="en-US" sz="2400" dirty="0" smtClean="0"/>
              <a:t>Director Over Red/White Teams and Cost</a:t>
            </a:r>
          </a:p>
          <a:p>
            <a:endParaRPr lang="en-US" dirty="0"/>
          </a:p>
        </p:txBody>
      </p:sp>
    </p:spTree>
    <p:extLst>
      <p:ext uri="{BB962C8B-B14F-4D97-AF65-F5344CB8AC3E}">
        <p14:creationId xmlns:p14="http://schemas.microsoft.com/office/powerpoint/2010/main" val="1226241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68AD-5C23-0746-ADB5-591BEC73511F}"/>
              </a:ext>
            </a:extLst>
          </p:cNvPr>
          <p:cNvSpPr>
            <a:spLocks noGrp="1"/>
          </p:cNvSpPr>
          <p:nvPr>
            <p:ph type="title"/>
          </p:nvPr>
        </p:nvSpPr>
        <p:spPr/>
        <p:txBody>
          <a:bodyPr/>
          <a:lstStyle/>
          <a:p>
            <a:r>
              <a:rPr lang="en-US" dirty="0"/>
              <a:t>GDRP</a:t>
            </a:r>
          </a:p>
        </p:txBody>
      </p:sp>
      <p:sp>
        <p:nvSpPr>
          <p:cNvPr id="6" name="Content Placeholder 5">
            <a:extLst>
              <a:ext uri="{FF2B5EF4-FFF2-40B4-BE49-F238E27FC236}">
                <a16:creationId xmlns:a16="http://schemas.microsoft.com/office/drawing/2014/main" id="{C6667FD7-924F-E745-9338-E7A7994E0CC9}"/>
              </a:ext>
            </a:extLst>
          </p:cNvPr>
          <p:cNvSpPr>
            <a:spLocks noGrp="1"/>
          </p:cNvSpPr>
          <p:nvPr>
            <p:ph idx="1"/>
          </p:nvPr>
        </p:nvSpPr>
        <p:spPr/>
        <p:txBody>
          <a:bodyPr/>
          <a:lstStyle/>
          <a:p>
            <a:r>
              <a:rPr lang="en-US" sz="2000" dirty="0"/>
              <a:t>General Data Protection Regulation</a:t>
            </a:r>
          </a:p>
          <a:p>
            <a:r>
              <a:rPr lang="en-US" sz="2000" dirty="0">
                <a:hlinkClick r:id="rId2"/>
              </a:rPr>
              <a:t>https://www.umaryland.edu/oac/general-data-protection-regulation/</a:t>
            </a:r>
            <a:endParaRPr lang="en-US" sz="2000" dirty="0"/>
          </a:p>
          <a:p>
            <a:endParaRPr lang="en-US" sz="2000" dirty="0"/>
          </a:p>
          <a:p>
            <a:r>
              <a:rPr lang="en-US" sz="2000" dirty="0"/>
              <a:t>Within </a:t>
            </a:r>
            <a:r>
              <a:rPr lang="en-US" sz="2000" dirty="0" err="1"/>
              <a:t>Kuali</a:t>
            </a:r>
            <a:r>
              <a:rPr lang="en-US" sz="2000" dirty="0"/>
              <a:t> Research:  New question in UMB Questionnaire</a:t>
            </a:r>
          </a:p>
          <a:p>
            <a:endParaRPr lang="en-US" dirty="0"/>
          </a:p>
        </p:txBody>
      </p:sp>
      <p:pic>
        <p:nvPicPr>
          <p:cNvPr id="7" name="Picture 6">
            <a:extLst>
              <a:ext uri="{FF2B5EF4-FFF2-40B4-BE49-F238E27FC236}">
                <a16:creationId xmlns:a16="http://schemas.microsoft.com/office/drawing/2014/main" id="{D9DD243C-EAA9-D441-BE84-D3922F6614A7}"/>
              </a:ext>
            </a:extLst>
          </p:cNvPr>
          <p:cNvPicPr>
            <a:picLocks noChangeAspect="1"/>
          </p:cNvPicPr>
          <p:nvPr/>
        </p:nvPicPr>
        <p:blipFill>
          <a:blip r:embed="rId3"/>
          <a:stretch>
            <a:fillRect/>
          </a:stretch>
        </p:blipFill>
        <p:spPr>
          <a:xfrm>
            <a:off x="457200" y="3429000"/>
            <a:ext cx="9035143" cy="2895600"/>
          </a:xfrm>
          <a:prstGeom prst="rect">
            <a:avLst/>
          </a:prstGeom>
        </p:spPr>
      </p:pic>
    </p:spTree>
    <p:extLst>
      <p:ext uri="{BB962C8B-B14F-4D97-AF65-F5344CB8AC3E}">
        <p14:creationId xmlns:p14="http://schemas.microsoft.com/office/powerpoint/2010/main" val="1677765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 PO Maximum</a:t>
            </a:r>
            <a:endParaRPr lang="en-US" b="1" dirty="0"/>
          </a:p>
        </p:txBody>
      </p:sp>
      <p:sp>
        <p:nvSpPr>
          <p:cNvPr id="3" name="Content Placeholder 2"/>
          <p:cNvSpPr>
            <a:spLocks noGrp="1"/>
          </p:cNvSpPr>
          <p:nvPr>
            <p:ph idx="1"/>
          </p:nvPr>
        </p:nvSpPr>
        <p:spPr/>
        <p:txBody>
          <a:bodyPr>
            <a:normAutofit fontScale="77500" lnSpcReduction="20000"/>
          </a:bodyPr>
          <a:lstStyle/>
          <a:p>
            <a:pPr>
              <a:buFont typeface="Arial" panose="020B0604020202020204" pitchFamily="34" charset="0"/>
              <a:buChar char="•"/>
            </a:pPr>
            <a:r>
              <a:rPr lang="en-US" dirty="0" smtClean="0"/>
              <a:t>Currently no pretty way to ID which awards are overspent due to merit or COLA</a:t>
            </a:r>
          </a:p>
          <a:p>
            <a:pPr>
              <a:buFont typeface="Arial" panose="020B0604020202020204" pitchFamily="34" charset="0"/>
              <a:buChar char="•"/>
            </a:pPr>
            <a:r>
              <a:rPr lang="en-US" dirty="0" smtClean="0"/>
              <a:t>VA issues PO for original award amount</a:t>
            </a:r>
          </a:p>
          <a:p>
            <a:pPr>
              <a:buFont typeface="Arial" panose="020B0604020202020204" pitchFamily="34" charset="0"/>
              <a:buChar char="•"/>
            </a:pPr>
            <a:r>
              <a:rPr lang="en-US" dirty="0" smtClean="0"/>
              <a:t>We will bill up to the award amount</a:t>
            </a:r>
          </a:p>
          <a:p>
            <a:pPr>
              <a:buFont typeface="Arial" panose="020B0604020202020204" pitchFamily="34" charset="0"/>
              <a:buChar char="•"/>
            </a:pPr>
            <a:r>
              <a:rPr lang="en-US" dirty="0" smtClean="0"/>
              <a:t>If you want SPAC to bill for amounts over PO, you will need to notify the VA that you are going over the PO amount</a:t>
            </a:r>
          </a:p>
          <a:p>
            <a:pPr>
              <a:buFont typeface="Arial" panose="020B0604020202020204" pitchFamily="34" charset="0"/>
              <a:buChar char="•"/>
            </a:pPr>
            <a:r>
              <a:rPr lang="en-US" dirty="0" smtClean="0"/>
              <a:t>Request and Receive amendment documents increasing the value of the PO</a:t>
            </a:r>
          </a:p>
          <a:p>
            <a:pPr>
              <a:buFont typeface="Arial" panose="020B0604020202020204" pitchFamily="34" charset="0"/>
              <a:buChar char="•"/>
            </a:pPr>
            <a:r>
              <a:rPr lang="en-US" dirty="0" smtClean="0"/>
              <a:t>SPAC will increase the award amount and bill the excess</a:t>
            </a:r>
          </a:p>
          <a:p>
            <a:pPr>
              <a:buFont typeface="Arial" panose="020B0604020202020204" pitchFamily="34" charset="0"/>
              <a:buChar char="•"/>
            </a:pPr>
            <a:r>
              <a:rPr lang="en-US" dirty="0" smtClean="0"/>
              <a:t>Anything not covered by an increase or over the increase will be required to be funded by the department</a:t>
            </a:r>
          </a:p>
        </p:txBody>
      </p:sp>
      <p:pic>
        <p:nvPicPr>
          <p:cNvPr id="4" name="Picture 3" descr="United States Department of Veterans Affair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896" y="5257800"/>
            <a:ext cx="1664208" cy="1435608"/>
          </a:xfrm>
          <a:prstGeom prst="rect">
            <a:avLst/>
          </a:prstGeom>
        </p:spPr>
      </p:pic>
    </p:spTree>
    <p:extLst>
      <p:ext uri="{BB962C8B-B14F-4D97-AF65-F5344CB8AC3E}">
        <p14:creationId xmlns:p14="http://schemas.microsoft.com/office/powerpoint/2010/main" val="2136697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a:bodyPr>
          <a:lstStyle/>
          <a:p>
            <a:r>
              <a:rPr lang="en-US" dirty="0" smtClean="0"/>
              <a:t>Frustrated – aren’t we all!</a:t>
            </a:r>
          </a:p>
          <a:p>
            <a:r>
              <a:rPr lang="en-US" dirty="0" smtClean="0"/>
              <a:t>We are a user just like you</a:t>
            </a:r>
          </a:p>
          <a:p>
            <a:r>
              <a:rPr lang="en-US" dirty="0" smtClean="0"/>
              <a:t>We are not requiring OSN now</a:t>
            </a:r>
          </a:p>
          <a:p>
            <a:pPr lvl="2"/>
            <a:r>
              <a:rPr lang="en-US" dirty="0" smtClean="0"/>
              <a:t>Only for Schedule and Volume Base billing</a:t>
            </a:r>
          </a:p>
          <a:p>
            <a:pPr marL="284163" lvl="1" indent="-228600">
              <a:buFont typeface="Arial" panose="020B0604020202020204" pitchFamily="34" charset="0"/>
              <a:buChar char="•"/>
            </a:pPr>
            <a:r>
              <a:rPr lang="en-US" dirty="0"/>
              <a:t> </a:t>
            </a:r>
            <a:r>
              <a:rPr lang="en-US" dirty="0" smtClean="0"/>
              <a:t>Continue using our team email addresses for correspondence and award setup/mods etc.</a:t>
            </a:r>
          </a:p>
          <a:p>
            <a:pPr marL="284163" lvl="1" indent="-228600">
              <a:buFont typeface="Arial" panose="020B0604020202020204" pitchFamily="34" charset="0"/>
              <a:buChar char="•"/>
            </a:pPr>
            <a:r>
              <a:rPr lang="en-US" dirty="0" smtClean="0"/>
              <a:t>For quicker responses please lead off with your Award Number (you can include the project number if necessary after award #)</a:t>
            </a:r>
          </a:p>
          <a:p>
            <a:pPr marL="55563" lvl="1" indent="0">
              <a:buFont typeface="Arial" panose="020B0604020202020204" pitchFamily="34" charset="0"/>
              <a:buChar char="•"/>
            </a:pPr>
            <a:endParaRPr lang="en-US" dirty="0" smtClean="0"/>
          </a:p>
        </p:txBody>
      </p:sp>
    </p:spTree>
    <p:extLst>
      <p:ext uri="{BB962C8B-B14F-4D97-AF65-F5344CB8AC3E}">
        <p14:creationId xmlns:p14="http://schemas.microsoft.com/office/powerpoint/2010/main" val="1208945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pPr lvl="1"/>
            <a:endParaRPr lang="en-US" dirty="0"/>
          </a:p>
          <a:p>
            <a:r>
              <a:rPr lang="en-US" dirty="0" smtClean="0"/>
              <a:t>SPAC is slower than normal</a:t>
            </a:r>
          </a:p>
          <a:p>
            <a:r>
              <a:rPr lang="en-US" dirty="0" smtClean="0"/>
              <a:t>We </a:t>
            </a:r>
            <a:r>
              <a:rPr lang="en-US" dirty="0"/>
              <a:t>have one week in a month – mid month where we are challenged with Project </a:t>
            </a:r>
            <a:r>
              <a:rPr lang="en-US" dirty="0" smtClean="0"/>
              <a:t>setup</a:t>
            </a:r>
          </a:p>
          <a:p>
            <a:r>
              <a:rPr lang="en-US" dirty="0" smtClean="0"/>
              <a:t>So we may take 5 days in to set up projects during that time</a:t>
            </a:r>
          </a:p>
          <a:p>
            <a:r>
              <a:rPr lang="en-US" dirty="0" smtClean="0"/>
              <a:t>Refunds are far behind</a:t>
            </a:r>
            <a:endParaRPr lang="en-US" dirty="0"/>
          </a:p>
          <a:p>
            <a:pPr marL="55563" lvl="1" indent="0">
              <a:buFont typeface="Arial" panose="020B0604020202020204" pitchFamily="34" charset="0"/>
              <a:buChar char="•"/>
            </a:pPr>
            <a:endParaRPr lang="en-US" dirty="0" smtClean="0"/>
          </a:p>
        </p:txBody>
      </p:sp>
      <p:pic>
        <p:nvPicPr>
          <p:cNvPr id="4" name="Picture 3" descr="Do You Do Blog Challenges? | Basic Blog Ti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360" y="4689285"/>
            <a:ext cx="3392424" cy="1436878"/>
          </a:xfrm>
          <a:prstGeom prst="rect">
            <a:avLst/>
          </a:prstGeom>
        </p:spPr>
      </p:pic>
    </p:spTree>
    <p:extLst>
      <p:ext uri="{BB962C8B-B14F-4D97-AF65-F5344CB8AC3E}">
        <p14:creationId xmlns:p14="http://schemas.microsoft.com/office/powerpoint/2010/main" val="3755267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pPr lvl="1"/>
            <a:endParaRPr lang="en-US" dirty="0"/>
          </a:p>
          <a:p>
            <a:pPr marL="0" indent="0">
              <a:buNone/>
            </a:pPr>
            <a:r>
              <a:rPr lang="en-US" dirty="0" smtClean="0"/>
              <a:t>Dunning</a:t>
            </a:r>
          </a:p>
          <a:p>
            <a:r>
              <a:rPr lang="en-US" dirty="0" smtClean="0"/>
              <a:t>All converted invoices used the Contract address rather than the invoice address</a:t>
            </a:r>
          </a:p>
          <a:p>
            <a:r>
              <a:rPr lang="en-US" dirty="0" smtClean="0"/>
              <a:t>A lot of calls from sponsors</a:t>
            </a:r>
          </a:p>
          <a:p>
            <a:r>
              <a:rPr lang="en-US" dirty="0" smtClean="0"/>
              <a:t>A lot of returned letters</a:t>
            </a:r>
          </a:p>
          <a:p>
            <a:r>
              <a:rPr lang="en-US" dirty="0" smtClean="0"/>
              <a:t>Quantum help ticket in, but no resolve yet</a:t>
            </a:r>
          </a:p>
          <a:p>
            <a:pPr marL="55563" lvl="1" indent="0">
              <a:buFont typeface="Arial" panose="020B0604020202020204" pitchFamily="34" charset="0"/>
              <a:buChar char="•"/>
            </a:pPr>
            <a:endParaRPr lang="en-US" dirty="0" smtClean="0"/>
          </a:p>
        </p:txBody>
      </p:sp>
    </p:spTree>
    <p:extLst>
      <p:ext uri="{BB962C8B-B14F-4D97-AF65-F5344CB8AC3E}">
        <p14:creationId xmlns:p14="http://schemas.microsoft.com/office/powerpoint/2010/main" val="2153537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F&amp;A Issue</a:t>
            </a:r>
            <a:endParaRPr lang="en-US" b="1"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dirty="0" smtClean="0"/>
              <a:t>It was discovered after we returned from break that F&amp;A did not calculate for Dec 2019</a:t>
            </a:r>
          </a:p>
          <a:p>
            <a:pPr>
              <a:buFont typeface="Arial" panose="020B0604020202020204" pitchFamily="34" charset="0"/>
              <a:buChar char="•"/>
            </a:pPr>
            <a:r>
              <a:rPr lang="en-US" dirty="0" smtClean="0"/>
              <a:t>Kevin immediately tackled the 3 day analysis</a:t>
            </a:r>
          </a:p>
          <a:p>
            <a:r>
              <a:rPr lang="en-US" dirty="0" smtClean="0"/>
              <a:t>An </a:t>
            </a:r>
            <a:r>
              <a:rPr lang="en-US" dirty="0"/>
              <a:t>entry </a:t>
            </a:r>
            <a:r>
              <a:rPr lang="en-US" dirty="0" smtClean="0"/>
              <a:t>was </a:t>
            </a:r>
            <a:r>
              <a:rPr lang="en-US" dirty="0"/>
              <a:t>processed </a:t>
            </a:r>
            <a:r>
              <a:rPr lang="en-US" dirty="0" smtClean="0"/>
              <a:t>on Wednesday 1/15/2020 to </a:t>
            </a:r>
            <a:r>
              <a:rPr lang="en-US" dirty="0"/>
              <a:t>adjust burden through December </a:t>
            </a:r>
            <a:r>
              <a:rPr lang="en-US" dirty="0" smtClean="0"/>
              <a:t>2020</a:t>
            </a:r>
          </a:p>
          <a:p>
            <a:r>
              <a:rPr lang="en-US" dirty="0" smtClean="0"/>
              <a:t>Please </a:t>
            </a:r>
            <a:r>
              <a:rPr lang="en-US" dirty="0"/>
              <a:t>let </a:t>
            </a:r>
            <a:r>
              <a:rPr lang="en-US" dirty="0" smtClean="0"/>
              <a:t>SPAC know </a:t>
            </a:r>
            <a:r>
              <a:rPr lang="en-US" dirty="0"/>
              <a:t>if </a:t>
            </a:r>
            <a:r>
              <a:rPr lang="en-US" dirty="0" smtClean="0"/>
              <a:t>you realize a difference in F&amp;A greater than 1 or less than -1.</a:t>
            </a:r>
          </a:p>
          <a:p>
            <a:r>
              <a:rPr lang="en-US" dirty="0"/>
              <a:t> </a:t>
            </a:r>
          </a:p>
          <a:p>
            <a:pPr marL="457200" lvl="1" indent="0">
              <a:buNone/>
            </a:pPr>
            <a:endParaRPr lang="en-US" dirty="0"/>
          </a:p>
          <a:p>
            <a:pPr lvl="1">
              <a:buFont typeface="Arial" panose="020B0604020202020204" pitchFamily="34" charset="0"/>
              <a:buChar char="•"/>
            </a:pPr>
            <a:endParaRPr lang="en-US" dirty="0" smtClean="0"/>
          </a:p>
        </p:txBody>
      </p:sp>
    </p:spTree>
    <p:extLst>
      <p:ext uri="{BB962C8B-B14F-4D97-AF65-F5344CB8AC3E}">
        <p14:creationId xmlns:p14="http://schemas.microsoft.com/office/powerpoint/2010/main" val="1676446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a:t>
            </a:r>
            <a:endParaRPr lang="en-US" dirty="0"/>
          </a:p>
        </p:txBody>
      </p:sp>
      <p:pic>
        <p:nvPicPr>
          <p:cNvPr id="4" name="Content Placeholder 3" descr="Increase Your Sales, Growth Rate and Market Shar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31181"/>
            <a:ext cx="6096000" cy="4064000"/>
          </a:xfrm>
        </p:spPr>
      </p:pic>
    </p:spTree>
    <p:extLst>
      <p:ext uri="{BB962C8B-B14F-4D97-AF65-F5344CB8AC3E}">
        <p14:creationId xmlns:p14="http://schemas.microsoft.com/office/powerpoint/2010/main" val="125122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Numbering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Automatic carryover 1 project for life of the award if</a:t>
            </a:r>
          </a:p>
          <a:p>
            <a:pPr lvl="1"/>
            <a:r>
              <a:rPr lang="en-US" dirty="0" smtClean="0"/>
              <a:t>A child project  (which has a C at the end of the award #</a:t>
            </a:r>
          </a:p>
          <a:p>
            <a:pPr lvl="1"/>
            <a:r>
              <a:rPr lang="en-US" dirty="0" smtClean="0"/>
              <a:t>No change in LOC</a:t>
            </a:r>
          </a:p>
          <a:p>
            <a:pPr lvl="1"/>
            <a:r>
              <a:rPr lang="en-US" dirty="0" smtClean="0"/>
              <a:t>No change in PO</a:t>
            </a:r>
          </a:p>
          <a:p>
            <a:pPr lvl="1"/>
            <a:r>
              <a:rPr lang="en-US" dirty="0" smtClean="0"/>
              <a:t>No change in department or sponsor</a:t>
            </a:r>
          </a:p>
          <a:p>
            <a:pPr marL="457200" lvl="1" indent="0">
              <a:buNone/>
            </a:pPr>
            <a:endParaRPr lang="en-US" dirty="0" smtClean="0"/>
          </a:p>
          <a:p>
            <a:r>
              <a:rPr lang="en-US" dirty="0">
                <a:hlinkClick r:id="rId2"/>
              </a:rPr>
              <a:t>https://www.umaryland.edu/spac/sponsored-projects-accounting-and-compliance-spac/policies-and-procedures</a:t>
            </a:r>
            <a:r>
              <a:rPr lang="en-US" dirty="0" smtClean="0">
                <a:hlinkClick r:id="rId2"/>
              </a:rPr>
              <a:t>/</a:t>
            </a:r>
            <a:endParaRPr lang="en-US" dirty="0" smtClean="0"/>
          </a:p>
        </p:txBody>
      </p:sp>
    </p:spTree>
    <p:extLst>
      <p:ext uri="{BB962C8B-B14F-4D97-AF65-F5344CB8AC3E}">
        <p14:creationId xmlns:p14="http://schemas.microsoft.com/office/powerpoint/2010/main" val="1195956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Numbering</a:t>
            </a:r>
            <a:endParaRPr lang="en-US" dirty="0"/>
          </a:p>
        </p:txBody>
      </p:sp>
      <p:sp>
        <p:nvSpPr>
          <p:cNvPr id="3" name="Content Placeholder 2"/>
          <p:cNvSpPr>
            <a:spLocks noGrp="1"/>
          </p:cNvSpPr>
          <p:nvPr>
            <p:ph idx="1"/>
          </p:nvPr>
        </p:nvSpPr>
        <p:spPr/>
        <p:txBody>
          <a:bodyPr>
            <a:normAutofit/>
          </a:bodyPr>
          <a:lstStyle/>
          <a:p>
            <a:r>
              <a:rPr lang="en-US" dirty="0" smtClean="0"/>
              <a:t>Non-Auto Carryover</a:t>
            </a:r>
          </a:p>
          <a:p>
            <a:pPr lvl="1"/>
            <a:r>
              <a:rPr lang="en-US" dirty="0" smtClean="0"/>
              <a:t>Project ID per year</a:t>
            </a:r>
          </a:p>
          <a:p>
            <a:pPr lvl="1"/>
            <a:r>
              <a:rPr lang="en-US" dirty="0" smtClean="0"/>
              <a:t>No new award unless change in</a:t>
            </a:r>
          </a:p>
          <a:p>
            <a:pPr lvl="2"/>
            <a:r>
              <a:rPr lang="en-US" dirty="0" smtClean="0"/>
              <a:t>LOC</a:t>
            </a:r>
          </a:p>
          <a:p>
            <a:pPr lvl="2"/>
            <a:r>
              <a:rPr lang="en-US" dirty="0" smtClean="0"/>
              <a:t>PO</a:t>
            </a:r>
          </a:p>
          <a:p>
            <a:pPr lvl="2"/>
            <a:r>
              <a:rPr lang="en-US" dirty="0" smtClean="0"/>
              <a:t>Source of Funding</a:t>
            </a:r>
          </a:p>
        </p:txBody>
      </p:sp>
      <p:pic>
        <p:nvPicPr>
          <p:cNvPr id="4" name="Picture 3" descr="Project Euler 47: Integers with distinct prime factors in 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184" y="3090672"/>
            <a:ext cx="2313432" cy="2441448"/>
          </a:xfrm>
          <a:prstGeom prst="rect">
            <a:avLst/>
          </a:prstGeom>
        </p:spPr>
      </p:pic>
    </p:spTree>
    <p:extLst>
      <p:ext uri="{BB962C8B-B14F-4D97-AF65-F5344CB8AC3E}">
        <p14:creationId xmlns:p14="http://schemas.microsoft.com/office/powerpoint/2010/main" val="130369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Numbering</a:t>
            </a:r>
            <a:endParaRPr lang="en-US" dirty="0"/>
          </a:p>
        </p:txBody>
      </p:sp>
      <p:sp>
        <p:nvSpPr>
          <p:cNvPr id="3" name="Content Placeholder 2"/>
          <p:cNvSpPr>
            <a:spLocks noGrp="1"/>
          </p:cNvSpPr>
          <p:nvPr>
            <p:ph idx="1"/>
          </p:nvPr>
        </p:nvSpPr>
        <p:spPr/>
        <p:txBody>
          <a:bodyPr>
            <a:normAutofit/>
          </a:bodyPr>
          <a:lstStyle/>
          <a:p>
            <a:pPr marL="284163" lvl="2" indent="0">
              <a:buNone/>
            </a:pPr>
            <a:r>
              <a:rPr lang="en-US" dirty="0"/>
              <a:t>Concerns</a:t>
            </a:r>
          </a:p>
          <a:p>
            <a:pPr lvl="1"/>
            <a:r>
              <a:rPr lang="en-US" dirty="0"/>
              <a:t>Annual reporting – we get this from Terms and Conditions and Commons for NIH and some others</a:t>
            </a:r>
          </a:p>
          <a:p>
            <a:pPr lvl="1"/>
            <a:r>
              <a:rPr lang="en-US" dirty="0"/>
              <a:t>Using funds for </a:t>
            </a:r>
            <a:r>
              <a:rPr lang="en-US" dirty="0" smtClean="0"/>
              <a:t>Non-Carryover – Immediate Closeout of projects</a:t>
            </a:r>
          </a:p>
          <a:p>
            <a:pPr lvl="2"/>
            <a:r>
              <a:rPr lang="en-US" dirty="0" smtClean="0"/>
              <a:t>If expense equals final report/invoice/bill</a:t>
            </a:r>
          </a:p>
          <a:p>
            <a:pPr lvl="2"/>
            <a:r>
              <a:rPr lang="en-US" dirty="0" smtClean="0"/>
              <a:t>Can not if you have trailing charges</a:t>
            </a:r>
          </a:p>
          <a:p>
            <a:pPr marL="685800" lvl="2"/>
            <a:r>
              <a:rPr lang="en-US" dirty="0"/>
              <a:t> </a:t>
            </a:r>
            <a:r>
              <a:rPr lang="en-US" dirty="0" smtClean="0"/>
              <a:t>Since we no longer do multiple projects – watch your restricted funds </a:t>
            </a:r>
          </a:p>
        </p:txBody>
      </p:sp>
    </p:spTree>
    <p:extLst>
      <p:ext uri="{BB962C8B-B14F-4D97-AF65-F5344CB8AC3E}">
        <p14:creationId xmlns:p14="http://schemas.microsoft.com/office/powerpoint/2010/main" val="4010714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Hints</a:t>
            </a:r>
            <a:endParaRPr lang="en-US" dirty="0"/>
          </a:p>
        </p:txBody>
      </p:sp>
      <p:pic>
        <p:nvPicPr>
          <p:cNvPr id="4" name="Content Placeholder 3" descr="MEdIC Series: The Case of the Solo Senio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699" y="1600200"/>
            <a:ext cx="6790602" cy="4525963"/>
          </a:xfrm>
        </p:spPr>
      </p:pic>
    </p:spTree>
    <p:extLst>
      <p:ext uri="{BB962C8B-B14F-4D97-AF65-F5344CB8AC3E}">
        <p14:creationId xmlns:p14="http://schemas.microsoft.com/office/powerpoint/2010/main" val="318583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2A50-06FD-FE4A-B3FC-300329AB7F06}"/>
              </a:ext>
            </a:extLst>
          </p:cNvPr>
          <p:cNvSpPr>
            <a:spLocks noGrp="1"/>
          </p:cNvSpPr>
          <p:nvPr>
            <p:ph type="title"/>
          </p:nvPr>
        </p:nvSpPr>
        <p:spPr/>
        <p:txBody>
          <a:bodyPr>
            <a:normAutofit fontScale="90000"/>
          </a:bodyPr>
          <a:lstStyle/>
          <a:p>
            <a:r>
              <a:rPr lang="en-US" dirty="0"/>
              <a:t>International Relationships &amp; Activities</a:t>
            </a:r>
          </a:p>
        </p:txBody>
      </p:sp>
      <p:sp>
        <p:nvSpPr>
          <p:cNvPr id="3" name="Content Placeholder 2">
            <a:extLst>
              <a:ext uri="{FF2B5EF4-FFF2-40B4-BE49-F238E27FC236}">
                <a16:creationId xmlns:a16="http://schemas.microsoft.com/office/drawing/2014/main" id="{5C33E58C-3791-3343-B5EE-838CC816F20C}"/>
              </a:ext>
            </a:extLst>
          </p:cNvPr>
          <p:cNvSpPr>
            <a:spLocks noGrp="1"/>
          </p:cNvSpPr>
          <p:nvPr>
            <p:ph idx="1"/>
          </p:nvPr>
        </p:nvSpPr>
        <p:spPr>
          <a:xfrm>
            <a:off x="628650" y="2016016"/>
            <a:ext cx="7886700" cy="3531476"/>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It is recommended by the National Institutes of Health and other federal sponsors that all Principal Investigators and personnel listed within a proposal must disclose the following within their submitted proposal:</a:t>
            </a:r>
          </a:p>
          <a:p>
            <a:pPr lvl="1"/>
            <a:r>
              <a:rPr lang="en-US" dirty="0">
                <a:latin typeface="Times New Roman" panose="02020603050405020304" pitchFamily="18" charset="0"/>
                <a:cs typeface="Times New Roman" panose="02020603050405020304" pitchFamily="18" charset="0"/>
              </a:rPr>
              <a:t>Researchers should ensure they disclose all applicable “Other Support” as required by federal sponsors.</a:t>
            </a:r>
          </a:p>
          <a:p>
            <a:pPr lvl="1"/>
            <a:r>
              <a:rPr lang="en-US" dirty="0">
                <a:latin typeface="Times New Roman" panose="02020603050405020304" pitchFamily="18" charset="0"/>
                <a:cs typeface="Times New Roman" panose="02020603050405020304" pitchFamily="18" charset="0"/>
              </a:rPr>
              <a:t>Significant financial interests received from any foreign entity, including governments and universities, must be disclosed</a:t>
            </a:r>
          </a:p>
          <a:p>
            <a:pPr lvl="1"/>
            <a:r>
              <a:rPr lang="en-US" dirty="0">
                <a:latin typeface="Times New Roman" panose="02020603050405020304" pitchFamily="18" charset="0"/>
                <a:cs typeface="Times New Roman" panose="02020603050405020304" pitchFamily="18" charset="0"/>
              </a:rPr>
              <a:t>Disclose all foreign consulting and other outside business activities </a:t>
            </a:r>
          </a:p>
          <a:p>
            <a:pPr lvl="1"/>
            <a:r>
              <a:rPr lang="en-US" dirty="0">
                <a:latin typeface="Times New Roman" panose="02020603050405020304" pitchFamily="18" charset="0"/>
                <a:cs typeface="Times New Roman" panose="02020603050405020304" pitchFamily="18" charset="0"/>
              </a:rPr>
              <a:t>All University Persons must request a pre-travel review of planned international travel activities undertaken for official University business purposes prior to departure.  No export review is required for purely personal travel events or for travel by students for non-University business purposes.</a:t>
            </a:r>
          </a:p>
          <a:p>
            <a:endParaRPr lang="en-US" dirty="0"/>
          </a:p>
        </p:txBody>
      </p:sp>
    </p:spTree>
    <p:extLst>
      <p:ext uri="{BB962C8B-B14F-4D97-AF65-F5344CB8AC3E}">
        <p14:creationId xmlns:p14="http://schemas.microsoft.com/office/powerpoint/2010/main" val="2636999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3A8E-A5FB-415E-9A0E-437F5D588E29}"/>
              </a:ext>
            </a:extLst>
          </p:cNvPr>
          <p:cNvSpPr>
            <a:spLocks noGrp="1"/>
          </p:cNvSpPr>
          <p:nvPr>
            <p:ph type="title"/>
          </p:nvPr>
        </p:nvSpPr>
        <p:spPr/>
        <p:txBody>
          <a:bodyPr/>
          <a:lstStyle/>
          <a:p>
            <a:r>
              <a:rPr lang="en-US" dirty="0" smtClean="0"/>
              <a:t>Payroll Reports</a:t>
            </a:r>
            <a:endParaRPr lang="en-US" dirty="0"/>
          </a:p>
        </p:txBody>
      </p:sp>
      <p:sp>
        <p:nvSpPr>
          <p:cNvPr id="3" name="Content Placeholder 2">
            <a:extLst>
              <a:ext uri="{FF2B5EF4-FFF2-40B4-BE49-F238E27FC236}">
                <a16:creationId xmlns:a16="http://schemas.microsoft.com/office/drawing/2014/main" id="{AE8434DC-B318-47BA-BA55-C2DC5690B8D1}"/>
              </a:ext>
            </a:extLst>
          </p:cNvPr>
          <p:cNvSpPr>
            <a:spLocks noGrp="1"/>
          </p:cNvSpPr>
          <p:nvPr>
            <p:ph idx="1"/>
          </p:nvPr>
        </p:nvSpPr>
        <p:spPr>
          <a:xfrm>
            <a:off x="914400" y="1346702"/>
            <a:ext cx="7659232" cy="4525963"/>
          </a:xfrm>
        </p:spPr>
        <p:txBody>
          <a:bodyPr>
            <a:normAutofit/>
          </a:bodyPr>
          <a:lstStyle/>
          <a:p>
            <a:r>
              <a:rPr lang="en-US" dirty="0" smtClean="0"/>
              <a:t>Breadcrumbs- </a:t>
            </a:r>
            <a:r>
              <a:rPr lang="en-US" sz="2400" dirty="0" smtClean="0"/>
              <a:t>QA Landing Page&gt;Payroll Sponsored Details&gt;  (now Need Pay Period Report)</a:t>
            </a:r>
          </a:p>
          <a:p>
            <a:r>
              <a:rPr lang="en-US" sz="2400" dirty="0">
                <a:hlinkClick r:id="rId2"/>
              </a:rPr>
              <a:t>https://</a:t>
            </a:r>
            <a:r>
              <a:rPr lang="en-US" sz="2400" dirty="0" smtClean="0">
                <a:hlinkClick r:id="rId2"/>
              </a:rPr>
              <a:t>www.umaryland.edu/media/umb/af/fs/payroll/Pay-Date-Schedule.xlsx</a:t>
            </a:r>
            <a:endParaRPr lang="en-US" sz="2400" dirty="0" smtClean="0"/>
          </a:p>
          <a:p>
            <a:r>
              <a:rPr lang="en-US" dirty="0" smtClean="0"/>
              <a:t>Select&gt; Pay period posted (for backing up invoices, we always want “posted”)</a:t>
            </a:r>
          </a:p>
          <a:p>
            <a:r>
              <a:rPr lang="en-US" dirty="0" smtClean="0"/>
              <a:t>Put in your pay periods/award</a:t>
            </a:r>
          </a:p>
          <a:p>
            <a:pPr lvl="1"/>
            <a:r>
              <a:rPr lang="en-US" dirty="0" smtClean="0"/>
              <a:t>And any of the other fields if necessary</a:t>
            </a:r>
            <a:endParaRPr lang="en-US" dirty="0"/>
          </a:p>
          <a:p>
            <a:pPr marL="457200" lvl="1" indent="-457200">
              <a:buFont typeface="Arial" panose="020B0604020202020204" pitchFamily="34" charset="0"/>
              <a:buChar char="•"/>
            </a:pPr>
            <a:r>
              <a:rPr lang="en-US" dirty="0" smtClean="0"/>
              <a:t>Apply</a:t>
            </a:r>
          </a:p>
        </p:txBody>
      </p:sp>
    </p:spTree>
    <p:extLst>
      <p:ext uri="{BB962C8B-B14F-4D97-AF65-F5344CB8AC3E}">
        <p14:creationId xmlns:p14="http://schemas.microsoft.com/office/powerpoint/2010/main" val="1841712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3A8E-A5FB-415E-9A0E-437F5D588E29}"/>
              </a:ext>
            </a:extLst>
          </p:cNvPr>
          <p:cNvSpPr>
            <a:spLocks noGrp="1"/>
          </p:cNvSpPr>
          <p:nvPr>
            <p:ph type="title"/>
          </p:nvPr>
        </p:nvSpPr>
        <p:spPr/>
        <p:txBody>
          <a:bodyPr/>
          <a:lstStyle/>
          <a:p>
            <a:r>
              <a:rPr lang="en-US" dirty="0" smtClean="0"/>
              <a:t>Payroll Reports</a:t>
            </a:r>
            <a:endParaRPr lang="en-US" dirty="0"/>
          </a:p>
        </p:txBody>
      </p:sp>
      <p:sp>
        <p:nvSpPr>
          <p:cNvPr id="3" name="Content Placeholder 2">
            <a:extLst>
              <a:ext uri="{FF2B5EF4-FFF2-40B4-BE49-F238E27FC236}">
                <a16:creationId xmlns:a16="http://schemas.microsoft.com/office/drawing/2014/main" id="{AE8434DC-B318-47BA-BA55-C2DC5690B8D1}"/>
              </a:ext>
            </a:extLst>
          </p:cNvPr>
          <p:cNvSpPr>
            <a:spLocks noGrp="1"/>
          </p:cNvSpPr>
          <p:nvPr>
            <p:ph idx="1"/>
          </p:nvPr>
        </p:nvSpPr>
        <p:spPr>
          <a:xfrm>
            <a:off x="914400" y="1346702"/>
            <a:ext cx="7659232" cy="4525963"/>
          </a:xfrm>
        </p:spPr>
        <p:txBody>
          <a:bodyPr>
            <a:normAutofit/>
          </a:bodyPr>
          <a:lstStyle/>
          <a:p>
            <a:r>
              <a:rPr lang="en-US" dirty="0" smtClean="0"/>
              <a:t>When your report returns</a:t>
            </a:r>
          </a:p>
          <a:p>
            <a:pPr lvl="1"/>
            <a:r>
              <a:rPr lang="en-US" sz="2000" dirty="0" smtClean="0"/>
              <a:t>Middle of the page pick salary and fringe in the middle of page</a:t>
            </a:r>
          </a:p>
          <a:p>
            <a:pPr lvl="2"/>
            <a:endParaRPr lang="en-US" sz="1600" dirty="0" smtClean="0"/>
          </a:p>
          <a:p>
            <a:endParaRPr lang="en-US" sz="2400" dirty="0" smtClean="0">
              <a:hlinkClick r:id="rId2"/>
            </a:endParaRPr>
          </a:p>
          <a:p>
            <a:endParaRPr lang="en-US" sz="2400" dirty="0" smtClean="0">
              <a:hlinkClick r:id="rId2"/>
            </a:endParaRPr>
          </a:p>
          <a:p>
            <a:r>
              <a:rPr lang="en-US" sz="2400" dirty="0" smtClean="0"/>
              <a:t>Then you can export your report to excel</a:t>
            </a:r>
          </a:p>
          <a:p>
            <a:r>
              <a:rPr lang="en-US" sz="2400" dirty="0" smtClean="0"/>
              <a:t>As long as you choose posted and choose posted from the dashboard,  these number will equal</a:t>
            </a:r>
          </a:p>
          <a:p>
            <a:r>
              <a:rPr lang="en-US" sz="2400" dirty="0" smtClean="0"/>
              <a:t>No need to do pivots like in PeopleSoft</a:t>
            </a:r>
          </a:p>
        </p:txBody>
      </p:sp>
      <p:pic>
        <p:nvPicPr>
          <p:cNvPr id="4" name="Picture 3"/>
          <p:cNvPicPr>
            <a:picLocks noChangeAspect="1"/>
          </p:cNvPicPr>
          <p:nvPr/>
        </p:nvPicPr>
        <p:blipFill>
          <a:blip r:embed="rId3"/>
          <a:stretch>
            <a:fillRect/>
          </a:stretch>
        </p:blipFill>
        <p:spPr>
          <a:xfrm>
            <a:off x="3057524" y="2489701"/>
            <a:ext cx="1514475" cy="695325"/>
          </a:xfrm>
          <a:prstGeom prst="rect">
            <a:avLst/>
          </a:prstGeom>
        </p:spPr>
      </p:pic>
    </p:spTree>
    <p:extLst>
      <p:ext uri="{BB962C8B-B14F-4D97-AF65-F5344CB8AC3E}">
        <p14:creationId xmlns:p14="http://schemas.microsoft.com/office/powerpoint/2010/main" val="3637566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Based Billing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OSN</a:t>
            </a:r>
          </a:p>
          <a:p>
            <a:r>
              <a:rPr lang="en-US" dirty="0" smtClean="0"/>
              <a:t>If the bill is to be prepared by us you need to put in each event</a:t>
            </a:r>
          </a:p>
          <a:p>
            <a:r>
              <a:rPr lang="en-US" dirty="0" smtClean="0"/>
              <a:t>If the bill is prepared by you one event is fine for the entire bill</a:t>
            </a:r>
          </a:p>
          <a:p>
            <a:pPr lvl="1"/>
            <a:r>
              <a:rPr lang="en-US" dirty="0" smtClean="0"/>
              <a:t>Attach a copy of your bill to the request</a:t>
            </a:r>
          </a:p>
          <a:p>
            <a:pPr lvl="1"/>
            <a:r>
              <a:rPr lang="en-US" dirty="0" smtClean="0"/>
              <a:t>We will add the invoice number and send</a:t>
            </a:r>
          </a:p>
          <a:p>
            <a:pPr marL="55563" lvl="1" indent="0">
              <a:buFont typeface="Arial" panose="020B0604020202020204" pitchFamily="34" charset="0"/>
              <a:buChar char="•"/>
            </a:pPr>
            <a:endParaRPr lang="en-US" dirty="0" smtClean="0"/>
          </a:p>
        </p:txBody>
      </p:sp>
    </p:spTree>
    <p:extLst>
      <p:ext uri="{BB962C8B-B14F-4D97-AF65-F5344CB8AC3E}">
        <p14:creationId xmlns:p14="http://schemas.microsoft.com/office/powerpoint/2010/main" val="1806586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Documents</a:t>
            </a:r>
            <a:endParaRPr lang="en-US" dirty="0"/>
          </a:p>
        </p:txBody>
      </p:sp>
      <p:sp>
        <p:nvSpPr>
          <p:cNvPr id="3" name="Content Placeholder 2"/>
          <p:cNvSpPr>
            <a:spLocks noGrp="1"/>
          </p:cNvSpPr>
          <p:nvPr>
            <p:ph idx="1"/>
          </p:nvPr>
        </p:nvSpPr>
        <p:spPr/>
        <p:txBody>
          <a:bodyPr/>
          <a:lstStyle/>
          <a:p>
            <a:r>
              <a:rPr lang="en-US" dirty="0" smtClean="0"/>
              <a:t>We found that OSN was to time consuming for the average user</a:t>
            </a:r>
          </a:p>
          <a:p>
            <a:r>
              <a:rPr lang="en-US" dirty="0" smtClean="0"/>
              <a:t>Also, it did not reach the wide audience like we are used to</a:t>
            </a:r>
          </a:p>
          <a:p>
            <a:r>
              <a:rPr lang="en-US" dirty="0" smtClean="0"/>
              <a:t>Going forward, we are only using email except for Volume-based billing and project set up</a:t>
            </a:r>
          </a:p>
          <a:p>
            <a:r>
              <a:rPr lang="en-US" dirty="0" smtClean="0"/>
              <a:t>Project set up is to get all of the documents in Quantum</a:t>
            </a:r>
          </a:p>
        </p:txBody>
      </p:sp>
    </p:spTree>
    <p:extLst>
      <p:ext uri="{BB962C8B-B14F-4D97-AF65-F5344CB8AC3E}">
        <p14:creationId xmlns:p14="http://schemas.microsoft.com/office/powerpoint/2010/main" val="384858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Documents</a:t>
            </a:r>
            <a:endParaRPr lang="en-US" dirty="0"/>
          </a:p>
        </p:txBody>
      </p:sp>
      <p:sp>
        <p:nvSpPr>
          <p:cNvPr id="3" name="Content Placeholder 2"/>
          <p:cNvSpPr>
            <a:spLocks noGrp="1"/>
          </p:cNvSpPr>
          <p:nvPr>
            <p:ph idx="1"/>
          </p:nvPr>
        </p:nvSpPr>
        <p:spPr/>
        <p:txBody>
          <a:bodyPr/>
          <a:lstStyle/>
          <a:p>
            <a:r>
              <a:rPr lang="en-US" dirty="0" smtClean="0"/>
              <a:t>All set ups, modifications, or anything to do with changing the award will be housed in OSN, under the contract</a:t>
            </a:r>
          </a:p>
          <a:p>
            <a:r>
              <a:rPr lang="en-US" dirty="0" smtClean="0"/>
              <a:t>All checks, refunds, invoices, FFR’s will be housed under contracts “Documents”</a:t>
            </a:r>
          </a:p>
          <a:p>
            <a:r>
              <a:rPr lang="en-US" dirty="0" smtClean="0"/>
              <a:t>Going forward, we are only using email except for Volume-based billing</a:t>
            </a:r>
          </a:p>
        </p:txBody>
      </p:sp>
    </p:spTree>
    <p:extLst>
      <p:ext uri="{BB962C8B-B14F-4D97-AF65-F5344CB8AC3E}">
        <p14:creationId xmlns:p14="http://schemas.microsoft.com/office/powerpoint/2010/main" val="962775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Documents?</a:t>
            </a:r>
            <a:endParaRPr lang="en-US" dirty="0"/>
          </a:p>
        </p:txBody>
      </p:sp>
      <p:pic>
        <p:nvPicPr>
          <p:cNvPr id="4" name="Content Placeholder 3"/>
          <p:cNvPicPr>
            <a:picLocks noGrp="1" noChangeAspect="1"/>
          </p:cNvPicPr>
          <p:nvPr>
            <p:ph idx="1"/>
          </p:nvPr>
        </p:nvPicPr>
        <p:blipFill>
          <a:blip r:embed="rId2"/>
          <a:stretch>
            <a:fillRect/>
          </a:stretch>
        </p:blipFill>
        <p:spPr>
          <a:xfrm>
            <a:off x="633984" y="1507839"/>
            <a:ext cx="1219200" cy="1638300"/>
          </a:xfrm>
          <a:prstGeom prst="rect">
            <a:avLst/>
          </a:prstGeom>
        </p:spPr>
      </p:pic>
      <p:pic>
        <p:nvPicPr>
          <p:cNvPr id="5" name="Picture 4"/>
          <p:cNvPicPr>
            <a:picLocks noChangeAspect="1"/>
          </p:cNvPicPr>
          <p:nvPr/>
        </p:nvPicPr>
        <p:blipFill>
          <a:blip r:embed="rId3"/>
          <a:stretch>
            <a:fillRect/>
          </a:stretch>
        </p:blipFill>
        <p:spPr>
          <a:xfrm>
            <a:off x="1700974" y="2674651"/>
            <a:ext cx="1133475" cy="942975"/>
          </a:xfrm>
          <a:prstGeom prst="rect">
            <a:avLst/>
          </a:prstGeom>
        </p:spPr>
      </p:pic>
      <p:pic>
        <p:nvPicPr>
          <p:cNvPr id="6" name="Picture 5"/>
          <p:cNvPicPr>
            <a:picLocks noChangeAspect="1"/>
          </p:cNvPicPr>
          <p:nvPr/>
        </p:nvPicPr>
        <p:blipFill>
          <a:blip r:embed="rId4"/>
          <a:stretch>
            <a:fillRect/>
          </a:stretch>
        </p:blipFill>
        <p:spPr>
          <a:xfrm>
            <a:off x="457200" y="3617626"/>
            <a:ext cx="4486275" cy="1933575"/>
          </a:xfrm>
          <a:prstGeom prst="rect">
            <a:avLst/>
          </a:prstGeom>
        </p:spPr>
      </p:pic>
      <p:cxnSp>
        <p:nvCxnSpPr>
          <p:cNvPr id="8" name="Straight Arrow Connector 7"/>
          <p:cNvCxnSpPr>
            <a:stCxn id="5" idx="2"/>
          </p:cNvCxnSpPr>
          <p:nvPr/>
        </p:nvCxnSpPr>
        <p:spPr>
          <a:xfrm>
            <a:off x="2267712" y="3617626"/>
            <a:ext cx="1810512" cy="15487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33984" y="5687568"/>
            <a:ext cx="4130040" cy="369332"/>
          </a:xfrm>
          <a:prstGeom prst="rect">
            <a:avLst/>
          </a:prstGeom>
          <a:noFill/>
        </p:spPr>
        <p:txBody>
          <a:bodyPr wrap="square" rtlCol="0">
            <a:spAutoFit/>
          </a:bodyPr>
          <a:lstStyle/>
          <a:p>
            <a:r>
              <a:rPr lang="en-US" dirty="0" smtClean="0"/>
              <a:t>Click on your returned Hyperlink</a:t>
            </a:r>
            <a:endParaRPr lang="en-US" dirty="0"/>
          </a:p>
        </p:txBody>
      </p:sp>
      <p:pic>
        <p:nvPicPr>
          <p:cNvPr id="10" name="Picture 9"/>
          <p:cNvPicPr>
            <a:picLocks noChangeAspect="1"/>
          </p:cNvPicPr>
          <p:nvPr/>
        </p:nvPicPr>
        <p:blipFill>
          <a:blip r:embed="rId5"/>
          <a:stretch>
            <a:fillRect/>
          </a:stretch>
        </p:blipFill>
        <p:spPr>
          <a:xfrm>
            <a:off x="2456688" y="1224321"/>
            <a:ext cx="6553200" cy="1028700"/>
          </a:xfrm>
          <a:prstGeom prst="rect">
            <a:avLst/>
          </a:prstGeom>
        </p:spPr>
      </p:pic>
      <p:sp>
        <p:nvSpPr>
          <p:cNvPr id="11" name="Oval 10"/>
          <p:cNvSpPr/>
          <p:nvPr/>
        </p:nvSpPr>
        <p:spPr>
          <a:xfrm>
            <a:off x="469392" y="1494831"/>
            <a:ext cx="475488" cy="4876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66928" y="1554005"/>
            <a:ext cx="256032" cy="369332"/>
          </a:xfrm>
          <a:prstGeom prst="rect">
            <a:avLst/>
          </a:prstGeom>
          <a:noFill/>
        </p:spPr>
        <p:txBody>
          <a:bodyPr wrap="square" rtlCol="0">
            <a:spAutoFit/>
          </a:bodyPr>
          <a:lstStyle/>
          <a:p>
            <a:r>
              <a:rPr lang="en-US" dirty="0" smtClean="0"/>
              <a:t>1</a:t>
            </a:r>
            <a:endParaRPr lang="en-US" dirty="0"/>
          </a:p>
        </p:txBody>
      </p:sp>
      <p:sp>
        <p:nvSpPr>
          <p:cNvPr id="13" name="Oval 12"/>
          <p:cNvSpPr/>
          <p:nvPr/>
        </p:nvSpPr>
        <p:spPr>
          <a:xfrm>
            <a:off x="1917192" y="2227891"/>
            <a:ext cx="475488" cy="4876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597979" y="3221071"/>
            <a:ext cx="475488" cy="4876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096512" y="5551201"/>
            <a:ext cx="475488" cy="4876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3447288" y="1810321"/>
            <a:ext cx="475488" cy="4716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994916" y="2281968"/>
            <a:ext cx="256032" cy="369332"/>
          </a:xfrm>
          <a:prstGeom prst="rect">
            <a:avLst/>
          </a:prstGeom>
          <a:noFill/>
        </p:spPr>
        <p:txBody>
          <a:bodyPr wrap="square" rtlCol="0">
            <a:spAutoFit/>
          </a:bodyPr>
          <a:lstStyle/>
          <a:p>
            <a:r>
              <a:rPr lang="en-US" dirty="0" smtClean="0"/>
              <a:t>2</a:t>
            </a:r>
            <a:endParaRPr lang="en-US" dirty="0"/>
          </a:p>
        </p:txBody>
      </p:sp>
      <p:sp>
        <p:nvSpPr>
          <p:cNvPr id="18" name="TextBox 17"/>
          <p:cNvSpPr txBox="1"/>
          <p:nvPr/>
        </p:nvSpPr>
        <p:spPr>
          <a:xfrm>
            <a:off x="688848" y="3296593"/>
            <a:ext cx="256032" cy="369332"/>
          </a:xfrm>
          <a:prstGeom prst="rect">
            <a:avLst/>
          </a:prstGeom>
          <a:noFill/>
        </p:spPr>
        <p:txBody>
          <a:bodyPr wrap="square" rtlCol="0">
            <a:spAutoFit/>
          </a:bodyPr>
          <a:lstStyle/>
          <a:p>
            <a:r>
              <a:rPr lang="en-US" dirty="0"/>
              <a:t>3</a:t>
            </a:r>
          </a:p>
        </p:txBody>
      </p:sp>
      <p:sp>
        <p:nvSpPr>
          <p:cNvPr id="19" name="TextBox 18"/>
          <p:cNvSpPr txBox="1"/>
          <p:nvPr/>
        </p:nvSpPr>
        <p:spPr>
          <a:xfrm>
            <a:off x="4206240" y="5578467"/>
            <a:ext cx="256032" cy="369332"/>
          </a:xfrm>
          <a:prstGeom prst="rect">
            <a:avLst/>
          </a:prstGeom>
          <a:noFill/>
        </p:spPr>
        <p:txBody>
          <a:bodyPr wrap="square" rtlCol="0">
            <a:spAutoFit/>
          </a:bodyPr>
          <a:lstStyle/>
          <a:p>
            <a:r>
              <a:rPr lang="en-US" dirty="0" smtClean="0"/>
              <a:t>4</a:t>
            </a:r>
            <a:endParaRPr lang="en-US" dirty="0"/>
          </a:p>
        </p:txBody>
      </p:sp>
      <p:sp>
        <p:nvSpPr>
          <p:cNvPr id="20" name="TextBox 19"/>
          <p:cNvSpPr txBox="1"/>
          <p:nvPr/>
        </p:nvSpPr>
        <p:spPr>
          <a:xfrm>
            <a:off x="3529584" y="1865021"/>
            <a:ext cx="256032" cy="369332"/>
          </a:xfrm>
          <a:prstGeom prst="rect">
            <a:avLst/>
          </a:prstGeom>
          <a:noFill/>
        </p:spPr>
        <p:txBody>
          <a:bodyPr wrap="square" rtlCol="0">
            <a:spAutoFit/>
          </a:bodyPr>
          <a:lstStyle/>
          <a:p>
            <a:r>
              <a:rPr lang="en-US" dirty="0"/>
              <a:t>5</a:t>
            </a:r>
          </a:p>
        </p:txBody>
      </p:sp>
      <p:cxnSp>
        <p:nvCxnSpPr>
          <p:cNvPr id="22" name="Straight Arrow Connector 21"/>
          <p:cNvCxnSpPr/>
          <p:nvPr/>
        </p:nvCxnSpPr>
        <p:spPr>
          <a:xfrm flipV="1">
            <a:off x="6903720" y="1736559"/>
            <a:ext cx="82296" cy="9483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7580376" y="1736560"/>
            <a:ext cx="871728" cy="28031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6"/>
          <a:stretch>
            <a:fillRect/>
          </a:stretch>
        </p:blipFill>
        <p:spPr>
          <a:xfrm>
            <a:off x="4239576" y="2672459"/>
            <a:ext cx="4617721" cy="1447800"/>
          </a:xfrm>
          <a:prstGeom prst="rect">
            <a:avLst/>
          </a:prstGeom>
        </p:spPr>
      </p:pic>
      <p:sp>
        <p:nvSpPr>
          <p:cNvPr id="25" name="Oval 24"/>
          <p:cNvSpPr/>
          <p:nvPr/>
        </p:nvSpPr>
        <p:spPr>
          <a:xfrm>
            <a:off x="3828478" y="2632815"/>
            <a:ext cx="475488" cy="4876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3901439" y="2684882"/>
            <a:ext cx="256032" cy="369332"/>
          </a:xfrm>
          <a:prstGeom prst="rect">
            <a:avLst/>
          </a:prstGeom>
          <a:noFill/>
        </p:spPr>
        <p:txBody>
          <a:bodyPr wrap="square" rtlCol="0">
            <a:spAutoFit/>
          </a:bodyPr>
          <a:lstStyle/>
          <a:p>
            <a:r>
              <a:rPr lang="en-US" dirty="0" smtClean="0"/>
              <a:t>6</a:t>
            </a:r>
            <a:endParaRPr lang="en-US" dirty="0"/>
          </a:p>
        </p:txBody>
      </p:sp>
      <p:sp>
        <p:nvSpPr>
          <p:cNvPr id="28" name="TextBox 27"/>
          <p:cNvSpPr txBox="1"/>
          <p:nvPr/>
        </p:nvSpPr>
        <p:spPr>
          <a:xfrm>
            <a:off x="6309360" y="2684882"/>
            <a:ext cx="2142744" cy="738664"/>
          </a:xfrm>
          <a:prstGeom prst="rect">
            <a:avLst/>
          </a:prstGeom>
          <a:noFill/>
        </p:spPr>
        <p:txBody>
          <a:bodyPr wrap="square" rtlCol="0">
            <a:spAutoFit/>
          </a:bodyPr>
          <a:lstStyle/>
          <a:p>
            <a:r>
              <a:rPr lang="en-US" sz="1400" b="1" dirty="0" smtClean="0">
                <a:solidFill>
                  <a:srgbClr val="FF0000"/>
                </a:solidFill>
              </a:rPr>
              <a:t>Find Checks, FFR’s Invoices, relinquishing, refunds</a:t>
            </a:r>
            <a:endParaRPr lang="en-US" sz="1400" b="1" dirty="0">
              <a:solidFill>
                <a:srgbClr val="FF0000"/>
              </a:solidFill>
            </a:endParaRPr>
          </a:p>
        </p:txBody>
      </p:sp>
      <p:pic>
        <p:nvPicPr>
          <p:cNvPr id="30" name="Picture 29"/>
          <p:cNvPicPr>
            <a:picLocks noChangeAspect="1"/>
          </p:cNvPicPr>
          <p:nvPr/>
        </p:nvPicPr>
        <p:blipFill>
          <a:blip r:embed="rId7"/>
          <a:stretch>
            <a:fillRect/>
          </a:stretch>
        </p:blipFill>
        <p:spPr>
          <a:xfrm>
            <a:off x="5222367" y="4591760"/>
            <a:ext cx="3162300" cy="981075"/>
          </a:xfrm>
          <a:prstGeom prst="rect">
            <a:avLst/>
          </a:prstGeom>
          <a:solidFill>
            <a:srgbClr val="FF0000"/>
          </a:solidFill>
        </p:spPr>
      </p:pic>
      <p:cxnSp>
        <p:nvCxnSpPr>
          <p:cNvPr id="33" name="Straight Arrow Connector 32"/>
          <p:cNvCxnSpPr/>
          <p:nvPr/>
        </p:nvCxnSpPr>
        <p:spPr>
          <a:xfrm flipH="1">
            <a:off x="6035040" y="4513336"/>
            <a:ext cx="1545336" cy="3502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155502" y="5501022"/>
            <a:ext cx="3701795" cy="369332"/>
          </a:xfrm>
          <a:prstGeom prst="rect">
            <a:avLst/>
          </a:prstGeom>
          <a:noFill/>
        </p:spPr>
        <p:txBody>
          <a:bodyPr wrap="square" rtlCol="0">
            <a:spAutoFit/>
          </a:bodyPr>
          <a:lstStyle/>
          <a:p>
            <a:r>
              <a:rPr lang="en-US" dirty="0" smtClean="0"/>
              <a:t>This will be your award setup emails</a:t>
            </a:r>
            <a:endParaRPr lang="en-US" dirty="0"/>
          </a:p>
        </p:txBody>
      </p:sp>
      <p:sp>
        <p:nvSpPr>
          <p:cNvPr id="35" name="Oval 34"/>
          <p:cNvSpPr/>
          <p:nvPr/>
        </p:nvSpPr>
        <p:spPr>
          <a:xfrm>
            <a:off x="4984623" y="4185697"/>
            <a:ext cx="475488" cy="4876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5065395" y="4244871"/>
            <a:ext cx="259080" cy="369332"/>
          </a:xfrm>
          <a:prstGeom prst="rect">
            <a:avLst/>
          </a:prstGeom>
          <a:noFill/>
        </p:spPr>
        <p:txBody>
          <a:bodyPr wrap="square" rtlCol="0">
            <a:spAutoFit/>
          </a:bodyPr>
          <a:lstStyle/>
          <a:p>
            <a:r>
              <a:rPr lang="en-US" dirty="0" smtClean="0"/>
              <a:t>7</a:t>
            </a:r>
            <a:endParaRPr lang="en-US" dirty="0"/>
          </a:p>
        </p:txBody>
      </p:sp>
    </p:spTree>
    <p:extLst>
      <p:ext uri="{BB962C8B-B14F-4D97-AF65-F5344CB8AC3E}">
        <p14:creationId xmlns:p14="http://schemas.microsoft.com/office/powerpoint/2010/main" val="1340507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0"/>
          <p:cNvSpPr>
            <a:spLocks noGrp="1" noChangeArrowheads="1"/>
          </p:cNvSpPr>
          <p:nvPr>
            <p:ph type="title"/>
          </p:nvPr>
        </p:nvSpPr>
        <p:spPr>
          <a:xfrm>
            <a:off x="666750" y="1379538"/>
            <a:ext cx="8477250" cy="534987"/>
          </a:xfrm>
        </p:spPr>
        <p:txBody>
          <a:bodyPr rtlCol="0">
            <a:normAutofit fontScale="90000"/>
          </a:bodyPr>
          <a:lstStyle/>
          <a:p>
            <a:pPr eaLnBrk="1" fontAlgn="auto" hangingPunct="1">
              <a:spcAft>
                <a:spcPts val="0"/>
              </a:spcAft>
              <a:defRPr/>
            </a:pP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 </a:t>
            </a:r>
          </a:p>
        </p:txBody>
      </p:sp>
      <p:sp>
        <p:nvSpPr>
          <p:cNvPr id="3" name="Rectangle 2"/>
          <p:cNvSpPr/>
          <p:nvPr/>
        </p:nvSpPr>
        <p:spPr>
          <a:xfrm>
            <a:off x="2281560" y="3142320"/>
            <a:ext cx="4935985" cy="355482"/>
          </a:xfrm>
          <a:prstGeom prst="rect">
            <a:avLst/>
          </a:prstGeom>
        </p:spPr>
        <p:txBody>
          <a:bodyPr wrap="square">
            <a:spAutoFit/>
          </a:bodyPr>
          <a:lstStyle/>
          <a:p>
            <a:pPr marL="293688" indent="-293688" algn="ctr" defTabSz="914400" eaLnBrk="0" hangingPunct="0">
              <a:lnSpc>
                <a:spcPct val="95000"/>
              </a:lnSpc>
              <a:spcBef>
                <a:spcPct val="25000"/>
              </a:spcBef>
              <a:spcAft>
                <a:spcPct val="10000"/>
              </a:spcAft>
              <a:buClr>
                <a:srgbClr val="003366"/>
              </a:buClr>
              <a:buFont typeface="Wingdings" pitchFamily="2" charset="2"/>
              <a:buNone/>
              <a:defRPr/>
            </a:pPr>
            <a:r>
              <a:rPr lang="en-US" kern="0" dirty="0">
                <a:latin typeface="Tahoma" pitchFamily="34" charset="0"/>
                <a:ea typeface="Tahoma" pitchFamily="34" charset="0"/>
                <a:cs typeface="Tahoma" pitchFamily="34" charset="0"/>
              </a:rPr>
              <a:t>  </a:t>
            </a:r>
          </a:p>
        </p:txBody>
      </p:sp>
      <p:pic>
        <p:nvPicPr>
          <p:cNvPr id="2" name="Picture 1" descr="Questions Answered... | Additional comments regarding thi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1261872"/>
            <a:ext cx="5143500" cy="5029200"/>
          </a:xfrm>
          <a:prstGeom prst="rect">
            <a:avLst/>
          </a:prstGeom>
        </p:spPr>
      </p:pic>
    </p:spTree>
    <p:extLst>
      <p:ext uri="{BB962C8B-B14F-4D97-AF65-F5344CB8AC3E}">
        <p14:creationId xmlns:p14="http://schemas.microsoft.com/office/powerpoint/2010/main" val="508690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Tidbits</a:t>
            </a:r>
            <a:endParaRPr lang="en-US" dirty="0"/>
          </a:p>
        </p:txBody>
      </p:sp>
      <p:sp>
        <p:nvSpPr>
          <p:cNvPr id="3" name="Content Placeholder 2"/>
          <p:cNvSpPr>
            <a:spLocks noGrp="1"/>
          </p:cNvSpPr>
          <p:nvPr>
            <p:ph idx="1"/>
          </p:nvPr>
        </p:nvSpPr>
        <p:spPr/>
        <p:txBody>
          <a:bodyPr>
            <a:normAutofit/>
          </a:bodyPr>
          <a:lstStyle/>
          <a:p>
            <a:r>
              <a:rPr lang="en-US" dirty="0" smtClean="0"/>
              <a:t>Combining the NSF Survey for 2019 with UMCP – why?</a:t>
            </a:r>
          </a:p>
          <a:p>
            <a:r>
              <a:rPr lang="en-US" dirty="0" smtClean="0"/>
              <a:t>NIH Regional Meeting</a:t>
            </a:r>
          </a:p>
          <a:p>
            <a:pPr lvl="1"/>
            <a:r>
              <a:rPr lang="en-US" dirty="0" smtClean="0"/>
              <a:t>April 20-22, 2020 </a:t>
            </a:r>
          </a:p>
          <a:p>
            <a:pPr lvl="1"/>
            <a:r>
              <a:rPr lang="en-US" dirty="0" smtClean="0"/>
              <a:t>Email forthcoming for volunteers</a:t>
            </a:r>
          </a:p>
          <a:p>
            <a:pPr lvl="1"/>
            <a:r>
              <a:rPr lang="en-US" dirty="0" smtClean="0"/>
              <a:t>research </a:t>
            </a:r>
            <a:r>
              <a:rPr lang="en-US" dirty="0"/>
              <a:t>faculty, administrators, and students who volunteer on one day, </a:t>
            </a:r>
            <a:r>
              <a:rPr lang="en-US" dirty="0" smtClean="0"/>
              <a:t> can attend the 2cd day at a </a:t>
            </a:r>
            <a:r>
              <a:rPr lang="en-US" dirty="0"/>
              <a:t>discounted rate of $</a:t>
            </a:r>
            <a:r>
              <a:rPr lang="en-US" dirty="0" smtClean="0"/>
              <a:t>100</a:t>
            </a:r>
            <a:endParaRPr lang="en-US" dirty="0"/>
          </a:p>
          <a:p>
            <a:endParaRPr lang="en-US" dirty="0"/>
          </a:p>
        </p:txBody>
      </p:sp>
    </p:spTree>
    <p:extLst>
      <p:ext uri="{BB962C8B-B14F-4D97-AF65-F5344CB8AC3E}">
        <p14:creationId xmlns:p14="http://schemas.microsoft.com/office/powerpoint/2010/main" val="2119946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QUESTIONS</a:t>
            </a:r>
            <a:endParaRPr lang="en-US" dirty="0"/>
          </a:p>
        </p:txBody>
      </p:sp>
      <p:pic>
        <p:nvPicPr>
          <p:cNvPr id="4" name="Content Placeholder 3"/>
          <p:cNvPicPr>
            <a:picLocks noGrp="1" noChangeAspect="1"/>
          </p:cNvPicPr>
          <p:nvPr>
            <p:ph idx="1"/>
          </p:nvPr>
        </p:nvPicPr>
        <p:blipFill>
          <a:blip r:embed="rId2"/>
          <a:stretch>
            <a:fillRect/>
          </a:stretch>
        </p:blipFill>
        <p:spPr>
          <a:xfrm>
            <a:off x="4298058" y="3291840"/>
            <a:ext cx="938406" cy="961866"/>
          </a:xfrm>
          <a:prstGeom prst="rect">
            <a:avLst/>
          </a:prstGeom>
        </p:spPr>
      </p:pic>
      <p:pic>
        <p:nvPicPr>
          <p:cNvPr id="5" name="Picture 4" descr="Question Mark Note Duplicate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4177188"/>
            <a:ext cx="2926080" cy="1950720"/>
          </a:xfrm>
          <a:prstGeom prst="rect">
            <a:avLst/>
          </a:prstGeom>
        </p:spPr>
      </p:pic>
      <p:pic>
        <p:nvPicPr>
          <p:cNvPr id="6" name="Picture 5" descr="Question Mark Note Duplicate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890" y="1345596"/>
            <a:ext cx="2926080" cy="1950720"/>
          </a:xfrm>
          <a:prstGeom prst="rect">
            <a:avLst/>
          </a:prstGeom>
        </p:spPr>
      </p:pic>
      <p:pic>
        <p:nvPicPr>
          <p:cNvPr id="7" name="Picture 6" descr="Question Mark Note Duplicate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464" y="1379124"/>
            <a:ext cx="2926080" cy="1950720"/>
          </a:xfrm>
          <a:prstGeom prst="rect">
            <a:avLst/>
          </a:prstGeom>
        </p:spPr>
      </p:pic>
      <p:pic>
        <p:nvPicPr>
          <p:cNvPr id="8" name="Picture 7" descr="Question Mark Note Duplicate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978" y="4177188"/>
            <a:ext cx="2926080" cy="1950720"/>
          </a:xfrm>
          <a:prstGeom prst="rect">
            <a:avLst/>
          </a:prstGeom>
        </p:spPr>
      </p:pic>
      <p:sp>
        <p:nvSpPr>
          <p:cNvPr id="9" name="Rectangle 8"/>
          <p:cNvSpPr/>
          <p:nvPr/>
        </p:nvSpPr>
        <p:spPr>
          <a:xfrm>
            <a:off x="1545336" y="6240762"/>
            <a:ext cx="8193024" cy="369332"/>
          </a:xfrm>
          <a:prstGeom prst="rect">
            <a:avLst/>
          </a:prstGeom>
        </p:spPr>
        <p:txBody>
          <a:bodyPr wrap="square">
            <a:spAutoFit/>
          </a:bodyPr>
          <a:lstStyle/>
          <a:p>
            <a:r>
              <a:rPr lang="en-US" dirty="0">
                <a:hlinkClick r:id="rId4"/>
              </a:rPr>
              <a:t>https://www.umaryland.edu/quantum/quantum-bytes-publications/</a:t>
            </a:r>
            <a:endParaRPr lang="en-US" dirty="0"/>
          </a:p>
        </p:txBody>
      </p:sp>
    </p:spTree>
    <p:extLst>
      <p:ext uri="{BB962C8B-B14F-4D97-AF65-F5344CB8AC3E}">
        <p14:creationId xmlns:p14="http://schemas.microsoft.com/office/powerpoint/2010/main" val="26616966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QUESTIONS</a:t>
            </a:r>
            <a:endParaRPr lang="en-US" dirty="0"/>
          </a:p>
        </p:txBody>
      </p:sp>
      <p:sp>
        <p:nvSpPr>
          <p:cNvPr id="9" name="Rectangle 8"/>
          <p:cNvSpPr/>
          <p:nvPr/>
        </p:nvSpPr>
        <p:spPr>
          <a:xfrm>
            <a:off x="1545336" y="6240762"/>
            <a:ext cx="8193024" cy="369332"/>
          </a:xfrm>
          <a:prstGeom prst="rect">
            <a:avLst/>
          </a:prstGeom>
        </p:spPr>
        <p:txBody>
          <a:bodyPr wrap="square">
            <a:spAutoFit/>
          </a:bodyPr>
          <a:lstStyle/>
          <a:p>
            <a:r>
              <a:rPr lang="en-US" dirty="0">
                <a:hlinkClick r:id="rId3"/>
              </a:rPr>
              <a:t>https://www.umaryland.edu/financialservices/disbursements/</a:t>
            </a:r>
            <a:endParaRPr lang="en-US" dirty="0"/>
          </a:p>
        </p:txBody>
      </p:sp>
      <p:sp>
        <p:nvSpPr>
          <p:cNvPr id="3" name="Content Placeholder 2"/>
          <p:cNvSpPr>
            <a:spLocks noGrp="1"/>
          </p:cNvSpPr>
          <p:nvPr>
            <p:ph idx="1"/>
          </p:nvPr>
        </p:nvSpPr>
        <p:spPr>
          <a:xfrm>
            <a:off x="521208" y="1732770"/>
            <a:ext cx="8229600" cy="4525963"/>
          </a:xfrm>
        </p:spPr>
        <p:txBody>
          <a:bodyPr/>
          <a:lstStyle/>
          <a:p>
            <a:r>
              <a:rPr lang="en-US" dirty="0" smtClean="0"/>
              <a:t>Disbursement Meetings Next Week </a:t>
            </a:r>
          </a:p>
          <a:p>
            <a:r>
              <a:rPr lang="en-US" dirty="0" smtClean="0"/>
              <a:t>By Financial Services</a:t>
            </a:r>
          </a:p>
          <a:p>
            <a:r>
              <a:rPr lang="en-US" dirty="0" smtClean="0"/>
              <a:t>Talk about </a:t>
            </a:r>
          </a:p>
          <a:p>
            <a:pPr lvl="1"/>
            <a:r>
              <a:rPr lang="en-US" dirty="0" smtClean="0"/>
              <a:t>Non PO Invoices</a:t>
            </a:r>
          </a:p>
          <a:p>
            <a:pPr lvl="1"/>
            <a:r>
              <a:rPr lang="en-US" dirty="0" smtClean="0"/>
              <a:t>Debit Memos</a:t>
            </a:r>
          </a:p>
          <a:p>
            <a:pPr lvl="1"/>
            <a:r>
              <a:rPr lang="en-US" dirty="0" smtClean="0"/>
              <a:t>Cost Transfers</a:t>
            </a:r>
          </a:p>
          <a:p>
            <a:pPr lvl="1"/>
            <a:endParaRPr lang="en-US" dirty="0"/>
          </a:p>
          <a:p>
            <a:pPr lvl="1"/>
            <a:endParaRPr lang="en-US" dirty="0" smtClean="0"/>
          </a:p>
        </p:txBody>
      </p:sp>
      <p:pic>
        <p:nvPicPr>
          <p:cNvPr id="10" name="Picture 9"/>
          <p:cNvPicPr>
            <a:picLocks noChangeAspect="1"/>
          </p:cNvPicPr>
          <p:nvPr/>
        </p:nvPicPr>
        <p:blipFill>
          <a:blip r:embed="rId4"/>
          <a:stretch>
            <a:fillRect/>
          </a:stretch>
        </p:blipFill>
        <p:spPr>
          <a:xfrm>
            <a:off x="695325" y="5031087"/>
            <a:ext cx="7753350" cy="1209675"/>
          </a:xfrm>
          <a:prstGeom prst="rect">
            <a:avLst/>
          </a:prstGeom>
        </p:spPr>
      </p:pic>
    </p:spTree>
    <p:extLst>
      <p:ext uri="{BB962C8B-B14F-4D97-AF65-F5344CB8AC3E}">
        <p14:creationId xmlns:p14="http://schemas.microsoft.com/office/powerpoint/2010/main" val="158052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C433-300D-D54B-804F-C25CB8C170CC}"/>
              </a:ext>
            </a:extLst>
          </p:cNvPr>
          <p:cNvSpPr>
            <a:spLocks noGrp="1"/>
          </p:cNvSpPr>
          <p:nvPr>
            <p:ph type="title"/>
          </p:nvPr>
        </p:nvSpPr>
        <p:spPr/>
        <p:txBody>
          <a:bodyPr/>
          <a:lstStyle/>
          <a:p>
            <a:r>
              <a:rPr lang="en-US" dirty="0"/>
              <a:t>Kuali Research Questions</a:t>
            </a:r>
          </a:p>
        </p:txBody>
      </p:sp>
      <p:sp>
        <p:nvSpPr>
          <p:cNvPr id="3" name="Content Placeholder 2">
            <a:extLst>
              <a:ext uri="{FF2B5EF4-FFF2-40B4-BE49-F238E27FC236}">
                <a16:creationId xmlns:a16="http://schemas.microsoft.com/office/drawing/2014/main" id="{6204378A-868C-4543-B380-BE99CA1B6967}"/>
              </a:ext>
            </a:extLst>
          </p:cNvPr>
          <p:cNvSpPr>
            <a:spLocks noGrp="1"/>
          </p:cNvSpPr>
          <p:nvPr>
            <p:ph idx="1"/>
          </p:nvPr>
        </p:nvSpPr>
        <p:spPr/>
        <p:txBody>
          <a:bodyPr/>
          <a:lstStyle/>
          <a:p>
            <a:r>
              <a:rPr lang="en-US" dirty="0"/>
              <a:t>SPA will be adding questions to all federal proposals within UMB Questionnaire to bring these new “rules” to the attention of the Principal Investigators and Department Administrators.</a:t>
            </a:r>
          </a:p>
          <a:p>
            <a:pPr marL="0" indent="0">
              <a:buNone/>
            </a:pPr>
            <a:endParaRPr lang="en-US" dirty="0"/>
          </a:p>
          <a:p>
            <a:pPr lvl="1"/>
            <a:r>
              <a:rPr lang="en-US" dirty="0"/>
              <a:t>Questions have not been completely developed but look for them to be included in all federal proposals.</a:t>
            </a:r>
          </a:p>
        </p:txBody>
      </p:sp>
    </p:spTree>
    <p:extLst>
      <p:ext uri="{BB962C8B-B14F-4D97-AF65-F5344CB8AC3E}">
        <p14:creationId xmlns:p14="http://schemas.microsoft.com/office/powerpoint/2010/main" val="189147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D198B-342B-DA42-886E-8AD151E48A0A}"/>
              </a:ext>
            </a:extLst>
          </p:cNvPr>
          <p:cNvSpPr>
            <a:spLocks noGrp="1"/>
          </p:cNvSpPr>
          <p:nvPr>
            <p:ph type="title"/>
          </p:nvPr>
        </p:nvSpPr>
        <p:spPr/>
        <p:txBody>
          <a:bodyPr/>
          <a:lstStyle/>
          <a:p>
            <a:r>
              <a:rPr lang="en-US" dirty="0"/>
              <a:t>Subrecipient Monitoring</a:t>
            </a:r>
          </a:p>
        </p:txBody>
      </p:sp>
      <p:sp>
        <p:nvSpPr>
          <p:cNvPr id="3" name="Content Placeholder 2">
            <a:extLst>
              <a:ext uri="{FF2B5EF4-FFF2-40B4-BE49-F238E27FC236}">
                <a16:creationId xmlns:a16="http://schemas.microsoft.com/office/drawing/2014/main" id="{96578471-E879-DC41-A3A2-FF54A0A60401}"/>
              </a:ext>
            </a:extLst>
          </p:cNvPr>
          <p:cNvSpPr>
            <a:spLocks noGrp="1"/>
          </p:cNvSpPr>
          <p:nvPr>
            <p:ph idx="1"/>
          </p:nvPr>
        </p:nvSpPr>
        <p:spPr/>
        <p:txBody>
          <a:bodyPr>
            <a:normAutofit fontScale="85000" lnSpcReduction="20000"/>
          </a:bodyPr>
          <a:lstStyle/>
          <a:p>
            <a:r>
              <a:rPr lang="en-US" dirty="0"/>
              <a:t>All federal awards that were received by UMB and contain a fully executed subaward must be monitored</a:t>
            </a:r>
          </a:p>
          <a:p>
            <a:pPr marL="0" indent="0">
              <a:buNone/>
            </a:pPr>
            <a:endParaRPr lang="en-US" dirty="0"/>
          </a:p>
          <a:p>
            <a:pPr lvl="1"/>
            <a:r>
              <a:rPr lang="en-US" dirty="0"/>
              <a:t>SPA conducts a subrecipient risk assessment of all subrecipients on an annual basis</a:t>
            </a:r>
          </a:p>
          <a:p>
            <a:pPr lvl="1"/>
            <a:r>
              <a:rPr lang="en-US" dirty="0"/>
              <a:t>SPA conducts a subrecipient risk assessment of all subrecipient projects at the time of creating the subrecipient agreement</a:t>
            </a:r>
          </a:p>
          <a:p>
            <a:pPr lvl="1"/>
            <a:r>
              <a:rPr lang="en-US" dirty="0"/>
              <a:t>Department Administrators/PIs are required by Uniform Guidance to review all invoiced expenditures to determine if the amount of funds being paid are equivalent to the scope of work completed.  This must be done for every paid invoice no matter the dollar amount</a:t>
            </a:r>
          </a:p>
        </p:txBody>
      </p:sp>
    </p:spTree>
    <p:extLst>
      <p:ext uri="{BB962C8B-B14F-4D97-AF65-F5344CB8AC3E}">
        <p14:creationId xmlns:p14="http://schemas.microsoft.com/office/powerpoint/2010/main" val="353514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49EE0-CE80-1546-9495-86B9A2218682}"/>
              </a:ext>
            </a:extLst>
          </p:cNvPr>
          <p:cNvSpPr>
            <a:spLocks noGrp="1"/>
          </p:cNvSpPr>
          <p:nvPr>
            <p:ph type="title"/>
          </p:nvPr>
        </p:nvSpPr>
        <p:spPr/>
        <p:txBody>
          <a:bodyPr>
            <a:normAutofit fontScale="90000"/>
          </a:bodyPr>
          <a:lstStyle/>
          <a:p>
            <a:r>
              <a:rPr lang="en-US" dirty="0"/>
              <a:t>UMB Core Value Awards Nominations</a:t>
            </a:r>
          </a:p>
        </p:txBody>
      </p:sp>
      <p:sp>
        <p:nvSpPr>
          <p:cNvPr id="5" name="TextBox 4">
            <a:extLst>
              <a:ext uri="{FF2B5EF4-FFF2-40B4-BE49-F238E27FC236}">
                <a16:creationId xmlns:a16="http://schemas.microsoft.com/office/drawing/2014/main" id="{D765C865-BAFC-6942-9E64-3AB5445D92CB}"/>
              </a:ext>
            </a:extLst>
          </p:cNvPr>
          <p:cNvSpPr txBox="1"/>
          <p:nvPr/>
        </p:nvSpPr>
        <p:spPr>
          <a:xfrm>
            <a:off x="5204404" y="2646189"/>
            <a:ext cx="3442982" cy="1985159"/>
          </a:xfrm>
          <a:prstGeom prst="rect">
            <a:avLst/>
          </a:prstGeom>
          <a:noFill/>
        </p:spPr>
        <p:txBody>
          <a:bodyPr wrap="square" rtlCol="0">
            <a:spAutoFit/>
          </a:bodyPr>
          <a:lstStyle/>
          <a:p>
            <a:r>
              <a:rPr lang="en-US" sz="2100" i="1" dirty="0"/>
              <a:t>Coming Soon: Nominations for Core Value Awards</a:t>
            </a:r>
          </a:p>
          <a:p>
            <a:endParaRPr lang="en-US" sz="1350" i="1" dirty="0"/>
          </a:p>
          <a:p>
            <a:r>
              <a:rPr lang="en-US" sz="1350" dirty="0"/>
              <a:t>UMB will soon be accepting nominations for awards tied to each of the University’s Core Values: accountability, civility, collaboration, diversity, excellence, knowledge, and leadership.</a:t>
            </a:r>
          </a:p>
        </p:txBody>
      </p:sp>
      <p:pic>
        <p:nvPicPr>
          <p:cNvPr id="6" name="Picture 5"/>
          <p:cNvPicPr>
            <a:picLocks noChangeAspect="1"/>
          </p:cNvPicPr>
          <p:nvPr/>
        </p:nvPicPr>
        <p:blipFill>
          <a:blip r:embed="rId2"/>
          <a:stretch>
            <a:fillRect/>
          </a:stretch>
        </p:blipFill>
        <p:spPr>
          <a:xfrm>
            <a:off x="560854" y="1801366"/>
            <a:ext cx="4485264" cy="3339465"/>
          </a:xfrm>
          <a:prstGeom prst="rect">
            <a:avLst/>
          </a:prstGeom>
        </p:spPr>
      </p:pic>
    </p:spTree>
    <p:extLst>
      <p:ext uri="{BB962C8B-B14F-4D97-AF65-F5344CB8AC3E}">
        <p14:creationId xmlns:p14="http://schemas.microsoft.com/office/powerpoint/2010/main" val="253109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E1EF-B4E4-CB40-9D96-0200CF8DA3CD}"/>
              </a:ext>
            </a:extLst>
          </p:cNvPr>
          <p:cNvSpPr>
            <a:spLocks noGrp="1"/>
          </p:cNvSpPr>
          <p:nvPr>
            <p:ph type="title"/>
          </p:nvPr>
        </p:nvSpPr>
        <p:spPr>
          <a:xfrm>
            <a:off x="457200" y="451944"/>
            <a:ext cx="8229600" cy="965693"/>
          </a:xfrm>
        </p:spPr>
        <p:txBody>
          <a:bodyPr>
            <a:normAutofit fontScale="90000"/>
          </a:bodyPr>
          <a:lstStyle/>
          <a:p>
            <a:r>
              <a:rPr lang="en-US" sz="3100" dirty="0"/>
              <a:t>F&amp;A Rates for State Sponsored Proposals</a:t>
            </a:r>
            <a:r>
              <a:rPr lang="en-US" dirty="0"/>
              <a:t/>
            </a:r>
            <a:br>
              <a:rPr lang="en-US" dirty="0"/>
            </a:br>
            <a:endParaRPr lang="en-US" dirty="0"/>
          </a:p>
        </p:txBody>
      </p:sp>
      <p:sp>
        <p:nvSpPr>
          <p:cNvPr id="3" name="Content Placeholder 2">
            <a:extLst>
              <a:ext uri="{FF2B5EF4-FFF2-40B4-BE49-F238E27FC236}">
                <a16:creationId xmlns:a16="http://schemas.microsoft.com/office/drawing/2014/main" id="{98164C6E-99B2-5F4B-A6DC-5248CB571AD8}"/>
              </a:ext>
            </a:extLst>
          </p:cNvPr>
          <p:cNvSpPr>
            <a:spLocks noGrp="1"/>
          </p:cNvSpPr>
          <p:nvPr>
            <p:ph idx="1"/>
          </p:nvPr>
        </p:nvSpPr>
        <p:spPr>
          <a:xfrm>
            <a:off x="457199" y="882869"/>
            <a:ext cx="8592207" cy="5864771"/>
          </a:xfrm>
        </p:spPr>
        <p:txBody>
          <a:bodyPr>
            <a:noAutofit/>
          </a:bodyPr>
          <a:lstStyle/>
          <a:p>
            <a:pPr marL="0" indent="0">
              <a:buNone/>
            </a:pPr>
            <a:r>
              <a:rPr lang="en-US" sz="1400" dirty="0"/>
              <a:t>UMB should propose a minimum of 15% within your proposal budget to State Sponsored Agencies</a:t>
            </a:r>
          </a:p>
          <a:p>
            <a:pPr marL="0" indent="0">
              <a:buNone/>
            </a:pPr>
            <a:r>
              <a:rPr lang="en-US" sz="1400" dirty="0"/>
              <a:t> </a:t>
            </a:r>
          </a:p>
          <a:p>
            <a:pPr marL="0" indent="0">
              <a:buNone/>
            </a:pPr>
            <a:r>
              <a:rPr lang="en-US" sz="1400" dirty="0"/>
              <a:t>Unless</a:t>
            </a:r>
          </a:p>
          <a:p>
            <a:pPr marL="0" indent="0">
              <a:buNone/>
            </a:pPr>
            <a:r>
              <a:rPr lang="en-US" sz="1400" dirty="0"/>
              <a:t>	1) Award guidelines or instructions expressly cap/limit/ or establish a lower rate</a:t>
            </a:r>
          </a:p>
          <a:p>
            <a:pPr marL="0" indent="0">
              <a:buNone/>
            </a:pPr>
            <a:r>
              <a:rPr lang="en-US" sz="1400" dirty="0"/>
              <a:t>		(Restrictions should be published so that they will be equally applicable to 							everyone applying for award)</a:t>
            </a:r>
          </a:p>
          <a:p>
            <a:pPr marL="0" indent="0">
              <a:buNone/>
            </a:pPr>
            <a:r>
              <a:rPr lang="en-US" sz="1400" dirty="0"/>
              <a:t> </a:t>
            </a:r>
          </a:p>
          <a:p>
            <a:pPr marL="0" indent="0">
              <a:buNone/>
            </a:pPr>
            <a:r>
              <a:rPr lang="en-US" sz="1400" dirty="0"/>
              <a:t>	2) If the proposal is a continuation of a prior award where the rate was agreed upon.</a:t>
            </a:r>
          </a:p>
          <a:p>
            <a:pPr marL="0" indent="0">
              <a:buNone/>
            </a:pPr>
            <a:r>
              <a:rPr lang="en-US" sz="1400" dirty="0"/>
              <a:t> 		</a:t>
            </a:r>
          </a:p>
          <a:p>
            <a:pPr marL="0" indent="0">
              <a:buNone/>
            </a:pPr>
            <a:r>
              <a:rPr lang="en-US" sz="1400" dirty="0"/>
              <a:t>All “new” proposals should be seeking 15%.  </a:t>
            </a:r>
          </a:p>
          <a:p>
            <a:pPr marL="0" indent="0">
              <a:buNone/>
            </a:pPr>
            <a:endParaRPr lang="en-US" sz="1400" dirty="0"/>
          </a:p>
          <a:p>
            <a:pPr marL="0" indent="0">
              <a:buNone/>
            </a:pPr>
            <a:r>
              <a:rPr lang="en-US" sz="1400" dirty="0"/>
              <a:t>If this is a new cycle and most-likely a new and separate sponsor contract award number will occur, then you should propose 15% even though the work was similar to work in the prior cycle.</a:t>
            </a:r>
          </a:p>
          <a:p>
            <a:pPr marL="0" indent="0">
              <a:buNone/>
            </a:pPr>
            <a:r>
              <a:rPr lang="en-US" sz="1400" dirty="0"/>
              <a:t> </a:t>
            </a:r>
          </a:p>
          <a:p>
            <a:pPr marL="0" indent="0">
              <a:buNone/>
            </a:pPr>
            <a:r>
              <a:rPr lang="en-US" sz="1400" dirty="0"/>
              <a:t>Department of Budget &amp; Management (DBM) advises State Agencies like MDH but  does not limit indirect rates.</a:t>
            </a:r>
          </a:p>
          <a:p>
            <a:pPr marL="0" indent="0">
              <a:buNone/>
            </a:pPr>
            <a:r>
              <a:rPr lang="en-US" sz="1400" dirty="0"/>
              <a:t>Each agency requires a justification as to why the rate should be over 15%.</a:t>
            </a:r>
          </a:p>
          <a:p>
            <a:pPr marL="0" indent="0">
              <a:buNone/>
            </a:pPr>
            <a:r>
              <a:rPr lang="en-US" sz="1400" dirty="0"/>
              <a:t> </a:t>
            </a:r>
          </a:p>
          <a:p>
            <a:pPr marL="0" indent="0">
              <a:buNone/>
            </a:pPr>
            <a:r>
              <a:rPr lang="en-US" sz="1400" dirty="0"/>
              <a:t>UMB is discussing with the state agencies that accepting anything under UMB’s federally negotiated rate is tantamount to cost-sharing.</a:t>
            </a:r>
          </a:p>
          <a:p>
            <a:pPr marL="0" indent="0">
              <a:buNone/>
            </a:pPr>
            <a:endParaRPr lang="en-US" sz="1400"/>
          </a:p>
          <a:p>
            <a:pPr marL="0" indent="0">
              <a:buNone/>
            </a:pPr>
            <a:r>
              <a:rPr lang="en-US" sz="1400"/>
              <a:t>Accepting </a:t>
            </a:r>
            <a:r>
              <a:rPr lang="en-US" sz="1400" dirty="0"/>
              <a:t>a rate that does not fall into one of these exceptions will require a waiver to be signed by your dean’s office </a:t>
            </a:r>
            <a:r>
              <a:rPr lang="en-US" sz="1400" b="1" i="1" u="sng" dirty="0"/>
              <a:t>and</a:t>
            </a:r>
            <a:r>
              <a:rPr lang="en-US" sz="1400" dirty="0"/>
              <a:t> Jim Hughes</a:t>
            </a:r>
          </a:p>
          <a:p>
            <a:pPr marL="0" indent="0">
              <a:buNone/>
            </a:pPr>
            <a:endParaRPr lang="en-US" sz="1400" dirty="0"/>
          </a:p>
        </p:txBody>
      </p:sp>
    </p:spTree>
    <p:extLst>
      <p:ext uri="{BB962C8B-B14F-4D97-AF65-F5344CB8AC3E}">
        <p14:creationId xmlns:p14="http://schemas.microsoft.com/office/powerpoint/2010/main" val="386242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D235-DA40-664D-AA89-7CBFD541D90E}"/>
              </a:ext>
            </a:extLst>
          </p:cNvPr>
          <p:cNvSpPr>
            <a:spLocks noGrp="1"/>
          </p:cNvSpPr>
          <p:nvPr>
            <p:ph type="title"/>
          </p:nvPr>
        </p:nvSpPr>
        <p:spPr/>
        <p:txBody>
          <a:bodyPr>
            <a:normAutofit/>
          </a:bodyPr>
          <a:lstStyle/>
          <a:p>
            <a:r>
              <a:rPr lang="en-US" b="1" dirty="0"/>
              <a:t>NIH F-Forms and Salary Caps</a:t>
            </a:r>
          </a:p>
        </p:txBody>
      </p:sp>
      <p:sp>
        <p:nvSpPr>
          <p:cNvPr id="3" name="Content Placeholder 2">
            <a:extLst>
              <a:ext uri="{FF2B5EF4-FFF2-40B4-BE49-F238E27FC236}">
                <a16:creationId xmlns:a16="http://schemas.microsoft.com/office/drawing/2014/main" id="{C6137CBC-D0B3-744C-B5CE-D37FA0EB2BA6}"/>
              </a:ext>
            </a:extLst>
          </p:cNvPr>
          <p:cNvSpPr>
            <a:spLocks noGrp="1"/>
          </p:cNvSpPr>
          <p:nvPr>
            <p:ph idx="1"/>
          </p:nvPr>
        </p:nvSpPr>
        <p:spPr/>
        <p:txBody>
          <a:bodyPr/>
          <a:lstStyle/>
          <a:p>
            <a:r>
              <a:rPr lang="en-US" dirty="0"/>
              <a:t>Application Guide for the F-Forms will be posted no later than March 25, 2020.</a:t>
            </a:r>
          </a:p>
          <a:p>
            <a:r>
              <a:rPr lang="en-US" dirty="0"/>
              <a:t>NIH Applications must use the F-Forms on or after May 25, 2020.</a:t>
            </a:r>
          </a:p>
          <a:p>
            <a:pPr marL="0" indent="0">
              <a:buNone/>
            </a:pPr>
            <a:endParaRPr lang="en-US" dirty="0"/>
          </a:p>
          <a:p>
            <a:pPr>
              <a:buFont typeface="Arial" panose="020B0604020202020204" pitchFamily="34" charset="0"/>
              <a:buChar char="•"/>
            </a:pPr>
            <a:r>
              <a:rPr lang="en-US" dirty="0"/>
              <a:t>AHRQ SALARY CAP $197,300    NOT-HS-20-006</a:t>
            </a:r>
          </a:p>
          <a:p>
            <a:r>
              <a:rPr lang="en-US" dirty="0"/>
              <a:t>NIH has not changed their salary cap at time, once it changes SPA will notify campus</a:t>
            </a:r>
          </a:p>
          <a:p>
            <a:pPr marL="0" indent="0">
              <a:buNone/>
            </a:pPr>
            <a:endParaRPr lang="en-US" dirty="0"/>
          </a:p>
        </p:txBody>
      </p:sp>
    </p:spTree>
    <p:extLst>
      <p:ext uri="{BB962C8B-B14F-4D97-AF65-F5344CB8AC3E}">
        <p14:creationId xmlns:p14="http://schemas.microsoft.com/office/powerpoint/2010/main" val="3340518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18483</TotalTime>
  <Words>2262</Words>
  <Application>Microsoft Office PowerPoint</Application>
  <PresentationFormat>On-screen Show (4:3)</PresentationFormat>
  <Paragraphs>321</Paragraphs>
  <Slides>49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Tahoma</vt:lpstr>
      <vt:lpstr>Times New Roman</vt:lpstr>
      <vt:lpstr>Wingdings</vt:lpstr>
      <vt:lpstr>Office Theme</vt:lpstr>
      <vt:lpstr>SPA/SPAC Updates Quarter 2, 2020</vt:lpstr>
      <vt:lpstr>SPA Updates Quarterly 2020</vt:lpstr>
      <vt:lpstr>GDRP</vt:lpstr>
      <vt:lpstr>International Relationships &amp; Activities</vt:lpstr>
      <vt:lpstr>Kuali Research Questions</vt:lpstr>
      <vt:lpstr>Subrecipient Monitoring</vt:lpstr>
      <vt:lpstr>UMB Core Value Awards Nominations</vt:lpstr>
      <vt:lpstr>F&amp;A Rates for State Sponsored Proposals </vt:lpstr>
      <vt:lpstr>NIH F-Forms and Salary Caps</vt:lpstr>
      <vt:lpstr>Kuali Research</vt:lpstr>
      <vt:lpstr>Routing Process</vt:lpstr>
      <vt:lpstr>Routing Process</vt:lpstr>
      <vt:lpstr>Routing Process</vt:lpstr>
      <vt:lpstr>Old vs Current Routing</vt:lpstr>
      <vt:lpstr>KR Proposal Miscellaneous</vt:lpstr>
      <vt:lpstr>KR Proposal Miscellaneous</vt:lpstr>
      <vt:lpstr>General Reminders </vt:lpstr>
      <vt:lpstr>General Reminders</vt:lpstr>
      <vt:lpstr>  </vt:lpstr>
      <vt:lpstr>Cost Agenda</vt:lpstr>
      <vt:lpstr>Space Model</vt:lpstr>
      <vt:lpstr>Direct Retro Online</vt:lpstr>
      <vt:lpstr>Negative Lines on Effort</vt:lpstr>
      <vt:lpstr>Post Doc Fringe Rates</vt:lpstr>
      <vt:lpstr>Expenditure Item Date</vt:lpstr>
      <vt:lpstr>  </vt:lpstr>
      <vt:lpstr>SPAC AGENDA</vt:lpstr>
      <vt:lpstr>SPAC Staffing Updates </vt:lpstr>
      <vt:lpstr>SPAC Staffing Updates </vt:lpstr>
      <vt:lpstr>VA PO Maximum</vt:lpstr>
      <vt:lpstr>Communication</vt:lpstr>
      <vt:lpstr>Challenges</vt:lpstr>
      <vt:lpstr>Challenges</vt:lpstr>
      <vt:lpstr>F&amp;A Issue</vt:lpstr>
      <vt:lpstr>Changes</vt:lpstr>
      <vt:lpstr>Project Numbering</vt:lpstr>
      <vt:lpstr>Project Numbering</vt:lpstr>
      <vt:lpstr>Project Numbering</vt:lpstr>
      <vt:lpstr>Helpful Hints</vt:lpstr>
      <vt:lpstr>Payroll Reports</vt:lpstr>
      <vt:lpstr>Payroll Reports</vt:lpstr>
      <vt:lpstr>Volume Based Billing</vt:lpstr>
      <vt:lpstr>Where are the Documents</vt:lpstr>
      <vt:lpstr>Where are the Documents</vt:lpstr>
      <vt:lpstr>Where are the Documents?</vt:lpstr>
      <vt:lpstr>  </vt:lpstr>
      <vt:lpstr>Some Tidbits</vt:lpstr>
      <vt:lpstr>QUANTUM QUESTIONS</vt:lpstr>
      <vt:lpstr>QUANTUM QUESTIONS</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Scarantino, Laura B.</cp:lastModifiedBy>
  <cp:revision>649</cp:revision>
  <cp:lastPrinted>2020-01-22T19:48:31Z</cp:lastPrinted>
  <dcterms:created xsi:type="dcterms:W3CDTF">2011-07-11T15:55:14Z</dcterms:created>
  <dcterms:modified xsi:type="dcterms:W3CDTF">2020-01-31T20:09:00Z</dcterms:modified>
</cp:coreProperties>
</file>