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0" r:id="rId4"/>
    <p:sldId id="271" r:id="rId5"/>
    <p:sldId id="285" r:id="rId6"/>
    <p:sldId id="272" r:id="rId7"/>
    <p:sldId id="273" r:id="rId8"/>
    <p:sldId id="274" r:id="rId9"/>
    <p:sldId id="277" r:id="rId10"/>
    <p:sldId id="275" r:id="rId11"/>
    <p:sldId id="276" r:id="rId12"/>
    <p:sldId id="278" r:id="rId13"/>
    <p:sldId id="283" r:id="rId14"/>
    <p:sldId id="284" r:id="rId15"/>
    <p:sldId id="286" r:id="rId16"/>
    <p:sldId id="279" r:id="rId17"/>
    <p:sldId id="280" r:id="rId18"/>
    <p:sldId id="281" r:id="rId19"/>
    <p:sldId id="282" r:id="rId20"/>
    <p:sldId id="268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E6E6E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9" autoAdjust="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104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A10A8-31A2-7143-9B7C-EE2E4200DDA2}" type="datetimeFigureOut">
              <a:rPr lang="en-US" smtClean="0"/>
              <a:t>9/23/14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04687-831F-6247-B7DE-7FF0CA8E1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13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4687-831F-6247-B7DE-7FF0CA8E1E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1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4687-831F-6247-B7DE-7FF0CA8E1ED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89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8FC7CBA-0789-3A46-B61F-BCD1DC91C86F}" type="slidenum">
              <a:rPr lang="en-US">
                <a:solidFill>
                  <a:srgbClr val="000000"/>
                </a:solidFill>
              </a:rPr>
              <a:pPr eaLnBrk="1" hangingPunct="1"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4687-831F-6247-B7DE-7FF0CA8E1E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17ACF-3B97-1440-BF58-5F3BFA5479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1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7A4B3-F8F7-0C4B-8488-75AAAC4ABD20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A4024-9BE3-154F-A06D-CD2277C0E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eam-Yellow@ordmail.umaryland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ants.nih.gov/grants/guide/notice-files/NOT-OD-14-092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hunter@umaryland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SPA Updates</a:t>
            </a:r>
            <a:br>
              <a:rPr lang="en-US" b="1" dirty="0" smtClean="0"/>
            </a:br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Quarter 2014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23, 2014</a:t>
            </a:r>
          </a:p>
          <a:p>
            <a:r>
              <a:rPr lang="en-US" dirty="0" smtClean="0"/>
              <a:t>2:30 – 3:00 pm</a:t>
            </a:r>
          </a:p>
          <a:p>
            <a:r>
              <a:rPr lang="en-US" dirty="0" smtClean="0"/>
              <a:t>SOP N203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Inclusion Management System (IMS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in the NIH </a:t>
            </a:r>
            <a:r>
              <a:rPr lang="en-US" dirty="0" err="1" smtClean="0"/>
              <a:t>eRA</a:t>
            </a:r>
            <a:r>
              <a:rPr lang="en-US" dirty="0" smtClean="0"/>
              <a:t> Commons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971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New feature in the Commons </a:t>
            </a:r>
          </a:p>
          <a:p>
            <a:r>
              <a:rPr lang="en-US" dirty="0" smtClean="0"/>
              <a:t>Replaces current Population Tracking System to ensure appropriate inclusion of women &amp; minority groups in clinical research</a:t>
            </a:r>
          </a:p>
          <a:p>
            <a:r>
              <a:rPr lang="en-US" dirty="0" smtClean="0"/>
              <a:t>The new (Sept 2013) “structured data forms” that replaced the fillable PDF in the application facilitate this new format</a:t>
            </a:r>
          </a:p>
          <a:p>
            <a:r>
              <a:rPr lang="en-US" dirty="0" smtClean="0"/>
              <a:t>As of 10/17/2014</a:t>
            </a:r>
          </a:p>
          <a:p>
            <a:pPr lvl="1"/>
            <a:r>
              <a:rPr lang="en-US" dirty="0" smtClean="0"/>
              <a:t>inclusion </a:t>
            </a:r>
            <a:r>
              <a:rPr lang="en-US" dirty="0"/>
              <a:t>data will be accessible in </a:t>
            </a:r>
            <a:r>
              <a:rPr lang="en-US" dirty="0" err="1"/>
              <a:t>eRA</a:t>
            </a:r>
            <a:r>
              <a:rPr lang="en-US" dirty="0"/>
              <a:t> Commons using </a:t>
            </a:r>
            <a:r>
              <a:rPr lang="en-US" dirty="0" smtClean="0"/>
              <a:t>IMS</a:t>
            </a:r>
            <a:r>
              <a:rPr lang="en-US" dirty="0"/>
              <a:t> </a:t>
            </a:r>
          </a:p>
          <a:p>
            <a:pPr lvl="1"/>
            <a:r>
              <a:rPr lang="en-US" dirty="0" smtClean="0"/>
              <a:t>submission </a:t>
            </a:r>
            <a:r>
              <a:rPr lang="en-US" dirty="0"/>
              <a:t>of all RPPRs </a:t>
            </a:r>
            <a:r>
              <a:rPr lang="en-US" dirty="0" smtClean="0"/>
              <a:t>will </a:t>
            </a:r>
            <a:r>
              <a:rPr lang="en-US" dirty="0"/>
              <a:t>need to use the link to the new IMS system (located in Section G.4.b of the RPPR) to report inclusion data, even if the report was due prior to </a:t>
            </a:r>
            <a:r>
              <a:rPr lang="en-US" dirty="0" smtClean="0"/>
              <a:t>10/17</a:t>
            </a:r>
            <a:r>
              <a:rPr lang="en-US" dirty="0"/>
              <a:t>  </a:t>
            </a:r>
            <a:endParaRPr lang="en-US" dirty="0" smtClean="0"/>
          </a:p>
          <a:p>
            <a:r>
              <a:rPr lang="en-US" dirty="0" smtClean="0"/>
              <a:t>Keep an eye out for </a:t>
            </a:r>
            <a:r>
              <a:rPr lang="en-US" dirty="0"/>
              <a:t>additional Guide Notices, messages, user documentation and possibly a video tutorial </a:t>
            </a:r>
            <a:r>
              <a:rPr lang="en-US" dirty="0" smtClean="0"/>
              <a:t>by NIH to </a:t>
            </a:r>
            <a:r>
              <a:rPr lang="en-US" dirty="0"/>
              <a:t>assist in the transition to </a:t>
            </a:r>
            <a:r>
              <a:rPr lang="en-US" dirty="0" smtClean="0"/>
              <a:t>IMS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66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Policy Page Timeline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5334"/>
            <a:ext cx="8229600" cy="494083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The NIH Policy Page now contains a useful, interactive timeline that shows when new policies take effect. 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00FF"/>
                </a:solidFill>
              </a:rPr>
              <a:t>http://</a:t>
            </a:r>
            <a:r>
              <a:rPr lang="en-US" sz="2000" dirty="0" err="1">
                <a:solidFill>
                  <a:srgbClr val="0000FF"/>
                </a:solidFill>
              </a:rPr>
              <a:t>grants.nih.gov</a:t>
            </a:r>
            <a:r>
              <a:rPr lang="en-US" sz="2000" dirty="0">
                <a:solidFill>
                  <a:srgbClr val="0000FF"/>
                </a:solidFill>
              </a:rPr>
              <a:t>/grants/policy/</a:t>
            </a:r>
            <a:r>
              <a:rPr lang="en-US" sz="2000" dirty="0" err="1">
                <a:solidFill>
                  <a:srgbClr val="0000FF"/>
                </a:solidFill>
              </a:rPr>
              <a:t>policy.htm</a:t>
            </a:r>
            <a:endParaRPr lang="en-US" sz="2400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Grants Policy Timeline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8951" y="2386363"/>
            <a:ext cx="5334001" cy="43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5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252805"/>
          </a:xfrm>
        </p:spPr>
        <p:txBody>
          <a:bodyPr>
            <a:normAutofit/>
          </a:bodyPr>
          <a:lstStyle/>
          <a:p>
            <a:r>
              <a:rPr lang="en-US" sz="6600" dirty="0" err="1" smtClean="0"/>
              <a:t>Kuali</a:t>
            </a:r>
            <a:r>
              <a:rPr lang="en-US" sz="6600" dirty="0" smtClean="0"/>
              <a:t> </a:t>
            </a:r>
            <a:r>
              <a:rPr lang="en-US" sz="6600" dirty="0" err="1" smtClean="0"/>
              <a:t>Coeus</a:t>
            </a:r>
            <a:r>
              <a:rPr lang="en-US" sz="6600" dirty="0"/>
              <a:t> </a:t>
            </a:r>
            <a:r>
              <a:rPr lang="en-US" sz="6600" dirty="0" smtClean="0"/>
              <a:t>is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23322"/>
            <a:ext cx="8229600" cy="420284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1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LIVE!</a:t>
            </a:r>
          </a:p>
        </p:txBody>
      </p:sp>
    </p:spTree>
    <p:extLst>
      <p:ext uri="{BB962C8B-B14F-4D97-AF65-F5344CB8AC3E}">
        <p14:creationId xmlns:p14="http://schemas.microsoft.com/office/powerpoint/2010/main" val="4281001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KC Resources</a:t>
            </a:r>
            <a:br>
              <a:rPr lang="en-US" dirty="0"/>
            </a:br>
            <a:r>
              <a:rPr lang="en-US" sz="2000" dirty="0">
                <a:solidFill>
                  <a:srgbClr val="0000FF"/>
                </a:solidFill>
              </a:rPr>
              <a:t>http://</a:t>
            </a:r>
            <a:r>
              <a:rPr lang="en-US" sz="2000" dirty="0" err="1">
                <a:solidFill>
                  <a:srgbClr val="0000FF"/>
                </a:solidFill>
              </a:rPr>
              <a:t>www.umaryland.edu</a:t>
            </a:r>
            <a:r>
              <a:rPr lang="en-US" sz="2000" dirty="0">
                <a:solidFill>
                  <a:srgbClr val="0000FF"/>
                </a:solidFill>
              </a:rPr>
              <a:t>/</a:t>
            </a:r>
            <a:r>
              <a:rPr lang="en-US" sz="2000" dirty="0" err="1" smtClean="0">
                <a:solidFill>
                  <a:srgbClr val="0000FF"/>
                </a:solidFill>
              </a:rPr>
              <a:t>kualicoeus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4" name="Content Placeholder 3" descr="KC Website.tif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771" r="-24771"/>
          <a:stretch>
            <a:fillRect/>
          </a:stretch>
        </p:blipFill>
        <p:spPr/>
      </p:pic>
      <p:sp>
        <p:nvSpPr>
          <p:cNvPr id="5" name="Right Arrow 4"/>
          <p:cNvSpPr/>
          <p:nvPr/>
        </p:nvSpPr>
        <p:spPr>
          <a:xfrm>
            <a:off x="826088" y="37850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3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KC Access and Requests</a:t>
            </a:r>
            <a:endParaRPr lang="en-US" dirty="0"/>
          </a:p>
        </p:txBody>
      </p:sp>
      <p:pic>
        <p:nvPicPr>
          <p:cNvPr id="4" name="Content Placeholder 3" descr="Access and Requests.tif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55" r="-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1401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KC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 Book</a:t>
            </a:r>
          </a:p>
          <a:p>
            <a:pPr lvl="1"/>
            <a:r>
              <a:rPr lang="en-US" dirty="0" smtClean="0"/>
              <a:t>No UMB Personnel will be added to the Address Book</a:t>
            </a:r>
          </a:p>
          <a:p>
            <a:r>
              <a:rPr lang="en-US" dirty="0" smtClean="0"/>
              <a:t>New Sponsor Requests</a:t>
            </a:r>
          </a:p>
          <a:p>
            <a:pPr lvl="1"/>
            <a:r>
              <a:rPr lang="en-US" dirty="0" smtClean="0"/>
              <a:t>For sponsors giving UMB funding</a:t>
            </a:r>
          </a:p>
          <a:p>
            <a:r>
              <a:rPr lang="en-US" dirty="0" smtClean="0"/>
              <a:t>New Organization Request</a:t>
            </a:r>
          </a:p>
          <a:p>
            <a:pPr lvl="1"/>
            <a:r>
              <a:rPr lang="en-US" dirty="0" smtClean="0"/>
              <a:t>For outgoing subcontracts from UMB to this organization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08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KC – Has the screen fully loaded?</a:t>
            </a:r>
            <a:endParaRPr lang="en-US" dirty="0"/>
          </a:p>
        </p:txBody>
      </p:sp>
      <p:pic>
        <p:nvPicPr>
          <p:cNvPr id="4" name="Content Placeholder 3" descr="Partially Loaded Page.tif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285" b="-1828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65238" y="4620382"/>
            <a:ext cx="3035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how the page just cuts off mid-panel…</a:t>
            </a:r>
          </a:p>
          <a:p>
            <a:r>
              <a:rPr lang="en-US" dirty="0" smtClean="0"/>
              <a:t>Notice that there are no buttons at the bottom of the screen…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57524" y="4620382"/>
            <a:ext cx="44292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screen has NOT fully loaded.</a:t>
            </a:r>
          </a:p>
          <a:p>
            <a:endParaRPr lang="en-US" sz="2400" dirty="0"/>
          </a:p>
          <a:p>
            <a:r>
              <a:rPr lang="en-US" dirty="0" smtClean="0"/>
              <a:t>If you try to move on before it finishes, you can expect to receive an error AND to lock your proposal.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70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KC – Has the screen fully loaded?</a:t>
            </a:r>
          </a:p>
        </p:txBody>
      </p:sp>
      <p:pic>
        <p:nvPicPr>
          <p:cNvPr id="4" name="Content Placeholder 3" descr="Fully Loaded Page.tif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797" b="-3879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04762" y="5104190"/>
            <a:ext cx="3737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screen a few seconds later...</a:t>
            </a:r>
          </a:p>
          <a:p>
            <a:endParaRPr lang="en-US" dirty="0" smtClean="0"/>
          </a:p>
          <a:p>
            <a:r>
              <a:rPr lang="en-US" dirty="0" smtClean="0"/>
              <a:t>Panels are fully developed.</a:t>
            </a:r>
          </a:p>
          <a:p>
            <a:r>
              <a:rPr lang="en-US" dirty="0" smtClean="0"/>
              <a:t>Action buttons appear at the bottom.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4381" y="5213048"/>
            <a:ext cx="4051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screen IS fully loaded.</a:t>
            </a:r>
          </a:p>
          <a:p>
            <a:endParaRPr lang="en-US" dirty="0"/>
          </a:p>
          <a:p>
            <a:r>
              <a:rPr lang="en-US" dirty="0" smtClean="0"/>
              <a:t>You can continue with the proposal now.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7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KC – System is Processing</a:t>
            </a:r>
            <a:endParaRPr lang="en-US" dirty="0"/>
          </a:p>
        </p:txBody>
      </p:sp>
      <p:pic>
        <p:nvPicPr>
          <p:cNvPr id="4" name="Content Placeholder 3" descr="Document Postprocessing Holding.tif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384" b="-3538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100668" y="4136571"/>
            <a:ext cx="7269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DO NOT TOUCH!  </a:t>
            </a:r>
          </a:p>
          <a:p>
            <a:pPr algn="ctr"/>
            <a:endParaRPr lang="en-US" sz="800" b="1" dirty="0" smtClean="0"/>
          </a:p>
          <a:p>
            <a:pPr algn="ctr"/>
            <a:r>
              <a:rPr lang="en-US" dirty="0" smtClean="0"/>
              <a:t>Be patient. </a:t>
            </a:r>
          </a:p>
          <a:p>
            <a:pPr algn="ctr"/>
            <a:r>
              <a:rPr lang="en-US" dirty="0" smtClean="0"/>
              <a:t>This screen will go away when the system is done with its business.  </a:t>
            </a:r>
          </a:p>
          <a:p>
            <a:pPr algn="ctr"/>
            <a:r>
              <a:rPr lang="en-US" dirty="0" smtClean="0"/>
              <a:t>Clicking on the “Return to Portal” button can cause issues.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1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Troubleshooting	</a:t>
            </a:r>
            <a:endParaRPr lang="en-US" dirty="0"/>
          </a:p>
        </p:txBody>
      </p:sp>
      <p:pic>
        <p:nvPicPr>
          <p:cNvPr id="4" name="Content Placeholder 3" descr="Rates Tab.tif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065" b="-49065"/>
          <a:stretch>
            <a:fillRect/>
          </a:stretch>
        </p:blipFill>
        <p:spPr/>
      </p:pic>
      <p:sp>
        <p:nvSpPr>
          <p:cNvPr id="5" name="Up Arrow 4"/>
          <p:cNvSpPr/>
          <p:nvPr/>
        </p:nvSpPr>
        <p:spPr>
          <a:xfrm>
            <a:off x="4611301" y="4808305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5248333" y="4808305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7737" y="4808305"/>
            <a:ext cx="3353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using an old or copied proposal, you may need to “Sync” All Rates and/or “Reset” All Rates on the Rates Tab in the budget.  </a:t>
            </a:r>
          </a:p>
        </p:txBody>
      </p:sp>
    </p:spTree>
    <p:extLst>
      <p:ext uri="{BB962C8B-B14F-4D97-AF65-F5344CB8AC3E}">
        <p14:creationId xmlns:p14="http://schemas.microsoft.com/office/powerpoint/2010/main" val="381411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 Personnel Changes</a:t>
            </a:r>
          </a:p>
          <a:p>
            <a:r>
              <a:rPr lang="en-US" dirty="0" smtClean="0"/>
              <a:t>Limited Submissions Process</a:t>
            </a:r>
          </a:p>
          <a:p>
            <a:r>
              <a:rPr lang="en-US" dirty="0" smtClean="0"/>
              <a:t>TEDCO MII</a:t>
            </a:r>
          </a:p>
          <a:p>
            <a:r>
              <a:rPr lang="en-US" dirty="0" smtClean="0"/>
              <a:t>NIH Reminders and Announcements</a:t>
            </a:r>
          </a:p>
          <a:p>
            <a:r>
              <a:rPr lang="en-US" dirty="0"/>
              <a:t>Kuali </a:t>
            </a:r>
            <a:r>
              <a:rPr lang="en-US" dirty="0" smtClean="0"/>
              <a:t>Coeus Updates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Content Placeholder 5" descr="Kid Question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15" r="-40915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presentations will be available on SPA and SPAC websites</a:t>
            </a:r>
          </a:p>
          <a:p>
            <a:endParaRPr lang="en-US" dirty="0" smtClean="0"/>
          </a:p>
          <a:p>
            <a:r>
              <a:rPr lang="en-US" dirty="0" smtClean="0"/>
              <a:t>Remaining Quarterly Meeting for 2014:</a:t>
            </a:r>
          </a:p>
          <a:p>
            <a:pPr lvl="1"/>
            <a:r>
              <a:rPr lang="en-US" dirty="0" smtClean="0"/>
              <a:t>November 20</a:t>
            </a:r>
            <a:r>
              <a:rPr lang="en-US" baseline="30000" dirty="0" smtClean="0"/>
              <a:t>th</a:t>
            </a:r>
            <a:r>
              <a:rPr lang="en-US" dirty="0" smtClean="0"/>
              <a:t>, 2:30 – 4:00, Location TBD</a:t>
            </a:r>
          </a:p>
          <a:p>
            <a:endParaRPr lang="en-US" dirty="0" smtClean="0"/>
          </a:p>
          <a:p>
            <a:r>
              <a:rPr lang="en-US" dirty="0" smtClean="0"/>
              <a:t>Thanks for joining us today!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 Personnel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Leerin</a:t>
            </a:r>
            <a:r>
              <a:rPr lang="en-US" dirty="0" smtClean="0"/>
              <a:t> Shields and Joan </a:t>
            </a:r>
            <a:r>
              <a:rPr lang="en-US" dirty="0" err="1" smtClean="0"/>
              <a:t>Kanner</a:t>
            </a:r>
            <a:r>
              <a:rPr lang="en-US" dirty="0" smtClean="0"/>
              <a:t> have left SPA/UMB</a:t>
            </a:r>
          </a:p>
          <a:p>
            <a:r>
              <a:rPr lang="en-US" dirty="0" smtClean="0"/>
              <a:t>Amanda Snyder is currently assisting Team Yellow with management functions</a:t>
            </a:r>
          </a:p>
          <a:p>
            <a:r>
              <a:rPr lang="en-US" dirty="0" smtClean="0"/>
              <a:t>Teams Yellow 1 and Yellow 2 have been merged into one team</a:t>
            </a:r>
          </a:p>
          <a:p>
            <a:pPr lvl="1"/>
            <a:r>
              <a:rPr lang="en-US" dirty="0" smtClean="0"/>
              <a:t>New Team email effective immediately is 		</a:t>
            </a:r>
            <a:r>
              <a:rPr lang="en-US" dirty="0" smtClean="0">
                <a:hlinkClick r:id="rId2"/>
              </a:rPr>
              <a:t>Team-Yellow@ordmail.umaryland.edu</a:t>
            </a:r>
            <a:endParaRPr lang="en-US" dirty="0" smtClean="0"/>
          </a:p>
          <a:p>
            <a:pPr lvl="1"/>
            <a:r>
              <a:rPr lang="en-US" dirty="0" smtClean="0"/>
              <a:t>No need to resend emails sent to Team Y1 and Y2 emails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Submission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73029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Upon receipt of a proposal solicitation that limits the number of proposals allowed, submit to SPA. (Jeanne Galvin-Clarke)</a:t>
            </a:r>
          </a:p>
          <a:p>
            <a:r>
              <a:rPr lang="en-US" dirty="0" smtClean="0"/>
              <a:t>An announcement will be sent to RAC and to the </a:t>
            </a:r>
            <a:r>
              <a:rPr lang="en-US" dirty="0" err="1" smtClean="0"/>
              <a:t>Assoc</a:t>
            </a:r>
            <a:r>
              <a:rPr lang="en-US" dirty="0" smtClean="0"/>
              <a:t>/Assist Deans for Research (ADR) for each school, indicating the date a one-page summary is due to SPA.</a:t>
            </a:r>
          </a:p>
          <a:p>
            <a:r>
              <a:rPr lang="en-US" dirty="0" smtClean="0"/>
              <a:t>The one-page summaries will be reviewed by ORD VPR and the ADRs.  This group will make the actual selection.</a:t>
            </a:r>
          </a:p>
          <a:p>
            <a:r>
              <a:rPr lang="en-US" dirty="0" smtClean="0"/>
              <a:t>Jeanne Galvin-Clarke will inform the candidate(s) who are selected and their chair.</a:t>
            </a:r>
          </a:p>
        </p:txBody>
      </p:sp>
    </p:spTree>
    <p:extLst>
      <p:ext uri="{BB962C8B-B14F-4D97-AF65-F5344CB8AC3E}">
        <p14:creationId xmlns:p14="http://schemas.microsoft.com/office/powerpoint/2010/main" val="1892554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5BDD13D-B36C-F741-AB6F-0CBC68B85FC3}" type="slidenum">
              <a:rPr lang="en-US" sz="1200">
                <a:solidFill>
                  <a:srgbClr val="898989"/>
                </a:solidFill>
              </a:rPr>
              <a:pPr/>
              <a:t>5</a:t>
            </a:fld>
            <a:endParaRPr lang="en-US" sz="1200">
              <a:solidFill>
                <a:srgbClr val="898989"/>
              </a:solidFill>
            </a:endParaRPr>
          </a:p>
        </p:txBody>
      </p:sp>
      <p:grpSp>
        <p:nvGrpSpPr>
          <p:cNvPr id="5123" name="Group 1"/>
          <p:cNvGrpSpPr>
            <a:grpSpLocks/>
          </p:cNvGrpSpPr>
          <p:nvPr/>
        </p:nvGrpSpPr>
        <p:grpSpPr bwMode="auto">
          <a:xfrm>
            <a:off x="304800" y="984250"/>
            <a:ext cx="8839200" cy="5519738"/>
            <a:chOff x="304800" y="984250"/>
            <a:chExt cx="8839200" cy="5520444"/>
          </a:xfrm>
        </p:grpSpPr>
        <p:sp>
          <p:nvSpPr>
            <p:cNvPr id="5124" name="TextBox 4"/>
            <p:cNvSpPr txBox="1">
              <a:spLocks noChangeArrowheads="1"/>
            </p:cNvSpPr>
            <p:nvPr/>
          </p:nvSpPr>
          <p:spPr bwMode="auto">
            <a:xfrm>
              <a:off x="381000" y="1600200"/>
              <a:ext cx="86106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9144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Foster the transition of promising technologies having significant commercial potential from Qualifying Universities to the commercial sector. </a:t>
              </a:r>
            </a:p>
            <a:p>
              <a:pPr lvl="2">
                <a:buFont typeface="Wingdings" charset="0"/>
                <a:buChar char="Ø"/>
              </a:pPr>
              <a:endParaRPr lang="en-US" sz="1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838200" y="984250"/>
              <a:ext cx="8305800" cy="844658"/>
            </a:xfrm>
            <a:prstGeom prst="rect">
              <a:avLst/>
            </a:prstGeom>
          </p:spPr>
          <p:txBody>
            <a:bodyPr/>
            <a:lstStyle/>
            <a:p>
              <a:pPr algn="ctr" defTabSz="457200" eaLnBrk="0" hangingPunct="0">
                <a:defRPr/>
              </a:pPr>
              <a:r>
                <a:rPr lang="en-US" sz="3200" dirty="0">
                  <a:solidFill>
                    <a:prstClr val="black"/>
                  </a:solidFill>
                  <a:latin typeface="+mn-lt"/>
                  <a:ea typeface="+mj-ea"/>
                  <a:cs typeface="+mj-cs"/>
                </a:rPr>
                <a:t>Maryland Innovation Initiative (MII):</a:t>
              </a:r>
            </a:p>
          </p:txBody>
        </p:sp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33400" y="2286166"/>
              <a:ext cx="2514600" cy="228629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1F497D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defRPr/>
              </a:pPr>
              <a:r>
                <a:rPr lang="en-US" b="1" dirty="0">
                  <a:solidFill>
                    <a:srgbClr val="1F497D"/>
                  </a:solidFill>
                  <a:latin typeface="+mn-lt"/>
                  <a:ea typeface="+mn-ea"/>
                  <a:cs typeface="+mn-cs"/>
                </a:rPr>
                <a:t>PHASE I 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Pre-Commercial Research</a:t>
              </a:r>
              <a:endParaRPr lang="en-US" dirty="0">
                <a:solidFill>
                  <a:srgbClr val="1F497D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defRPr/>
              </a:pPr>
              <a:r>
                <a:rPr lang="en-US" sz="1400" dirty="0">
                  <a:solidFill>
                    <a:srgbClr val="1F497D"/>
                  </a:solidFill>
                  <a:latin typeface="+mn-lt"/>
                  <a:ea typeface="+mn-ea"/>
                  <a:cs typeface="+mn-cs"/>
                </a:rPr>
                <a:t>Proof of principle studies and other studies that demonstrate the utility of a technology for a specific commercial application 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rgbClr val="1F497D"/>
                  </a:solidFill>
                  <a:latin typeface="+mn-lt"/>
                  <a:ea typeface="+mn-ea"/>
                  <a:cs typeface="+mn-cs"/>
                </a:rPr>
                <a:t>($100 to $</a:t>
              </a:r>
              <a:r>
                <a:rPr lang="en-US" sz="1600" b="1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150K</a:t>
              </a:r>
              <a:r>
                <a:rPr lang="en-US" sz="1600" dirty="0">
                  <a:solidFill>
                    <a:srgbClr val="1F497D"/>
                  </a:solidFill>
                  <a:latin typeface="+mn-lt"/>
                  <a:ea typeface="+mn-ea"/>
                  <a:cs typeface="+mn-cs"/>
                </a:rPr>
                <a:t>) </a:t>
              </a:r>
            </a:p>
            <a:p>
              <a:pPr algn="ctr">
                <a:defRPr/>
              </a:pPr>
              <a:endParaRPr lang="en-US" sz="1400" dirty="0">
                <a:solidFill>
                  <a:srgbClr val="1F497D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Rounded Rectangle 15"/>
            <p:cNvSpPr>
              <a:spLocks noChangeArrowheads="1"/>
            </p:cNvSpPr>
            <p:nvPr/>
          </p:nvSpPr>
          <p:spPr bwMode="auto">
            <a:xfrm>
              <a:off x="3429000" y="2286166"/>
              <a:ext cx="2514600" cy="228629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1F497D"/>
                  </a:solidFill>
                  <a:latin typeface="+mn-lt"/>
                  <a:ea typeface="+mn-ea"/>
                  <a:cs typeface="+mn-cs"/>
                </a:rPr>
                <a:t>PHASE II 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Commercialization Planning</a:t>
              </a:r>
              <a:endParaRPr lang="en-US" dirty="0">
                <a:solidFill>
                  <a:srgbClr val="1F497D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defRPr/>
              </a:pPr>
              <a:r>
                <a:rPr lang="en-US" sz="1400" dirty="0">
                  <a:solidFill>
                    <a:srgbClr val="1F497D"/>
                  </a:solidFill>
                  <a:latin typeface="+mn-lt"/>
                  <a:ea typeface="+mn-ea"/>
                  <a:cs typeface="+mn-cs"/>
                </a:rPr>
                <a:t>A commercial opportunity assessment for a Technology and the development of a Commercialization plan</a:t>
              </a:r>
            </a:p>
            <a:p>
              <a:pPr algn="ctr">
                <a:defRPr/>
              </a:pPr>
              <a:endParaRPr lang="en-US" sz="1400" dirty="0">
                <a:solidFill>
                  <a:srgbClr val="1F497D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defRPr/>
              </a:pPr>
              <a:r>
                <a:rPr lang="en-US" sz="1600" b="1" dirty="0">
                  <a:solidFill>
                    <a:srgbClr val="1F497D"/>
                  </a:solidFill>
                  <a:latin typeface="+mn-lt"/>
                  <a:ea typeface="+mn-ea"/>
                  <a:cs typeface="+mn-cs"/>
                </a:rPr>
                <a:t>($15 to $20K)</a:t>
              </a:r>
            </a:p>
          </p:txBody>
        </p:sp>
        <p:sp>
          <p:nvSpPr>
            <p:cNvPr id="17" name="Rounded Rectangle 16"/>
            <p:cNvSpPr>
              <a:spLocks noChangeArrowheads="1"/>
            </p:cNvSpPr>
            <p:nvPr/>
          </p:nvSpPr>
          <p:spPr bwMode="auto">
            <a:xfrm>
              <a:off x="6324600" y="2286166"/>
              <a:ext cx="2514600" cy="228629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1F497D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defRPr/>
              </a:pPr>
              <a:r>
                <a:rPr lang="en-US" b="1" dirty="0">
                  <a:solidFill>
                    <a:srgbClr val="1F497D"/>
                  </a:solidFill>
                  <a:latin typeface="+mn-lt"/>
                  <a:ea typeface="+mn-ea"/>
                  <a:cs typeface="+mn-cs"/>
                </a:rPr>
                <a:t>PHASE III 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Pre-Commercial Research</a:t>
              </a:r>
              <a:endParaRPr lang="en-US" dirty="0">
                <a:solidFill>
                  <a:srgbClr val="1F497D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defRPr/>
              </a:pPr>
              <a:r>
                <a:rPr lang="en-US" sz="1400" dirty="0">
                  <a:solidFill>
                    <a:srgbClr val="1F497D"/>
                  </a:solidFill>
                  <a:latin typeface="+mn-lt"/>
                  <a:ea typeface="+mn-ea"/>
                  <a:cs typeface="+mn-cs"/>
                </a:rPr>
                <a:t>Product development that advances a Technology to a commercial launch or positions a company for investment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rgbClr val="1F497D"/>
                  </a:solidFill>
                  <a:latin typeface="+mn-lt"/>
                  <a:ea typeface="+mn-ea"/>
                  <a:cs typeface="+mn-cs"/>
                </a:rPr>
                <a:t>($100 to </a:t>
              </a:r>
              <a:r>
                <a:rPr lang="en-US" sz="1600" b="1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$150K</a:t>
              </a:r>
              <a:r>
                <a:rPr lang="en-US" sz="1600" b="1" dirty="0">
                  <a:solidFill>
                    <a:srgbClr val="1F497D"/>
                  </a:solidFill>
                  <a:latin typeface="+mn-lt"/>
                  <a:ea typeface="+mn-ea"/>
                  <a:cs typeface="+mn-cs"/>
                </a:rPr>
                <a:t>) </a:t>
              </a:r>
            </a:p>
            <a:p>
              <a:pPr algn="ctr">
                <a:defRPr/>
              </a:pPr>
              <a:endParaRPr lang="en-US" sz="1400" dirty="0">
                <a:solidFill>
                  <a:srgbClr val="1F497D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ight Arrow 6"/>
            <p:cNvSpPr>
              <a:spLocks noChangeArrowheads="1"/>
            </p:cNvSpPr>
            <p:nvPr/>
          </p:nvSpPr>
          <p:spPr bwMode="auto">
            <a:xfrm>
              <a:off x="3048000" y="3048264"/>
              <a:ext cx="381000" cy="685888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Right Arrow 18"/>
            <p:cNvSpPr>
              <a:spLocks noChangeArrowheads="1"/>
            </p:cNvSpPr>
            <p:nvPr/>
          </p:nvSpPr>
          <p:spPr bwMode="auto">
            <a:xfrm>
              <a:off x="5943600" y="3086369"/>
              <a:ext cx="381000" cy="685888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31" name="TextBox 4"/>
            <p:cNvSpPr txBox="1">
              <a:spLocks noChangeArrowheads="1"/>
            </p:cNvSpPr>
            <p:nvPr/>
          </p:nvSpPr>
          <p:spPr bwMode="auto">
            <a:xfrm>
              <a:off x="304800" y="4811923"/>
              <a:ext cx="8610600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742950" lvl="1" indent="-285750" algn="ctr">
                <a:buFont typeface="Wingdings" charset="0"/>
                <a:buChar char="Ø"/>
              </a:pPr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Only Qualifying Universities (UMB, UMCP, JHU, UMBC, Morgan State)</a:t>
              </a:r>
            </a:p>
            <a:p>
              <a:pPr marL="742950" lvl="1" indent="-285750" algn="ctr">
                <a:buFont typeface="Wingdings" charset="0"/>
                <a:buChar char="Ø"/>
              </a:pPr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Technology must be owned by QU and disclosed to QU’s TTO.</a:t>
              </a:r>
            </a:p>
            <a:p>
              <a:pPr marL="742950" lvl="1" indent="-285750" algn="ctr">
                <a:buFont typeface="Wingdings" charset="0"/>
                <a:buChar char="Ø"/>
              </a:pPr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Technology must have appropriate IP protection. </a:t>
              </a:r>
            </a:p>
            <a:p>
              <a:pPr marL="742950" lvl="1" indent="-285750" algn="ctr">
                <a:buFont typeface="Wingdings" charset="0"/>
                <a:buChar char="Ø"/>
              </a:pPr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UMB Winners Since Program Inception:</a:t>
              </a:r>
            </a:p>
            <a:p>
              <a:pPr marL="1143000" lvl="2" indent="-228600" algn="ctr">
                <a:buFont typeface="Wingdings" charset="0"/>
                <a:buChar char="Ø"/>
              </a:pPr>
              <a:r>
                <a:rPr lang="en-US" sz="1200" b="1">
                  <a:solidFill>
                    <a:srgbClr val="FF0000"/>
                  </a:solidFill>
                  <a:latin typeface="Arial" charset="0"/>
                </a:rPr>
                <a:t>Phase I (UMB PI) – </a:t>
              </a:r>
              <a:r>
                <a:rPr lang="en-US" sz="1200" b="1">
                  <a:latin typeface="Arial" charset="0"/>
                </a:rPr>
                <a:t>24</a:t>
              </a:r>
              <a:r>
                <a:rPr lang="en-US" sz="1200" b="1">
                  <a:solidFill>
                    <a:srgbClr val="FF0000"/>
                  </a:solidFill>
                  <a:latin typeface="Arial" charset="0"/>
                </a:rPr>
                <a:t>; 18 sole + 6 joint </a:t>
              </a:r>
            </a:p>
            <a:p>
              <a:pPr marL="1143000" lvl="2" indent="-228600" algn="ctr">
                <a:buFont typeface="Wingdings" charset="0"/>
                <a:buChar char="Ø"/>
              </a:pPr>
              <a:r>
                <a:rPr lang="en-US" sz="1200" b="1">
                  <a:solidFill>
                    <a:srgbClr val="FF0000"/>
                  </a:solidFill>
                  <a:latin typeface="Arial" charset="0"/>
                </a:rPr>
                <a:t>Phase II (Business Planning) - </a:t>
              </a:r>
              <a:r>
                <a:rPr lang="en-US" sz="1200" b="1">
                  <a:latin typeface="Arial" charset="0"/>
                </a:rPr>
                <a:t>1</a:t>
              </a:r>
            </a:p>
            <a:p>
              <a:pPr marL="1143000" lvl="2" indent="-228600" algn="ctr">
                <a:buFont typeface="Wingdings" charset="0"/>
                <a:buChar char="Ø"/>
              </a:pPr>
              <a:r>
                <a:rPr lang="en-US" sz="1200" b="1">
                  <a:solidFill>
                    <a:srgbClr val="FF0000"/>
                  </a:solidFill>
                  <a:latin typeface="Arial" charset="0"/>
                </a:rPr>
                <a:t>Phase III (UMB Company) – </a:t>
              </a:r>
              <a:r>
                <a:rPr lang="en-US" sz="1200" b="1">
                  <a:latin typeface="Arial" charset="0"/>
                </a:rPr>
                <a:t>3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366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TEDCO’s </a:t>
            </a:r>
            <a:br>
              <a:rPr lang="en-US" dirty="0" smtClean="0"/>
            </a:br>
            <a:r>
              <a:rPr lang="en-US" dirty="0" smtClean="0"/>
              <a:t>Maryland </a:t>
            </a:r>
            <a:r>
              <a:rPr lang="en-US" dirty="0"/>
              <a:t>Innovation Initiative </a:t>
            </a:r>
            <a:r>
              <a:rPr lang="en-US" dirty="0" smtClean="0"/>
              <a:t>(MII)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244"/>
            <a:ext cx="8229600" cy="3980919"/>
          </a:xfrm>
        </p:spPr>
        <p:txBody>
          <a:bodyPr/>
          <a:lstStyle/>
          <a:p>
            <a:pPr marL="457200" lvl="1" indent="0">
              <a:buNone/>
            </a:pPr>
            <a:r>
              <a:rPr lang="en-US" sz="3200" dirty="0" smtClean="0"/>
              <a:t>The Office of Technology Transfer in ORD is the organizing office at UMB for MII</a:t>
            </a:r>
          </a:p>
          <a:p>
            <a:pPr lvl="2"/>
            <a:r>
              <a:rPr lang="en-US" sz="2800" dirty="0" smtClean="0"/>
              <a:t>OTT works closely with PIs on these proposals</a:t>
            </a:r>
          </a:p>
          <a:p>
            <a:pPr lvl="2"/>
            <a:r>
              <a:rPr lang="en-US" sz="2800" dirty="0" smtClean="0"/>
              <a:t>OTT provides a support letter</a:t>
            </a:r>
          </a:p>
          <a:p>
            <a:pPr lvl="2"/>
            <a:endParaRPr lang="en-US" sz="2800" dirty="0"/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</a:rPr>
              <a:t>http://</a:t>
            </a:r>
            <a:r>
              <a:rPr lang="en-US" dirty="0" err="1">
                <a:solidFill>
                  <a:srgbClr val="0000FF"/>
                </a:solidFill>
              </a:rPr>
              <a:t>www.ord.umaryland.edu</a:t>
            </a:r>
            <a:r>
              <a:rPr lang="en-US" dirty="0">
                <a:solidFill>
                  <a:srgbClr val="0000FF"/>
                </a:solidFill>
              </a:rPr>
              <a:t>/</a:t>
            </a:r>
            <a:r>
              <a:rPr lang="en-US" dirty="0" err="1">
                <a:solidFill>
                  <a:srgbClr val="0000FF"/>
                </a:solidFill>
              </a:rPr>
              <a:t>ott</a:t>
            </a:r>
            <a:r>
              <a:rPr lang="en-US" dirty="0">
                <a:solidFill>
                  <a:srgbClr val="0000FF"/>
                </a:solidFill>
              </a:rPr>
              <a:t>/</a:t>
            </a:r>
            <a:r>
              <a:rPr lang="en-US" dirty="0" err="1">
                <a:solidFill>
                  <a:srgbClr val="0000FF"/>
                </a:solidFill>
              </a:rPr>
              <a:t>index.html</a:t>
            </a:r>
            <a:endParaRPr lang="en-US" dirty="0" smtClean="0">
              <a:solidFill>
                <a:srgbClr val="0000FF"/>
              </a:solidFill>
            </a:endParaRP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1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TEDCO’s MII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proposals are routed in Kuali Coeus and awards are given a Project ID from </a:t>
            </a:r>
            <a:r>
              <a:rPr lang="en-US" dirty="0" err="1" smtClean="0"/>
              <a:t>eUM</a:t>
            </a:r>
            <a:r>
              <a:rPr lang="en-US" dirty="0" smtClean="0"/>
              <a:t>, just like any other sponsored project</a:t>
            </a:r>
          </a:p>
          <a:p>
            <a:r>
              <a:rPr lang="en-US" dirty="0" smtClean="0"/>
              <a:t>Short period of performance – 9 months</a:t>
            </a:r>
          </a:p>
          <a:p>
            <a:pPr lvl="1"/>
            <a:r>
              <a:rPr lang="en-US" dirty="0" smtClean="0"/>
              <a:t>OTT has been getting feedback from PIs that they aren’t getting access to funds quickly</a:t>
            </a:r>
          </a:p>
          <a:p>
            <a:pPr lvl="1"/>
            <a:r>
              <a:rPr lang="en-US" dirty="0" smtClean="0"/>
              <a:t>Recommend setting up Temp Accounts to help PI meet quick turn around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30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112"/>
            <a:ext cx="8229600" cy="49364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smtClean="0"/>
              <a:t>Ruth </a:t>
            </a:r>
            <a:r>
              <a:rPr lang="en-US" dirty="0"/>
              <a:t>L. </a:t>
            </a:r>
            <a:r>
              <a:rPr lang="en-US" dirty="0" err="1"/>
              <a:t>Kirschstein</a:t>
            </a:r>
            <a:r>
              <a:rPr lang="en-US" dirty="0"/>
              <a:t> </a:t>
            </a:r>
            <a:r>
              <a:rPr lang="en-US" dirty="0" smtClean="0"/>
              <a:t>NRSA Individual </a:t>
            </a:r>
            <a:r>
              <a:rPr lang="en-US" dirty="0" err="1"/>
              <a:t>Predoctoral</a:t>
            </a:r>
            <a:r>
              <a:rPr lang="en-US" dirty="0"/>
              <a:t> Fellowship to Promote Diversity in Health-Related Research” applications </a:t>
            </a:r>
            <a:r>
              <a:rPr lang="en-US" dirty="0" smtClean="0"/>
              <a:t>(PA-14-148) </a:t>
            </a:r>
            <a:r>
              <a:rPr lang="en-US" dirty="0"/>
              <a:t>now require the attachment, “Additional Educational Information” as part of the application.  This information is attached under the Other Attachments section of the application. </a:t>
            </a:r>
            <a:r>
              <a:rPr lang="en-US" dirty="0" smtClean="0"/>
              <a:t>See NOT-OD-14-095 for more info.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Starting </a:t>
            </a:r>
            <a:r>
              <a:rPr lang="en-US" dirty="0" smtClean="0"/>
              <a:t>10/17/2014 the </a:t>
            </a:r>
            <a:r>
              <a:rPr lang="en-US" dirty="0"/>
              <a:t>Research Performance Progress Report (RPPR) will be expanded to include </a:t>
            </a:r>
            <a:r>
              <a:rPr lang="en-US" b="1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Type </a:t>
            </a:r>
            <a:r>
              <a:rPr lang="en-US" dirty="0"/>
              <a:t>5 Non-SNAP Progress Reports. </a:t>
            </a:r>
            <a:r>
              <a:rPr lang="en-US" dirty="0" smtClean="0"/>
              <a:t>See NOT-OD-14-092 for additional information.  </a:t>
            </a:r>
            <a:endParaRPr lang="en-US" u="sng" dirty="0">
              <a:hlinkClick r:id="rId2"/>
            </a:endParaRP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86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eRA</a:t>
            </a:r>
            <a:r>
              <a:rPr lang="en-US" dirty="0" smtClean="0"/>
              <a:t> Commons username is required for primary Sponsor in Individual Fellowship (F-series) grant applications as of 8/29/14.  Additionally, Sponsors need to have the “Sponsor” role in the </a:t>
            </a:r>
            <a:r>
              <a:rPr lang="en-US" dirty="0" err="1" smtClean="0"/>
              <a:t>eRA</a:t>
            </a:r>
            <a:r>
              <a:rPr lang="en-US" dirty="0" smtClean="0"/>
              <a:t> Commons.  NOT-OD-14-129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Starting 10/1/14 Commons Usernames for graduate and undergraduate student project roles will be </a:t>
            </a:r>
            <a:r>
              <a:rPr lang="en-US" dirty="0">
                <a:solidFill>
                  <a:srgbClr val="FF0000"/>
                </a:solidFill>
              </a:rPr>
              <a:t>required</a:t>
            </a:r>
            <a:r>
              <a:rPr lang="en-US" dirty="0"/>
              <a:t> for both the PHS 2590 non-competing continuation forms and the RPPR.  Missing data has generated a warning for RPPRs since last October 2013.  It will now be an error that will prevent submission.  NOT-OD-13-</a:t>
            </a:r>
            <a:r>
              <a:rPr lang="en-US" dirty="0" smtClean="0"/>
              <a:t>097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Colin Hunter is the contact person to set </a:t>
            </a:r>
            <a:r>
              <a:rPr lang="en-US" dirty="0" smtClean="0"/>
              <a:t>up and modify </a:t>
            </a:r>
            <a:r>
              <a:rPr lang="en-US" dirty="0"/>
              <a:t>NIH Commons usernames: </a:t>
            </a:r>
            <a:r>
              <a:rPr lang="en-US" dirty="0">
                <a:hlinkClick r:id="rId2"/>
              </a:rPr>
              <a:t>chunter@umaryland.edu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55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3506</TotalTime>
  <Words>959</Words>
  <Application>Microsoft Macintosh PowerPoint</Application>
  <PresentationFormat>On-screen Show (4:3)</PresentationFormat>
  <Paragraphs>129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SPA Updates 3rd Quarter 2014</vt:lpstr>
      <vt:lpstr>Today’s Agenda</vt:lpstr>
      <vt:lpstr>SPA Personnel Changes</vt:lpstr>
      <vt:lpstr>Limited Submission Process</vt:lpstr>
      <vt:lpstr>PowerPoint Presentation</vt:lpstr>
      <vt:lpstr>TEDCO’s  Maryland Innovation Initiative (MII)</vt:lpstr>
      <vt:lpstr>TEDCO’s MII</vt:lpstr>
      <vt:lpstr>NIH Updates</vt:lpstr>
      <vt:lpstr>NIH Updates</vt:lpstr>
      <vt:lpstr>Inclusion Management System (IMS) in the NIH eRA Commons</vt:lpstr>
      <vt:lpstr>NIH Policy Page Timeline </vt:lpstr>
      <vt:lpstr>Kuali Coeus is</vt:lpstr>
      <vt:lpstr>KC Resources http://www.umaryland.edu/kualicoeus</vt:lpstr>
      <vt:lpstr>KC Access and Requests</vt:lpstr>
      <vt:lpstr>KC Requests</vt:lpstr>
      <vt:lpstr>KC – Has the screen fully loaded?</vt:lpstr>
      <vt:lpstr>KC – Has the screen fully loaded?</vt:lpstr>
      <vt:lpstr>KC – System is Processing</vt:lpstr>
      <vt:lpstr>Budget Troubleshooting </vt:lpstr>
      <vt:lpstr>Questions?</vt:lpstr>
      <vt:lpstr>Final Notes</vt:lpstr>
    </vt:vector>
  </TitlesOfParts>
  <Company>Univ of Maryland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Jenna Meol</dc:creator>
  <cp:lastModifiedBy>Office of Research &amp; Development</cp:lastModifiedBy>
  <cp:revision>149</cp:revision>
  <cp:lastPrinted>2014-05-21T22:49:44Z</cp:lastPrinted>
  <dcterms:created xsi:type="dcterms:W3CDTF">2014-03-12T18:15:57Z</dcterms:created>
  <dcterms:modified xsi:type="dcterms:W3CDTF">2014-09-23T18:23:39Z</dcterms:modified>
</cp:coreProperties>
</file>