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8" r:id="rId12"/>
    <p:sldId id="263" r:id="rId13"/>
    <p:sldId id="271" r:id="rId14"/>
    <p:sldId id="269" r:id="rId15"/>
    <p:sldId id="270" r:id="rId16"/>
    <p:sldId id="264" r:id="rId17"/>
    <p:sldId id="266" r:id="rId18"/>
    <p:sldId id="265" r:id="rId19"/>
    <p:sldId id="26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24587A-7CF7-8E4A-89FF-60EA0221B45A}" v="31" dt="2026-08-17T20:34:22.4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/>
    <p:restoredTop sz="94658"/>
  </p:normalViewPr>
  <p:slideViewPr>
    <p:cSldViewPr snapToGrid="0">
      <p:cViewPr varScale="1">
        <p:scale>
          <a:sx n="120" d="100"/>
          <a:sy n="120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01E658-43CC-44C9-9D65-AC875BD4EC92}" type="doc">
      <dgm:prSet loTypeId="urn:microsoft.com/office/officeart/2005/8/layout/default" loCatId="list" qsTypeId="urn:microsoft.com/office/officeart/2005/8/quickstyle/simple2#1" qsCatId="simple" csTypeId="urn:microsoft.com/office/officeart/2005/8/colors/accent1_2#1" csCatId="accent1"/>
      <dgm:spPr/>
      <dgm:t>
        <a:bodyPr/>
        <a:lstStyle/>
        <a:p>
          <a:endParaRPr lang="en-US"/>
        </a:p>
      </dgm:t>
    </dgm:pt>
    <dgm:pt modelId="{DC04987D-85C9-4849-B7F2-9EA3B95BEC6C}">
      <dgm:prSet/>
      <dgm:spPr/>
      <dgm:t>
        <a:bodyPr/>
        <a:lstStyle/>
        <a:p>
          <a:r>
            <a:rPr lang="en-US"/>
            <a:t>Benefits of a temporary PID</a:t>
          </a:r>
        </a:p>
      </dgm:t>
    </dgm:pt>
    <dgm:pt modelId="{F79668D3-759D-4829-B3A6-ACD084B01D42}" type="parTrans" cxnId="{E94DD947-AC10-4844-983A-2CB05F867EA1}">
      <dgm:prSet/>
      <dgm:spPr/>
      <dgm:t>
        <a:bodyPr/>
        <a:lstStyle/>
        <a:p>
          <a:endParaRPr lang="en-US"/>
        </a:p>
      </dgm:t>
    </dgm:pt>
    <dgm:pt modelId="{306A1BA7-7033-406F-AA8B-DB69BDA202F2}" type="sibTrans" cxnId="{E94DD947-AC10-4844-983A-2CB05F867EA1}">
      <dgm:prSet/>
      <dgm:spPr/>
      <dgm:t>
        <a:bodyPr/>
        <a:lstStyle/>
        <a:p>
          <a:endParaRPr lang="en-US"/>
        </a:p>
      </dgm:t>
    </dgm:pt>
    <dgm:pt modelId="{7FEE41ED-0B30-4A49-8E33-3D94A83EA8CC}">
      <dgm:prSet/>
      <dgm:spPr/>
      <dgm:t>
        <a:bodyPr/>
        <a:lstStyle/>
        <a:p>
          <a:r>
            <a:rPr lang="en-US"/>
            <a:t>Risks of a temporary PID</a:t>
          </a:r>
        </a:p>
      </dgm:t>
    </dgm:pt>
    <dgm:pt modelId="{A363267E-70B2-48EA-9485-080159E5A7FF}" type="parTrans" cxnId="{728B7295-BBFC-4AD5-80E6-3BEC26A6BF17}">
      <dgm:prSet/>
      <dgm:spPr/>
      <dgm:t>
        <a:bodyPr/>
        <a:lstStyle/>
        <a:p>
          <a:endParaRPr lang="en-US"/>
        </a:p>
      </dgm:t>
    </dgm:pt>
    <dgm:pt modelId="{37D1CAC4-BBB2-4FB8-BFFB-082ED6BC2FB2}" type="sibTrans" cxnId="{728B7295-BBFC-4AD5-80E6-3BEC26A6BF17}">
      <dgm:prSet/>
      <dgm:spPr/>
      <dgm:t>
        <a:bodyPr/>
        <a:lstStyle/>
        <a:p>
          <a:endParaRPr lang="en-US"/>
        </a:p>
      </dgm:t>
    </dgm:pt>
    <dgm:pt modelId="{72C1417A-6C54-4B29-B8CA-F3DDDE80E086}">
      <dgm:prSet/>
      <dgm:spPr/>
      <dgm:t>
        <a:bodyPr/>
        <a:lstStyle/>
        <a:p>
          <a:r>
            <a:rPr lang="en-US"/>
            <a:t>Procedure and Expectations</a:t>
          </a:r>
        </a:p>
      </dgm:t>
    </dgm:pt>
    <dgm:pt modelId="{63DC4605-3186-44EE-9D0E-69C7730DBAEE}" type="parTrans" cxnId="{6D9B062A-B8FA-4A4F-85CB-CC38594FB9BD}">
      <dgm:prSet/>
      <dgm:spPr/>
      <dgm:t>
        <a:bodyPr/>
        <a:lstStyle/>
        <a:p>
          <a:endParaRPr lang="en-US"/>
        </a:p>
      </dgm:t>
    </dgm:pt>
    <dgm:pt modelId="{33597E59-AD44-406C-B93A-22D8004EEB3E}" type="sibTrans" cxnId="{6D9B062A-B8FA-4A4F-85CB-CC38594FB9BD}">
      <dgm:prSet/>
      <dgm:spPr/>
      <dgm:t>
        <a:bodyPr/>
        <a:lstStyle/>
        <a:p>
          <a:endParaRPr lang="en-US"/>
        </a:p>
      </dgm:t>
    </dgm:pt>
    <dgm:pt modelId="{008BD261-F5F1-1D42-B818-8DDCFD858F0C}" type="pres">
      <dgm:prSet presAssocID="{4601E658-43CC-44C9-9D65-AC875BD4EC92}" presName="diagram" presStyleCnt="0">
        <dgm:presLayoutVars>
          <dgm:dir/>
          <dgm:resizeHandles val="exact"/>
        </dgm:presLayoutVars>
      </dgm:prSet>
      <dgm:spPr/>
    </dgm:pt>
    <dgm:pt modelId="{A48ED179-7247-DE43-8106-678BAF7ECBC7}" type="pres">
      <dgm:prSet presAssocID="{DC04987D-85C9-4849-B7F2-9EA3B95BEC6C}" presName="node" presStyleLbl="node1" presStyleIdx="0" presStyleCnt="3">
        <dgm:presLayoutVars>
          <dgm:bulletEnabled val="1"/>
        </dgm:presLayoutVars>
      </dgm:prSet>
      <dgm:spPr/>
    </dgm:pt>
    <dgm:pt modelId="{FA196D05-072D-614F-BC28-66BDA906A410}" type="pres">
      <dgm:prSet presAssocID="{306A1BA7-7033-406F-AA8B-DB69BDA202F2}" presName="sibTrans" presStyleCnt="0"/>
      <dgm:spPr/>
    </dgm:pt>
    <dgm:pt modelId="{9D5B518E-7B2E-C34C-9D3B-CA03DC729EEE}" type="pres">
      <dgm:prSet presAssocID="{7FEE41ED-0B30-4A49-8E33-3D94A83EA8CC}" presName="node" presStyleLbl="node1" presStyleIdx="1" presStyleCnt="3">
        <dgm:presLayoutVars>
          <dgm:bulletEnabled val="1"/>
        </dgm:presLayoutVars>
      </dgm:prSet>
      <dgm:spPr/>
    </dgm:pt>
    <dgm:pt modelId="{15FA3F58-4D7B-B541-A55F-60F048611A10}" type="pres">
      <dgm:prSet presAssocID="{37D1CAC4-BBB2-4FB8-BFFB-082ED6BC2FB2}" presName="sibTrans" presStyleCnt="0"/>
      <dgm:spPr/>
    </dgm:pt>
    <dgm:pt modelId="{639D3802-84BE-FA42-B28F-4B95AE992609}" type="pres">
      <dgm:prSet presAssocID="{72C1417A-6C54-4B29-B8CA-F3DDDE80E086}" presName="node" presStyleLbl="node1" presStyleIdx="2" presStyleCnt="3">
        <dgm:presLayoutVars>
          <dgm:bulletEnabled val="1"/>
        </dgm:presLayoutVars>
      </dgm:prSet>
      <dgm:spPr/>
    </dgm:pt>
  </dgm:ptLst>
  <dgm:cxnLst>
    <dgm:cxn modelId="{7DBF0905-33EC-EA4B-8B5E-CA725D45AE6A}" type="presOf" srcId="{4601E658-43CC-44C9-9D65-AC875BD4EC92}" destId="{008BD261-F5F1-1D42-B818-8DDCFD858F0C}" srcOrd="0" destOrd="0" presId="urn:microsoft.com/office/officeart/2005/8/layout/default"/>
    <dgm:cxn modelId="{6D9B062A-B8FA-4A4F-85CB-CC38594FB9BD}" srcId="{4601E658-43CC-44C9-9D65-AC875BD4EC92}" destId="{72C1417A-6C54-4B29-B8CA-F3DDDE80E086}" srcOrd="2" destOrd="0" parTransId="{63DC4605-3186-44EE-9D0E-69C7730DBAEE}" sibTransId="{33597E59-AD44-406C-B93A-22D8004EEB3E}"/>
    <dgm:cxn modelId="{E94DD947-AC10-4844-983A-2CB05F867EA1}" srcId="{4601E658-43CC-44C9-9D65-AC875BD4EC92}" destId="{DC04987D-85C9-4849-B7F2-9EA3B95BEC6C}" srcOrd="0" destOrd="0" parTransId="{F79668D3-759D-4829-B3A6-ACD084B01D42}" sibTransId="{306A1BA7-7033-406F-AA8B-DB69BDA202F2}"/>
    <dgm:cxn modelId="{E6A5A280-1364-8840-BA1B-0E88E351AEEA}" type="presOf" srcId="{7FEE41ED-0B30-4A49-8E33-3D94A83EA8CC}" destId="{9D5B518E-7B2E-C34C-9D3B-CA03DC729EEE}" srcOrd="0" destOrd="0" presId="urn:microsoft.com/office/officeart/2005/8/layout/default"/>
    <dgm:cxn modelId="{728B7295-BBFC-4AD5-80E6-3BEC26A6BF17}" srcId="{4601E658-43CC-44C9-9D65-AC875BD4EC92}" destId="{7FEE41ED-0B30-4A49-8E33-3D94A83EA8CC}" srcOrd="1" destOrd="0" parTransId="{A363267E-70B2-48EA-9485-080159E5A7FF}" sibTransId="{37D1CAC4-BBB2-4FB8-BFFB-082ED6BC2FB2}"/>
    <dgm:cxn modelId="{6CAFAACE-14FB-664F-BEEF-E765C2DC196A}" type="presOf" srcId="{DC04987D-85C9-4849-B7F2-9EA3B95BEC6C}" destId="{A48ED179-7247-DE43-8106-678BAF7ECBC7}" srcOrd="0" destOrd="0" presId="urn:microsoft.com/office/officeart/2005/8/layout/default"/>
    <dgm:cxn modelId="{76533ED1-EEF3-5D4C-A0CE-CB4C586F38C2}" type="presOf" srcId="{72C1417A-6C54-4B29-B8CA-F3DDDE80E086}" destId="{639D3802-84BE-FA42-B28F-4B95AE992609}" srcOrd="0" destOrd="0" presId="urn:microsoft.com/office/officeart/2005/8/layout/default"/>
    <dgm:cxn modelId="{2B3147E9-91B7-CB41-819C-788CF8DCF389}" type="presParOf" srcId="{008BD261-F5F1-1D42-B818-8DDCFD858F0C}" destId="{A48ED179-7247-DE43-8106-678BAF7ECBC7}" srcOrd="0" destOrd="0" presId="urn:microsoft.com/office/officeart/2005/8/layout/default"/>
    <dgm:cxn modelId="{238BBB22-A346-4F4E-83E8-778968B9CC47}" type="presParOf" srcId="{008BD261-F5F1-1D42-B818-8DDCFD858F0C}" destId="{FA196D05-072D-614F-BC28-66BDA906A410}" srcOrd="1" destOrd="0" presId="urn:microsoft.com/office/officeart/2005/8/layout/default"/>
    <dgm:cxn modelId="{13A98606-8FC7-CA44-B8AB-2633B824ED23}" type="presParOf" srcId="{008BD261-F5F1-1D42-B818-8DDCFD858F0C}" destId="{9D5B518E-7B2E-C34C-9D3B-CA03DC729EEE}" srcOrd="2" destOrd="0" presId="urn:microsoft.com/office/officeart/2005/8/layout/default"/>
    <dgm:cxn modelId="{E05F2ACD-7AD1-4245-BF14-8F50F9AFA7F7}" type="presParOf" srcId="{008BD261-F5F1-1D42-B818-8DDCFD858F0C}" destId="{15FA3F58-4D7B-B541-A55F-60F048611A10}" srcOrd="3" destOrd="0" presId="urn:microsoft.com/office/officeart/2005/8/layout/default"/>
    <dgm:cxn modelId="{2C31731A-CF67-EE42-93C0-23401E99185F}" type="presParOf" srcId="{008BD261-F5F1-1D42-B818-8DDCFD858F0C}" destId="{639D3802-84BE-FA42-B28F-4B95AE99260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D44055-7CB2-408A-9739-6BAD300CD0CE}" type="doc">
      <dgm:prSet loTypeId="urn:microsoft.com/office/officeart/2018/2/layout/IconVerticalSolidList" loCatId="icon" qsTypeId="urn:microsoft.com/office/officeart/2005/8/quickstyle/simple1#18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6084661A-170E-419A-87CB-A737FD418935}">
      <dgm:prSet/>
      <dgm:spPr/>
      <dgm:t>
        <a:bodyPr/>
        <a:lstStyle/>
        <a:p>
          <a:r>
            <a:rPr lang="en-US" dirty="0"/>
            <a:t>Allocation of expenses to the project – reduces the need for payroll and other cost transfers </a:t>
          </a:r>
        </a:p>
      </dgm:t>
    </dgm:pt>
    <dgm:pt modelId="{A51C327E-8F45-4E4C-9C9C-0BA41DB02B44}" type="parTrans" cxnId="{F76D33DC-CC60-4E3F-B2F4-E07F3636A8B5}">
      <dgm:prSet/>
      <dgm:spPr/>
      <dgm:t>
        <a:bodyPr/>
        <a:lstStyle/>
        <a:p>
          <a:endParaRPr lang="en-US"/>
        </a:p>
      </dgm:t>
    </dgm:pt>
    <dgm:pt modelId="{700FF74F-925F-4C7C-81B0-B06D1BD54093}" type="sibTrans" cxnId="{F76D33DC-CC60-4E3F-B2F4-E07F3636A8B5}">
      <dgm:prSet/>
      <dgm:spPr/>
      <dgm:t>
        <a:bodyPr/>
        <a:lstStyle/>
        <a:p>
          <a:endParaRPr lang="en-US"/>
        </a:p>
      </dgm:t>
    </dgm:pt>
    <dgm:pt modelId="{D5A68983-7264-4ED6-84A4-423850349EE5}">
      <dgm:prSet/>
      <dgm:spPr/>
      <dgm:t>
        <a:bodyPr/>
        <a:lstStyle/>
        <a:p>
          <a:r>
            <a:rPr lang="en-US"/>
            <a:t>Reduced audit risks </a:t>
          </a:r>
        </a:p>
      </dgm:t>
    </dgm:pt>
    <dgm:pt modelId="{F64E721A-32D6-4820-9A12-154FAD760BE7}" type="parTrans" cxnId="{C2B4A9F3-95E0-4F6C-9410-E920A0771B30}">
      <dgm:prSet/>
      <dgm:spPr/>
      <dgm:t>
        <a:bodyPr/>
        <a:lstStyle/>
        <a:p>
          <a:endParaRPr lang="en-US"/>
        </a:p>
      </dgm:t>
    </dgm:pt>
    <dgm:pt modelId="{9DA3D2F8-18F2-439C-9438-0C191040D736}" type="sibTrans" cxnId="{C2B4A9F3-95E0-4F6C-9410-E920A0771B30}">
      <dgm:prSet/>
      <dgm:spPr/>
      <dgm:t>
        <a:bodyPr/>
        <a:lstStyle/>
        <a:p>
          <a:endParaRPr lang="en-US"/>
        </a:p>
      </dgm:t>
    </dgm:pt>
    <dgm:pt modelId="{D1518B6D-ADA2-4E2D-98CB-E117D418E28E}">
      <dgm:prSet/>
      <dgm:spPr/>
      <dgm:t>
        <a:bodyPr/>
        <a:lstStyle/>
        <a:p>
          <a:r>
            <a:rPr lang="en-US" dirty="0"/>
            <a:t>For federal grants and cooperative agreements, “</a:t>
          </a:r>
          <a:r>
            <a:rPr lang="en-US" dirty="0" err="1"/>
            <a:t>Preaward</a:t>
          </a:r>
          <a:r>
            <a:rPr lang="en-US" dirty="0"/>
            <a:t> Spending” is permitted within 90 days prior to the award start date, allowing departments to begin purchasing, initiate hiring process, etc. </a:t>
          </a:r>
        </a:p>
      </dgm:t>
    </dgm:pt>
    <dgm:pt modelId="{1DD6173E-6924-421E-81A8-FBF6AA1E7AA1}" type="parTrans" cxnId="{413712C6-C317-43D3-BF57-DEB0382F3010}">
      <dgm:prSet/>
      <dgm:spPr/>
      <dgm:t>
        <a:bodyPr/>
        <a:lstStyle/>
        <a:p>
          <a:endParaRPr lang="en-US"/>
        </a:p>
      </dgm:t>
    </dgm:pt>
    <dgm:pt modelId="{F36DEF12-3296-4EE5-97B4-97DE70E6DAA0}" type="sibTrans" cxnId="{413712C6-C317-43D3-BF57-DEB0382F3010}">
      <dgm:prSet/>
      <dgm:spPr/>
      <dgm:t>
        <a:bodyPr/>
        <a:lstStyle/>
        <a:p>
          <a:endParaRPr lang="en-US"/>
        </a:p>
      </dgm:t>
    </dgm:pt>
    <dgm:pt modelId="{017255C2-09CB-403F-A439-DB85A2529395}" type="pres">
      <dgm:prSet presAssocID="{78D44055-7CB2-408A-9739-6BAD300CD0CE}" presName="root" presStyleCnt="0">
        <dgm:presLayoutVars>
          <dgm:dir/>
          <dgm:resizeHandles val="exact"/>
        </dgm:presLayoutVars>
      </dgm:prSet>
      <dgm:spPr/>
    </dgm:pt>
    <dgm:pt modelId="{5BE07C6D-A33C-4901-8C18-3D1FB23A4CC4}" type="pres">
      <dgm:prSet presAssocID="{6084661A-170E-419A-87CB-A737FD418935}" presName="compNode" presStyleCnt="0"/>
      <dgm:spPr/>
    </dgm:pt>
    <dgm:pt modelId="{09A7636F-3B2E-48C6-8E11-2B4F0EA8EAB4}" type="pres">
      <dgm:prSet presAssocID="{6084661A-170E-419A-87CB-A737FD418935}" presName="bgRect" presStyleLbl="bgShp" presStyleIdx="0" presStyleCnt="2"/>
      <dgm:spPr/>
    </dgm:pt>
    <dgm:pt modelId="{54AED464-E03B-4BFA-A704-6142C8D3A60A}" type="pres">
      <dgm:prSet presAssocID="{6084661A-170E-419A-87CB-A737FD418935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0734AA26-D835-4B9B-A158-9CAED564C67C}" type="pres">
      <dgm:prSet presAssocID="{6084661A-170E-419A-87CB-A737FD418935}" presName="spaceRect" presStyleCnt="0"/>
      <dgm:spPr/>
    </dgm:pt>
    <dgm:pt modelId="{DAC25085-4E2E-4FDD-927F-79FE805438F5}" type="pres">
      <dgm:prSet presAssocID="{6084661A-170E-419A-87CB-A737FD418935}" presName="parTx" presStyleLbl="revTx" presStyleIdx="0" presStyleCnt="3">
        <dgm:presLayoutVars>
          <dgm:chMax val="0"/>
          <dgm:chPref val="0"/>
        </dgm:presLayoutVars>
      </dgm:prSet>
      <dgm:spPr/>
    </dgm:pt>
    <dgm:pt modelId="{6B6079D4-3A91-4C06-B7EA-365C24A496AB}" type="pres">
      <dgm:prSet presAssocID="{6084661A-170E-419A-87CB-A737FD418935}" presName="desTx" presStyleLbl="revTx" presStyleIdx="1" presStyleCnt="3">
        <dgm:presLayoutVars/>
      </dgm:prSet>
      <dgm:spPr/>
    </dgm:pt>
    <dgm:pt modelId="{0A35DA4E-313F-4194-AF2D-85D2A6BB8BFC}" type="pres">
      <dgm:prSet presAssocID="{700FF74F-925F-4C7C-81B0-B06D1BD54093}" presName="sibTrans" presStyleCnt="0"/>
      <dgm:spPr/>
    </dgm:pt>
    <dgm:pt modelId="{A3ACEF25-0EFF-4CA3-B54B-7431D9EC5E64}" type="pres">
      <dgm:prSet presAssocID="{D1518B6D-ADA2-4E2D-98CB-E117D418E28E}" presName="compNode" presStyleCnt="0"/>
      <dgm:spPr/>
    </dgm:pt>
    <dgm:pt modelId="{642321C7-6993-4B90-8948-ED12294749CA}" type="pres">
      <dgm:prSet presAssocID="{D1518B6D-ADA2-4E2D-98CB-E117D418E28E}" presName="bgRect" presStyleLbl="bgShp" presStyleIdx="1" presStyleCnt="2"/>
      <dgm:spPr/>
    </dgm:pt>
    <dgm:pt modelId="{5EAB0730-1605-40C2-81BE-4979D1756186}" type="pres">
      <dgm:prSet presAssocID="{D1518B6D-ADA2-4E2D-98CB-E117D418E28E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0AEF4F56-9188-4F0E-B3E1-D4BE25E8DC6A}" type="pres">
      <dgm:prSet presAssocID="{D1518B6D-ADA2-4E2D-98CB-E117D418E28E}" presName="spaceRect" presStyleCnt="0"/>
      <dgm:spPr/>
    </dgm:pt>
    <dgm:pt modelId="{6756EABB-8F8D-4D2A-9A06-03729FBCBC3B}" type="pres">
      <dgm:prSet presAssocID="{D1518B6D-ADA2-4E2D-98CB-E117D418E28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3FEDF13-7BC3-4BE8-AAA4-613FD826DEF4}" type="presOf" srcId="{6084661A-170E-419A-87CB-A737FD418935}" destId="{DAC25085-4E2E-4FDD-927F-79FE805438F5}" srcOrd="0" destOrd="0" presId="urn:microsoft.com/office/officeart/2018/2/layout/IconVerticalSolidList"/>
    <dgm:cxn modelId="{5441561A-85C2-43FB-B259-50661E33DB8B}" type="presOf" srcId="{78D44055-7CB2-408A-9739-6BAD300CD0CE}" destId="{017255C2-09CB-403F-A439-DB85A2529395}" srcOrd="0" destOrd="0" presId="urn:microsoft.com/office/officeart/2018/2/layout/IconVerticalSolidList"/>
    <dgm:cxn modelId="{5D58C347-5CAD-4289-89EC-3E171572E096}" type="presOf" srcId="{D1518B6D-ADA2-4E2D-98CB-E117D418E28E}" destId="{6756EABB-8F8D-4D2A-9A06-03729FBCBC3B}" srcOrd="0" destOrd="0" presId="urn:microsoft.com/office/officeart/2018/2/layout/IconVerticalSolidList"/>
    <dgm:cxn modelId="{413712C6-C317-43D3-BF57-DEB0382F3010}" srcId="{78D44055-7CB2-408A-9739-6BAD300CD0CE}" destId="{D1518B6D-ADA2-4E2D-98CB-E117D418E28E}" srcOrd="1" destOrd="0" parTransId="{1DD6173E-6924-421E-81A8-FBF6AA1E7AA1}" sibTransId="{F36DEF12-3296-4EE5-97B4-97DE70E6DAA0}"/>
    <dgm:cxn modelId="{74A7FDCA-5AED-4A70-86BC-4512B7F89F55}" type="presOf" srcId="{D5A68983-7264-4ED6-84A4-423850349EE5}" destId="{6B6079D4-3A91-4C06-B7EA-365C24A496AB}" srcOrd="0" destOrd="0" presId="urn:microsoft.com/office/officeart/2018/2/layout/IconVerticalSolidList"/>
    <dgm:cxn modelId="{F76D33DC-CC60-4E3F-B2F4-E07F3636A8B5}" srcId="{78D44055-7CB2-408A-9739-6BAD300CD0CE}" destId="{6084661A-170E-419A-87CB-A737FD418935}" srcOrd="0" destOrd="0" parTransId="{A51C327E-8F45-4E4C-9C9C-0BA41DB02B44}" sibTransId="{700FF74F-925F-4C7C-81B0-B06D1BD54093}"/>
    <dgm:cxn modelId="{C2B4A9F3-95E0-4F6C-9410-E920A0771B30}" srcId="{6084661A-170E-419A-87CB-A737FD418935}" destId="{D5A68983-7264-4ED6-84A4-423850349EE5}" srcOrd="0" destOrd="0" parTransId="{F64E721A-32D6-4820-9A12-154FAD760BE7}" sibTransId="{9DA3D2F8-18F2-439C-9438-0C191040D736}"/>
    <dgm:cxn modelId="{5E71A662-4F33-4AE1-869F-FDD6864223CD}" type="presParOf" srcId="{017255C2-09CB-403F-A439-DB85A2529395}" destId="{5BE07C6D-A33C-4901-8C18-3D1FB23A4CC4}" srcOrd="0" destOrd="0" presId="urn:microsoft.com/office/officeart/2018/2/layout/IconVerticalSolidList"/>
    <dgm:cxn modelId="{F767412F-2E15-42C1-9A2C-EA8E7F6EC784}" type="presParOf" srcId="{5BE07C6D-A33C-4901-8C18-3D1FB23A4CC4}" destId="{09A7636F-3B2E-48C6-8E11-2B4F0EA8EAB4}" srcOrd="0" destOrd="0" presId="urn:microsoft.com/office/officeart/2018/2/layout/IconVerticalSolidList"/>
    <dgm:cxn modelId="{C68375E2-319A-4DB0-9914-97E167FB329F}" type="presParOf" srcId="{5BE07C6D-A33C-4901-8C18-3D1FB23A4CC4}" destId="{54AED464-E03B-4BFA-A704-6142C8D3A60A}" srcOrd="1" destOrd="0" presId="urn:microsoft.com/office/officeart/2018/2/layout/IconVerticalSolidList"/>
    <dgm:cxn modelId="{E697A39A-D460-48B3-AF39-BA6D1B5E65A8}" type="presParOf" srcId="{5BE07C6D-A33C-4901-8C18-3D1FB23A4CC4}" destId="{0734AA26-D835-4B9B-A158-9CAED564C67C}" srcOrd="2" destOrd="0" presId="urn:microsoft.com/office/officeart/2018/2/layout/IconVerticalSolidList"/>
    <dgm:cxn modelId="{94E6F015-C680-454B-A286-C632ABF9ECFF}" type="presParOf" srcId="{5BE07C6D-A33C-4901-8C18-3D1FB23A4CC4}" destId="{DAC25085-4E2E-4FDD-927F-79FE805438F5}" srcOrd="3" destOrd="0" presId="urn:microsoft.com/office/officeart/2018/2/layout/IconVerticalSolidList"/>
    <dgm:cxn modelId="{D43EF345-33DA-4B6B-8014-B4D10A5A591E}" type="presParOf" srcId="{5BE07C6D-A33C-4901-8C18-3D1FB23A4CC4}" destId="{6B6079D4-3A91-4C06-B7EA-365C24A496AB}" srcOrd="4" destOrd="0" presId="urn:microsoft.com/office/officeart/2018/2/layout/IconVerticalSolidList"/>
    <dgm:cxn modelId="{1A1E75CC-F937-4534-90E8-6E11316C606B}" type="presParOf" srcId="{017255C2-09CB-403F-A439-DB85A2529395}" destId="{0A35DA4E-313F-4194-AF2D-85D2A6BB8BFC}" srcOrd="1" destOrd="0" presId="urn:microsoft.com/office/officeart/2018/2/layout/IconVerticalSolidList"/>
    <dgm:cxn modelId="{CBDA8DBB-17EB-49BE-8F0E-72712A2612B0}" type="presParOf" srcId="{017255C2-09CB-403F-A439-DB85A2529395}" destId="{A3ACEF25-0EFF-4CA3-B54B-7431D9EC5E64}" srcOrd="2" destOrd="0" presId="urn:microsoft.com/office/officeart/2018/2/layout/IconVerticalSolidList"/>
    <dgm:cxn modelId="{096E65DB-BED7-478E-A685-CD6FDE849127}" type="presParOf" srcId="{A3ACEF25-0EFF-4CA3-B54B-7431D9EC5E64}" destId="{642321C7-6993-4B90-8948-ED12294749CA}" srcOrd="0" destOrd="0" presId="urn:microsoft.com/office/officeart/2018/2/layout/IconVerticalSolidList"/>
    <dgm:cxn modelId="{CC0CC1B1-43D8-4E8A-9E59-1B8600F00CF7}" type="presParOf" srcId="{A3ACEF25-0EFF-4CA3-B54B-7431D9EC5E64}" destId="{5EAB0730-1605-40C2-81BE-4979D1756186}" srcOrd="1" destOrd="0" presId="urn:microsoft.com/office/officeart/2018/2/layout/IconVerticalSolidList"/>
    <dgm:cxn modelId="{15D9FBFF-71D2-4EFD-B81F-67C06C37E93C}" type="presParOf" srcId="{A3ACEF25-0EFF-4CA3-B54B-7431D9EC5E64}" destId="{0AEF4F56-9188-4F0E-B3E1-D4BE25E8DC6A}" srcOrd="2" destOrd="0" presId="urn:microsoft.com/office/officeart/2018/2/layout/IconVerticalSolidList"/>
    <dgm:cxn modelId="{281D3A05-AAF6-4809-9376-6A8736CE327F}" type="presParOf" srcId="{A3ACEF25-0EFF-4CA3-B54B-7431D9EC5E64}" destId="{6756EABB-8F8D-4D2A-9A06-03729FBCBC3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5A81CF-4520-41E0-B9EA-DA2385C88A86}" type="doc">
      <dgm:prSet loTypeId="urn:microsoft.com/office/officeart/2005/8/layout/vList5" loCatId="list" qsTypeId="urn:microsoft.com/office/officeart/2005/8/quickstyle/simple1#74" qsCatId="simple" csTypeId="urn:microsoft.com/office/officeart/2005/8/colors/colorful2#11" csCatId="colorful" phldr="1"/>
      <dgm:spPr/>
      <dgm:t>
        <a:bodyPr/>
        <a:lstStyle/>
        <a:p>
          <a:endParaRPr lang="en-US"/>
        </a:p>
      </dgm:t>
    </dgm:pt>
    <dgm:pt modelId="{3956ED81-230D-41B6-A615-CF7590F89F13}">
      <dgm:prSet/>
      <dgm:spPr/>
      <dgm:t>
        <a:bodyPr/>
        <a:lstStyle/>
        <a:p>
          <a:r>
            <a:rPr lang="en-US"/>
            <a:t>NEW</a:t>
          </a:r>
        </a:p>
      </dgm:t>
    </dgm:pt>
    <dgm:pt modelId="{32CE89ED-CF82-4466-8CE1-7E4FE2492790}" type="parTrans" cxnId="{5CB2DCE1-8A07-401D-843C-379177A28473}">
      <dgm:prSet/>
      <dgm:spPr/>
      <dgm:t>
        <a:bodyPr/>
        <a:lstStyle/>
        <a:p>
          <a:endParaRPr lang="en-US"/>
        </a:p>
      </dgm:t>
    </dgm:pt>
    <dgm:pt modelId="{AC9F0954-F2F2-4C8B-95B8-000B5DA96C23}" type="sibTrans" cxnId="{5CB2DCE1-8A07-401D-843C-379177A28473}">
      <dgm:prSet/>
      <dgm:spPr/>
      <dgm:t>
        <a:bodyPr/>
        <a:lstStyle/>
        <a:p>
          <a:endParaRPr lang="en-US"/>
        </a:p>
      </dgm:t>
    </dgm:pt>
    <dgm:pt modelId="{AFD3BEB0-0B9B-4EA7-8EC4-BA775561A4DF}">
      <dgm:prSet custT="1"/>
      <dgm:spPr/>
      <dgm:t>
        <a:bodyPr/>
        <a:lstStyle/>
        <a:p>
          <a:r>
            <a:rPr lang="en-US" sz="2000" dirty="0"/>
            <a:t>This proposal contains the data for the temporary PID records</a:t>
          </a:r>
        </a:p>
      </dgm:t>
    </dgm:pt>
    <dgm:pt modelId="{E6895E0C-F4C0-4EFC-B1F3-D8AC62AADDD9}" type="parTrans" cxnId="{60E8A6C5-019B-4071-BB97-6E663ABFFD0E}">
      <dgm:prSet/>
      <dgm:spPr/>
      <dgm:t>
        <a:bodyPr/>
        <a:lstStyle/>
        <a:p>
          <a:endParaRPr lang="en-US"/>
        </a:p>
      </dgm:t>
    </dgm:pt>
    <dgm:pt modelId="{98E7DC02-6BA4-42E0-AB49-D20160CD6D0E}" type="sibTrans" cxnId="{60E8A6C5-019B-4071-BB97-6E663ABFFD0E}">
      <dgm:prSet/>
      <dgm:spPr/>
      <dgm:t>
        <a:bodyPr/>
        <a:lstStyle/>
        <a:p>
          <a:endParaRPr lang="en-US"/>
        </a:p>
      </dgm:t>
    </dgm:pt>
    <dgm:pt modelId="{B5652B44-7D1B-4705-8E60-2C0C21F7E4D7}">
      <dgm:prSet custT="1"/>
      <dgm:spPr/>
      <dgm:t>
        <a:bodyPr/>
        <a:lstStyle/>
        <a:p>
          <a:r>
            <a:rPr lang="en-US" sz="2000" dirty="0"/>
            <a:t>Is the proposal fully approved in KR?</a:t>
          </a:r>
        </a:p>
      </dgm:t>
    </dgm:pt>
    <dgm:pt modelId="{83EC3F36-8DFE-4CC3-A842-AFECB30E62E8}" type="parTrans" cxnId="{7B389083-E27B-4490-96E0-CD7EF4031B1A}">
      <dgm:prSet/>
      <dgm:spPr/>
      <dgm:t>
        <a:bodyPr/>
        <a:lstStyle/>
        <a:p>
          <a:endParaRPr lang="en-US"/>
        </a:p>
      </dgm:t>
    </dgm:pt>
    <dgm:pt modelId="{F0279C13-584D-40C7-97D3-C7DB78D21076}" type="sibTrans" cxnId="{7B389083-E27B-4490-96E0-CD7EF4031B1A}">
      <dgm:prSet/>
      <dgm:spPr/>
      <dgm:t>
        <a:bodyPr/>
        <a:lstStyle/>
        <a:p>
          <a:endParaRPr lang="en-US"/>
        </a:p>
      </dgm:t>
    </dgm:pt>
    <dgm:pt modelId="{AC445833-C60B-484F-8AAD-DB0579C75DE2}">
      <dgm:prSet/>
      <dgm:spPr/>
      <dgm:t>
        <a:bodyPr/>
        <a:lstStyle/>
        <a:p>
          <a:r>
            <a:rPr lang="en-US"/>
            <a:t>CONTINUATION</a:t>
          </a:r>
        </a:p>
      </dgm:t>
    </dgm:pt>
    <dgm:pt modelId="{909260B9-0C88-4DFB-9FD9-451830C04E7C}" type="parTrans" cxnId="{47610623-39D1-44DB-AE1B-FE69FA8E4D43}">
      <dgm:prSet/>
      <dgm:spPr/>
      <dgm:t>
        <a:bodyPr/>
        <a:lstStyle/>
        <a:p>
          <a:endParaRPr lang="en-US"/>
        </a:p>
      </dgm:t>
    </dgm:pt>
    <dgm:pt modelId="{F2A445DC-ED9C-42FC-9675-89532FFAF48E}" type="sibTrans" cxnId="{47610623-39D1-44DB-AE1B-FE69FA8E4D43}">
      <dgm:prSet/>
      <dgm:spPr/>
      <dgm:t>
        <a:bodyPr/>
        <a:lstStyle/>
        <a:p>
          <a:endParaRPr lang="en-US"/>
        </a:p>
      </dgm:t>
    </dgm:pt>
    <dgm:pt modelId="{BA401CEE-663B-4D9C-BB60-FD52DE44E415}">
      <dgm:prSet custT="1"/>
      <dgm:spPr/>
      <dgm:t>
        <a:bodyPr/>
        <a:lstStyle/>
        <a:p>
          <a:r>
            <a:rPr lang="en-US" sz="1800" dirty="0"/>
            <a:t>SPA will check that the requested temp account dates and anticipated funding are covered by the existing approved proposal </a:t>
          </a:r>
        </a:p>
      </dgm:t>
    </dgm:pt>
    <dgm:pt modelId="{AF657C6E-0336-4B7A-B9A5-E5A76E93584A}" type="parTrans" cxnId="{08732FBA-B7D3-4267-B72F-179BD24A5136}">
      <dgm:prSet/>
      <dgm:spPr/>
      <dgm:t>
        <a:bodyPr/>
        <a:lstStyle/>
        <a:p>
          <a:endParaRPr lang="en-US"/>
        </a:p>
      </dgm:t>
    </dgm:pt>
    <dgm:pt modelId="{03DF8930-3339-497A-8CEC-A0B720C7B457}" type="sibTrans" cxnId="{08732FBA-B7D3-4267-B72F-179BD24A5136}">
      <dgm:prSet/>
      <dgm:spPr/>
      <dgm:t>
        <a:bodyPr/>
        <a:lstStyle/>
        <a:p>
          <a:endParaRPr lang="en-US"/>
        </a:p>
      </dgm:t>
    </dgm:pt>
    <dgm:pt modelId="{AC9AA626-F752-41D4-871F-C509A665229D}">
      <dgm:prSet custT="1"/>
      <dgm:spPr/>
      <dgm:t>
        <a:bodyPr/>
        <a:lstStyle/>
        <a:p>
          <a:r>
            <a:rPr lang="en-US" sz="1800" dirty="0"/>
            <a:t>KR Award will also be required – should match the current PID you entered in the Basics section</a:t>
          </a:r>
        </a:p>
      </dgm:t>
    </dgm:pt>
    <dgm:pt modelId="{947788C3-41DB-42FE-B116-E51C54BBA8CA}" type="parTrans" cxnId="{8A649CFD-72D9-4670-BF80-1CDAF83D88E8}">
      <dgm:prSet/>
      <dgm:spPr/>
      <dgm:t>
        <a:bodyPr/>
        <a:lstStyle/>
        <a:p>
          <a:endParaRPr lang="en-US"/>
        </a:p>
      </dgm:t>
    </dgm:pt>
    <dgm:pt modelId="{C72F165C-A328-453C-8426-D8D752AA6159}" type="sibTrans" cxnId="{8A649CFD-72D9-4670-BF80-1CDAF83D88E8}">
      <dgm:prSet/>
      <dgm:spPr/>
      <dgm:t>
        <a:bodyPr/>
        <a:lstStyle/>
        <a:p>
          <a:endParaRPr lang="en-US"/>
        </a:p>
      </dgm:t>
    </dgm:pt>
    <dgm:pt modelId="{273A0232-FA3F-474F-AD69-DD553D046FB1}">
      <dgm:prSet/>
      <dgm:spPr/>
      <dgm:t>
        <a:bodyPr/>
        <a:lstStyle/>
        <a:p>
          <a:r>
            <a:rPr lang="en-US" dirty="0"/>
            <a:t>EXTENSION</a:t>
          </a:r>
        </a:p>
      </dgm:t>
    </dgm:pt>
    <dgm:pt modelId="{E8174EBC-AA60-4A55-B761-C1D63671DEC9}" type="parTrans" cxnId="{8B090BDF-50E1-4102-B8EC-B69E131B500B}">
      <dgm:prSet/>
      <dgm:spPr/>
      <dgm:t>
        <a:bodyPr/>
        <a:lstStyle/>
        <a:p>
          <a:endParaRPr lang="en-US"/>
        </a:p>
      </dgm:t>
    </dgm:pt>
    <dgm:pt modelId="{2F0E8AC0-4CD1-47E0-8BED-7C78AB934086}" type="sibTrans" cxnId="{8B090BDF-50E1-4102-B8EC-B69E131B500B}">
      <dgm:prSet/>
      <dgm:spPr/>
      <dgm:t>
        <a:bodyPr/>
        <a:lstStyle/>
        <a:p>
          <a:endParaRPr lang="en-US"/>
        </a:p>
      </dgm:t>
    </dgm:pt>
    <dgm:pt modelId="{20E54928-2403-43A7-8452-0DBFC15A88A0}">
      <dgm:prSet/>
      <dgm:spPr/>
      <dgm:t>
        <a:bodyPr/>
        <a:lstStyle/>
        <a:p>
          <a:r>
            <a:rPr lang="en-US"/>
            <a:t>Proposal – Current PID – KR Award should all match</a:t>
          </a:r>
          <a:br>
            <a:rPr lang="en-US"/>
          </a:br>
          <a:endParaRPr lang="en-US"/>
        </a:p>
      </dgm:t>
    </dgm:pt>
    <dgm:pt modelId="{588FEC83-60EC-4D25-AE65-A190C049C3DC}" type="parTrans" cxnId="{0A7664F6-A0B8-413C-B0AC-A0614638B6CF}">
      <dgm:prSet/>
      <dgm:spPr/>
      <dgm:t>
        <a:bodyPr/>
        <a:lstStyle/>
        <a:p>
          <a:endParaRPr lang="en-US"/>
        </a:p>
      </dgm:t>
    </dgm:pt>
    <dgm:pt modelId="{BCD4DD70-D0A7-46D7-9923-D6EBBA1265CE}" type="sibTrans" cxnId="{0A7664F6-A0B8-413C-B0AC-A0614638B6CF}">
      <dgm:prSet/>
      <dgm:spPr/>
      <dgm:t>
        <a:bodyPr/>
        <a:lstStyle/>
        <a:p>
          <a:endParaRPr lang="en-US"/>
        </a:p>
      </dgm:t>
    </dgm:pt>
    <dgm:pt modelId="{2790BE94-710D-6B4A-AEA5-BFE884CA03BB}" type="pres">
      <dgm:prSet presAssocID="{9C5A81CF-4520-41E0-B9EA-DA2385C88A86}" presName="Name0" presStyleCnt="0">
        <dgm:presLayoutVars>
          <dgm:dir/>
          <dgm:animLvl val="lvl"/>
          <dgm:resizeHandles val="exact"/>
        </dgm:presLayoutVars>
      </dgm:prSet>
      <dgm:spPr/>
    </dgm:pt>
    <dgm:pt modelId="{BED79135-FC73-8949-BE95-475E83D9B7B1}" type="pres">
      <dgm:prSet presAssocID="{3956ED81-230D-41B6-A615-CF7590F89F13}" presName="linNode" presStyleCnt="0"/>
      <dgm:spPr/>
    </dgm:pt>
    <dgm:pt modelId="{A09B8291-6738-7A41-8997-0CE8048148AF}" type="pres">
      <dgm:prSet presAssocID="{3956ED81-230D-41B6-A615-CF7590F89F1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3E034A77-A9C4-2F45-88ED-BFDA0B460E9E}" type="pres">
      <dgm:prSet presAssocID="{3956ED81-230D-41B6-A615-CF7590F89F13}" presName="descendantText" presStyleLbl="alignAccFollowNode1" presStyleIdx="0" presStyleCnt="3">
        <dgm:presLayoutVars>
          <dgm:bulletEnabled val="1"/>
        </dgm:presLayoutVars>
      </dgm:prSet>
      <dgm:spPr/>
    </dgm:pt>
    <dgm:pt modelId="{40B7BF07-2E7B-E149-AD8C-10A60F4EE6B8}" type="pres">
      <dgm:prSet presAssocID="{AC9F0954-F2F2-4C8B-95B8-000B5DA96C23}" presName="sp" presStyleCnt="0"/>
      <dgm:spPr/>
    </dgm:pt>
    <dgm:pt modelId="{3D98DE8A-E706-174B-950F-41A82101FEC5}" type="pres">
      <dgm:prSet presAssocID="{AC445833-C60B-484F-8AAD-DB0579C75DE2}" presName="linNode" presStyleCnt="0"/>
      <dgm:spPr/>
    </dgm:pt>
    <dgm:pt modelId="{9DF3FFA5-D936-2F42-BBC0-B3DAF5A73B79}" type="pres">
      <dgm:prSet presAssocID="{AC445833-C60B-484F-8AAD-DB0579C75DE2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FAFA39F-4451-A747-9A4D-77B8905973DF}" type="pres">
      <dgm:prSet presAssocID="{AC445833-C60B-484F-8AAD-DB0579C75DE2}" presName="descendantText" presStyleLbl="alignAccFollowNode1" presStyleIdx="1" presStyleCnt="3">
        <dgm:presLayoutVars>
          <dgm:bulletEnabled val="1"/>
        </dgm:presLayoutVars>
      </dgm:prSet>
      <dgm:spPr/>
    </dgm:pt>
    <dgm:pt modelId="{431DB97C-0B7C-4442-AA7C-D4F4E4068254}" type="pres">
      <dgm:prSet presAssocID="{F2A445DC-ED9C-42FC-9675-89532FFAF48E}" presName="sp" presStyleCnt="0"/>
      <dgm:spPr/>
    </dgm:pt>
    <dgm:pt modelId="{4D33AE11-51CB-A44F-857D-98E15C1CC0F5}" type="pres">
      <dgm:prSet presAssocID="{273A0232-FA3F-474F-AD69-DD553D046FB1}" presName="linNode" presStyleCnt="0"/>
      <dgm:spPr/>
    </dgm:pt>
    <dgm:pt modelId="{70F5D586-5FBF-924F-A30B-61F5CC41A345}" type="pres">
      <dgm:prSet presAssocID="{273A0232-FA3F-474F-AD69-DD553D046FB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10F86E1E-ABD5-B94B-A20E-4FC2119C5364}" type="pres">
      <dgm:prSet presAssocID="{273A0232-FA3F-474F-AD69-DD553D046FB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47610623-39D1-44DB-AE1B-FE69FA8E4D43}" srcId="{9C5A81CF-4520-41E0-B9EA-DA2385C88A86}" destId="{AC445833-C60B-484F-8AAD-DB0579C75DE2}" srcOrd="1" destOrd="0" parTransId="{909260B9-0C88-4DFB-9FD9-451830C04E7C}" sibTransId="{F2A445DC-ED9C-42FC-9675-89532FFAF48E}"/>
    <dgm:cxn modelId="{E3B7032B-485B-0644-BDEB-6151BAD315BC}" type="presOf" srcId="{AC445833-C60B-484F-8AAD-DB0579C75DE2}" destId="{9DF3FFA5-D936-2F42-BBC0-B3DAF5A73B79}" srcOrd="0" destOrd="0" presId="urn:microsoft.com/office/officeart/2005/8/layout/vList5"/>
    <dgm:cxn modelId="{FA864057-EB37-8C40-8C28-A82FBAC1C551}" type="presOf" srcId="{20E54928-2403-43A7-8452-0DBFC15A88A0}" destId="{10F86E1E-ABD5-B94B-A20E-4FC2119C5364}" srcOrd="0" destOrd="0" presId="urn:microsoft.com/office/officeart/2005/8/layout/vList5"/>
    <dgm:cxn modelId="{EF64037F-7207-F04F-B3D3-127C32C4EEA6}" type="presOf" srcId="{AC9AA626-F752-41D4-871F-C509A665229D}" destId="{3FAFA39F-4451-A747-9A4D-77B8905973DF}" srcOrd="0" destOrd="1" presId="urn:microsoft.com/office/officeart/2005/8/layout/vList5"/>
    <dgm:cxn modelId="{7B389083-E27B-4490-96E0-CD7EF4031B1A}" srcId="{3956ED81-230D-41B6-A615-CF7590F89F13}" destId="{B5652B44-7D1B-4705-8E60-2C0C21F7E4D7}" srcOrd="1" destOrd="0" parTransId="{83EC3F36-8DFE-4CC3-A842-AFECB30E62E8}" sibTransId="{F0279C13-584D-40C7-97D3-C7DB78D21076}"/>
    <dgm:cxn modelId="{B406D389-95BE-8B4A-AE8B-A51291739B66}" type="presOf" srcId="{3956ED81-230D-41B6-A615-CF7590F89F13}" destId="{A09B8291-6738-7A41-8997-0CE8048148AF}" srcOrd="0" destOrd="0" presId="urn:microsoft.com/office/officeart/2005/8/layout/vList5"/>
    <dgm:cxn modelId="{8A81FF9A-BFEC-C146-8B67-2C94A56BF855}" type="presOf" srcId="{BA401CEE-663B-4D9C-BB60-FD52DE44E415}" destId="{3FAFA39F-4451-A747-9A4D-77B8905973DF}" srcOrd="0" destOrd="0" presId="urn:microsoft.com/office/officeart/2005/8/layout/vList5"/>
    <dgm:cxn modelId="{28F7F2A8-768D-5941-B175-E17D4F7553BF}" type="presOf" srcId="{B5652B44-7D1B-4705-8E60-2C0C21F7E4D7}" destId="{3E034A77-A9C4-2F45-88ED-BFDA0B460E9E}" srcOrd="0" destOrd="1" presId="urn:microsoft.com/office/officeart/2005/8/layout/vList5"/>
    <dgm:cxn modelId="{0D02DEAC-93D8-9C4D-A161-26B915D80425}" type="presOf" srcId="{273A0232-FA3F-474F-AD69-DD553D046FB1}" destId="{70F5D586-5FBF-924F-A30B-61F5CC41A345}" srcOrd="0" destOrd="0" presId="urn:microsoft.com/office/officeart/2005/8/layout/vList5"/>
    <dgm:cxn modelId="{08732FBA-B7D3-4267-B72F-179BD24A5136}" srcId="{AC445833-C60B-484F-8AAD-DB0579C75DE2}" destId="{BA401CEE-663B-4D9C-BB60-FD52DE44E415}" srcOrd="0" destOrd="0" parTransId="{AF657C6E-0336-4B7A-B9A5-E5A76E93584A}" sibTransId="{03DF8930-3339-497A-8CEC-A0B720C7B457}"/>
    <dgm:cxn modelId="{60E8A6C5-019B-4071-BB97-6E663ABFFD0E}" srcId="{3956ED81-230D-41B6-A615-CF7590F89F13}" destId="{AFD3BEB0-0B9B-4EA7-8EC4-BA775561A4DF}" srcOrd="0" destOrd="0" parTransId="{E6895E0C-F4C0-4EFC-B1F3-D8AC62AADDD9}" sibTransId="{98E7DC02-6BA4-42E0-AB49-D20160CD6D0E}"/>
    <dgm:cxn modelId="{8B090BDF-50E1-4102-B8EC-B69E131B500B}" srcId="{9C5A81CF-4520-41E0-B9EA-DA2385C88A86}" destId="{273A0232-FA3F-474F-AD69-DD553D046FB1}" srcOrd="2" destOrd="0" parTransId="{E8174EBC-AA60-4A55-B761-C1D63671DEC9}" sibTransId="{2F0E8AC0-4CD1-47E0-8BED-7C78AB934086}"/>
    <dgm:cxn modelId="{5CB2DCE1-8A07-401D-843C-379177A28473}" srcId="{9C5A81CF-4520-41E0-B9EA-DA2385C88A86}" destId="{3956ED81-230D-41B6-A615-CF7590F89F13}" srcOrd="0" destOrd="0" parTransId="{32CE89ED-CF82-4466-8CE1-7E4FE2492790}" sibTransId="{AC9F0954-F2F2-4C8B-95B8-000B5DA96C23}"/>
    <dgm:cxn modelId="{1B8BFDE8-2950-2441-822D-EB15CD845E9B}" type="presOf" srcId="{AFD3BEB0-0B9B-4EA7-8EC4-BA775561A4DF}" destId="{3E034A77-A9C4-2F45-88ED-BFDA0B460E9E}" srcOrd="0" destOrd="0" presId="urn:microsoft.com/office/officeart/2005/8/layout/vList5"/>
    <dgm:cxn modelId="{0A7664F6-A0B8-413C-B0AC-A0614638B6CF}" srcId="{273A0232-FA3F-474F-AD69-DD553D046FB1}" destId="{20E54928-2403-43A7-8452-0DBFC15A88A0}" srcOrd="0" destOrd="0" parTransId="{588FEC83-60EC-4D25-AE65-A190C049C3DC}" sibTransId="{BCD4DD70-D0A7-46D7-9923-D6EBBA1265CE}"/>
    <dgm:cxn modelId="{2A8BF2FC-4C8D-8646-97A5-A887654451B8}" type="presOf" srcId="{9C5A81CF-4520-41E0-B9EA-DA2385C88A86}" destId="{2790BE94-710D-6B4A-AEA5-BFE884CA03BB}" srcOrd="0" destOrd="0" presId="urn:microsoft.com/office/officeart/2005/8/layout/vList5"/>
    <dgm:cxn modelId="{8A649CFD-72D9-4670-BF80-1CDAF83D88E8}" srcId="{AC445833-C60B-484F-8AAD-DB0579C75DE2}" destId="{AC9AA626-F752-41D4-871F-C509A665229D}" srcOrd="1" destOrd="0" parTransId="{947788C3-41DB-42FE-B116-E51C54BBA8CA}" sibTransId="{C72F165C-A328-453C-8426-D8D752AA6159}"/>
    <dgm:cxn modelId="{4B957215-B919-6C46-9124-105B82CEC2D5}" type="presParOf" srcId="{2790BE94-710D-6B4A-AEA5-BFE884CA03BB}" destId="{BED79135-FC73-8949-BE95-475E83D9B7B1}" srcOrd="0" destOrd="0" presId="urn:microsoft.com/office/officeart/2005/8/layout/vList5"/>
    <dgm:cxn modelId="{46256FFD-878D-9F4A-AA2C-C7557A22A229}" type="presParOf" srcId="{BED79135-FC73-8949-BE95-475E83D9B7B1}" destId="{A09B8291-6738-7A41-8997-0CE8048148AF}" srcOrd="0" destOrd="0" presId="urn:microsoft.com/office/officeart/2005/8/layout/vList5"/>
    <dgm:cxn modelId="{40C28035-3D24-8C46-9D13-3C18CF267B1B}" type="presParOf" srcId="{BED79135-FC73-8949-BE95-475E83D9B7B1}" destId="{3E034A77-A9C4-2F45-88ED-BFDA0B460E9E}" srcOrd="1" destOrd="0" presId="urn:microsoft.com/office/officeart/2005/8/layout/vList5"/>
    <dgm:cxn modelId="{FE099F99-7C04-824D-8F4C-4F1E30F37398}" type="presParOf" srcId="{2790BE94-710D-6B4A-AEA5-BFE884CA03BB}" destId="{40B7BF07-2E7B-E149-AD8C-10A60F4EE6B8}" srcOrd="1" destOrd="0" presId="urn:microsoft.com/office/officeart/2005/8/layout/vList5"/>
    <dgm:cxn modelId="{6A03EABC-1018-8449-90A4-98F488D1C89B}" type="presParOf" srcId="{2790BE94-710D-6B4A-AEA5-BFE884CA03BB}" destId="{3D98DE8A-E706-174B-950F-41A82101FEC5}" srcOrd="2" destOrd="0" presId="urn:microsoft.com/office/officeart/2005/8/layout/vList5"/>
    <dgm:cxn modelId="{7465B816-3022-2A4D-8B68-3BDFCBF43BA2}" type="presParOf" srcId="{3D98DE8A-E706-174B-950F-41A82101FEC5}" destId="{9DF3FFA5-D936-2F42-BBC0-B3DAF5A73B79}" srcOrd="0" destOrd="0" presId="urn:microsoft.com/office/officeart/2005/8/layout/vList5"/>
    <dgm:cxn modelId="{D9B29A5D-926B-6E49-94C4-E131C0EF084B}" type="presParOf" srcId="{3D98DE8A-E706-174B-950F-41A82101FEC5}" destId="{3FAFA39F-4451-A747-9A4D-77B8905973DF}" srcOrd="1" destOrd="0" presId="urn:microsoft.com/office/officeart/2005/8/layout/vList5"/>
    <dgm:cxn modelId="{D3AEBC69-BFA0-0641-9FC8-927CB5BAE76E}" type="presParOf" srcId="{2790BE94-710D-6B4A-AEA5-BFE884CA03BB}" destId="{431DB97C-0B7C-4442-AA7C-D4F4E4068254}" srcOrd="3" destOrd="0" presId="urn:microsoft.com/office/officeart/2005/8/layout/vList5"/>
    <dgm:cxn modelId="{2291C2A9-4583-4C40-9941-C2C02EA571C2}" type="presParOf" srcId="{2790BE94-710D-6B4A-AEA5-BFE884CA03BB}" destId="{4D33AE11-51CB-A44F-857D-98E15C1CC0F5}" srcOrd="4" destOrd="0" presId="urn:microsoft.com/office/officeart/2005/8/layout/vList5"/>
    <dgm:cxn modelId="{28F9C6B5-D844-A143-9FE3-784FB311538F}" type="presParOf" srcId="{4D33AE11-51CB-A44F-857D-98E15C1CC0F5}" destId="{70F5D586-5FBF-924F-A30B-61F5CC41A345}" srcOrd="0" destOrd="0" presId="urn:microsoft.com/office/officeart/2005/8/layout/vList5"/>
    <dgm:cxn modelId="{2D748DBD-5B81-C647-BBB3-72F4C02F211E}" type="presParOf" srcId="{4D33AE11-51CB-A44F-857D-98E15C1CC0F5}" destId="{10F86E1E-ABD5-B94B-A20E-4FC2119C536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8ED179-7247-DE43-8106-678BAF7ECBC7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Benefits of a temporary PID</a:t>
          </a:r>
        </a:p>
      </dsp:txBody>
      <dsp:txXfrm>
        <a:off x="1748064" y="2975"/>
        <a:ext cx="3342605" cy="2005563"/>
      </dsp:txXfrm>
    </dsp:sp>
    <dsp:sp modelId="{9D5B518E-7B2E-C34C-9D3B-CA03DC729EEE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Risks of a temporary PID</a:t>
          </a:r>
        </a:p>
      </dsp:txBody>
      <dsp:txXfrm>
        <a:off x="5424930" y="2975"/>
        <a:ext cx="3342605" cy="2005563"/>
      </dsp:txXfrm>
    </dsp:sp>
    <dsp:sp modelId="{639D3802-84BE-FA42-B28F-4B95AE992609}">
      <dsp:nvSpPr>
        <dsp:cNvPr id="0" name=""/>
        <dsp:cNvSpPr/>
      </dsp:nvSpPr>
      <dsp:spPr>
        <a:xfrm>
          <a:off x="3586497" y="2342799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Procedure and Expectations</a:t>
          </a:r>
        </a:p>
      </dsp:txBody>
      <dsp:txXfrm>
        <a:off x="3586497" y="2342799"/>
        <a:ext cx="3342605" cy="20055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7636F-3B2E-48C6-8E11-2B4F0EA8EAB4}">
      <dsp:nvSpPr>
        <dsp:cNvPr id="0" name=""/>
        <dsp:cNvSpPr/>
      </dsp:nvSpPr>
      <dsp:spPr>
        <a:xfrm>
          <a:off x="0" y="708097"/>
          <a:ext cx="10515600" cy="13072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ED464-E03B-4BFA-A704-6142C8D3A60A}">
      <dsp:nvSpPr>
        <dsp:cNvPr id="0" name=""/>
        <dsp:cNvSpPr/>
      </dsp:nvSpPr>
      <dsp:spPr>
        <a:xfrm>
          <a:off x="395445" y="1002230"/>
          <a:ext cx="718991" cy="7189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C25085-4E2E-4FDD-927F-79FE805438F5}">
      <dsp:nvSpPr>
        <dsp:cNvPr id="0" name=""/>
        <dsp:cNvSpPr/>
      </dsp:nvSpPr>
      <dsp:spPr>
        <a:xfrm>
          <a:off x="1509882" y="708097"/>
          <a:ext cx="4732020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Allocation of expenses to the project – reduces the need for payroll and other cost transfers </a:t>
          </a:r>
        </a:p>
      </dsp:txBody>
      <dsp:txXfrm>
        <a:off x="1509882" y="708097"/>
        <a:ext cx="4732020" cy="1307257"/>
      </dsp:txXfrm>
    </dsp:sp>
    <dsp:sp modelId="{6B6079D4-3A91-4C06-B7EA-365C24A496AB}">
      <dsp:nvSpPr>
        <dsp:cNvPr id="0" name=""/>
        <dsp:cNvSpPr/>
      </dsp:nvSpPr>
      <dsp:spPr>
        <a:xfrm>
          <a:off x="6241902" y="708097"/>
          <a:ext cx="427369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Reduced audit risks </a:t>
          </a:r>
        </a:p>
      </dsp:txBody>
      <dsp:txXfrm>
        <a:off x="6241902" y="708097"/>
        <a:ext cx="4273697" cy="1307257"/>
      </dsp:txXfrm>
    </dsp:sp>
    <dsp:sp modelId="{642321C7-6993-4B90-8948-ED12294749CA}">
      <dsp:nvSpPr>
        <dsp:cNvPr id="0" name=""/>
        <dsp:cNvSpPr/>
      </dsp:nvSpPr>
      <dsp:spPr>
        <a:xfrm>
          <a:off x="0" y="2342169"/>
          <a:ext cx="10515600" cy="13072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AB0730-1605-40C2-81BE-4979D1756186}">
      <dsp:nvSpPr>
        <dsp:cNvPr id="0" name=""/>
        <dsp:cNvSpPr/>
      </dsp:nvSpPr>
      <dsp:spPr>
        <a:xfrm>
          <a:off x="395445" y="2636302"/>
          <a:ext cx="718991" cy="7189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56EABB-8F8D-4D2A-9A06-03729FBCBC3B}">
      <dsp:nvSpPr>
        <dsp:cNvPr id="0" name=""/>
        <dsp:cNvSpPr/>
      </dsp:nvSpPr>
      <dsp:spPr>
        <a:xfrm>
          <a:off x="1509882" y="2342169"/>
          <a:ext cx="90057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For federal grants and cooperative agreements, “</a:t>
          </a:r>
          <a:r>
            <a:rPr lang="en-US" sz="2300" kern="1200" dirty="0" err="1"/>
            <a:t>Preaward</a:t>
          </a:r>
          <a:r>
            <a:rPr lang="en-US" sz="2300" kern="1200" dirty="0"/>
            <a:t> Spending” is permitted within 90 days prior to the award start date, allowing departments to begin purchasing, initiate hiring process, etc. </a:t>
          </a:r>
        </a:p>
      </dsp:txBody>
      <dsp:txXfrm>
        <a:off x="1509882" y="2342169"/>
        <a:ext cx="9005717" cy="1307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034A77-A9C4-2F45-88ED-BFDA0B460E9E}">
      <dsp:nvSpPr>
        <dsp:cNvPr id="0" name=""/>
        <dsp:cNvSpPr/>
      </dsp:nvSpPr>
      <dsp:spPr>
        <a:xfrm rot="5400000">
          <a:off x="7142275" y="-2908139"/>
          <a:ext cx="1156617" cy="7266432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This proposal contains the data for the temporary PID records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Is the proposal fully approved in KR?</a:t>
          </a:r>
        </a:p>
      </dsp:txBody>
      <dsp:txXfrm rot="-5400000">
        <a:off x="4087368" y="203229"/>
        <a:ext cx="7209971" cy="1043695"/>
      </dsp:txXfrm>
    </dsp:sp>
    <dsp:sp modelId="{A09B8291-6738-7A41-8997-0CE8048148AF}">
      <dsp:nvSpPr>
        <dsp:cNvPr id="0" name=""/>
        <dsp:cNvSpPr/>
      </dsp:nvSpPr>
      <dsp:spPr>
        <a:xfrm>
          <a:off x="0" y="2190"/>
          <a:ext cx="4087368" cy="14457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NEW</a:t>
          </a:r>
        </a:p>
      </dsp:txBody>
      <dsp:txXfrm>
        <a:off x="70577" y="72767"/>
        <a:ext cx="3946214" cy="1304618"/>
      </dsp:txXfrm>
    </dsp:sp>
    <dsp:sp modelId="{3FAFA39F-4451-A747-9A4D-77B8905973DF}">
      <dsp:nvSpPr>
        <dsp:cNvPr id="0" name=""/>
        <dsp:cNvSpPr/>
      </dsp:nvSpPr>
      <dsp:spPr>
        <a:xfrm rot="5400000">
          <a:off x="7142275" y="-1390078"/>
          <a:ext cx="1156617" cy="7266432"/>
        </a:xfrm>
        <a:prstGeom prst="round2SameRect">
          <a:avLst/>
        </a:prstGeom>
        <a:solidFill>
          <a:schemeClr val="accent2">
            <a:tint val="40000"/>
            <a:alpha val="90000"/>
            <a:hueOff val="3367362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62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SPA will check that the requested temp account dates and anticipated funding are covered by the existing approved proposal 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KR Award will also be required – should match the current PID you entered in the Basics section</a:t>
          </a:r>
        </a:p>
      </dsp:txBody>
      <dsp:txXfrm rot="-5400000">
        <a:off x="4087368" y="1721290"/>
        <a:ext cx="7209971" cy="1043695"/>
      </dsp:txXfrm>
    </dsp:sp>
    <dsp:sp modelId="{9DF3FFA5-D936-2F42-BBC0-B3DAF5A73B79}">
      <dsp:nvSpPr>
        <dsp:cNvPr id="0" name=""/>
        <dsp:cNvSpPr/>
      </dsp:nvSpPr>
      <dsp:spPr>
        <a:xfrm>
          <a:off x="0" y="1520251"/>
          <a:ext cx="4087368" cy="1445772"/>
        </a:xfrm>
        <a:prstGeom prst="roundRect">
          <a:avLst/>
        </a:prstGeom>
        <a:solidFill>
          <a:schemeClr val="accent2">
            <a:hueOff val="3221806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CONTINUATION</a:t>
          </a:r>
        </a:p>
      </dsp:txBody>
      <dsp:txXfrm>
        <a:off x="70577" y="1590828"/>
        <a:ext cx="3946214" cy="1304618"/>
      </dsp:txXfrm>
    </dsp:sp>
    <dsp:sp modelId="{10F86E1E-ABD5-B94B-A20E-4FC2119C5364}">
      <dsp:nvSpPr>
        <dsp:cNvPr id="0" name=""/>
        <dsp:cNvSpPr/>
      </dsp:nvSpPr>
      <dsp:spPr>
        <a:xfrm rot="5400000">
          <a:off x="7142275" y="127982"/>
          <a:ext cx="1156617" cy="7266432"/>
        </a:xfrm>
        <a:prstGeom prst="round2SameRect">
          <a:avLst/>
        </a:prstGeom>
        <a:solidFill>
          <a:schemeClr val="accent2">
            <a:tint val="40000"/>
            <a:alpha val="90000"/>
            <a:hueOff val="6734724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24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Proposal – Current PID – KR Award should all match</a:t>
          </a:r>
          <a:br>
            <a:rPr lang="en-US" sz="2400" kern="1200"/>
          </a:br>
          <a:endParaRPr lang="en-US" sz="2400" kern="1200"/>
        </a:p>
      </dsp:txBody>
      <dsp:txXfrm rot="-5400000">
        <a:off x="4087368" y="3239351"/>
        <a:ext cx="7209971" cy="1043695"/>
      </dsp:txXfrm>
    </dsp:sp>
    <dsp:sp modelId="{70F5D586-5FBF-924F-A30B-61F5CC41A345}">
      <dsp:nvSpPr>
        <dsp:cNvPr id="0" name=""/>
        <dsp:cNvSpPr/>
      </dsp:nvSpPr>
      <dsp:spPr>
        <a:xfrm>
          <a:off x="0" y="3038312"/>
          <a:ext cx="4087368" cy="1445772"/>
        </a:xfrm>
        <a:prstGeom prst="roundRect">
          <a:avLst/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EXTENSION</a:t>
          </a:r>
        </a:p>
      </dsp:txBody>
      <dsp:txXfrm>
        <a:off x="70577" y="3108889"/>
        <a:ext cx="3946214" cy="1304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7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756FE-3345-D149-9A8C-9DCB61E035E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41D19-06BD-E543-AFB1-FB6F41608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09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University of Michigan calls these “Hardship Authorization Requests”.</a:t>
            </a:r>
          </a:p>
          <a:p>
            <a:r>
              <a:rPr lang="en-US" dirty="0"/>
              <a:t>Other universities call them Advance Accounts or At-risk Accounts.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241D19-06BD-E543-AFB1-FB6F41608E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713C5-58D1-829A-D92C-54D08CDED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FF0F5-893E-7787-189F-55F198650A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3E447-526A-5A09-CE15-4D2795373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D5308-260C-8DF1-82DB-80D6AA198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E01DC-6272-0611-661B-AFEBF9076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73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02EC5-2E43-65FE-A83F-81A62FBC6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64F4BB-D769-DD53-181E-388EA000D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609B2-F58B-4C3F-D200-DA457E26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C8D46-10B9-B3D5-53C8-0334FF822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081FF-ED35-015B-267B-243BBE8CF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777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33DF35-7DB2-533C-3498-F8DFECD106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2C198F-6F43-A966-0907-DD259FCDED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E4E74-7791-2B4B-C557-3B24FA0EA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DE58D-DDC3-5DC3-385C-1C5E4C178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052985-24BA-7544-3B9A-D5E2C23D0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27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DD9D3-556D-C70A-1705-00AF7934F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3363C-89D7-9BD2-F90A-5B5D71454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2121C-B24A-A565-AB7C-90DDCA631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A973B-41AF-8DCD-7841-35087797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89973-D257-2C73-C82F-74CEE8A74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8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8E722-4627-FE4B-9540-39889AB3A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0A79AA-AC35-4114-B450-AAE58F6D4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42FC8-98D3-9C91-B08E-631134ABA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D6B48-A6C7-F9DF-D710-9AE9601B6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BD4A2-BB72-8A2C-154F-FB5E100C0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25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E4011-1AB9-82FE-3C23-7B9040E9A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F2496-6BAA-758F-5BAE-9E6092F7BD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A11B4D-5F6F-7F45-57C1-29889CD08D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C5964-12AA-1C6F-5A11-560480A2A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DEA9C-FE6F-442C-ACBD-394DB3C07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F85F5-65A0-F941-E9B7-6AFBDDEC0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61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3F6EA-12C5-4E7B-8E6B-F96CE2DC5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40366D-7C84-2D80-6C01-978DC5042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28C60D-8A2C-339B-8FFC-07884E247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B43DEE-0B65-C54C-730D-9EBBB5409F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2002BD-A3AC-E78E-27B9-8384175305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24A461-3874-F8F5-12BE-940807407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EFB503-6758-8658-0B57-8CBE7004C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4540DD-020A-C5A8-F4F9-EEB9DD860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202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AB329-57AB-6241-C867-57BDC73F8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D795A3-2FA6-AE1F-167A-DA80A3A1F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D5F86C-AD4A-57EB-AB3B-E36B111C9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2D07D6-078B-C075-577E-533F9B341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96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5B5CE6-3D69-AAA4-F469-54427A49A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5842CB-2094-23B2-DE3F-00B3808F1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8636F-3D81-FAE5-3EE0-C3F5E6BED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8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5338D-4327-4098-26C1-9EA4BD58A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97CA5-E910-CAB1-AF28-437363200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EDAB6D-D71C-32A4-0C10-2517EBF45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B0695-4C14-2CEA-7448-3CE7EE20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A0D10D-C0C6-BFD1-05AF-DF023C1D9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AF3F49-CAE4-262A-9CFB-77620F881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54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92159-C7E2-41A6-C953-BD5546C8E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ADCEB4-5C73-79DD-EA70-31994FC0CF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40995-25E8-2DA9-0285-96693CD6A7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24F33-F8DA-F717-A97B-9FE2CB1FF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1CD4A-CB66-BD69-C9B2-5C2EB1DFC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B8E13-1FA2-84BE-AEEC-EDA024D3C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57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093F67-821E-EBEA-9169-7A0689C50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4A81D3-53AE-C679-D1AB-E0BDDAE19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2307C4-30AA-E464-4B3A-E14136C962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7E3A37-FA8F-C049-B15B-99D2EEBEBD69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96AC7-22A0-9116-1D08-49011A9FF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25A92-B6E4-8E03-22B2-710CDD8D0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81752F-A693-824B-A1C4-3BA24C59F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44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deathtogutenberg/5708175370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view-image.php?image=370244&amp;picture=paii-urmtori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85145&amp;picture=risk-management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maryland.edu/spa/award-management/temporary-project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lackboard with chalk and eraser">
            <a:extLst>
              <a:ext uri="{FF2B5EF4-FFF2-40B4-BE49-F238E27FC236}">
                <a16:creationId xmlns:a16="http://schemas.microsoft.com/office/drawing/2014/main" id="{802BF62B-7437-D17A-0F1F-0A629475D9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57" r="5020" b="-1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4635CE-A0EC-113D-A1FB-B8461805E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289595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FFFFFF"/>
                </a:solidFill>
              </a:rPr>
              <a:t>Temporary Project IDs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B890A3-CEAB-A881-9293-82053DC8E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2200">
                <a:solidFill>
                  <a:srgbClr val="FFFFFF"/>
                </a:solidFill>
              </a:rPr>
              <a:t>SPARKS</a:t>
            </a:r>
          </a:p>
          <a:p>
            <a:r>
              <a:rPr lang="en-US" sz="2200">
                <a:solidFill>
                  <a:srgbClr val="FFFFFF"/>
                </a:solidFill>
              </a:rPr>
              <a:t>August 18, 2026</a:t>
            </a:r>
          </a:p>
          <a:p>
            <a:r>
              <a:rPr lang="en-US" sz="2200">
                <a:solidFill>
                  <a:srgbClr val="FFFFFF"/>
                </a:solidFill>
              </a:rPr>
              <a:t>Jill Frankenfield and Janet Simons</a:t>
            </a:r>
          </a:p>
        </p:txBody>
      </p:sp>
    </p:spTree>
    <p:extLst>
      <p:ext uri="{BB962C8B-B14F-4D97-AF65-F5344CB8AC3E}">
        <p14:creationId xmlns:p14="http://schemas.microsoft.com/office/powerpoint/2010/main" val="3557389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BF6698-589E-D2CD-428C-007E2267A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625E3-9851-7F56-75A1-CE3F31FDC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Correct proposal number is key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17331DA-5D57-5BBB-89D4-289652A18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012528"/>
              </p:ext>
            </p:extLst>
          </p:nvPr>
        </p:nvGraphicFramePr>
        <p:xfrm>
          <a:off x="599050" y="1690688"/>
          <a:ext cx="11353800" cy="4486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2527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E3FF5-ADBE-09AA-4353-D92E28CB5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Intent to Fund</a:t>
            </a:r>
          </a:p>
        </p:txBody>
      </p:sp>
      <p:pic>
        <p:nvPicPr>
          <p:cNvPr id="4" name="Content Placeholder 3" descr="Screenshot of Intent to Fund section of Kuali Build Temporary Project Request Form.">
            <a:extLst>
              <a:ext uri="{FF2B5EF4-FFF2-40B4-BE49-F238E27FC236}">
                <a16:creationId xmlns:a16="http://schemas.microsoft.com/office/drawing/2014/main" id="{15F2DE9F-DDAB-41E0-625D-B091ECE6F1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744" y="1718535"/>
            <a:ext cx="11294805" cy="478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11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0B028-FDF4-A1F0-5AD7-C5ABED3A4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Approvals (Guarantee and Contacts)</a:t>
            </a:r>
          </a:p>
        </p:txBody>
      </p:sp>
      <p:pic>
        <p:nvPicPr>
          <p:cNvPr id="4" name="Content Placeholder 3" descr="Screenshot of Approvals section of Kuali Build Temporary Project Request Form.">
            <a:extLst>
              <a:ext uri="{FF2B5EF4-FFF2-40B4-BE49-F238E27FC236}">
                <a16:creationId xmlns:a16="http://schemas.microsoft.com/office/drawing/2014/main" id="{4FBE3A40-C954-C5D3-7826-6AD90B61BC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7355" y="1392037"/>
            <a:ext cx="9549580" cy="51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18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547DA6-2A23-D744-E597-D06716D7E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4" y="160574"/>
            <a:ext cx="4195674" cy="1274331"/>
          </a:xfrm>
        </p:spPr>
        <p:txBody>
          <a:bodyPr anchor="b">
            <a:normAutofit/>
          </a:bodyPr>
          <a:lstStyle/>
          <a:p>
            <a:r>
              <a:rPr lang="en-US" sz="5600" dirty="0"/>
              <a:t>More Details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ut wait, there's more! #chalkmug | Austin Kleon | Flickr">
            <a:extLst>
              <a:ext uri="{FF2B5EF4-FFF2-40B4-BE49-F238E27FC236}">
                <a16:creationId xmlns:a16="http://schemas.microsoft.com/office/drawing/2014/main" id="{A3EDF23E-70C4-5F76-2335-1408FA483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-3" b="-3"/>
          <a:stretch>
            <a:fillRect/>
          </a:stretch>
        </p:blipFill>
        <p:spPr>
          <a:xfrm>
            <a:off x="650298" y="953310"/>
            <a:ext cx="5114654" cy="5114654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5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5B3A0-FF6A-EBD9-0666-5EB058003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1434905"/>
            <a:ext cx="4195673" cy="4469785"/>
          </a:xfrm>
        </p:spPr>
        <p:txBody>
          <a:bodyPr anchor="t">
            <a:normAutofit fontScale="92500"/>
          </a:bodyPr>
          <a:lstStyle/>
          <a:p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Child accounts – requests for child accounts under a Temporary PID are handled by SPAC</a:t>
            </a:r>
          </a:p>
          <a:p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PIDs are set up for no longer than one year.</a:t>
            </a:r>
          </a:p>
          <a:p>
            <a:pPr lvl="1"/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You should be concerned if you don’t have an award by then…</a:t>
            </a:r>
          </a:p>
          <a:p>
            <a:pPr lvl="1"/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Requests to extend the PID for longer than one year are handled by SPAC.</a:t>
            </a:r>
          </a:p>
        </p:txBody>
      </p:sp>
      <p:sp>
        <p:nvSpPr>
          <p:cNvPr id="19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1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B918DFF-8E6B-9B11-9F71-0CD952441B61}"/>
              </a:ext>
            </a:extLst>
          </p:cNvPr>
          <p:cNvSpPr txBox="1"/>
          <p:nvPr/>
        </p:nvSpPr>
        <p:spPr>
          <a:xfrm>
            <a:off x="9726870" y="6451432"/>
            <a:ext cx="2123343" cy="307777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www.flickr.com/photos/deathtogutenberg/570817537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479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7D489F-3106-14B4-1E83-A36B0F565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902557"/>
          </a:xfrm>
        </p:spPr>
        <p:txBody>
          <a:bodyPr anchor="b">
            <a:normAutofit/>
          </a:bodyPr>
          <a:lstStyle/>
          <a:p>
            <a:r>
              <a:rPr lang="en-US" sz="5400" dirty="0"/>
              <a:t>Next steps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E191E-0DFC-82D9-EBDC-4B3FD3B12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7671175" cy="4377314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000" dirty="0"/>
              <a:t>Normally, the award will be received and the award/PID finalized by SPAC</a:t>
            </a:r>
          </a:p>
          <a:p>
            <a:r>
              <a:rPr lang="en-US" sz="2000" dirty="0"/>
              <a:t>IF NO AWARD IS ISSUED:  Coordinate with SPAC to move all expenses to the department (guarantee) SOAPF and close out the Temporary PID/award</a:t>
            </a:r>
          </a:p>
          <a:p>
            <a:pPr lvl="1"/>
            <a:r>
              <a:rPr lang="en-US" sz="2000" dirty="0"/>
              <a:t>Costs cannot be moved to a different sponsored account due to audit risk</a:t>
            </a:r>
          </a:p>
          <a:p>
            <a:r>
              <a:rPr lang="en-US" sz="2000" dirty="0"/>
              <a:t>IF SOME OR ALL COSTS ARE DISALLOWED BY SPONSOR: Initiate direct retros or cost transfers to move disallowed expenses to a non-sponsored account. </a:t>
            </a:r>
          </a:p>
          <a:p>
            <a:pPr lvl="1"/>
            <a:r>
              <a:rPr lang="en-US" sz="2000" dirty="0"/>
              <a:t>This may happen if the sponsor will only reimburse for expenses incurred after the award execution date, or if there are unexpected expense restrictions in the award terms. </a:t>
            </a:r>
          </a:p>
          <a:p>
            <a:r>
              <a:rPr lang="en-US" sz="2000" dirty="0"/>
              <a:t>IF AWARD INFO CHANGES: SPAC will contact you if a new SOAPF must be set up and will ask you to move the expenses to the new PID.</a:t>
            </a:r>
          </a:p>
        </p:txBody>
      </p:sp>
      <p:pic>
        <p:nvPicPr>
          <p:cNvPr id="5" name="Picture 4" descr="The Next Steps Free Stock Photo - Public Domain Pictures">
            <a:extLst>
              <a:ext uri="{FF2B5EF4-FFF2-40B4-BE49-F238E27FC236}">
                <a16:creationId xmlns:a16="http://schemas.microsoft.com/office/drawing/2014/main" id="{8F0564EA-FB3F-3722-4C5D-201025E85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660" r="33493" b="-1"/>
          <a:stretch>
            <a:fillRect/>
          </a:stretch>
        </p:blipFill>
        <p:spPr>
          <a:xfrm>
            <a:off x="8651210" y="2093976"/>
            <a:ext cx="2965511" cy="308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479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11D9C9-AEB1-8E7F-8155-873305F82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ABA10-5BAB-041E-3FF3-A6DF05F9F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281354"/>
            <a:ext cx="6555347" cy="6358597"/>
          </a:xfrm>
        </p:spPr>
        <p:txBody>
          <a:bodyPr anchor="ctr">
            <a:normAutofit/>
          </a:bodyPr>
          <a:lstStyle/>
          <a:p>
            <a:r>
              <a:rPr lang="en-US" sz="2400" dirty="0"/>
              <a:t>Department’s risk assessment: The department should have reasonable certainty that:</a:t>
            </a:r>
          </a:p>
          <a:p>
            <a:pPr lvl="1"/>
            <a:r>
              <a:rPr lang="en-US" dirty="0"/>
              <a:t>The award will be forthcoming.</a:t>
            </a:r>
          </a:p>
          <a:p>
            <a:pPr lvl="1"/>
            <a:r>
              <a:rPr lang="en-US" dirty="0"/>
              <a:t>Necessary expenditures will be allowable under the anticipated award terms and start/end dates.</a:t>
            </a:r>
          </a:p>
          <a:p>
            <a:r>
              <a:rPr lang="en-US" sz="2400" dirty="0"/>
              <a:t>If the award has been received or is partially executed (FX due any day now), don’t request a Temporary PID.</a:t>
            </a:r>
          </a:p>
          <a:p>
            <a:r>
              <a:rPr lang="en-US" sz="2400" dirty="0"/>
              <a:t>All costs incurred on a Temporary PID must meet the same compliance and allowability criteria as costs incurred after the award arrived. </a:t>
            </a:r>
          </a:p>
          <a:p>
            <a:r>
              <a:rPr lang="en-US" sz="2400" dirty="0"/>
              <a:t>Collaborate with your PI and with SPA to communicate with the Sponsor about the anticipated award.</a:t>
            </a:r>
          </a:p>
        </p:txBody>
      </p:sp>
    </p:spTree>
    <p:extLst>
      <p:ext uri="{BB962C8B-B14F-4D97-AF65-F5344CB8AC3E}">
        <p14:creationId xmlns:p14="http://schemas.microsoft.com/office/powerpoint/2010/main" val="3069052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 descr="Blackboard with a question mark written in chalk">
            <a:extLst>
              <a:ext uri="{FF2B5EF4-FFF2-40B4-BE49-F238E27FC236}">
                <a16:creationId xmlns:a16="http://schemas.microsoft.com/office/drawing/2014/main" id="{FB4B58F8-16B3-F0CD-EC75-22100AC7C2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4371" b="1104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7A7684-82BF-4957-C7C2-E67998EAF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Questions?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89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82B771-0820-95A3-C228-94ECF5ABF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What is a Temporary Project ID?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AE785-6345-8E14-BBAB-7FBC88C65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dirty="0"/>
              <a:t>An account set up that allows a department/PI to charge expenses to a specific project even though the sponsor has not (yet) issued an award.</a:t>
            </a:r>
          </a:p>
        </p:txBody>
      </p:sp>
    </p:spTree>
    <p:extLst>
      <p:ext uri="{BB962C8B-B14F-4D97-AF65-F5344CB8AC3E}">
        <p14:creationId xmlns:p14="http://schemas.microsoft.com/office/powerpoint/2010/main" val="205276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45E6682-3470-A95E-7C8D-7666B36C9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1756" b="397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3E926-6A50-435A-CB22-EA8C852A2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Today’s discussion: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4C47EE3-1B7D-3116-D5F6-ED725E441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1485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1306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59BC44-6BEC-E3D6-984D-E68015BE2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Benefits of a Temporary PID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BDE914E-D538-AAE5-42EC-843F88D6F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6031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4485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6BF33C-13D2-CE83-0E4D-23CFDC603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957421"/>
          </a:xfrm>
        </p:spPr>
        <p:txBody>
          <a:bodyPr anchor="b">
            <a:normAutofit/>
          </a:bodyPr>
          <a:lstStyle/>
          <a:p>
            <a:r>
              <a:rPr lang="en-US" sz="5400" dirty="0"/>
              <a:t>Risks of a Temporary PID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32953-82D4-C381-143D-33BD2DCA7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7685242" cy="4630532"/>
          </a:xfrm>
        </p:spPr>
        <p:txBody>
          <a:bodyPr anchor="t">
            <a:normAutofit fontScale="92500"/>
          </a:bodyPr>
          <a:lstStyle/>
          <a:p>
            <a:r>
              <a:rPr lang="en-US" sz="2400" dirty="0"/>
              <a:t>Award is never issued and department must cover the costs.</a:t>
            </a:r>
          </a:p>
          <a:p>
            <a:r>
              <a:rPr lang="en-US" sz="2400" dirty="0"/>
              <a:t>Award is issued but with details that require setup of a different SOAPF (more work for SPAC and department).</a:t>
            </a:r>
          </a:p>
          <a:p>
            <a:r>
              <a:rPr lang="en-US" sz="2400" dirty="0"/>
              <a:t>PI performs work and provides deliverables/results to a corporate sponsor. Sponsor now has less incentive to negotiate agreement terms with UMB.</a:t>
            </a:r>
          </a:p>
          <a:p>
            <a:r>
              <a:rPr lang="en-US" sz="2400" dirty="0"/>
              <a:t>Award start date is later than anticipated. Project costs incurred prior to that date may not be allowable (or will need sponsor approval).</a:t>
            </a:r>
          </a:p>
          <a:p>
            <a:pPr lvl="1"/>
            <a:r>
              <a:rPr lang="en-US" dirty="0"/>
              <a:t>Project (and expense) start date may be the date of final signature</a:t>
            </a:r>
          </a:p>
          <a:p>
            <a:r>
              <a:rPr lang="en-US" sz="2400" dirty="0"/>
              <a:t>Receipt of federal grants and cooperative agreements is not as predictable as it used to be.</a:t>
            </a:r>
          </a:p>
        </p:txBody>
      </p:sp>
      <p:pic>
        <p:nvPicPr>
          <p:cNvPr id="10" name="Picture 9" descr="Risk Management Free Stock Photo - Public Domain Pictures">
            <a:extLst>
              <a:ext uri="{FF2B5EF4-FFF2-40B4-BE49-F238E27FC236}">
                <a16:creationId xmlns:a16="http://schemas.microsoft.com/office/drawing/2014/main" id="{69608A9C-FDCA-5E6E-6E09-5375AE626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9900" r="5817" b="-2"/>
          <a:stretch>
            <a:fillRect/>
          </a:stretch>
        </p:blipFill>
        <p:spPr>
          <a:xfrm>
            <a:off x="8572276" y="2093976"/>
            <a:ext cx="3044445" cy="316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85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791472-4C2E-4836-1526-C7DCAA1CE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/>
              <a:t>Procedures and Department Expectations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B3866-5BBB-8C22-AE39-F3C3EF194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4129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hlinkClick r:id="rId2"/>
              </a:rPr>
              <a:t>Temporary Project Procedures</a:t>
            </a:r>
            <a:r>
              <a:rPr lang="en-US" sz="2200" dirty="0"/>
              <a:t> </a:t>
            </a:r>
          </a:p>
          <a:p>
            <a:pPr marL="0" indent="0">
              <a:buNone/>
            </a:pPr>
            <a:r>
              <a:rPr lang="en-US" sz="2200" dirty="0"/>
              <a:t>“Approval for a temporary project ID may be requested before receipt of an award when there is a very high likelihood that the award will be made.”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Departments should assess the likelihood that the sponsor will issue the award.</a:t>
            </a:r>
          </a:p>
          <a:p>
            <a:r>
              <a:rPr lang="en-US" sz="2200" dirty="0"/>
              <a:t>Departments must provide a guarantee SOAPF:  In the unlikely event that the award is not made, all expenditures are guaranteed by the Department.</a:t>
            </a:r>
          </a:p>
          <a:p>
            <a:r>
              <a:rPr lang="en-US" sz="2200" dirty="0"/>
              <a:t>Departments are expected to follow up with the Sponsor</a:t>
            </a:r>
          </a:p>
        </p:txBody>
      </p:sp>
    </p:spTree>
    <p:extLst>
      <p:ext uri="{BB962C8B-B14F-4D97-AF65-F5344CB8AC3E}">
        <p14:creationId xmlns:p14="http://schemas.microsoft.com/office/powerpoint/2010/main" val="1141202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7655A7-6A27-F0E7-4353-3FCFF75FB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Procedures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45512-9185-4BD8-23EB-A3A6B6F0F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400" dirty="0"/>
              <a:t>Department completes and submits the Temporary Project Request (Kuali Build form). The form:</a:t>
            </a:r>
          </a:p>
          <a:p>
            <a:pPr lvl="1"/>
            <a:r>
              <a:rPr lang="en-US" dirty="0"/>
              <a:t>REQUIRES that a routed, approved proposal exists in Kuali Research.</a:t>
            </a:r>
          </a:p>
          <a:p>
            <a:pPr lvl="1"/>
            <a:r>
              <a:rPr lang="en-US" dirty="0"/>
              <a:t>Is approved by PI, department approver if required by department, and Chair/director/designee with authority to provide the guarantee.</a:t>
            </a:r>
          </a:p>
          <a:p>
            <a:pPr lvl="1"/>
            <a:r>
              <a:rPr lang="en-US" dirty="0"/>
              <a:t>Is approved by SOM Deans Office for Baltimore VA IPAs only</a:t>
            </a:r>
          </a:p>
          <a:p>
            <a:r>
              <a:rPr lang="en-US" sz="2400" dirty="0"/>
              <a:t>SPA verifies the provided information: proposal and (for continuations/extensions) award, Sponsor, Prime Sponsor, and IDC rate.</a:t>
            </a:r>
          </a:p>
          <a:p>
            <a:r>
              <a:rPr lang="en-US" sz="2400" dirty="0"/>
              <a:t>SPA processes the request to SPAC.</a:t>
            </a:r>
          </a:p>
          <a:p>
            <a:r>
              <a:rPr lang="en-US" sz="2400" dirty="0"/>
              <a:t>SPAC reviews and sets up award/PID as appropriate.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14147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C94CD-6BFA-79C5-E819-348F2DCAE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73" y="4440"/>
            <a:ext cx="10515600" cy="1325563"/>
          </a:xfrm>
        </p:spPr>
        <p:txBody>
          <a:bodyPr/>
          <a:lstStyle/>
          <a:p>
            <a:r>
              <a:rPr lang="en-US" dirty="0"/>
              <a:t>Basics section</a:t>
            </a:r>
          </a:p>
        </p:txBody>
      </p:sp>
      <p:pic>
        <p:nvPicPr>
          <p:cNvPr id="4" name="Content Placeholder 3" descr="Screenshot of Basics section of Kuali Build Temporary Project Request Form.">
            <a:extLst>
              <a:ext uri="{FF2B5EF4-FFF2-40B4-BE49-F238E27FC236}">
                <a16:creationId xmlns:a16="http://schemas.microsoft.com/office/drawing/2014/main" id="{39CB09C0-24B9-7B5F-424D-640B0AA07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4243" y="1011401"/>
            <a:ext cx="9734653" cy="584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22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C9BC3D-1266-9F4F-9F74-3C1AB918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/>
              <a:t>Details and request types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F90EA-0043-ADB7-671B-F6BEA57ED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833" y="2221992"/>
            <a:ext cx="11543111" cy="447423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Request types</a:t>
            </a:r>
          </a:p>
          <a:p>
            <a:pPr lvl="1"/>
            <a:r>
              <a:rPr lang="en-US" dirty="0"/>
              <a:t>New</a:t>
            </a:r>
          </a:p>
          <a:p>
            <a:pPr lvl="1"/>
            <a:r>
              <a:rPr lang="en-US" dirty="0"/>
              <a:t>Continuation (additional funds + additional time)</a:t>
            </a:r>
          </a:p>
          <a:p>
            <a:pPr lvl="2"/>
            <a:r>
              <a:rPr lang="en-US" sz="2400" dirty="0"/>
              <a:t>May get a new PID or continue using existing PID, depending on financial reporting needs</a:t>
            </a:r>
          </a:p>
          <a:p>
            <a:pPr lvl="1"/>
            <a:r>
              <a:rPr lang="en-US" dirty="0"/>
              <a:t>Extension (additional time – while awaiting sponsor approval of an NCE)</a:t>
            </a:r>
          </a:p>
          <a:p>
            <a:pPr lvl="2"/>
            <a:r>
              <a:rPr lang="en-US" sz="2400" dirty="0"/>
              <a:t>Temporarily extends existing PID with no additional funding expected</a:t>
            </a:r>
          </a:p>
          <a:p>
            <a:endParaRPr lang="en-US" sz="2400" dirty="0"/>
          </a:p>
          <a:p>
            <a:r>
              <a:rPr lang="en-US" sz="2400" dirty="0"/>
              <a:t>Over salary cap</a:t>
            </a:r>
          </a:p>
          <a:p>
            <a:r>
              <a:rPr lang="en-US" sz="2400" dirty="0"/>
              <a:t>Committed cost share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Subawards - will not be issued under temporary PIDs</a:t>
            </a:r>
            <a:br>
              <a:rPr lang="en-US" sz="2200" dirty="0"/>
            </a:br>
            <a:endParaRPr lang="en-US" sz="2200" dirty="0"/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343081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9E044B4469E643AFA92D36663B34BF" ma:contentTypeVersion="24" ma:contentTypeDescription="Create a new document." ma:contentTypeScope="" ma:versionID="b3ad41012ad808800fc52ddbab887b57">
  <xsd:schema xmlns:xsd="http://www.w3.org/2001/XMLSchema" xmlns:xs="http://www.w3.org/2001/XMLSchema" xmlns:p="http://schemas.microsoft.com/office/2006/metadata/properties" xmlns:ns1="http://schemas.microsoft.com/sharepoint/v3" xmlns:ns2="0089176d-f842-431b-8691-765dae66724a" xmlns:ns3="http://schemas.microsoft.com/sharepoint/v3/fields" xmlns:ns4="06034a19-c1e2-4eab-aab1-437277b24e4c" targetNamespace="http://schemas.microsoft.com/office/2006/metadata/properties" ma:root="true" ma:fieldsID="9e17b96470105b31a3130e657dd36ea9" ns1:_="" ns2:_="" ns3:_="" ns4:_="">
    <xsd:import namespace="http://schemas.microsoft.com/sharepoint/v3"/>
    <xsd:import namespace="0089176d-f842-431b-8691-765dae66724a"/>
    <xsd:import namespace="http://schemas.microsoft.com/sharepoint/v3/fields"/>
    <xsd:import namespace="06034a19-c1e2-4eab-aab1-437277b24e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AutoKeyPoints" minOccurs="0"/>
                <xsd:element ref="ns2:MediaServiceKeyPoints" minOccurs="0"/>
                <xsd:element ref="ns3:_Status" minOccurs="0"/>
                <xsd:element ref="ns2:Target_x0020_Audienc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4:SharedWithUsers" minOccurs="0"/>
                <xsd:element ref="ns4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Comments_x002d_Not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89176d-f842-431b-8691-765dae6672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Target_x0020_Audiences" ma:index="14" nillable="true" ma:displayName="Target Audiences" ma:internalName="Target_x0020_Audiences">
      <xsd:simpleType>
        <xsd:restriction base="dms:Unknown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d37ae30-1c3a-40e1-94c5-05ea5a1665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Comments_x002d_Notes" ma:index="28" nillable="true" ma:displayName="Notes" ma:format="Dropdown" ma:internalName="Comments_x002d_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format="Dropdown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034a19-c1e2-4eab-aab1-437277b24e4c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1c42102e-985a-4f65-8c83-299aab2c8b1d}" ma:internalName="TaxCatchAll" ma:showField="CatchAllData" ma:web="06034a19-c1e2-4eab-aab1-437277b24e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Status xmlns="http://schemas.microsoft.com/sharepoint/v3/fields">Not Started</_Status>
    <TaxCatchAll xmlns="06034a19-c1e2-4eab-aab1-437277b24e4c" xsi:nil="true"/>
    <_ip_UnifiedCompliancePolicyProperties xmlns="http://schemas.microsoft.com/sharepoint/v3" xsi:nil="true"/>
    <Comments_x002d_Notes xmlns="0089176d-f842-431b-8691-765dae66724a" xsi:nil="true"/>
    <Target_x0020_Audiences xmlns="0089176d-f842-431b-8691-765dae66724a" xsi:nil="true"/>
    <lcf76f155ced4ddcb4097134ff3c332f xmlns="0089176d-f842-431b-8691-765dae66724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DD7CD8-D8BC-475D-9D5E-BB876577B2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089176d-f842-431b-8691-765dae66724a"/>
    <ds:schemaRef ds:uri="http://schemas.microsoft.com/sharepoint/v3/fields"/>
    <ds:schemaRef ds:uri="06034a19-c1e2-4eab-aab1-437277b24e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4BF087-CD33-4A25-AF1F-69E6B132276C}">
  <ds:schemaRefs>
    <ds:schemaRef ds:uri="http://schemas.microsoft.com/sharepoint/v3"/>
    <ds:schemaRef ds:uri="http://schemas.microsoft.com/office/2006/documentManagement/types"/>
    <ds:schemaRef ds:uri="http://schemas.microsoft.com/office/2006/metadata/properties"/>
    <ds:schemaRef ds:uri="0089176d-f842-431b-8691-765dae66724a"/>
    <ds:schemaRef ds:uri="http://www.w3.org/XML/1998/namespace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06034a19-c1e2-4eab-aab1-437277b24e4c"/>
    <ds:schemaRef ds:uri="http://schemas.microsoft.com/sharepoint/v3/field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2452D8D-FABD-415F-AD14-BB55D126BB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921</Words>
  <Application>Microsoft Macintosh PowerPoint</Application>
  <PresentationFormat>Widescreen</PresentationFormat>
  <Paragraphs>84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Office Theme</vt:lpstr>
      <vt:lpstr>Temporary Project IDs</vt:lpstr>
      <vt:lpstr>What is a Temporary Project ID?</vt:lpstr>
      <vt:lpstr>Today’s discussion:</vt:lpstr>
      <vt:lpstr>Benefits of a Temporary PID</vt:lpstr>
      <vt:lpstr>Risks of a Temporary PID</vt:lpstr>
      <vt:lpstr>Procedures and Department Expectations</vt:lpstr>
      <vt:lpstr>Procedures</vt:lpstr>
      <vt:lpstr>Basics section</vt:lpstr>
      <vt:lpstr>Details and request types</vt:lpstr>
      <vt:lpstr>Correct proposal number is key</vt:lpstr>
      <vt:lpstr>Intent to Fund</vt:lpstr>
      <vt:lpstr>Approvals (Guarantee and Contacts)</vt:lpstr>
      <vt:lpstr>More Details</vt:lpstr>
      <vt:lpstr>Next steps</vt:lpstr>
      <vt:lpstr>Reminders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Simons, Janet</dc:creator>
  <cp:lastModifiedBy>Simons, Janet</cp:lastModifiedBy>
  <cp:revision>88</cp:revision>
  <dcterms:created xsi:type="dcterms:W3CDTF">2026-08-08T15:27:01Z</dcterms:created>
  <dcterms:modified xsi:type="dcterms:W3CDTF">2026-08-19T13:10:35Z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0x010100099E044B4469E643AFA92D36663B34BF</vt:lpwstr>
  </property>
  <property fmtid="{D5CDD505-2E9C-101B-9397-08002B2CF9AE}" pid="3" name="MediaServiceImageTags">
    <vt:lpwstr/>
  </property>
</Properties>
</file>