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1"/>
  </p:notesMasterIdLst>
  <p:sldIdLst>
    <p:sldId id="256" r:id="rId3"/>
    <p:sldId id="270" r:id="rId4"/>
    <p:sldId id="269" r:id="rId5"/>
    <p:sldId id="258" r:id="rId6"/>
    <p:sldId id="259" r:id="rId7"/>
    <p:sldId id="265" r:id="rId8"/>
    <p:sldId id="266"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65"/>
    <p:restoredTop sz="94701"/>
  </p:normalViewPr>
  <p:slideViewPr>
    <p:cSldViewPr snapToGrid="0" snapToObjects="1">
      <p:cViewPr>
        <p:scale>
          <a:sx n="50" d="100"/>
          <a:sy n="50" d="100"/>
        </p:scale>
        <p:origin x="1152"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BAC32-987C-A646-8B30-1EAC4310A5AB}" type="datetimeFigureOut">
              <a:rPr lang="en-US" smtClean="0"/>
              <a:t>8/19/25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F1AFE-2C89-1C44-AB85-904DBAAAA18B}" type="slidenum">
              <a:rPr lang="en-US" smtClean="0"/>
              <a:t>‹#›</a:t>
            </a:fld>
            <a:endParaRPr lang="en-US"/>
          </a:p>
        </p:txBody>
      </p:sp>
    </p:spTree>
    <p:extLst>
      <p:ext uri="{BB962C8B-B14F-4D97-AF65-F5344CB8AC3E}">
        <p14:creationId xmlns:p14="http://schemas.microsoft.com/office/powerpoint/2010/main" val="147409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39FB1-2D0A-BDC9-E176-D9FAE8776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64BD5-2FCA-B916-CC15-C86454051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DF6D4-EBA6-898E-F2FE-C2470A6753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87A171-A7DE-C420-9FC4-3848336E90EC}"/>
              </a:ext>
            </a:extLst>
          </p:cNvPr>
          <p:cNvSpPr>
            <a:spLocks noGrp="1"/>
          </p:cNvSpPr>
          <p:nvPr>
            <p:ph type="sldNum" sz="quarter" idx="5"/>
          </p:nvPr>
        </p:nvSpPr>
        <p:spPr/>
        <p:txBody>
          <a:bodyPr/>
          <a:lstStyle/>
          <a:p>
            <a:fld id="{DCAF1AFE-2C89-1C44-AB85-904DBAAAA18B}" type="slidenum">
              <a:rPr lang="en-US" smtClean="0"/>
              <a:t>2</a:t>
            </a:fld>
            <a:endParaRPr lang="en-US"/>
          </a:p>
        </p:txBody>
      </p:sp>
    </p:spTree>
    <p:extLst>
      <p:ext uri="{BB962C8B-B14F-4D97-AF65-F5344CB8AC3E}">
        <p14:creationId xmlns:p14="http://schemas.microsoft.com/office/powerpoint/2010/main" val="257891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98D16-DBF7-FBF7-6111-A1210A3D9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6973C-0B3F-7F15-C654-066914AD9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F4A3B-CEFE-AFA8-87FC-29F4089322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81B4F6-9C55-D1A5-1E91-965359BA78FD}"/>
              </a:ext>
            </a:extLst>
          </p:cNvPr>
          <p:cNvSpPr>
            <a:spLocks noGrp="1"/>
          </p:cNvSpPr>
          <p:nvPr>
            <p:ph type="sldNum" sz="quarter" idx="5"/>
          </p:nvPr>
        </p:nvSpPr>
        <p:spPr/>
        <p:txBody>
          <a:bodyPr/>
          <a:lstStyle/>
          <a:p>
            <a:fld id="{DCAF1AFE-2C89-1C44-AB85-904DBAAAA18B}" type="slidenum">
              <a:rPr lang="en-US" smtClean="0"/>
              <a:t>3</a:t>
            </a:fld>
            <a:endParaRPr lang="en-US"/>
          </a:p>
        </p:txBody>
      </p:sp>
    </p:spTree>
    <p:extLst>
      <p:ext uri="{BB962C8B-B14F-4D97-AF65-F5344CB8AC3E}">
        <p14:creationId xmlns:p14="http://schemas.microsoft.com/office/powerpoint/2010/main" val="105006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2EDE0-1A8D-7A24-5F7E-751E9B8B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D80F6-E6D8-30C9-7CF1-EDBBA407C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C7E08-5E44-DA41-19FA-FC7856C699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B63BCA-AA0C-1134-1E79-172EBE47DC1E}"/>
              </a:ext>
            </a:extLst>
          </p:cNvPr>
          <p:cNvSpPr>
            <a:spLocks noGrp="1"/>
          </p:cNvSpPr>
          <p:nvPr>
            <p:ph type="sldNum" sz="quarter" idx="5"/>
          </p:nvPr>
        </p:nvSpPr>
        <p:spPr/>
        <p:txBody>
          <a:bodyPr/>
          <a:lstStyle/>
          <a:p>
            <a:fld id="{DCAF1AFE-2C89-1C44-AB85-904DBAAAA18B}" type="slidenum">
              <a:rPr lang="en-US" smtClean="0"/>
              <a:t>8</a:t>
            </a:fld>
            <a:endParaRPr lang="en-US"/>
          </a:p>
        </p:txBody>
      </p:sp>
    </p:spTree>
    <p:extLst>
      <p:ext uri="{BB962C8B-B14F-4D97-AF65-F5344CB8AC3E}">
        <p14:creationId xmlns:p14="http://schemas.microsoft.com/office/powerpoint/2010/main" val="6968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8BF7-CEA4-AC41-9D59-B57B9B6BDEDB}"/>
              </a:ext>
            </a:extLst>
          </p:cNvPr>
          <p:cNvSpPr>
            <a:spLocks noGrp="1"/>
          </p:cNvSpPr>
          <p:nvPr>
            <p:ph type="ctrTitle"/>
          </p:nvPr>
        </p:nvSpPr>
        <p:spPr>
          <a:xfrm>
            <a:off x="1356360" y="943935"/>
            <a:ext cx="9728200" cy="1655762"/>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117CD26-EB16-9247-9A2C-9F5D667CB447}"/>
              </a:ext>
            </a:extLst>
          </p:cNvPr>
          <p:cNvSpPr>
            <a:spLocks noGrp="1"/>
          </p:cNvSpPr>
          <p:nvPr>
            <p:ph type="subTitle" idx="1"/>
          </p:nvPr>
        </p:nvSpPr>
        <p:spPr>
          <a:xfrm>
            <a:off x="1356360" y="2915289"/>
            <a:ext cx="97282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517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E089-E707-95A4-F5A3-96AB2437F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EC6C59-7AA5-10BD-3F5E-A33E7A7938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7D704-92E9-387F-2665-58354AA9E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7EC4BBB2-95EC-7000-60EA-15643A528CB7}"/>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188420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D6E1-CC2E-718E-8AC4-A4C788A18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B0E5AA-6E04-FC83-6C13-182A6960D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C891220-FC82-094A-B732-77B5776F7A41}"/>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195222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7EF58-5234-CE67-D8C4-C7C5533503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1B2B11-CDC9-C7CB-BD78-CBB8A15270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ABC70B6-6A07-2392-396B-9DA2724D7202}"/>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345039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268D-53A9-2D4C-0167-25981D616A8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2776C09-FAAC-D804-A15C-0336BC813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1397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183E-D5A4-8F6B-1F74-AD77717035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DE197E5-8672-FBA6-0A4C-0E12CBCE8EA6}"/>
              </a:ext>
            </a:extLst>
          </p:cNvPr>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E6A0E15-C598-024D-0B06-63A300BFF7E7}"/>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162305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452A-B129-3DBF-AB16-E493C6664B8F}"/>
              </a:ext>
            </a:extLst>
          </p:cNvPr>
          <p:cNvSpPr>
            <a:spLocks noGrp="1"/>
          </p:cNvSpPr>
          <p:nvPr>
            <p:ph type="title"/>
          </p:nvPr>
        </p:nvSpPr>
        <p:spPr>
          <a:xfrm>
            <a:off x="838200" y="72040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5E64BA-784B-54C3-2AD5-AF3D684418CA}"/>
              </a:ext>
            </a:extLst>
          </p:cNvPr>
          <p:cNvSpPr>
            <a:spLocks noGrp="1"/>
          </p:cNvSpPr>
          <p:nvPr>
            <p:ph type="body" idx="1"/>
          </p:nvPr>
        </p:nvSpPr>
        <p:spPr>
          <a:xfrm>
            <a:off x="838200" y="379698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AF6F9EAD-9698-5A01-7BBC-EEB96C9FD77A}"/>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9084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BDF4-0CD9-0858-8AFC-06EC8CA26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A1465-8245-DC3B-CCEB-E7A173D38BB1}"/>
              </a:ext>
            </a:extLst>
          </p:cNvPr>
          <p:cNvSpPr>
            <a:spLocks noGrp="1"/>
          </p:cNvSpPr>
          <p:nvPr>
            <p:ph sz="half" idx="1"/>
          </p:nvPr>
        </p:nvSpPr>
        <p:spPr>
          <a:xfrm>
            <a:off x="838200" y="114490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0C05BD-8997-1033-C25F-3A71F08C680F}"/>
              </a:ext>
            </a:extLst>
          </p:cNvPr>
          <p:cNvSpPr>
            <a:spLocks noGrp="1"/>
          </p:cNvSpPr>
          <p:nvPr>
            <p:ph sz="half" idx="2"/>
          </p:nvPr>
        </p:nvSpPr>
        <p:spPr>
          <a:xfrm>
            <a:off x="6172200" y="114490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9AD32210-175E-B196-ED01-8A6CB8ABAF91}"/>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353456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8F26-34AD-C0B2-2506-6FFC2DEEA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091719-D0F0-D6BF-785E-09474052F60C}"/>
              </a:ext>
            </a:extLst>
          </p:cNvPr>
          <p:cNvSpPr>
            <a:spLocks noGrp="1"/>
          </p:cNvSpPr>
          <p:nvPr>
            <p:ph type="body" idx="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2A3177C-0E19-C407-09D5-53A2E15D4B91}"/>
              </a:ext>
            </a:extLst>
          </p:cNvPr>
          <p:cNvSpPr>
            <a:spLocks noGrp="1"/>
          </p:cNvSpPr>
          <p:nvPr>
            <p:ph sz="half" idx="2"/>
          </p:nvPr>
        </p:nvSpPr>
        <p:spPr>
          <a:xfrm>
            <a:off x="839788" y="2505075"/>
            <a:ext cx="5157787" cy="3684588"/>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0205CCD-BCF7-DC92-0FC1-EDDA003BEF15}"/>
              </a:ext>
            </a:extLst>
          </p:cNvPr>
          <p:cNvSpPr>
            <a:spLocks noGrp="1"/>
          </p:cNvSpPr>
          <p:nvPr>
            <p:ph type="body" sz="quarter" idx="3"/>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725EA07-90F9-1048-2E25-5070BF1EA5ED}"/>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F1B38AB0-4D34-D851-D7E8-D3461E0ACC0E}"/>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19675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116E-D9B7-3DE9-3FBE-380F54609651}"/>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D47322A-EBFA-2813-8F5A-8DB2051F948A}"/>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5474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F32E5CF-D01E-DDD2-E92E-DB3D2F5EF81D}"/>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349722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DD65-97CD-30B1-DE13-A1D5BE8A8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263BC-3676-8D87-4A36-CE4827089F7C}"/>
              </a:ext>
            </a:extLst>
          </p:cNvPr>
          <p:cNvSpPr>
            <a:spLocks noGrp="1"/>
          </p:cNvSpPr>
          <p:nvPr>
            <p:ph idx="1"/>
          </p:nvPr>
        </p:nvSpPr>
        <p:spPr>
          <a:xfrm>
            <a:off x="5183188" y="987425"/>
            <a:ext cx="6172200"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E946F7-D411-5427-DF67-EDE7A1A58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19DE97F7-BE17-643B-ED5A-BE6E32E195BD}"/>
              </a:ext>
            </a:extLst>
          </p:cNvPr>
          <p:cNvSpPr>
            <a:spLocks noGrp="1"/>
          </p:cNvSpPr>
          <p:nvPr>
            <p:ph type="sldNum" sz="quarter" idx="12"/>
          </p:nvPr>
        </p:nvSpPr>
        <p:spPr>
          <a:xfrm>
            <a:off x="10922000" y="6356350"/>
            <a:ext cx="431800" cy="365125"/>
          </a:xfrm>
          <a:prstGeom prst="rect">
            <a:avLst/>
          </a:prstGeom>
        </p:spPr>
        <p:txBody>
          <a:bodyPr/>
          <a:lstStyle/>
          <a:p>
            <a:fld id="{DD4AAD6E-384E-1D4D-A55C-E8C82FA4DC39}" type="slidenum">
              <a:rPr lang="en-US" smtClean="0"/>
              <a:t>‹#›</a:t>
            </a:fld>
            <a:endParaRPr lang="en-US" dirty="0"/>
          </a:p>
        </p:txBody>
      </p:sp>
    </p:spTree>
    <p:extLst>
      <p:ext uri="{BB962C8B-B14F-4D97-AF65-F5344CB8AC3E}">
        <p14:creationId xmlns:p14="http://schemas.microsoft.com/office/powerpoint/2010/main" val="159403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E3225EA7-C042-86BC-4BE6-C0A7E9FC4EE5}"/>
              </a:ext>
            </a:extLst>
          </p:cNvPr>
          <p:cNvPicPr>
            <a:picLocks noChangeAspect="1"/>
          </p:cNvPicPr>
          <p:nvPr userDrawn="1"/>
        </p:nvPicPr>
        <p:blipFill>
          <a:blip r:embed="rId3"/>
          <a:srcRect t="77041"/>
          <a:stretch/>
        </p:blipFill>
        <p:spPr>
          <a:xfrm>
            <a:off x="0" y="5334316"/>
            <a:ext cx="12192000" cy="1574483"/>
          </a:xfrm>
          <a:prstGeom prst="rect">
            <a:avLst/>
          </a:prstGeom>
        </p:spPr>
      </p:pic>
      <p:pic>
        <p:nvPicPr>
          <p:cNvPr id="3" name="Picture 2" descr="A black background with text&#10;&#10;Description automatically generated">
            <a:extLst>
              <a:ext uri="{FF2B5EF4-FFF2-40B4-BE49-F238E27FC236}">
                <a16:creationId xmlns:a16="http://schemas.microsoft.com/office/drawing/2014/main" id="{8E7D77DC-EDA9-9F97-6A62-E05B58D3D041}"/>
              </a:ext>
            </a:extLst>
          </p:cNvPr>
          <p:cNvPicPr>
            <a:picLocks noChangeAspect="1"/>
          </p:cNvPicPr>
          <p:nvPr userDrawn="1"/>
        </p:nvPicPr>
        <p:blipFill>
          <a:blip r:embed="rId4"/>
          <a:stretch>
            <a:fillRect/>
          </a:stretch>
        </p:blipFill>
        <p:spPr>
          <a:xfrm>
            <a:off x="93979" y="5628640"/>
            <a:ext cx="2289267" cy="1116487"/>
          </a:xfrm>
          <a:prstGeom prst="rect">
            <a:avLst/>
          </a:prstGeom>
        </p:spPr>
      </p:pic>
    </p:spTree>
    <p:extLst>
      <p:ext uri="{BB962C8B-B14F-4D97-AF65-F5344CB8AC3E}">
        <p14:creationId xmlns:p14="http://schemas.microsoft.com/office/powerpoint/2010/main" val="358922230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B636A-749D-6F6E-B701-B846976DA496}"/>
              </a:ext>
            </a:extLst>
          </p:cNvPr>
          <p:cNvSpPr>
            <a:spLocks noGrp="1"/>
          </p:cNvSpPr>
          <p:nvPr>
            <p:ph type="title"/>
          </p:nvPr>
        </p:nvSpPr>
        <p:spPr>
          <a:xfrm>
            <a:off x="838200" y="178912"/>
            <a:ext cx="10515600" cy="7794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99EC976-6E10-5FC6-15D8-9AD8F414315D}"/>
              </a:ext>
            </a:extLst>
          </p:cNvPr>
          <p:cNvSpPr>
            <a:spLocks noGrp="1"/>
          </p:cNvSpPr>
          <p:nvPr>
            <p:ph type="body" idx="1"/>
          </p:nvPr>
        </p:nvSpPr>
        <p:spPr>
          <a:xfrm>
            <a:off x="838200" y="1046480"/>
            <a:ext cx="10515600" cy="5130483"/>
          </a:xfrm>
          <a:prstGeom prst="rect">
            <a:avLst/>
          </a:prstGeom>
        </p:spPr>
        <p:txBody>
          <a:bodyPr vert="horz" lIns="91440" tIns="45720" rIns="91440" bIns="45720" rtlCol="0">
            <a:normAutofit/>
          </a:bodyPr>
          <a:lstStyle/>
          <a:p>
            <a:pPr lvl="0"/>
            <a:endParaRPr lang="en-US" dirty="0"/>
          </a:p>
        </p:txBody>
      </p:sp>
      <p:pic>
        <p:nvPicPr>
          <p:cNvPr id="7" name="Picture 6" descr="A picture containing text&#10;&#10;Description automatically generated">
            <a:extLst>
              <a:ext uri="{FF2B5EF4-FFF2-40B4-BE49-F238E27FC236}">
                <a16:creationId xmlns:a16="http://schemas.microsoft.com/office/drawing/2014/main" id="{411CEAC0-B287-396E-543D-7C25AEF5524D}"/>
              </a:ext>
            </a:extLst>
          </p:cNvPr>
          <p:cNvPicPr>
            <a:picLocks noChangeAspect="1"/>
          </p:cNvPicPr>
          <p:nvPr userDrawn="1"/>
        </p:nvPicPr>
        <p:blipFill>
          <a:blip r:embed="rId13"/>
          <a:srcRect t="77041"/>
          <a:stretch/>
        </p:blipFill>
        <p:spPr>
          <a:xfrm>
            <a:off x="0" y="5334316"/>
            <a:ext cx="12192000" cy="1574483"/>
          </a:xfrm>
          <a:prstGeom prst="rect">
            <a:avLst/>
          </a:prstGeom>
        </p:spPr>
      </p:pic>
      <p:pic>
        <p:nvPicPr>
          <p:cNvPr id="8" name="Picture 7" descr="A black background with text&#10;&#10;Description automatically generated">
            <a:extLst>
              <a:ext uri="{FF2B5EF4-FFF2-40B4-BE49-F238E27FC236}">
                <a16:creationId xmlns:a16="http://schemas.microsoft.com/office/drawing/2014/main" id="{A82F33B9-7DAD-EAA3-024F-940C8BE57F58}"/>
              </a:ext>
            </a:extLst>
          </p:cNvPr>
          <p:cNvPicPr>
            <a:picLocks noChangeAspect="1"/>
          </p:cNvPicPr>
          <p:nvPr userDrawn="1"/>
        </p:nvPicPr>
        <p:blipFill>
          <a:blip r:embed="rId14"/>
          <a:stretch>
            <a:fillRect/>
          </a:stretch>
        </p:blipFill>
        <p:spPr>
          <a:xfrm>
            <a:off x="93979" y="5628640"/>
            <a:ext cx="2289267" cy="1116487"/>
          </a:xfrm>
          <a:prstGeom prst="rect">
            <a:avLst/>
          </a:prstGeom>
        </p:spPr>
      </p:pic>
    </p:spTree>
    <p:extLst>
      <p:ext uri="{BB962C8B-B14F-4D97-AF65-F5344CB8AC3E}">
        <p14:creationId xmlns:p14="http://schemas.microsoft.com/office/powerpoint/2010/main" val="99069260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maryland.edu/kuali/user-resources-and-help/attachment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2.png"/><Relationship Id="rId12"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slide" Target="slide3.xml"/><Relationship Id="rId11" Type="http://schemas.openxmlformats.org/officeDocument/2006/relationships/image" Target="../media/image15.sv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slide" Target="slide8.xml"/><Relationship Id="rId5" Type="http://schemas.openxmlformats.org/officeDocument/2006/relationships/image" Target="../media/image11.svg"/><Relationship Id="rId10"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www.umaryland.edu/spa/award-management/award-review/" TargetMode="External"/><Relationship Id="rId13"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slide" Target="slide3.xml"/><Relationship Id="rId5" Type="http://schemas.openxmlformats.org/officeDocument/2006/relationships/image" Target="../media/image11.svg"/><Relationship Id="rId10" Type="http://schemas.openxmlformats.org/officeDocument/2006/relationships/image" Target="../media/image4.svg"/><Relationship Id="rId4" Type="http://schemas.openxmlformats.org/officeDocument/2006/relationships/image" Target="../media/image10.png"/><Relationship Id="rId9" Type="http://schemas.openxmlformats.org/officeDocument/2006/relationships/image" Target="../media/image3.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hyperlink" Target="https://www.umaryland.edu/media/umb/ord/documents/spa/Unfunded-Agreement-Questionnaire.pdf" TargetMode="External"/><Relationship Id="rId13" Type="http://schemas.openxmlformats.org/officeDocument/2006/relationships/image" Target="../media/image13.svg"/><Relationship Id="rId3" Type="http://schemas.openxmlformats.org/officeDocument/2006/relationships/image" Target="../media/image9.svg"/><Relationship Id="rId7" Type="http://schemas.openxmlformats.org/officeDocument/2006/relationships/image" Target="../media/image15.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slide" Target="slide3.xml"/><Relationship Id="rId5" Type="http://schemas.openxmlformats.org/officeDocument/2006/relationships/image" Target="../media/image11.svg"/><Relationship Id="rId15" Type="http://schemas.openxmlformats.org/officeDocument/2006/relationships/hyperlink" Target="https://www.umaryland.edu/spa/developing-proposals/unfunded-agreements/" TargetMode="External"/><Relationship Id="rId10" Type="http://schemas.openxmlformats.org/officeDocument/2006/relationships/image" Target="../media/image4.svg"/><Relationship Id="rId4" Type="http://schemas.openxmlformats.org/officeDocument/2006/relationships/image" Target="../media/image10.png"/><Relationship Id="rId9" Type="http://schemas.openxmlformats.org/officeDocument/2006/relationships/image" Target="../media/image3.png"/><Relationship Id="rId1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umaryland.edu/policies-and-procedures/library/research/procedures/sponsored-projects/pi-eligibility-waiver-request.ph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umaryland.edu/policies-and-procedures/library/research/procedures/sponsored-projects/request-an-fa-rate-waiver.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D153-2D8E-7042-833E-0BD9C507A2D0}"/>
              </a:ext>
            </a:extLst>
          </p:cNvPr>
          <p:cNvSpPr>
            <a:spLocks noGrp="1"/>
          </p:cNvSpPr>
          <p:nvPr>
            <p:ph type="ctrTitle"/>
          </p:nvPr>
        </p:nvSpPr>
        <p:spPr>
          <a:xfrm>
            <a:off x="1088571" y="1149689"/>
            <a:ext cx="10014858" cy="2746831"/>
          </a:xfrm>
        </p:spPr>
        <p:txBody>
          <a:bodyPr anchor="ctr"/>
          <a:lstStyle/>
          <a:p>
            <a:r>
              <a:rPr lang="en-US" dirty="0"/>
              <a:t>Proposal Attachment Guide</a:t>
            </a:r>
          </a:p>
        </p:txBody>
      </p:sp>
      <p:sp>
        <p:nvSpPr>
          <p:cNvPr id="3" name="Subtitle 2">
            <a:extLst>
              <a:ext uri="{FF2B5EF4-FFF2-40B4-BE49-F238E27FC236}">
                <a16:creationId xmlns:a16="http://schemas.microsoft.com/office/drawing/2014/main" id="{43B3B552-0EA4-F547-9FFC-7AA9CDDD206A}"/>
              </a:ext>
            </a:extLst>
          </p:cNvPr>
          <p:cNvSpPr>
            <a:spLocks noGrp="1"/>
          </p:cNvSpPr>
          <p:nvPr>
            <p:ph type="subTitle" idx="1"/>
          </p:nvPr>
        </p:nvSpPr>
        <p:spPr>
          <a:xfrm>
            <a:off x="1088571" y="3896520"/>
            <a:ext cx="10014858" cy="958509"/>
          </a:xfrm>
        </p:spPr>
        <p:txBody>
          <a:bodyPr anchor="ctr"/>
          <a:lstStyle/>
          <a:p>
            <a:r>
              <a:rPr lang="en-US" dirty="0"/>
              <a:t>What needs to be attached in my KR proposal?</a:t>
            </a:r>
          </a:p>
        </p:txBody>
      </p:sp>
    </p:spTree>
    <p:extLst>
      <p:ext uri="{BB962C8B-B14F-4D97-AF65-F5344CB8AC3E}">
        <p14:creationId xmlns:p14="http://schemas.microsoft.com/office/powerpoint/2010/main" val="50839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0761F-2DC2-F02F-CCA5-62CEEACF6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49242-0CB3-7960-EF73-B006D2709F1C}"/>
              </a:ext>
            </a:extLst>
          </p:cNvPr>
          <p:cNvSpPr>
            <a:spLocks noGrp="1"/>
          </p:cNvSpPr>
          <p:nvPr>
            <p:ph type="title"/>
          </p:nvPr>
        </p:nvSpPr>
        <p:spPr/>
        <p:txBody>
          <a:bodyPr/>
          <a:lstStyle/>
          <a:p>
            <a:r>
              <a:rPr lang="en-US" dirty="0"/>
              <a:t>Step One: Proposal Attachments </a:t>
            </a:r>
          </a:p>
        </p:txBody>
      </p:sp>
      <p:sp>
        <p:nvSpPr>
          <p:cNvPr id="3" name="TextBox 2">
            <a:hlinkClick r:id="rId3"/>
            <a:extLst>
              <a:ext uri="{FF2B5EF4-FFF2-40B4-BE49-F238E27FC236}">
                <a16:creationId xmlns:a16="http://schemas.microsoft.com/office/drawing/2014/main" id="{F0BC98D4-4773-EA99-E430-2EA422E24246}"/>
              </a:ext>
            </a:extLst>
          </p:cNvPr>
          <p:cNvSpPr txBox="1">
            <a:spLocks/>
          </p:cNvSpPr>
          <p:nvPr/>
        </p:nvSpPr>
        <p:spPr>
          <a:xfrm>
            <a:off x="887550" y="3546576"/>
            <a:ext cx="4489541" cy="369332"/>
          </a:xfrm>
          <a:prstGeom prst="rect">
            <a:avLst/>
          </a:prstGeom>
          <a:solidFill>
            <a:schemeClr val="bg1">
              <a:lumMod val="85000"/>
            </a:schemeClr>
          </a:solidFill>
          <a:ln>
            <a:solidFill>
              <a:schemeClr val="tx1"/>
            </a:solidFill>
          </a:ln>
        </p:spPr>
        <p:txBody>
          <a:bodyPr wrap="square" rtlCol="0" anchor="ctr">
            <a:spAutoFit/>
          </a:bodyPr>
          <a:lstStyle/>
          <a:p>
            <a:r>
              <a:rPr lang="en-US" b="1" dirty="0"/>
              <a:t>          More information about attachments</a:t>
            </a:r>
          </a:p>
        </p:txBody>
      </p:sp>
      <p:pic>
        <p:nvPicPr>
          <p:cNvPr id="9" name="Graphic 8" descr="Link with solid fill">
            <a:hlinkClick r:id="rId3"/>
            <a:extLst>
              <a:ext uri="{FF2B5EF4-FFF2-40B4-BE49-F238E27FC236}">
                <a16:creationId xmlns:a16="http://schemas.microsoft.com/office/drawing/2014/main" id="{1AD53548-D53D-87C2-556B-2E7ABBDF9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923756">
            <a:off x="932882" y="3502642"/>
            <a:ext cx="457200" cy="457200"/>
          </a:xfrm>
          <a:prstGeom prst="rect">
            <a:avLst/>
          </a:prstGeom>
        </p:spPr>
      </p:pic>
      <p:sp>
        <p:nvSpPr>
          <p:cNvPr id="13" name="Content Placeholder 2">
            <a:extLst>
              <a:ext uri="{FF2B5EF4-FFF2-40B4-BE49-F238E27FC236}">
                <a16:creationId xmlns:a16="http://schemas.microsoft.com/office/drawing/2014/main" id="{4DBF25C0-6233-0C69-6EA1-C246F53485D1}"/>
              </a:ext>
            </a:extLst>
          </p:cNvPr>
          <p:cNvSpPr>
            <a:spLocks noGrp="1"/>
          </p:cNvSpPr>
          <p:nvPr>
            <p:ph idx="1"/>
          </p:nvPr>
        </p:nvSpPr>
        <p:spPr>
          <a:xfrm>
            <a:off x="838200" y="1331795"/>
            <a:ext cx="4858063" cy="1752310"/>
          </a:xfrm>
        </p:spPr>
        <p:txBody>
          <a:bodyPr>
            <a:noAutofit/>
          </a:bodyPr>
          <a:lstStyle/>
          <a:p>
            <a:r>
              <a:rPr lang="en-US" dirty="0"/>
              <a:t>In Kuali Research, navigate to the attachments tab. This is where you will upload the necessary documents. </a:t>
            </a:r>
          </a:p>
          <a:p>
            <a:endParaRPr lang="en-US" dirty="0"/>
          </a:p>
          <a:p>
            <a:r>
              <a:rPr lang="en-US" dirty="0"/>
              <a:t>This guide will lead you through the required attachments for each type of proposal.</a:t>
            </a:r>
          </a:p>
        </p:txBody>
      </p:sp>
      <p:pic>
        <p:nvPicPr>
          <p:cNvPr id="16" name="Picture 15" descr="A screenshot of a computer&#10;&#10;AI-generated content may be incorrect.">
            <a:extLst>
              <a:ext uri="{FF2B5EF4-FFF2-40B4-BE49-F238E27FC236}">
                <a16:creationId xmlns:a16="http://schemas.microsoft.com/office/drawing/2014/main" id="{313695F4-9258-11EC-3894-FA9B6B25F23B}"/>
              </a:ext>
            </a:extLst>
          </p:cNvPr>
          <p:cNvPicPr>
            <a:picLocks noChangeAspect="1"/>
          </p:cNvPicPr>
          <p:nvPr/>
        </p:nvPicPr>
        <p:blipFill>
          <a:blip r:embed="rId6"/>
          <a:stretch>
            <a:fillRect/>
          </a:stretch>
        </p:blipFill>
        <p:spPr>
          <a:xfrm>
            <a:off x="5696263" y="826622"/>
            <a:ext cx="6095850" cy="4509876"/>
          </a:xfrm>
          <a:prstGeom prst="rect">
            <a:avLst/>
          </a:prstGeom>
        </p:spPr>
      </p:pic>
    </p:spTree>
    <p:extLst>
      <p:ext uri="{BB962C8B-B14F-4D97-AF65-F5344CB8AC3E}">
        <p14:creationId xmlns:p14="http://schemas.microsoft.com/office/powerpoint/2010/main" val="130003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799C-9BDB-ED2C-34A4-0501AB5E58C2}"/>
            </a:ext>
          </a:extLst>
        </p:cNvPr>
        <p:cNvGrpSpPr/>
        <p:nvPr/>
      </p:nvGrpSpPr>
      <p:grpSpPr>
        <a:xfrm>
          <a:off x="0" y="0"/>
          <a:ext cx="0" cy="0"/>
          <a:chOff x="0" y="0"/>
          <a:chExt cx="0" cy="0"/>
        </a:xfrm>
      </p:grpSpPr>
      <p:sp>
        <p:nvSpPr>
          <p:cNvPr id="11" name="Content Placeholder 2">
            <a:hlinkClick r:id="rId3" action="ppaction://hlinksldjump"/>
            <a:extLst>
              <a:ext uri="{FF2B5EF4-FFF2-40B4-BE49-F238E27FC236}">
                <a16:creationId xmlns:a16="http://schemas.microsoft.com/office/drawing/2014/main" id="{FF4346D6-E162-AFBC-7DD3-A0C403685FE0}"/>
              </a:ext>
            </a:extLst>
          </p:cNvPr>
          <p:cNvSpPr txBox="1">
            <a:spLocks/>
          </p:cNvSpPr>
          <p:nvPr/>
        </p:nvSpPr>
        <p:spPr>
          <a:xfrm>
            <a:off x="1958716" y="1830780"/>
            <a:ext cx="3657600" cy="1463040"/>
          </a:xfrm>
          <a:prstGeom prst="rect">
            <a:avLst/>
          </a:prstGeom>
          <a:ln>
            <a:solidFill>
              <a:schemeClr val="tx1"/>
            </a:solidFill>
          </a:ln>
        </p:spPr>
        <p:txBody>
          <a:bodyPr vert="horz" lIns="91440" tIns="91440" rIns="91440" bIns="9144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Federal system-to-system</a:t>
            </a:r>
            <a:endParaRPr lang="en-US" dirty="0"/>
          </a:p>
          <a:p>
            <a:pPr algn="ctr"/>
            <a:r>
              <a:rPr lang="en-US" dirty="0"/>
              <a:t>Examples: Federal grants, cooperative agreements, fellowships</a:t>
            </a:r>
          </a:p>
        </p:txBody>
      </p:sp>
      <p:sp>
        <p:nvSpPr>
          <p:cNvPr id="2" name="Title 1">
            <a:extLst>
              <a:ext uri="{FF2B5EF4-FFF2-40B4-BE49-F238E27FC236}">
                <a16:creationId xmlns:a16="http://schemas.microsoft.com/office/drawing/2014/main" id="{DA6BC25B-F8A3-E51E-9E1D-B9F0EFF8ACC7}"/>
              </a:ext>
            </a:extLst>
          </p:cNvPr>
          <p:cNvSpPr>
            <a:spLocks noGrp="1"/>
          </p:cNvSpPr>
          <p:nvPr>
            <p:ph type="title"/>
          </p:nvPr>
        </p:nvSpPr>
        <p:spPr/>
        <p:txBody>
          <a:bodyPr/>
          <a:lstStyle/>
          <a:p>
            <a:r>
              <a:rPr lang="en-US" dirty="0"/>
              <a:t>What kind of proposal?</a:t>
            </a:r>
          </a:p>
        </p:txBody>
      </p:sp>
      <p:sp>
        <p:nvSpPr>
          <p:cNvPr id="4" name="Content Placeholder 2">
            <a:hlinkClick r:id="rId4" action="ppaction://hlinksldjump"/>
            <a:extLst>
              <a:ext uri="{FF2B5EF4-FFF2-40B4-BE49-F238E27FC236}">
                <a16:creationId xmlns:a16="http://schemas.microsoft.com/office/drawing/2014/main" id="{3A003417-8B52-4E54-593A-4F6E3372A2D9}"/>
              </a:ext>
            </a:extLst>
          </p:cNvPr>
          <p:cNvSpPr txBox="1">
            <a:spLocks/>
          </p:cNvSpPr>
          <p:nvPr/>
        </p:nvSpPr>
        <p:spPr>
          <a:xfrm>
            <a:off x="6575684" y="1830780"/>
            <a:ext cx="3657600" cy="1463040"/>
          </a:xfrm>
          <a:prstGeom prst="rect">
            <a:avLst/>
          </a:prstGeom>
          <a:ln>
            <a:solidFill>
              <a:schemeClr val="tx1"/>
            </a:solidFill>
          </a:ln>
        </p:spPr>
        <p:txBody>
          <a:bodyPr vert="horz" lIns="91440" tIns="91440" rIns="91440" bIns="9144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Sponsor portal submission</a:t>
            </a:r>
          </a:p>
          <a:p>
            <a:pPr algn="ctr"/>
            <a:r>
              <a:rPr lang="en-US" dirty="0"/>
              <a:t>Examples: TEDCO, MIPS, Proposal Central, Research.gov, NASA NSPIRES</a:t>
            </a:r>
          </a:p>
        </p:txBody>
      </p:sp>
      <p:sp>
        <p:nvSpPr>
          <p:cNvPr id="5" name="Content Placeholder 2">
            <a:hlinkClick r:id="rId5" action="ppaction://hlinksldjump"/>
            <a:extLst>
              <a:ext uri="{FF2B5EF4-FFF2-40B4-BE49-F238E27FC236}">
                <a16:creationId xmlns:a16="http://schemas.microsoft.com/office/drawing/2014/main" id="{DAFED87E-AB74-3AD8-3E45-2BFA43DFBF85}"/>
              </a:ext>
            </a:extLst>
          </p:cNvPr>
          <p:cNvSpPr txBox="1">
            <a:spLocks/>
          </p:cNvSpPr>
          <p:nvPr/>
        </p:nvSpPr>
        <p:spPr>
          <a:xfrm>
            <a:off x="1958716" y="3772452"/>
            <a:ext cx="3657600" cy="1463040"/>
          </a:xfrm>
          <a:prstGeom prst="rect">
            <a:avLst/>
          </a:prstGeom>
          <a:ln>
            <a:solidFill>
              <a:schemeClr val="tx1"/>
            </a:solidFill>
          </a:ln>
        </p:spPr>
        <p:txBody>
          <a:bodyPr vert="horz" lIns="91440" tIns="91440" rIns="91440" bIns="9144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Submission to sponsor – other methods (email, etc.) </a:t>
            </a:r>
            <a:endParaRPr lang="en-US" dirty="0"/>
          </a:p>
          <a:p>
            <a:pPr algn="ctr"/>
            <a:r>
              <a:rPr lang="en-US" dirty="0"/>
              <a:t>Examples: Clinical trials (CCT), some Foundations, State of Maryland, subawards (UMB is the subrecipient)</a:t>
            </a:r>
          </a:p>
        </p:txBody>
      </p:sp>
      <p:sp>
        <p:nvSpPr>
          <p:cNvPr id="6" name="Content Placeholder 2">
            <a:hlinkClick r:id="rId6" action="ppaction://hlinksldjump"/>
            <a:extLst>
              <a:ext uri="{FF2B5EF4-FFF2-40B4-BE49-F238E27FC236}">
                <a16:creationId xmlns:a16="http://schemas.microsoft.com/office/drawing/2014/main" id="{D8C894B3-5D4F-BA6D-9FA4-E0F9470E902E}"/>
              </a:ext>
            </a:extLst>
          </p:cNvPr>
          <p:cNvSpPr txBox="1">
            <a:spLocks/>
          </p:cNvSpPr>
          <p:nvPr/>
        </p:nvSpPr>
        <p:spPr>
          <a:xfrm>
            <a:off x="6575684" y="3806357"/>
            <a:ext cx="3657600" cy="1463040"/>
          </a:xfrm>
          <a:prstGeom prst="rect">
            <a:avLst/>
          </a:prstGeom>
          <a:ln>
            <a:solidFill>
              <a:schemeClr val="tx1"/>
            </a:solidFill>
          </a:ln>
        </p:spPr>
        <p:txBody>
          <a:bodyPr vert="horz" lIns="91440" tIns="91440" rIns="91440" bIns="9144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t>Unfunded agreements</a:t>
            </a:r>
            <a:endParaRPr lang="en-US" dirty="0"/>
          </a:p>
          <a:p>
            <a:pPr algn="ctr"/>
            <a:r>
              <a:rPr lang="en-US" dirty="0"/>
              <a:t>Examples: confidentiality agreement, data use agreement </a:t>
            </a:r>
          </a:p>
        </p:txBody>
      </p:sp>
      <p:sp>
        <p:nvSpPr>
          <p:cNvPr id="8" name="Content Placeholder 2">
            <a:extLst>
              <a:ext uri="{FF2B5EF4-FFF2-40B4-BE49-F238E27FC236}">
                <a16:creationId xmlns:a16="http://schemas.microsoft.com/office/drawing/2014/main" id="{CF7479FA-8D61-0C4F-9A35-EF2297109035}"/>
              </a:ext>
            </a:extLst>
          </p:cNvPr>
          <p:cNvSpPr txBox="1">
            <a:spLocks/>
          </p:cNvSpPr>
          <p:nvPr/>
        </p:nvSpPr>
        <p:spPr>
          <a:xfrm>
            <a:off x="838200" y="1046481"/>
            <a:ext cx="10515600" cy="4019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Select the type of proposal you are submitting to learn more about required attachments.</a:t>
            </a:r>
          </a:p>
        </p:txBody>
      </p:sp>
      <p:pic>
        <p:nvPicPr>
          <p:cNvPr id="10" name="Graphic 9" descr="Cursor with solid fill">
            <a:extLst>
              <a:ext uri="{FF2B5EF4-FFF2-40B4-BE49-F238E27FC236}">
                <a16:creationId xmlns:a16="http://schemas.microsoft.com/office/drawing/2014/main" id="{7BD94BAF-ADD7-9822-6666-DA06DD8FB7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41208">
            <a:off x="556680" y="985941"/>
            <a:ext cx="406551" cy="406551"/>
          </a:xfrm>
          <a:prstGeom prst="rect">
            <a:avLst/>
          </a:prstGeom>
        </p:spPr>
      </p:pic>
    </p:spTree>
    <p:extLst>
      <p:ext uri="{BB962C8B-B14F-4D97-AF65-F5344CB8AC3E}">
        <p14:creationId xmlns:p14="http://schemas.microsoft.com/office/powerpoint/2010/main" val="2039680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9891-7054-E93C-E42F-ACA18B1F8509}"/>
              </a:ext>
            </a:extLst>
          </p:cNvPr>
          <p:cNvSpPr>
            <a:spLocks noGrp="1"/>
          </p:cNvSpPr>
          <p:nvPr>
            <p:ph type="title"/>
          </p:nvPr>
        </p:nvSpPr>
        <p:spPr/>
        <p:txBody>
          <a:bodyPr>
            <a:normAutofit fontScale="90000"/>
          </a:bodyPr>
          <a:lstStyle/>
          <a:p>
            <a:r>
              <a:rPr lang="en-US" dirty="0"/>
              <a:t>Step One: Proposal Attachments </a:t>
            </a:r>
            <a:br>
              <a:rPr lang="en-US" dirty="0"/>
            </a:br>
            <a:r>
              <a:rPr lang="en-US" dirty="0"/>
              <a:t>Federal system-to-system (S2S)</a:t>
            </a:r>
          </a:p>
        </p:txBody>
      </p:sp>
      <p:sp>
        <p:nvSpPr>
          <p:cNvPr id="3" name="Content Placeholder 2">
            <a:extLst>
              <a:ext uri="{FF2B5EF4-FFF2-40B4-BE49-F238E27FC236}">
                <a16:creationId xmlns:a16="http://schemas.microsoft.com/office/drawing/2014/main" id="{813D1FFC-8B71-EF3F-823D-D7083924CE73}"/>
              </a:ext>
            </a:extLst>
          </p:cNvPr>
          <p:cNvSpPr>
            <a:spLocks noGrp="1"/>
          </p:cNvSpPr>
          <p:nvPr>
            <p:ph idx="1"/>
          </p:nvPr>
        </p:nvSpPr>
        <p:spPr>
          <a:xfrm>
            <a:off x="838200" y="1046480"/>
            <a:ext cx="5112895" cy="5130483"/>
          </a:xfrm>
        </p:spPr>
        <p:txBody>
          <a:bodyPr>
            <a:noAutofit/>
          </a:bodyPr>
          <a:lstStyle/>
          <a:p>
            <a:r>
              <a:rPr lang="en-US" b="1" dirty="0"/>
              <a:t>What is it? </a:t>
            </a:r>
            <a:r>
              <a:rPr lang="en-US" dirty="0"/>
              <a:t>System-to-system (S2S) allows you to submit your proposal to </a:t>
            </a:r>
            <a:r>
              <a:rPr lang="en-US" dirty="0" err="1"/>
              <a:t>Grants.gov</a:t>
            </a:r>
            <a:r>
              <a:rPr lang="en-US" dirty="0"/>
              <a:t> through Kuali Research. S2S is very convenient because you only need to enter your data once and KR will populate all required fields.</a:t>
            </a:r>
            <a:endParaRPr lang="en-US" b="1" dirty="0"/>
          </a:p>
          <a:p>
            <a:endParaRPr lang="en-US" b="1" dirty="0"/>
          </a:p>
          <a:p>
            <a:r>
              <a:rPr lang="en-US" b="1" dirty="0"/>
              <a:t>Examples: </a:t>
            </a:r>
            <a:r>
              <a:rPr lang="en-US" dirty="0"/>
              <a:t>Federal grants, cooperative agreements, fellowships</a:t>
            </a:r>
          </a:p>
          <a:p>
            <a:endParaRPr lang="en-US" b="1" dirty="0"/>
          </a:p>
          <a:p>
            <a:r>
              <a:rPr lang="en-US" b="1" dirty="0"/>
              <a:t>What to attach: </a:t>
            </a:r>
            <a:r>
              <a:rPr lang="en-US" dirty="0"/>
              <a:t>Follow sponsor requirements. S2S will automatically list and include all mandatory forms. Optional forms can be added by clicking the “include” button.</a:t>
            </a:r>
            <a:endParaRPr lang="en-US" b="1" dirty="0"/>
          </a:p>
        </p:txBody>
      </p:sp>
      <p:pic>
        <p:nvPicPr>
          <p:cNvPr id="5" name="Graphic 4" descr="Paperclip with solid fill">
            <a:extLst>
              <a:ext uri="{FF2B5EF4-FFF2-40B4-BE49-F238E27FC236}">
                <a16:creationId xmlns:a16="http://schemas.microsoft.com/office/drawing/2014/main" id="{EA29C961-6FBF-7C57-09DC-9A00359956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027" y="3429000"/>
            <a:ext cx="497910" cy="497910"/>
          </a:xfrm>
          <a:prstGeom prst="rect">
            <a:avLst/>
          </a:prstGeom>
        </p:spPr>
      </p:pic>
      <p:pic>
        <p:nvPicPr>
          <p:cNvPr id="6" name="Graphic 5" descr="Document with solid fill">
            <a:extLst>
              <a:ext uri="{FF2B5EF4-FFF2-40B4-BE49-F238E27FC236}">
                <a16:creationId xmlns:a16="http://schemas.microsoft.com/office/drawing/2014/main" id="{01466E7B-0889-1FDF-1755-C1E28B1DED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3017" y="2520265"/>
            <a:ext cx="502920" cy="502920"/>
          </a:xfrm>
          <a:prstGeom prst="rect">
            <a:avLst/>
          </a:prstGeom>
        </p:spPr>
      </p:pic>
      <p:pic>
        <p:nvPicPr>
          <p:cNvPr id="8" name="Graphic 7" descr="Back with solid fill">
            <a:hlinkClick r:id="rId6" action="ppaction://hlinksldjump"/>
            <a:extLst>
              <a:ext uri="{FF2B5EF4-FFF2-40B4-BE49-F238E27FC236}">
                <a16:creationId xmlns:a16="http://schemas.microsoft.com/office/drawing/2014/main" id="{29BA54CA-8A39-3B73-D88E-578C3DEB5D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3800" y="0"/>
            <a:ext cx="554558" cy="554558"/>
          </a:xfrm>
          <a:prstGeom prst="rect">
            <a:avLst/>
          </a:prstGeom>
        </p:spPr>
      </p:pic>
      <p:sp>
        <p:nvSpPr>
          <p:cNvPr id="9" name="Content Placeholder 2">
            <a:hlinkClick r:id="rId6" action="ppaction://hlinksldjump"/>
            <a:extLst>
              <a:ext uri="{FF2B5EF4-FFF2-40B4-BE49-F238E27FC236}">
                <a16:creationId xmlns:a16="http://schemas.microsoft.com/office/drawing/2014/main" id="{D42B2DE1-D11A-7834-DD75-6F55743EC1EA}"/>
              </a:ext>
            </a:extLst>
          </p:cNvPr>
          <p:cNvSpPr txBox="1">
            <a:spLocks/>
          </p:cNvSpPr>
          <p:nvPr/>
        </p:nvSpPr>
        <p:spPr>
          <a:xfrm>
            <a:off x="9576931" y="114440"/>
            <a:ext cx="1934227" cy="3256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t>Click here to return to </a:t>
            </a:r>
            <a:br>
              <a:rPr lang="en-US" sz="1200" dirty="0"/>
            </a:br>
            <a:r>
              <a:rPr lang="en-US" sz="1200" dirty="0"/>
              <a:t>“What kind of proposal?”</a:t>
            </a:r>
          </a:p>
        </p:txBody>
      </p:sp>
      <p:pic>
        <p:nvPicPr>
          <p:cNvPr id="7" name="Picture 6" descr="A screenshot of a computer&#10;&#10;AI-generated content may be incorrect.">
            <a:extLst>
              <a:ext uri="{FF2B5EF4-FFF2-40B4-BE49-F238E27FC236}">
                <a16:creationId xmlns:a16="http://schemas.microsoft.com/office/drawing/2014/main" id="{5CCC9E0D-FD23-B642-47A1-57460BCD57B0}"/>
              </a:ext>
            </a:extLst>
          </p:cNvPr>
          <p:cNvPicPr>
            <a:picLocks noChangeAspect="1"/>
          </p:cNvPicPr>
          <p:nvPr/>
        </p:nvPicPr>
        <p:blipFill>
          <a:blip r:embed="rId9"/>
          <a:stretch>
            <a:fillRect/>
          </a:stretch>
        </p:blipFill>
        <p:spPr>
          <a:xfrm>
            <a:off x="6096000" y="954873"/>
            <a:ext cx="5677973" cy="4200719"/>
          </a:xfrm>
          <a:prstGeom prst="rect">
            <a:avLst/>
          </a:prstGeom>
        </p:spPr>
      </p:pic>
      <p:pic>
        <p:nvPicPr>
          <p:cNvPr id="10" name="Graphic 9" descr="Question Mark with solid fill">
            <a:extLst>
              <a:ext uri="{FF2B5EF4-FFF2-40B4-BE49-F238E27FC236}">
                <a16:creationId xmlns:a16="http://schemas.microsoft.com/office/drawing/2014/main" id="{0BD461D8-57A6-B65A-69A8-C30DB717DC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5522" y="958376"/>
            <a:ext cx="502920" cy="502920"/>
          </a:xfrm>
          <a:prstGeom prst="rect">
            <a:avLst/>
          </a:prstGeom>
        </p:spPr>
      </p:pic>
      <p:sp>
        <p:nvSpPr>
          <p:cNvPr id="11" name="Right Arrow 10">
            <a:hlinkClick r:id="rId12" action="ppaction://hlinksldjump"/>
            <a:extLst>
              <a:ext uri="{FF2B5EF4-FFF2-40B4-BE49-F238E27FC236}">
                <a16:creationId xmlns:a16="http://schemas.microsoft.com/office/drawing/2014/main" id="{BFA1DFA6-4DCD-5CBC-34F0-6B93C37BA9BD}"/>
              </a:ext>
            </a:extLst>
          </p:cNvPr>
          <p:cNvSpPr/>
          <p:nvPr/>
        </p:nvSpPr>
        <p:spPr>
          <a:xfrm>
            <a:off x="10118361" y="6176963"/>
            <a:ext cx="1789997" cy="68103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Proceed to step 2</a:t>
            </a:r>
          </a:p>
        </p:txBody>
      </p:sp>
    </p:spTree>
    <p:extLst>
      <p:ext uri="{BB962C8B-B14F-4D97-AF65-F5344CB8AC3E}">
        <p14:creationId xmlns:p14="http://schemas.microsoft.com/office/powerpoint/2010/main" val="215967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86F3-0576-D35F-19FD-90C2A76DEE87}"/>
              </a:ext>
            </a:extLst>
          </p:cNvPr>
          <p:cNvSpPr>
            <a:spLocks noGrp="1"/>
          </p:cNvSpPr>
          <p:nvPr>
            <p:ph type="title"/>
          </p:nvPr>
        </p:nvSpPr>
        <p:spPr/>
        <p:txBody>
          <a:bodyPr>
            <a:normAutofit fontScale="90000"/>
          </a:bodyPr>
          <a:lstStyle/>
          <a:p>
            <a:r>
              <a:rPr lang="en-US" dirty="0"/>
              <a:t>Step One: Proposal Attachments</a:t>
            </a:r>
            <a:br>
              <a:rPr lang="en-US" dirty="0"/>
            </a:br>
            <a:r>
              <a:rPr lang="en-US" dirty="0"/>
              <a:t>Sponsor portal submission</a:t>
            </a:r>
          </a:p>
        </p:txBody>
      </p:sp>
      <p:sp>
        <p:nvSpPr>
          <p:cNvPr id="3" name="Content Placeholder 2">
            <a:extLst>
              <a:ext uri="{FF2B5EF4-FFF2-40B4-BE49-F238E27FC236}">
                <a16:creationId xmlns:a16="http://schemas.microsoft.com/office/drawing/2014/main" id="{699228DA-86BB-4D0F-2C0F-7A52DDEB6673}"/>
              </a:ext>
            </a:extLst>
          </p:cNvPr>
          <p:cNvSpPr>
            <a:spLocks noGrp="1"/>
          </p:cNvSpPr>
          <p:nvPr>
            <p:ph idx="1"/>
          </p:nvPr>
        </p:nvSpPr>
        <p:spPr>
          <a:xfrm>
            <a:off x="838199" y="1046480"/>
            <a:ext cx="10935773" cy="5130483"/>
          </a:xfrm>
        </p:spPr>
        <p:txBody>
          <a:bodyPr>
            <a:noAutofit/>
          </a:bodyPr>
          <a:lstStyle/>
          <a:p>
            <a:r>
              <a:rPr lang="en-US" b="1" dirty="0"/>
              <a:t>What is it? </a:t>
            </a:r>
            <a:r>
              <a:rPr lang="en-US" dirty="0"/>
              <a:t>Proposals submitted via a sponsor’s unique and separate portal.</a:t>
            </a:r>
          </a:p>
          <a:p>
            <a:endParaRPr lang="en-US" b="1" dirty="0"/>
          </a:p>
          <a:p>
            <a:r>
              <a:rPr lang="en-US" b="1" dirty="0"/>
              <a:t>Examples:  </a:t>
            </a:r>
            <a:r>
              <a:rPr lang="en-US" dirty="0"/>
              <a:t>TEDCO, MIPS, Proposal Central, Research.gov, NASA NSPIRES</a:t>
            </a:r>
          </a:p>
          <a:p>
            <a:endParaRPr lang="en-US" b="1" dirty="0"/>
          </a:p>
          <a:p>
            <a:r>
              <a:rPr lang="en-US" b="1" dirty="0"/>
              <a:t>What to attach:</a:t>
            </a:r>
          </a:p>
          <a:p>
            <a:pPr marL="971550" lvl="1" indent="-285750"/>
            <a:r>
              <a:rPr lang="en-US" u="sng" dirty="0"/>
              <a:t>Final</a:t>
            </a:r>
            <a:r>
              <a:rPr lang="en-US" dirty="0"/>
              <a:t> budget</a:t>
            </a:r>
          </a:p>
          <a:p>
            <a:pPr marL="971550" lvl="1" indent="-285750"/>
            <a:r>
              <a:rPr lang="en-US" dirty="0"/>
              <a:t>Budget justification</a:t>
            </a:r>
          </a:p>
          <a:p>
            <a:pPr marL="971550" lvl="1" indent="-285750"/>
            <a:r>
              <a:rPr lang="en-US" dirty="0"/>
              <a:t>Letter(s) of commitment/support </a:t>
            </a:r>
          </a:p>
          <a:p>
            <a:pPr marL="971550" lvl="1" indent="-285750"/>
            <a:r>
              <a:rPr lang="en-US" dirty="0"/>
              <a:t>Subaward documentation</a:t>
            </a:r>
          </a:p>
          <a:p>
            <a:pPr marL="971550" lvl="1" indent="-285750"/>
            <a:r>
              <a:rPr lang="en-US" dirty="0"/>
              <a:t>Research plan/technical scope of work, this may be in draft format and replaced during routing by the proposal creator</a:t>
            </a:r>
          </a:p>
          <a:p>
            <a:r>
              <a:rPr lang="en-US" b="1" dirty="0"/>
              <a:t>Please note: </a:t>
            </a:r>
            <a:r>
              <a:rPr lang="en-US" dirty="0"/>
              <a:t>The final copy of submitted proposal must be provided to SPA.</a:t>
            </a:r>
          </a:p>
          <a:p>
            <a:endParaRPr lang="en-US" b="1" dirty="0"/>
          </a:p>
          <a:p>
            <a:r>
              <a:rPr lang="en-US" b="1" dirty="0"/>
              <a:t>Special instructions: </a:t>
            </a:r>
            <a:r>
              <a:rPr lang="en-US" dirty="0"/>
              <a:t>If the sponsor’s system allows proposal submission by the PI, be sure to route the proposal in Kuali Research BEFORE submission. After-the-fact routings should be rare.</a:t>
            </a:r>
          </a:p>
        </p:txBody>
      </p:sp>
      <p:pic>
        <p:nvPicPr>
          <p:cNvPr id="14" name="Graphic 13" descr="Paperclip with solid fill">
            <a:extLst>
              <a:ext uri="{FF2B5EF4-FFF2-40B4-BE49-F238E27FC236}">
                <a16:creationId xmlns:a16="http://schemas.microsoft.com/office/drawing/2014/main" id="{27D421A8-4227-AAD4-F1E7-4ED337450D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027" y="2349503"/>
            <a:ext cx="497910" cy="497910"/>
          </a:xfrm>
          <a:prstGeom prst="rect">
            <a:avLst/>
          </a:prstGeom>
        </p:spPr>
      </p:pic>
      <p:pic>
        <p:nvPicPr>
          <p:cNvPr id="15" name="Graphic 14" descr="Document with solid fill">
            <a:extLst>
              <a:ext uri="{FF2B5EF4-FFF2-40B4-BE49-F238E27FC236}">
                <a16:creationId xmlns:a16="http://schemas.microsoft.com/office/drawing/2014/main" id="{0795F320-2D83-3ECA-10B5-80196FF931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522" y="1651312"/>
            <a:ext cx="502920" cy="502920"/>
          </a:xfrm>
          <a:prstGeom prst="rect">
            <a:avLst/>
          </a:prstGeom>
        </p:spPr>
      </p:pic>
      <p:pic>
        <p:nvPicPr>
          <p:cNvPr id="16" name="Graphic 15" descr="Question Mark with solid fill">
            <a:extLst>
              <a:ext uri="{FF2B5EF4-FFF2-40B4-BE49-F238E27FC236}">
                <a16:creationId xmlns:a16="http://schemas.microsoft.com/office/drawing/2014/main" id="{7D4880D9-5FA9-73C3-45CE-1E287CA59B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522" y="958376"/>
            <a:ext cx="502920" cy="502920"/>
          </a:xfrm>
          <a:prstGeom prst="rect">
            <a:avLst/>
          </a:prstGeom>
        </p:spPr>
      </p:pic>
      <p:pic>
        <p:nvPicPr>
          <p:cNvPr id="5" name="Graphic 4" descr="Back with solid fill">
            <a:hlinkClick r:id="rId8" action="ppaction://hlinksldjump"/>
            <a:extLst>
              <a:ext uri="{FF2B5EF4-FFF2-40B4-BE49-F238E27FC236}">
                <a16:creationId xmlns:a16="http://schemas.microsoft.com/office/drawing/2014/main" id="{67F8DAD8-E5F3-0256-C09B-965F2EA314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53800" y="0"/>
            <a:ext cx="554558" cy="554558"/>
          </a:xfrm>
          <a:prstGeom prst="rect">
            <a:avLst/>
          </a:prstGeom>
        </p:spPr>
      </p:pic>
      <p:sp>
        <p:nvSpPr>
          <p:cNvPr id="7" name="Right Arrow 6">
            <a:hlinkClick r:id="rId11" action="ppaction://hlinksldjump"/>
            <a:extLst>
              <a:ext uri="{FF2B5EF4-FFF2-40B4-BE49-F238E27FC236}">
                <a16:creationId xmlns:a16="http://schemas.microsoft.com/office/drawing/2014/main" id="{0F5341A4-DB6F-0670-9D15-E9454B09FA4E}"/>
              </a:ext>
            </a:extLst>
          </p:cNvPr>
          <p:cNvSpPr/>
          <p:nvPr/>
        </p:nvSpPr>
        <p:spPr>
          <a:xfrm>
            <a:off x="10118361" y="6176963"/>
            <a:ext cx="1789997" cy="68103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Proceed to step 2</a:t>
            </a:r>
          </a:p>
        </p:txBody>
      </p:sp>
      <p:sp>
        <p:nvSpPr>
          <p:cNvPr id="4" name="Content Placeholder 2">
            <a:hlinkClick r:id="rId8" action="ppaction://hlinksldjump"/>
            <a:extLst>
              <a:ext uri="{FF2B5EF4-FFF2-40B4-BE49-F238E27FC236}">
                <a16:creationId xmlns:a16="http://schemas.microsoft.com/office/drawing/2014/main" id="{EB32AA0E-E85F-5D64-9390-969536C15FCE}"/>
              </a:ext>
            </a:extLst>
          </p:cNvPr>
          <p:cNvSpPr txBox="1">
            <a:spLocks/>
          </p:cNvSpPr>
          <p:nvPr/>
        </p:nvSpPr>
        <p:spPr>
          <a:xfrm>
            <a:off x="9576931" y="114440"/>
            <a:ext cx="1934227" cy="3256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t>Click here to return to </a:t>
            </a:r>
            <a:br>
              <a:rPr lang="en-US" sz="1200" dirty="0"/>
            </a:br>
            <a:r>
              <a:rPr lang="en-US" sz="1200" dirty="0"/>
              <a:t>“What kind of proposal?”</a:t>
            </a:r>
          </a:p>
        </p:txBody>
      </p:sp>
    </p:spTree>
    <p:extLst>
      <p:ext uri="{BB962C8B-B14F-4D97-AF65-F5344CB8AC3E}">
        <p14:creationId xmlns:p14="http://schemas.microsoft.com/office/powerpoint/2010/main" val="27840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F4254-0F6B-D650-C4B0-C63DC509B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EE0E6-0B6A-E970-775D-C08CC74C1E59}"/>
              </a:ext>
            </a:extLst>
          </p:cNvPr>
          <p:cNvSpPr>
            <a:spLocks noGrp="1"/>
          </p:cNvSpPr>
          <p:nvPr>
            <p:ph type="title"/>
          </p:nvPr>
        </p:nvSpPr>
        <p:spPr/>
        <p:txBody>
          <a:bodyPr>
            <a:normAutofit fontScale="90000"/>
          </a:bodyPr>
          <a:lstStyle/>
          <a:p>
            <a:r>
              <a:rPr lang="en-US" dirty="0"/>
              <a:t>Step One: Proposal Attachments</a:t>
            </a:r>
            <a:br>
              <a:rPr lang="en-US" dirty="0"/>
            </a:br>
            <a:r>
              <a:rPr lang="en-US" dirty="0"/>
              <a:t>Submission to sponsor – other methods (email, etc.)</a:t>
            </a:r>
          </a:p>
        </p:txBody>
      </p:sp>
      <p:sp>
        <p:nvSpPr>
          <p:cNvPr id="3" name="Content Placeholder 2">
            <a:extLst>
              <a:ext uri="{FF2B5EF4-FFF2-40B4-BE49-F238E27FC236}">
                <a16:creationId xmlns:a16="http://schemas.microsoft.com/office/drawing/2014/main" id="{E4DA4C8B-2D4A-202A-C901-D0A8DC69364B}"/>
              </a:ext>
            </a:extLst>
          </p:cNvPr>
          <p:cNvSpPr>
            <a:spLocks noGrp="1"/>
          </p:cNvSpPr>
          <p:nvPr>
            <p:ph idx="1"/>
          </p:nvPr>
        </p:nvSpPr>
        <p:spPr/>
        <p:txBody>
          <a:bodyPr>
            <a:noAutofit/>
          </a:bodyPr>
          <a:lstStyle/>
          <a:p>
            <a:r>
              <a:rPr lang="en-US" b="1" dirty="0"/>
              <a:t>What is it? </a:t>
            </a:r>
            <a:r>
              <a:rPr lang="en-US" dirty="0"/>
              <a:t>Proposals to sponsors that do not have submission forms on their website and request documents in alternate ways, like through email.</a:t>
            </a:r>
            <a:endParaRPr lang="en-US" b="1" dirty="0"/>
          </a:p>
          <a:p>
            <a:endParaRPr lang="en-US" b="1" dirty="0"/>
          </a:p>
          <a:p>
            <a:r>
              <a:rPr lang="en-US" b="1" dirty="0"/>
              <a:t>Examples:  </a:t>
            </a:r>
            <a:r>
              <a:rPr lang="en-US" dirty="0"/>
              <a:t>Clinical trials (CCT), some Foundations, State of Maryland, subawards (UMB is the subrecipient)</a:t>
            </a:r>
          </a:p>
          <a:p>
            <a:endParaRPr lang="en-US" b="1" dirty="0"/>
          </a:p>
          <a:p>
            <a:r>
              <a:rPr lang="en-US" b="1" dirty="0"/>
              <a:t>What to attach:</a:t>
            </a:r>
          </a:p>
          <a:p>
            <a:pPr marL="971550" lvl="1" indent="-285750"/>
            <a:r>
              <a:rPr lang="en-US" u="sng" dirty="0"/>
              <a:t>Final</a:t>
            </a:r>
            <a:r>
              <a:rPr lang="en-US" dirty="0"/>
              <a:t> scope of work </a:t>
            </a:r>
          </a:p>
          <a:p>
            <a:pPr marL="971550" lvl="1" indent="-285750"/>
            <a:r>
              <a:rPr lang="en-US" dirty="0"/>
              <a:t>Budget </a:t>
            </a:r>
          </a:p>
          <a:p>
            <a:pPr marL="971550" lvl="1" indent="-285750"/>
            <a:r>
              <a:rPr lang="en-US" dirty="0"/>
              <a:t>Budget justification</a:t>
            </a:r>
          </a:p>
          <a:p>
            <a:pPr marL="971550" lvl="1" indent="-285750"/>
            <a:r>
              <a:rPr lang="en-US" dirty="0"/>
              <a:t>Letter(s) of commitment/support</a:t>
            </a:r>
          </a:p>
          <a:p>
            <a:pPr marL="971550" lvl="1" indent="-285750"/>
            <a:r>
              <a:rPr lang="en-US" dirty="0"/>
              <a:t>Subaward documentation</a:t>
            </a:r>
          </a:p>
          <a:p>
            <a:pPr marL="971550" lvl="1" indent="-285750"/>
            <a:endParaRPr lang="en-US" dirty="0"/>
          </a:p>
          <a:p>
            <a:pPr marL="285750" indent="-285750"/>
            <a:r>
              <a:rPr lang="en-US" b="1" dirty="0"/>
              <a:t>Special instructions:</a:t>
            </a:r>
            <a:r>
              <a:rPr lang="en-US" dirty="0"/>
              <a:t> If your routing includes an agreement (grant agreement, MOU, etc.), respond “yes” to the UMB Questionnaire question, “Is there a contract document included as an attachment in this proposal?” SPA or CCT will review and (if needed) negotiate the agreement and sign on behalf of UMB.</a:t>
            </a:r>
          </a:p>
          <a:p>
            <a:pPr marL="285750" indent="-285750"/>
            <a:endParaRPr lang="en-US" dirty="0"/>
          </a:p>
        </p:txBody>
      </p:sp>
      <p:pic>
        <p:nvPicPr>
          <p:cNvPr id="7" name="Graphic 6" descr="Paperclip with solid fill">
            <a:extLst>
              <a:ext uri="{FF2B5EF4-FFF2-40B4-BE49-F238E27FC236}">
                <a16:creationId xmlns:a16="http://schemas.microsoft.com/office/drawing/2014/main" id="{064CB379-8DEC-30F8-3F59-8F3767AE19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027" y="2557323"/>
            <a:ext cx="497910" cy="497910"/>
          </a:xfrm>
          <a:prstGeom prst="rect">
            <a:avLst/>
          </a:prstGeom>
        </p:spPr>
      </p:pic>
      <p:pic>
        <p:nvPicPr>
          <p:cNvPr id="8" name="Graphic 7" descr="Document with solid fill">
            <a:extLst>
              <a:ext uri="{FF2B5EF4-FFF2-40B4-BE49-F238E27FC236}">
                <a16:creationId xmlns:a16="http://schemas.microsoft.com/office/drawing/2014/main" id="{F1D329B5-3DDB-ACC4-BC78-43C6B4BCCC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522" y="1859132"/>
            <a:ext cx="502920" cy="502920"/>
          </a:xfrm>
          <a:prstGeom prst="rect">
            <a:avLst/>
          </a:prstGeom>
        </p:spPr>
      </p:pic>
      <p:pic>
        <p:nvPicPr>
          <p:cNvPr id="9" name="Graphic 8" descr="Question Mark with solid fill">
            <a:extLst>
              <a:ext uri="{FF2B5EF4-FFF2-40B4-BE49-F238E27FC236}">
                <a16:creationId xmlns:a16="http://schemas.microsoft.com/office/drawing/2014/main" id="{EBA23705-B5D5-B166-53FE-6D7985DD56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522" y="1041504"/>
            <a:ext cx="502920" cy="502920"/>
          </a:xfrm>
          <a:prstGeom prst="rect">
            <a:avLst/>
          </a:prstGeom>
        </p:spPr>
      </p:pic>
      <p:sp>
        <p:nvSpPr>
          <p:cNvPr id="10" name="TextBox 9">
            <a:hlinkClick r:id="rId8"/>
            <a:extLst>
              <a:ext uri="{FF2B5EF4-FFF2-40B4-BE49-F238E27FC236}">
                <a16:creationId xmlns:a16="http://schemas.microsoft.com/office/drawing/2014/main" id="{F3E83073-BE13-1F3C-5459-157585F00AB4}"/>
              </a:ext>
            </a:extLst>
          </p:cNvPr>
          <p:cNvSpPr txBox="1">
            <a:spLocks/>
          </p:cNvSpPr>
          <p:nvPr/>
        </p:nvSpPr>
        <p:spPr>
          <a:xfrm>
            <a:off x="5034677" y="5587568"/>
            <a:ext cx="2122646" cy="369332"/>
          </a:xfrm>
          <a:prstGeom prst="rect">
            <a:avLst/>
          </a:prstGeom>
          <a:solidFill>
            <a:schemeClr val="bg1">
              <a:lumMod val="85000"/>
            </a:schemeClr>
          </a:solidFill>
          <a:ln>
            <a:solidFill>
              <a:schemeClr val="tx1"/>
            </a:solidFill>
          </a:ln>
        </p:spPr>
        <p:txBody>
          <a:bodyPr wrap="square" rtlCol="0" anchor="ctr">
            <a:spAutoFit/>
          </a:bodyPr>
          <a:lstStyle/>
          <a:p>
            <a:r>
              <a:rPr lang="en-US" b="1" dirty="0"/>
              <a:t>          Award Review</a:t>
            </a:r>
          </a:p>
        </p:txBody>
      </p:sp>
      <p:pic>
        <p:nvPicPr>
          <p:cNvPr id="13" name="Graphic 12" descr="Link with solid fill">
            <a:hlinkClick r:id="rId8"/>
            <a:extLst>
              <a:ext uri="{FF2B5EF4-FFF2-40B4-BE49-F238E27FC236}">
                <a16:creationId xmlns:a16="http://schemas.microsoft.com/office/drawing/2014/main" id="{FA064294-1383-B504-8D81-E3B0941627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23756">
            <a:off x="5055942" y="5550313"/>
            <a:ext cx="457200" cy="457200"/>
          </a:xfrm>
          <a:prstGeom prst="rect">
            <a:avLst/>
          </a:prstGeom>
        </p:spPr>
      </p:pic>
      <p:pic>
        <p:nvPicPr>
          <p:cNvPr id="11" name="Graphic 10" descr="Back with solid fill">
            <a:hlinkClick r:id="rId11" action="ppaction://hlinksldjump"/>
            <a:extLst>
              <a:ext uri="{FF2B5EF4-FFF2-40B4-BE49-F238E27FC236}">
                <a16:creationId xmlns:a16="http://schemas.microsoft.com/office/drawing/2014/main" id="{B88BCDBC-B49B-C2AD-1C1E-295552B944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53800" y="0"/>
            <a:ext cx="554558" cy="554558"/>
          </a:xfrm>
          <a:prstGeom prst="rect">
            <a:avLst/>
          </a:prstGeom>
        </p:spPr>
      </p:pic>
      <p:sp>
        <p:nvSpPr>
          <p:cNvPr id="14" name="Right Arrow 13">
            <a:hlinkClick r:id="rId14" action="ppaction://hlinksldjump"/>
            <a:extLst>
              <a:ext uri="{FF2B5EF4-FFF2-40B4-BE49-F238E27FC236}">
                <a16:creationId xmlns:a16="http://schemas.microsoft.com/office/drawing/2014/main" id="{17AE7FE1-D24F-F51D-C62E-D03F3390F5AA}"/>
              </a:ext>
            </a:extLst>
          </p:cNvPr>
          <p:cNvSpPr/>
          <p:nvPr/>
        </p:nvSpPr>
        <p:spPr>
          <a:xfrm>
            <a:off x="10118361" y="6176963"/>
            <a:ext cx="1789997" cy="68103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Proceed to step 2</a:t>
            </a:r>
          </a:p>
        </p:txBody>
      </p:sp>
      <p:sp>
        <p:nvSpPr>
          <p:cNvPr id="4" name="Content Placeholder 2">
            <a:hlinkClick r:id="rId11" action="ppaction://hlinksldjump"/>
            <a:extLst>
              <a:ext uri="{FF2B5EF4-FFF2-40B4-BE49-F238E27FC236}">
                <a16:creationId xmlns:a16="http://schemas.microsoft.com/office/drawing/2014/main" id="{B5217A5C-D8BB-D481-DBA3-65862B8EC986}"/>
              </a:ext>
            </a:extLst>
          </p:cNvPr>
          <p:cNvSpPr txBox="1">
            <a:spLocks/>
          </p:cNvSpPr>
          <p:nvPr/>
        </p:nvSpPr>
        <p:spPr>
          <a:xfrm>
            <a:off x="9576931" y="114440"/>
            <a:ext cx="1934227" cy="3256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t>Click here to return to </a:t>
            </a:r>
            <a:br>
              <a:rPr lang="en-US" sz="1200" dirty="0"/>
            </a:br>
            <a:r>
              <a:rPr lang="en-US" sz="1200" dirty="0"/>
              <a:t>“What kind of proposal?”</a:t>
            </a:r>
          </a:p>
        </p:txBody>
      </p:sp>
    </p:spTree>
    <p:extLst>
      <p:ext uri="{BB962C8B-B14F-4D97-AF65-F5344CB8AC3E}">
        <p14:creationId xmlns:p14="http://schemas.microsoft.com/office/powerpoint/2010/main" val="51829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C23C-2630-CED7-B5F5-82250712B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9CA06-FB79-F652-28FF-6FFE9A1FE11B}"/>
              </a:ext>
            </a:extLst>
          </p:cNvPr>
          <p:cNvSpPr>
            <a:spLocks noGrp="1"/>
          </p:cNvSpPr>
          <p:nvPr>
            <p:ph type="title"/>
          </p:nvPr>
        </p:nvSpPr>
        <p:spPr/>
        <p:txBody>
          <a:bodyPr>
            <a:normAutofit fontScale="90000"/>
          </a:bodyPr>
          <a:lstStyle/>
          <a:p>
            <a:r>
              <a:rPr lang="en-US" dirty="0"/>
              <a:t>Step One: Proposal Attachments</a:t>
            </a:r>
            <a:br>
              <a:rPr lang="en-US" dirty="0"/>
            </a:br>
            <a:r>
              <a:rPr lang="en-US" dirty="0"/>
              <a:t>Unfunded agreements</a:t>
            </a:r>
          </a:p>
        </p:txBody>
      </p:sp>
      <p:sp>
        <p:nvSpPr>
          <p:cNvPr id="3" name="Content Placeholder 2">
            <a:extLst>
              <a:ext uri="{FF2B5EF4-FFF2-40B4-BE49-F238E27FC236}">
                <a16:creationId xmlns:a16="http://schemas.microsoft.com/office/drawing/2014/main" id="{C056FD14-86FA-1668-832E-0066026275CD}"/>
              </a:ext>
            </a:extLst>
          </p:cNvPr>
          <p:cNvSpPr>
            <a:spLocks noGrp="1"/>
          </p:cNvSpPr>
          <p:nvPr>
            <p:ph idx="1"/>
          </p:nvPr>
        </p:nvSpPr>
        <p:spPr/>
        <p:txBody>
          <a:bodyPr>
            <a:noAutofit/>
          </a:bodyPr>
          <a:lstStyle/>
          <a:p>
            <a:r>
              <a:rPr lang="en-US" b="1" dirty="0"/>
              <a:t>What is it? </a:t>
            </a:r>
            <a:r>
              <a:rPr lang="en-US" dirty="0"/>
              <a:t>Agreements that address specific needs related to sponsored projects but are not a funding instrument.</a:t>
            </a:r>
            <a:endParaRPr lang="en-US" b="1" dirty="0"/>
          </a:p>
          <a:p>
            <a:endParaRPr lang="en-US" b="1" dirty="0"/>
          </a:p>
          <a:p>
            <a:r>
              <a:rPr lang="en-US" b="1" dirty="0"/>
              <a:t>Examples:  </a:t>
            </a:r>
            <a:r>
              <a:rPr lang="en-US" dirty="0"/>
              <a:t>confidentiality agreement, data use agreement</a:t>
            </a:r>
          </a:p>
          <a:p>
            <a:endParaRPr lang="en-US" b="1" dirty="0"/>
          </a:p>
          <a:p>
            <a:r>
              <a:rPr lang="en-US" b="1" dirty="0"/>
              <a:t>What to attach:</a:t>
            </a:r>
          </a:p>
          <a:p>
            <a:pPr marL="971550" lvl="1" indent="-285750"/>
            <a:r>
              <a:rPr lang="en-US" u="sng" dirty="0"/>
              <a:t>Completed</a:t>
            </a:r>
            <a:r>
              <a:rPr lang="en-US" dirty="0"/>
              <a:t> questionnaire </a:t>
            </a:r>
          </a:p>
          <a:p>
            <a:pPr marL="971550" lvl="1" indent="-285750"/>
            <a:r>
              <a:rPr lang="en-US" dirty="0"/>
              <a:t>Statement of work</a:t>
            </a:r>
          </a:p>
          <a:p>
            <a:pPr marL="971550" lvl="1" indent="-285750"/>
            <a:r>
              <a:rPr lang="en-US" dirty="0"/>
              <a:t>Proposed agreement, if applicable</a:t>
            </a:r>
          </a:p>
          <a:p>
            <a:pPr marL="971550" lvl="1" indent="-285750"/>
            <a:endParaRPr lang="en-US" dirty="0"/>
          </a:p>
          <a:p>
            <a:pPr lvl="1" indent="0">
              <a:buNone/>
            </a:pPr>
            <a:endParaRPr lang="en-US" dirty="0"/>
          </a:p>
        </p:txBody>
      </p:sp>
      <p:pic>
        <p:nvPicPr>
          <p:cNvPr id="7" name="Graphic 6" descr="Paperclip with solid fill">
            <a:extLst>
              <a:ext uri="{FF2B5EF4-FFF2-40B4-BE49-F238E27FC236}">
                <a16:creationId xmlns:a16="http://schemas.microsoft.com/office/drawing/2014/main" id="{B2FD34D9-819E-7B82-877C-6594656FFC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8027" y="2349503"/>
            <a:ext cx="497910" cy="497910"/>
          </a:xfrm>
          <a:prstGeom prst="rect">
            <a:avLst/>
          </a:prstGeom>
        </p:spPr>
      </p:pic>
      <p:pic>
        <p:nvPicPr>
          <p:cNvPr id="8" name="Graphic 7" descr="Document with solid fill">
            <a:extLst>
              <a:ext uri="{FF2B5EF4-FFF2-40B4-BE49-F238E27FC236}">
                <a16:creationId xmlns:a16="http://schemas.microsoft.com/office/drawing/2014/main" id="{1778C4C3-4AFF-8616-5FF9-6609670DAE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522" y="1651312"/>
            <a:ext cx="502920" cy="502920"/>
          </a:xfrm>
          <a:prstGeom prst="rect">
            <a:avLst/>
          </a:prstGeom>
        </p:spPr>
      </p:pic>
      <p:pic>
        <p:nvPicPr>
          <p:cNvPr id="9" name="Graphic 8" descr="Question Mark with solid fill">
            <a:extLst>
              <a:ext uri="{FF2B5EF4-FFF2-40B4-BE49-F238E27FC236}">
                <a16:creationId xmlns:a16="http://schemas.microsoft.com/office/drawing/2014/main" id="{374FB587-5F86-3793-5A98-C0AECAD685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522" y="937594"/>
            <a:ext cx="502920" cy="502920"/>
          </a:xfrm>
          <a:prstGeom prst="rect">
            <a:avLst/>
          </a:prstGeom>
        </p:spPr>
      </p:pic>
      <p:sp>
        <p:nvSpPr>
          <p:cNvPr id="10" name="TextBox 9">
            <a:hlinkClick r:id="rId8"/>
            <a:extLst>
              <a:ext uri="{FF2B5EF4-FFF2-40B4-BE49-F238E27FC236}">
                <a16:creationId xmlns:a16="http://schemas.microsoft.com/office/drawing/2014/main" id="{AF9902A7-6D3D-E158-FE31-8B5088D6011C}"/>
              </a:ext>
            </a:extLst>
          </p:cNvPr>
          <p:cNvSpPr txBox="1">
            <a:spLocks/>
          </p:cNvSpPr>
          <p:nvPr/>
        </p:nvSpPr>
        <p:spPr>
          <a:xfrm>
            <a:off x="4312783" y="2662747"/>
            <a:ext cx="2184270" cy="369332"/>
          </a:xfrm>
          <a:prstGeom prst="rect">
            <a:avLst/>
          </a:prstGeom>
          <a:solidFill>
            <a:schemeClr val="bg1">
              <a:lumMod val="85000"/>
            </a:schemeClr>
          </a:solidFill>
          <a:ln>
            <a:solidFill>
              <a:schemeClr val="tx1"/>
            </a:solidFill>
          </a:ln>
        </p:spPr>
        <p:txBody>
          <a:bodyPr wrap="square" rtlCol="0" anchor="ctr">
            <a:spAutoFit/>
          </a:bodyPr>
          <a:lstStyle/>
          <a:p>
            <a:r>
              <a:rPr lang="en-US" b="1" dirty="0"/>
              <a:t>          Questionnaire</a:t>
            </a:r>
          </a:p>
        </p:txBody>
      </p:sp>
      <p:pic>
        <p:nvPicPr>
          <p:cNvPr id="12" name="Graphic 11" descr="Link with solid fill">
            <a:hlinkClick r:id="rId8"/>
            <a:extLst>
              <a:ext uri="{FF2B5EF4-FFF2-40B4-BE49-F238E27FC236}">
                <a16:creationId xmlns:a16="http://schemas.microsoft.com/office/drawing/2014/main" id="{249B6D7E-F892-E0C5-6509-D63B6A8C2E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23756">
            <a:off x="4334048" y="2625492"/>
            <a:ext cx="457200" cy="457200"/>
          </a:xfrm>
          <a:prstGeom prst="rect">
            <a:avLst/>
          </a:prstGeom>
        </p:spPr>
      </p:pic>
      <p:pic>
        <p:nvPicPr>
          <p:cNvPr id="11" name="Graphic 10" descr="Back with solid fill">
            <a:hlinkClick r:id="rId11" action="ppaction://hlinksldjump"/>
            <a:extLst>
              <a:ext uri="{FF2B5EF4-FFF2-40B4-BE49-F238E27FC236}">
                <a16:creationId xmlns:a16="http://schemas.microsoft.com/office/drawing/2014/main" id="{4AA4BAF7-FED7-BFFD-F8EE-805E732432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53800" y="0"/>
            <a:ext cx="554558" cy="554558"/>
          </a:xfrm>
          <a:prstGeom prst="rect">
            <a:avLst/>
          </a:prstGeom>
        </p:spPr>
      </p:pic>
      <p:sp>
        <p:nvSpPr>
          <p:cNvPr id="14" name="Right Arrow 13">
            <a:hlinkClick r:id="rId14" action="ppaction://hlinksldjump"/>
            <a:extLst>
              <a:ext uri="{FF2B5EF4-FFF2-40B4-BE49-F238E27FC236}">
                <a16:creationId xmlns:a16="http://schemas.microsoft.com/office/drawing/2014/main" id="{7754C3B7-39E3-7DB4-2AE3-74C182D8D83E}"/>
              </a:ext>
            </a:extLst>
          </p:cNvPr>
          <p:cNvSpPr/>
          <p:nvPr/>
        </p:nvSpPr>
        <p:spPr>
          <a:xfrm>
            <a:off x="10118361" y="6176963"/>
            <a:ext cx="1789997" cy="68103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Proceed to step 2</a:t>
            </a:r>
          </a:p>
        </p:txBody>
      </p:sp>
      <p:sp>
        <p:nvSpPr>
          <p:cNvPr id="4" name="Content Placeholder 2">
            <a:hlinkClick r:id="rId11" action="ppaction://hlinksldjump"/>
            <a:extLst>
              <a:ext uri="{FF2B5EF4-FFF2-40B4-BE49-F238E27FC236}">
                <a16:creationId xmlns:a16="http://schemas.microsoft.com/office/drawing/2014/main" id="{E6052074-5950-6BE0-9F97-A43218A124DC}"/>
              </a:ext>
            </a:extLst>
          </p:cNvPr>
          <p:cNvSpPr txBox="1">
            <a:spLocks/>
          </p:cNvSpPr>
          <p:nvPr/>
        </p:nvSpPr>
        <p:spPr>
          <a:xfrm>
            <a:off x="9576931" y="114440"/>
            <a:ext cx="1934227" cy="3256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a:t>Click here to return to </a:t>
            </a:r>
            <a:br>
              <a:rPr lang="en-US" sz="1200" dirty="0"/>
            </a:br>
            <a:r>
              <a:rPr lang="en-US" sz="1200" dirty="0"/>
              <a:t>“What kind of proposal?”</a:t>
            </a:r>
          </a:p>
        </p:txBody>
      </p:sp>
      <p:sp>
        <p:nvSpPr>
          <p:cNvPr id="5" name="TextBox 4">
            <a:hlinkClick r:id="rId15"/>
            <a:extLst>
              <a:ext uri="{FF2B5EF4-FFF2-40B4-BE49-F238E27FC236}">
                <a16:creationId xmlns:a16="http://schemas.microsoft.com/office/drawing/2014/main" id="{DADE2F9A-ECBF-1088-C4EE-FC75A6554EBE}"/>
              </a:ext>
            </a:extLst>
          </p:cNvPr>
          <p:cNvSpPr txBox="1">
            <a:spLocks/>
          </p:cNvSpPr>
          <p:nvPr/>
        </p:nvSpPr>
        <p:spPr>
          <a:xfrm>
            <a:off x="3716558" y="5556997"/>
            <a:ext cx="5462133" cy="369332"/>
          </a:xfrm>
          <a:prstGeom prst="rect">
            <a:avLst/>
          </a:prstGeom>
          <a:solidFill>
            <a:schemeClr val="bg1">
              <a:lumMod val="85000"/>
            </a:schemeClr>
          </a:solidFill>
          <a:ln>
            <a:solidFill>
              <a:schemeClr val="tx1"/>
            </a:solidFill>
          </a:ln>
        </p:spPr>
        <p:txBody>
          <a:bodyPr wrap="square" rtlCol="0" anchor="ctr">
            <a:spAutoFit/>
          </a:bodyPr>
          <a:lstStyle/>
          <a:p>
            <a:r>
              <a:rPr lang="en-US" b="1" dirty="0"/>
              <a:t>         Routing instructions for Unfunded Agreements</a:t>
            </a:r>
          </a:p>
        </p:txBody>
      </p:sp>
      <p:pic>
        <p:nvPicPr>
          <p:cNvPr id="6" name="Graphic 5" descr="Link with solid fill">
            <a:hlinkClick r:id="rId8"/>
            <a:extLst>
              <a:ext uri="{FF2B5EF4-FFF2-40B4-BE49-F238E27FC236}">
                <a16:creationId xmlns:a16="http://schemas.microsoft.com/office/drawing/2014/main" id="{5B8629E8-6562-604E-1005-F554ED433E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8923756">
            <a:off x="3737824" y="5519741"/>
            <a:ext cx="457200" cy="457200"/>
          </a:xfrm>
          <a:prstGeom prst="rect">
            <a:avLst/>
          </a:prstGeom>
        </p:spPr>
      </p:pic>
    </p:spTree>
    <p:extLst>
      <p:ext uri="{BB962C8B-B14F-4D97-AF65-F5344CB8AC3E}">
        <p14:creationId xmlns:p14="http://schemas.microsoft.com/office/powerpoint/2010/main" val="283402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C4BB-8F8C-4363-7C86-E8CA309BEE23}"/>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A58CD301-86C9-D3DF-7240-6D4129AC1A04}"/>
              </a:ext>
            </a:extLst>
          </p:cNvPr>
          <p:cNvPicPr>
            <a:picLocks noChangeAspect="1"/>
          </p:cNvPicPr>
          <p:nvPr/>
        </p:nvPicPr>
        <p:blipFill>
          <a:blip r:embed="rId3"/>
          <a:stretch>
            <a:fillRect/>
          </a:stretch>
        </p:blipFill>
        <p:spPr>
          <a:xfrm>
            <a:off x="6459574" y="563520"/>
            <a:ext cx="5621374" cy="4217839"/>
          </a:xfrm>
          <a:prstGeom prst="rect">
            <a:avLst/>
          </a:prstGeom>
        </p:spPr>
      </p:pic>
      <p:sp>
        <p:nvSpPr>
          <p:cNvPr id="2" name="Title 1">
            <a:extLst>
              <a:ext uri="{FF2B5EF4-FFF2-40B4-BE49-F238E27FC236}">
                <a16:creationId xmlns:a16="http://schemas.microsoft.com/office/drawing/2014/main" id="{C3760FE1-0114-7341-71A1-27736437DFAD}"/>
              </a:ext>
            </a:extLst>
          </p:cNvPr>
          <p:cNvSpPr>
            <a:spLocks noGrp="1"/>
          </p:cNvSpPr>
          <p:nvPr>
            <p:ph type="title"/>
          </p:nvPr>
        </p:nvSpPr>
        <p:spPr/>
        <p:txBody>
          <a:bodyPr/>
          <a:lstStyle/>
          <a:p>
            <a:r>
              <a:rPr lang="en-US" dirty="0"/>
              <a:t>Step Two: Internal Attachments </a:t>
            </a:r>
          </a:p>
        </p:txBody>
      </p:sp>
      <p:sp>
        <p:nvSpPr>
          <p:cNvPr id="13" name="Content Placeholder 2">
            <a:extLst>
              <a:ext uri="{FF2B5EF4-FFF2-40B4-BE49-F238E27FC236}">
                <a16:creationId xmlns:a16="http://schemas.microsoft.com/office/drawing/2014/main" id="{DDE0EE51-C0F8-F0D0-CE59-01492EBA4FA1}"/>
              </a:ext>
            </a:extLst>
          </p:cNvPr>
          <p:cNvSpPr>
            <a:spLocks noGrp="1"/>
          </p:cNvSpPr>
          <p:nvPr>
            <p:ph idx="1"/>
          </p:nvPr>
        </p:nvSpPr>
        <p:spPr>
          <a:xfrm>
            <a:off x="838200" y="809689"/>
            <a:ext cx="5621374" cy="4061710"/>
          </a:xfrm>
        </p:spPr>
        <p:txBody>
          <a:bodyPr>
            <a:noAutofit/>
          </a:bodyPr>
          <a:lstStyle/>
          <a:p>
            <a:r>
              <a:rPr lang="en-US" dirty="0"/>
              <a:t>After uploading all required proposal attachments, click “Internal.” This is where you will upload all documents that are added for internal review and reference but are not intended for submission to the sponsor.</a:t>
            </a:r>
            <a:endParaRPr lang="en-US" b="1" dirty="0"/>
          </a:p>
          <a:p>
            <a:r>
              <a:rPr lang="en-US" b="1" dirty="0"/>
              <a:t>Required attachments:</a:t>
            </a:r>
          </a:p>
          <a:p>
            <a:pPr marL="971550" lvl="1" indent="-285750">
              <a:lnSpc>
                <a:spcPct val="100000"/>
              </a:lnSpc>
            </a:pPr>
            <a:r>
              <a:rPr lang="en-US" dirty="0"/>
              <a:t>3 placeholder attachments (add for ALL proposals)</a:t>
            </a:r>
          </a:p>
          <a:p>
            <a:pPr marL="971550" lvl="1" indent="-285750">
              <a:lnSpc>
                <a:spcPct val="100000"/>
              </a:lnSpc>
            </a:pPr>
            <a:r>
              <a:rPr lang="en-US" dirty="0"/>
              <a:t>Sponsor instructions/request for proposal, etc. (if not federal S2S)</a:t>
            </a:r>
          </a:p>
          <a:p>
            <a:pPr>
              <a:lnSpc>
                <a:spcPct val="100000"/>
              </a:lnSpc>
            </a:pPr>
            <a:r>
              <a:rPr lang="en-US" b="1" dirty="0"/>
              <a:t>Examples of other documents you </a:t>
            </a:r>
            <a:r>
              <a:rPr lang="en-US" b="1" u="sng" dirty="0"/>
              <a:t>may</a:t>
            </a:r>
            <a:r>
              <a:rPr lang="en-US" b="1" dirty="0"/>
              <a:t> need to attach</a:t>
            </a:r>
          </a:p>
          <a:p>
            <a:pPr marL="971550" lvl="1" indent="-285750">
              <a:lnSpc>
                <a:spcPct val="100000"/>
              </a:lnSpc>
            </a:pPr>
            <a:r>
              <a:rPr lang="en-US" dirty="0"/>
              <a:t>Routing memo outlining any anomalies in the solicitation or proposal, any unusual form or signature requirements, submission requirements, after-the-fact routing, incremental funding, etc. </a:t>
            </a:r>
          </a:p>
          <a:p>
            <a:pPr marL="971550" lvl="1" indent="-285750">
              <a:lnSpc>
                <a:spcPct val="100000"/>
              </a:lnSpc>
            </a:pPr>
            <a:r>
              <a:rPr lang="en-US" dirty="0"/>
              <a:t>All letters or documents for SPA signature in their final form, ready for SPA to review and sign</a:t>
            </a:r>
          </a:p>
          <a:p>
            <a:pPr marL="971550" lvl="1" indent="-285750">
              <a:lnSpc>
                <a:spcPct val="100000"/>
              </a:lnSpc>
            </a:pPr>
            <a:endParaRPr lang="en-US" dirty="0"/>
          </a:p>
          <a:p>
            <a:pPr lvl="1" indent="0">
              <a:lnSpc>
                <a:spcPct val="100000"/>
              </a:lnSpc>
              <a:buNone/>
            </a:pPr>
            <a:endParaRPr lang="en-US" dirty="0"/>
          </a:p>
          <a:p>
            <a:endParaRPr lang="en-US" dirty="0"/>
          </a:p>
        </p:txBody>
      </p:sp>
      <p:sp>
        <p:nvSpPr>
          <p:cNvPr id="6" name="TextBox 5">
            <a:hlinkClick r:id="rId4"/>
            <a:extLst>
              <a:ext uri="{FF2B5EF4-FFF2-40B4-BE49-F238E27FC236}">
                <a16:creationId xmlns:a16="http://schemas.microsoft.com/office/drawing/2014/main" id="{DAB529B2-5BD9-3CBC-3E55-9FD9FAB61A14}"/>
              </a:ext>
            </a:extLst>
          </p:cNvPr>
          <p:cNvSpPr txBox="1">
            <a:spLocks/>
          </p:cNvSpPr>
          <p:nvPr/>
        </p:nvSpPr>
        <p:spPr>
          <a:xfrm>
            <a:off x="4543359" y="4896799"/>
            <a:ext cx="3579934" cy="274320"/>
          </a:xfrm>
          <a:prstGeom prst="rect">
            <a:avLst/>
          </a:prstGeom>
          <a:solidFill>
            <a:schemeClr val="bg1">
              <a:lumMod val="85000"/>
            </a:schemeClr>
          </a:solidFill>
          <a:ln>
            <a:solidFill>
              <a:schemeClr val="tx1"/>
            </a:solidFill>
          </a:ln>
        </p:spPr>
        <p:txBody>
          <a:bodyPr wrap="square" rtlCol="0" anchor="ctr">
            <a:spAutoFit/>
          </a:bodyPr>
          <a:lstStyle/>
          <a:p>
            <a:r>
              <a:rPr lang="en-US" b="1" dirty="0"/>
              <a:t>          Request an F&amp;A Rate Waiver</a:t>
            </a:r>
          </a:p>
        </p:txBody>
      </p:sp>
      <p:pic>
        <p:nvPicPr>
          <p:cNvPr id="7" name="Graphic 6" descr="Link with solid fill">
            <a:hlinkClick r:id="rId4"/>
            <a:extLst>
              <a:ext uri="{FF2B5EF4-FFF2-40B4-BE49-F238E27FC236}">
                <a16:creationId xmlns:a16="http://schemas.microsoft.com/office/drawing/2014/main" id="{6F7FD6A1-EB8C-08B5-58EA-589AE8ABA5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23756">
            <a:off x="4564624" y="4799841"/>
            <a:ext cx="457200" cy="457200"/>
          </a:xfrm>
          <a:prstGeom prst="rect">
            <a:avLst/>
          </a:prstGeom>
        </p:spPr>
      </p:pic>
      <p:sp>
        <p:nvSpPr>
          <p:cNvPr id="8" name="TextBox 7">
            <a:hlinkClick r:id="rId7"/>
            <a:extLst>
              <a:ext uri="{FF2B5EF4-FFF2-40B4-BE49-F238E27FC236}">
                <a16:creationId xmlns:a16="http://schemas.microsoft.com/office/drawing/2014/main" id="{548DF005-77E3-A665-6E47-0F736EAC050F}"/>
              </a:ext>
            </a:extLst>
          </p:cNvPr>
          <p:cNvSpPr txBox="1">
            <a:spLocks/>
          </p:cNvSpPr>
          <p:nvPr/>
        </p:nvSpPr>
        <p:spPr>
          <a:xfrm>
            <a:off x="3541021" y="5207249"/>
            <a:ext cx="3579934" cy="274320"/>
          </a:xfrm>
          <a:prstGeom prst="rect">
            <a:avLst/>
          </a:prstGeom>
          <a:solidFill>
            <a:schemeClr val="bg1">
              <a:lumMod val="85000"/>
            </a:schemeClr>
          </a:solidFill>
          <a:ln>
            <a:solidFill>
              <a:schemeClr val="tx1"/>
            </a:solidFill>
          </a:ln>
        </p:spPr>
        <p:txBody>
          <a:bodyPr wrap="square" rtlCol="0" anchor="ctr">
            <a:spAutoFit/>
          </a:bodyPr>
          <a:lstStyle/>
          <a:p>
            <a:r>
              <a:rPr lang="en-US" b="1" dirty="0"/>
              <a:t>          PI Eligibility Waiver Request</a:t>
            </a:r>
          </a:p>
        </p:txBody>
      </p:sp>
      <p:pic>
        <p:nvPicPr>
          <p:cNvPr id="10" name="Graphic 9" descr="Link with solid fill">
            <a:hlinkClick r:id="rId7"/>
            <a:extLst>
              <a:ext uri="{FF2B5EF4-FFF2-40B4-BE49-F238E27FC236}">
                <a16:creationId xmlns:a16="http://schemas.microsoft.com/office/drawing/2014/main" id="{4E268A5A-2D77-C2DC-BB51-EEC7651941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23756">
            <a:off x="3562286" y="5110291"/>
            <a:ext cx="457200" cy="457200"/>
          </a:xfrm>
          <a:prstGeom prst="rect">
            <a:avLst/>
          </a:prstGeom>
        </p:spPr>
      </p:pic>
      <p:sp>
        <p:nvSpPr>
          <p:cNvPr id="3" name="Content Placeholder 2">
            <a:extLst>
              <a:ext uri="{FF2B5EF4-FFF2-40B4-BE49-F238E27FC236}">
                <a16:creationId xmlns:a16="http://schemas.microsoft.com/office/drawing/2014/main" id="{E5E2612E-B7A7-D27C-5E28-F5F25AB23DE7}"/>
              </a:ext>
            </a:extLst>
          </p:cNvPr>
          <p:cNvSpPr txBox="1">
            <a:spLocks/>
          </p:cNvSpPr>
          <p:nvPr/>
        </p:nvSpPr>
        <p:spPr>
          <a:xfrm>
            <a:off x="838200" y="4842889"/>
            <a:ext cx="10922000" cy="10753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lvl="1" indent="-285750">
              <a:lnSpc>
                <a:spcPct val="100000"/>
              </a:lnSpc>
            </a:pPr>
            <a:r>
              <a:rPr lang="en-US" dirty="0"/>
              <a:t>Approved indirect cost waiver </a:t>
            </a:r>
          </a:p>
          <a:p>
            <a:pPr marL="971550" lvl="1" indent="-285750">
              <a:lnSpc>
                <a:spcPct val="100000"/>
              </a:lnSpc>
            </a:pPr>
            <a:r>
              <a:rPr lang="en-US" dirty="0"/>
              <a:t>PI eligibility waiver</a:t>
            </a:r>
          </a:p>
          <a:p>
            <a:pPr marL="971550" lvl="1" indent="-285750">
              <a:lnSpc>
                <a:spcPct val="100000"/>
              </a:lnSpc>
            </a:pPr>
            <a:r>
              <a:rPr lang="en-US" dirty="0"/>
              <a:t>Other useful documents that will not be submitted to sponsor</a:t>
            </a:r>
          </a:p>
          <a:p>
            <a:endParaRPr lang="en-US" dirty="0"/>
          </a:p>
        </p:txBody>
      </p:sp>
    </p:spTree>
    <p:extLst>
      <p:ext uri="{BB962C8B-B14F-4D97-AF65-F5344CB8AC3E}">
        <p14:creationId xmlns:p14="http://schemas.microsoft.com/office/powerpoint/2010/main" val="15993955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755</TotalTime>
  <Words>799</Words>
  <Application>Microsoft Macintosh PowerPoint</Application>
  <PresentationFormat>Widescreen</PresentationFormat>
  <Paragraphs>87</Paragraphs>
  <Slides>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Aptos</vt:lpstr>
      <vt:lpstr>Aptos Display</vt:lpstr>
      <vt:lpstr>Arial</vt:lpstr>
      <vt:lpstr>Office Theme</vt:lpstr>
      <vt:lpstr>Custom Design</vt:lpstr>
      <vt:lpstr>Proposal Attachment Guide</vt:lpstr>
      <vt:lpstr>Step One: Proposal Attachments </vt:lpstr>
      <vt:lpstr>What kind of proposal?</vt:lpstr>
      <vt:lpstr>Step One: Proposal Attachments  Federal system-to-system (S2S)</vt:lpstr>
      <vt:lpstr>Step One: Proposal Attachments Sponsor portal submission</vt:lpstr>
      <vt:lpstr>Step One: Proposal Attachments Submission to sponsor – other methods (email, etc.)</vt:lpstr>
      <vt:lpstr>Step One: Proposal Attachments Unfunded agreements</vt:lpstr>
      <vt:lpstr>Step Two: Internal Attachments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 Zachary J</dc:creator>
  <cp:lastModifiedBy>Steward, Kat</cp:lastModifiedBy>
  <cp:revision>30</cp:revision>
  <dcterms:created xsi:type="dcterms:W3CDTF">2022-01-24T13:44:44Z</dcterms:created>
  <dcterms:modified xsi:type="dcterms:W3CDTF">2025-08-19T21:51:15Z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5e5178-20cb-4c9f-b31a-2c16abe10585_Enabled">
    <vt:lpwstr>true</vt:lpwstr>
  </property>
  <property fmtid="{D5CDD505-2E9C-101B-9397-08002B2CF9AE}" pid="3" name="MSIP_Label_a95e5178-20cb-4c9f-b31a-2c16abe10585_SetDate">
    <vt:lpwstr>2022-01-24T13:44:44Z</vt:lpwstr>
  </property>
  <property fmtid="{D5CDD505-2E9C-101B-9397-08002B2CF9AE}" pid="4" name="MSIP_Label_a95e5178-20cb-4c9f-b31a-2c16abe10585_Method">
    <vt:lpwstr>Standard</vt:lpwstr>
  </property>
  <property fmtid="{D5CDD505-2E9C-101B-9397-08002B2CF9AE}" pid="5" name="MSIP_Label_a95e5178-20cb-4c9f-b31a-2c16abe10585_Name">
    <vt:lpwstr>General</vt:lpwstr>
  </property>
  <property fmtid="{D5CDD505-2E9C-101B-9397-08002B2CF9AE}" pid="6" name="MSIP_Label_a95e5178-20cb-4c9f-b31a-2c16abe10585_SiteId">
    <vt:lpwstr>b7d27e93-356b-4ad8-8a70-89c35df207c0</vt:lpwstr>
  </property>
  <property fmtid="{D5CDD505-2E9C-101B-9397-08002B2CF9AE}" pid="7" name="MSIP_Label_a95e5178-20cb-4c9f-b31a-2c16abe10585_ActionId">
    <vt:lpwstr>1844f53c-d5fa-4ffe-b66c-55b5f2a2d9a0</vt:lpwstr>
  </property>
  <property fmtid="{D5CDD505-2E9C-101B-9397-08002B2CF9AE}" pid="8" name="MSIP_Label_a95e5178-20cb-4c9f-b31a-2c16abe10585_ContentBits">
    <vt:lpwstr>0</vt:lpwstr>
  </property>
</Properties>
</file>