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1" r:id="rId4"/>
    <p:sldId id="258" r:id="rId5"/>
    <p:sldId id="259" r:id="rId6"/>
    <p:sldId id="260" r:id="rId7"/>
    <p:sldId id="280" r:id="rId8"/>
    <p:sldId id="262" r:id="rId9"/>
    <p:sldId id="282" r:id="rId10"/>
    <p:sldId id="263" r:id="rId11"/>
    <p:sldId id="266" r:id="rId12"/>
    <p:sldId id="268" r:id="rId13"/>
    <p:sldId id="281" r:id="rId14"/>
    <p:sldId id="269" r:id="rId15"/>
    <p:sldId id="270" r:id="rId16"/>
    <p:sldId id="272" r:id="rId17"/>
    <p:sldId id="273" r:id="rId18"/>
    <p:sldId id="279" r:id="rId19"/>
    <p:sldId id="274" r:id="rId20"/>
    <p:sldId id="275" r:id="rId21"/>
    <p:sldId id="276"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1"/>
    <p:restoredTop sz="94636"/>
  </p:normalViewPr>
  <p:slideViewPr>
    <p:cSldViewPr snapToGrid="0">
      <p:cViewPr varScale="1">
        <p:scale>
          <a:sx n="129" d="100"/>
          <a:sy n="129" d="100"/>
        </p:scale>
        <p:origin x="91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47CA-73D0-DD93-2ED8-DAB0A9F460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125121-F667-09D4-23AC-6156FD308E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2A45CC-9116-570A-CF07-D383EFD46B5A}"/>
              </a:ext>
            </a:extLst>
          </p:cNvPr>
          <p:cNvSpPr>
            <a:spLocks noGrp="1"/>
          </p:cNvSpPr>
          <p:nvPr>
            <p:ph type="dt" sz="half" idx="10"/>
          </p:nvPr>
        </p:nvSpPr>
        <p:spPr/>
        <p:txBody>
          <a:bodyPr/>
          <a:lstStyle/>
          <a:p>
            <a:fld id="{3E6BA7CE-634C-9E42-8213-F76813474B3B}" type="datetimeFigureOut">
              <a:rPr lang="en-US" smtClean="0"/>
              <a:t>1/20/26</a:t>
            </a:fld>
            <a:endParaRPr lang="en-US"/>
          </a:p>
        </p:txBody>
      </p:sp>
      <p:sp>
        <p:nvSpPr>
          <p:cNvPr id="5" name="Footer Placeholder 4">
            <a:extLst>
              <a:ext uri="{FF2B5EF4-FFF2-40B4-BE49-F238E27FC236}">
                <a16:creationId xmlns:a16="http://schemas.microsoft.com/office/drawing/2014/main" id="{A8E711EA-0FD0-3B6F-72E1-12CFB965A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2F6AEC-772A-F621-E156-91A189A62E7F}"/>
              </a:ext>
            </a:extLst>
          </p:cNvPr>
          <p:cNvSpPr>
            <a:spLocks noGrp="1"/>
          </p:cNvSpPr>
          <p:nvPr>
            <p:ph type="sldNum" sz="quarter" idx="12"/>
          </p:nvPr>
        </p:nvSpPr>
        <p:spPr/>
        <p:txBody>
          <a:bodyPr/>
          <a:lstStyle/>
          <a:p>
            <a:fld id="{83E825CD-8ECA-A644-BFBF-047E7A8A18C9}" type="slidenum">
              <a:rPr lang="en-US" smtClean="0"/>
              <a:t>‹#›</a:t>
            </a:fld>
            <a:endParaRPr lang="en-US"/>
          </a:p>
        </p:txBody>
      </p:sp>
    </p:spTree>
    <p:extLst>
      <p:ext uri="{BB962C8B-B14F-4D97-AF65-F5344CB8AC3E}">
        <p14:creationId xmlns:p14="http://schemas.microsoft.com/office/powerpoint/2010/main" val="596308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A461F-8D2B-CC92-D553-F45F34A760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F019CD-5D4E-857B-ECE2-6D01E21173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1CAF57-0695-5100-931B-F01BFFD0F442}"/>
              </a:ext>
            </a:extLst>
          </p:cNvPr>
          <p:cNvSpPr>
            <a:spLocks noGrp="1"/>
          </p:cNvSpPr>
          <p:nvPr>
            <p:ph type="dt" sz="half" idx="10"/>
          </p:nvPr>
        </p:nvSpPr>
        <p:spPr/>
        <p:txBody>
          <a:bodyPr/>
          <a:lstStyle/>
          <a:p>
            <a:fld id="{3E6BA7CE-634C-9E42-8213-F76813474B3B}" type="datetimeFigureOut">
              <a:rPr lang="en-US" smtClean="0"/>
              <a:t>1/20/26</a:t>
            </a:fld>
            <a:endParaRPr lang="en-US"/>
          </a:p>
        </p:txBody>
      </p:sp>
      <p:sp>
        <p:nvSpPr>
          <p:cNvPr id="5" name="Footer Placeholder 4">
            <a:extLst>
              <a:ext uri="{FF2B5EF4-FFF2-40B4-BE49-F238E27FC236}">
                <a16:creationId xmlns:a16="http://schemas.microsoft.com/office/drawing/2014/main" id="{3A6139BE-898B-77E0-5B34-680D905B4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A2B5E8-60A0-6443-9692-B8AE53E074CC}"/>
              </a:ext>
            </a:extLst>
          </p:cNvPr>
          <p:cNvSpPr>
            <a:spLocks noGrp="1"/>
          </p:cNvSpPr>
          <p:nvPr>
            <p:ph type="sldNum" sz="quarter" idx="12"/>
          </p:nvPr>
        </p:nvSpPr>
        <p:spPr/>
        <p:txBody>
          <a:bodyPr/>
          <a:lstStyle/>
          <a:p>
            <a:fld id="{83E825CD-8ECA-A644-BFBF-047E7A8A18C9}" type="slidenum">
              <a:rPr lang="en-US" smtClean="0"/>
              <a:t>‹#›</a:t>
            </a:fld>
            <a:endParaRPr lang="en-US"/>
          </a:p>
        </p:txBody>
      </p:sp>
    </p:spTree>
    <p:extLst>
      <p:ext uri="{BB962C8B-B14F-4D97-AF65-F5344CB8AC3E}">
        <p14:creationId xmlns:p14="http://schemas.microsoft.com/office/powerpoint/2010/main" val="2627053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6FFAC3-3AC8-133A-8852-60326BB1DF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A9E9E0-A7CF-581C-3B48-FC8880C824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1B7441-B4FD-54CD-8D8B-FA547CCC665E}"/>
              </a:ext>
            </a:extLst>
          </p:cNvPr>
          <p:cNvSpPr>
            <a:spLocks noGrp="1"/>
          </p:cNvSpPr>
          <p:nvPr>
            <p:ph type="dt" sz="half" idx="10"/>
          </p:nvPr>
        </p:nvSpPr>
        <p:spPr/>
        <p:txBody>
          <a:bodyPr/>
          <a:lstStyle/>
          <a:p>
            <a:fld id="{3E6BA7CE-634C-9E42-8213-F76813474B3B}" type="datetimeFigureOut">
              <a:rPr lang="en-US" smtClean="0"/>
              <a:t>1/20/26</a:t>
            </a:fld>
            <a:endParaRPr lang="en-US"/>
          </a:p>
        </p:txBody>
      </p:sp>
      <p:sp>
        <p:nvSpPr>
          <p:cNvPr id="5" name="Footer Placeholder 4">
            <a:extLst>
              <a:ext uri="{FF2B5EF4-FFF2-40B4-BE49-F238E27FC236}">
                <a16:creationId xmlns:a16="http://schemas.microsoft.com/office/drawing/2014/main" id="{EA2F890B-699C-8A01-EDD3-9F2F182707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6DBC0-F2B2-B28B-55BA-B539A0AFE4E2}"/>
              </a:ext>
            </a:extLst>
          </p:cNvPr>
          <p:cNvSpPr>
            <a:spLocks noGrp="1"/>
          </p:cNvSpPr>
          <p:nvPr>
            <p:ph type="sldNum" sz="quarter" idx="12"/>
          </p:nvPr>
        </p:nvSpPr>
        <p:spPr/>
        <p:txBody>
          <a:bodyPr/>
          <a:lstStyle/>
          <a:p>
            <a:fld id="{83E825CD-8ECA-A644-BFBF-047E7A8A18C9}" type="slidenum">
              <a:rPr lang="en-US" smtClean="0"/>
              <a:t>‹#›</a:t>
            </a:fld>
            <a:endParaRPr lang="en-US"/>
          </a:p>
        </p:txBody>
      </p:sp>
    </p:spTree>
    <p:extLst>
      <p:ext uri="{BB962C8B-B14F-4D97-AF65-F5344CB8AC3E}">
        <p14:creationId xmlns:p14="http://schemas.microsoft.com/office/powerpoint/2010/main" val="2786547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180ED-D0F7-C27D-6800-8479999261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D78D70-1452-0F5F-50DF-FA49289A5E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070147-30EE-7C17-492B-AE63109E24EE}"/>
              </a:ext>
            </a:extLst>
          </p:cNvPr>
          <p:cNvSpPr>
            <a:spLocks noGrp="1"/>
          </p:cNvSpPr>
          <p:nvPr>
            <p:ph type="dt" sz="half" idx="10"/>
          </p:nvPr>
        </p:nvSpPr>
        <p:spPr/>
        <p:txBody>
          <a:bodyPr/>
          <a:lstStyle/>
          <a:p>
            <a:fld id="{3E6BA7CE-634C-9E42-8213-F76813474B3B}" type="datetimeFigureOut">
              <a:rPr lang="en-US" smtClean="0"/>
              <a:t>1/20/26</a:t>
            </a:fld>
            <a:endParaRPr lang="en-US"/>
          </a:p>
        </p:txBody>
      </p:sp>
      <p:sp>
        <p:nvSpPr>
          <p:cNvPr id="5" name="Footer Placeholder 4">
            <a:extLst>
              <a:ext uri="{FF2B5EF4-FFF2-40B4-BE49-F238E27FC236}">
                <a16:creationId xmlns:a16="http://schemas.microsoft.com/office/drawing/2014/main" id="{3E348B84-CEE8-AC6D-619C-7EB38700C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30816-E05E-C47F-69B5-6AD51834BC70}"/>
              </a:ext>
            </a:extLst>
          </p:cNvPr>
          <p:cNvSpPr>
            <a:spLocks noGrp="1"/>
          </p:cNvSpPr>
          <p:nvPr>
            <p:ph type="sldNum" sz="quarter" idx="12"/>
          </p:nvPr>
        </p:nvSpPr>
        <p:spPr/>
        <p:txBody>
          <a:bodyPr/>
          <a:lstStyle/>
          <a:p>
            <a:fld id="{83E825CD-8ECA-A644-BFBF-047E7A8A18C9}" type="slidenum">
              <a:rPr lang="en-US" smtClean="0"/>
              <a:t>‹#›</a:t>
            </a:fld>
            <a:endParaRPr lang="en-US"/>
          </a:p>
        </p:txBody>
      </p:sp>
    </p:spTree>
    <p:extLst>
      <p:ext uri="{BB962C8B-B14F-4D97-AF65-F5344CB8AC3E}">
        <p14:creationId xmlns:p14="http://schemas.microsoft.com/office/powerpoint/2010/main" val="4081640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C94EA-F5AB-5D1F-D9CD-D85DADD691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5E7C90-8364-64FE-C1CB-884CD366966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0C8853-D699-9CE6-C388-226CE983A637}"/>
              </a:ext>
            </a:extLst>
          </p:cNvPr>
          <p:cNvSpPr>
            <a:spLocks noGrp="1"/>
          </p:cNvSpPr>
          <p:nvPr>
            <p:ph type="dt" sz="half" idx="10"/>
          </p:nvPr>
        </p:nvSpPr>
        <p:spPr/>
        <p:txBody>
          <a:bodyPr/>
          <a:lstStyle/>
          <a:p>
            <a:fld id="{3E6BA7CE-634C-9E42-8213-F76813474B3B}" type="datetimeFigureOut">
              <a:rPr lang="en-US" smtClean="0"/>
              <a:t>1/20/26</a:t>
            </a:fld>
            <a:endParaRPr lang="en-US"/>
          </a:p>
        </p:txBody>
      </p:sp>
      <p:sp>
        <p:nvSpPr>
          <p:cNvPr id="5" name="Footer Placeholder 4">
            <a:extLst>
              <a:ext uri="{FF2B5EF4-FFF2-40B4-BE49-F238E27FC236}">
                <a16:creationId xmlns:a16="http://schemas.microsoft.com/office/drawing/2014/main" id="{DCF331F6-7F70-391A-B69F-17AC20569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A5D523-B515-9E06-803F-686BEA83A8C8}"/>
              </a:ext>
            </a:extLst>
          </p:cNvPr>
          <p:cNvSpPr>
            <a:spLocks noGrp="1"/>
          </p:cNvSpPr>
          <p:nvPr>
            <p:ph type="sldNum" sz="quarter" idx="12"/>
          </p:nvPr>
        </p:nvSpPr>
        <p:spPr/>
        <p:txBody>
          <a:bodyPr/>
          <a:lstStyle/>
          <a:p>
            <a:fld id="{83E825CD-8ECA-A644-BFBF-047E7A8A18C9}" type="slidenum">
              <a:rPr lang="en-US" smtClean="0"/>
              <a:t>‹#›</a:t>
            </a:fld>
            <a:endParaRPr lang="en-US"/>
          </a:p>
        </p:txBody>
      </p:sp>
    </p:spTree>
    <p:extLst>
      <p:ext uri="{BB962C8B-B14F-4D97-AF65-F5344CB8AC3E}">
        <p14:creationId xmlns:p14="http://schemas.microsoft.com/office/powerpoint/2010/main" val="44787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955C5-A839-923E-5BF6-20A2C992BD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850912-424B-96EA-166D-E21F4E8383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7B10FB-0353-0B6E-43C8-24EDEC0D37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DF2F29-6EEC-C08A-15C8-60435AB7CC7F}"/>
              </a:ext>
            </a:extLst>
          </p:cNvPr>
          <p:cNvSpPr>
            <a:spLocks noGrp="1"/>
          </p:cNvSpPr>
          <p:nvPr>
            <p:ph type="dt" sz="half" idx="10"/>
          </p:nvPr>
        </p:nvSpPr>
        <p:spPr/>
        <p:txBody>
          <a:bodyPr/>
          <a:lstStyle/>
          <a:p>
            <a:fld id="{3E6BA7CE-634C-9E42-8213-F76813474B3B}" type="datetimeFigureOut">
              <a:rPr lang="en-US" smtClean="0"/>
              <a:t>1/20/26</a:t>
            </a:fld>
            <a:endParaRPr lang="en-US"/>
          </a:p>
        </p:txBody>
      </p:sp>
      <p:sp>
        <p:nvSpPr>
          <p:cNvPr id="6" name="Footer Placeholder 5">
            <a:extLst>
              <a:ext uri="{FF2B5EF4-FFF2-40B4-BE49-F238E27FC236}">
                <a16:creationId xmlns:a16="http://schemas.microsoft.com/office/drawing/2014/main" id="{91DCE520-28EF-54D6-3AF2-7C29571473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0A0F97-0E46-AD83-B200-FF09150693D0}"/>
              </a:ext>
            </a:extLst>
          </p:cNvPr>
          <p:cNvSpPr>
            <a:spLocks noGrp="1"/>
          </p:cNvSpPr>
          <p:nvPr>
            <p:ph type="sldNum" sz="quarter" idx="12"/>
          </p:nvPr>
        </p:nvSpPr>
        <p:spPr/>
        <p:txBody>
          <a:bodyPr/>
          <a:lstStyle/>
          <a:p>
            <a:fld id="{83E825CD-8ECA-A644-BFBF-047E7A8A18C9}" type="slidenum">
              <a:rPr lang="en-US" smtClean="0"/>
              <a:t>‹#›</a:t>
            </a:fld>
            <a:endParaRPr lang="en-US"/>
          </a:p>
        </p:txBody>
      </p:sp>
    </p:spTree>
    <p:extLst>
      <p:ext uri="{BB962C8B-B14F-4D97-AF65-F5344CB8AC3E}">
        <p14:creationId xmlns:p14="http://schemas.microsoft.com/office/powerpoint/2010/main" val="2173719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F847C-8DCA-FA99-283F-5F4C19D314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8DF8EA-CF7E-D04B-E0F7-EFEF2AC39B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C256B7-C367-FEE6-2512-4B955AAD5D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978674-F858-9C19-3177-1AE760D65D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18038D-34D4-A0F5-BF17-DB022EA697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898F5E-47F3-AB62-39E6-1D6114A23B8A}"/>
              </a:ext>
            </a:extLst>
          </p:cNvPr>
          <p:cNvSpPr>
            <a:spLocks noGrp="1"/>
          </p:cNvSpPr>
          <p:nvPr>
            <p:ph type="dt" sz="half" idx="10"/>
          </p:nvPr>
        </p:nvSpPr>
        <p:spPr/>
        <p:txBody>
          <a:bodyPr/>
          <a:lstStyle/>
          <a:p>
            <a:fld id="{3E6BA7CE-634C-9E42-8213-F76813474B3B}" type="datetimeFigureOut">
              <a:rPr lang="en-US" smtClean="0"/>
              <a:t>1/20/26</a:t>
            </a:fld>
            <a:endParaRPr lang="en-US"/>
          </a:p>
        </p:txBody>
      </p:sp>
      <p:sp>
        <p:nvSpPr>
          <p:cNvPr id="8" name="Footer Placeholder 7">
            <a:extLst>
              <a:ext uri="{FF2B5EF4-FFF2-40B4-BE49-F238E27FC236}">
                <a16:creationId xmlns:a16="http://schemas.microsoft.com/office/drawing/2014/main" id="{ABE021D9-7B30-A5A7-BEFF-64E689EA28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80F420-1649-EC40-1369-2618BE386A29}"/>
              </a:ext>
            </a:extLst>
          </p:cNvPr>
          <p:cNvSpPr>
            <a:spLocks noGrp="1"/>
          </p:cNvSpPr>
          <p:nvPr>
            <p:ph type="sldNum" sz="quarter" idx="12"/>
          </p:nvPr>
        </p:nvSpPr>
        <p:spPr/>
        <p:txBody>
          <a:bodyPr/>
          <a:lstStyle/>
          <a:p>
            <a:fld id="{83E825CD-8ECA-A644-BFBF-047E7A8A18C9}" type="slidenum">
              <a:rPr lang="en-US" smtClean="0"/>
              <a:t>‹#›</a:t>
            </a:fld>
            <a:endParaRPr lang="en-US"/>
          </a:p>
        </p:txBody>
      </p:sp>
    </p:spTree>
    <p:extLst>
      <p:ext uri="{BB962C8B-B14F-4D97-AF65-F5344CB8AC3E}">
        <p14:creationId xmlns:p14="http://schemas.microsoft.com/office/powerpoint/2010/main" val="795006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32D30-50E6-9433-C4F6-525F4D06FF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354AC8-CAC6-F37B-0561-9098D3B443BB}"/>
              </a:ext>
            </a:extLst>
          </p:cNvPr>
          <p:cNvSpPr>
            <a:spLocks noGrp="1"/>
          </p:cNvSpPr>
          <p:nvPr>
            <p:ph type="dt" sz="half" idx="10"/>
          </p:nvPr>
        </p:nvSpPr>
        <p:spPr/>
        <p:txBody>
          <a:bodyPr/>
          <a:lstStyle/>
          <a:p>
            <a:fld id="{3E6BA7CE-634C-9E42-8213-F76813474B3B}" type="datetimeFigureOut">
              <a:rPr lang="en-US" smtClean="0"/>
              <a:t>1/20/26</a:t>
            </a:fld>
            <a:endParaRPr lang="en-US"/>
          </a:p>
        </p:txBody>
      </p:sp>
      <p:sp>
        <p:nvSpPr>
          <p:cNvPr id="4" name="Footer Placeholder 3">
            <a:extLst>
              <a:ext uri="{FF2B5EF4-FFF2-40B4-BE49-F238E27FC236}">
                <a16:creationId xmlns:a16="http://schemas.microsoft.com/office/drawing/2014/main" id="{4CE22103-D568-6F6A-0155-A4F75646FF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0953B0-817D-D0CD-2734-3A437109EC63}"/>
              </a:ext>
            </a:extLst>
          </p:cNvPr>
          <p:cNvSpPr>
            <a:spLocks noGrp="1"/>
          </p:cNvSpPr>
          <p:nvPr>
            <p:ph type="sldNum" sz="quarter" idx="12"/>
          </p:nvPr>
        </p:nvSpPr>
        <p:spPr/>
        <p:txBody>
          <a:bodyPr/>
          <a:lstStyle/>
          <a:p>
            <a:fld id="{83E825CD-8ECA-A644-BFBF-047E7A8A18C9}" type="slidenum">
              <a:rPr lang="en-US" smtClean="0"/>
              <a:t>‹#›</a:t>
            </a:fld>
            <a:endParaRPr lang="en-US"/>
          </a:p>
        </p:txBody>
      </p:sp>
    </p:spTree>
    <p:extLst>
      <p:ext uri="{BB962C8B-B14F-4D97-AF65-F5344CB8AC3E}">
        <p14:creationId xmlns:p14="http://schemas.microsoft.com/office/powerpoint/2010/main" val="1367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0ED5B6-938D-E635-7CD7-CECCDE77DF50}"/>
              </a:ext>
            </a:extLst>
          </p:cNvPr>
          <p:cNvSpPr>
            <a:spLocks noGrp="1"/>
          </p:cNvSpPr>
          <p:nvPr>
            <p:ph type="dt" sz="half" idx="10"/>
          </p:nvPr>
        </p:nvSpPr>
        <p:spPr/>
        <p:txBody>
          <a:bodyPr/>
          <a:lstStyle/>
          <a:p>
            <a:fld id="{3E6BA7CE-634C-9E42-8213-F76813474B3B}" type="datetimeFigureOut">
              <a:rPr lang="en-US" smtClean="0"/>
              <a:t>1/20/26</a:t>
            </a:fld>
            <a:endParaRPr lang="en-US"/>
          </a:p>
        </p:txBody>
      </p:sp>
      <p:sp>
        <p:nvSpPr>
          <p:cNvPr id="3" name="Footer Placeholder 2">
            <a:extLst>
              <a:ext uri="{FF2B5EF4-FFF2-40B4-BE49-F238E27FC236}">
                <a16:creationId xmlns:a16="http://schemas.microsoft.com/office/drawing/2014/main" id="{4A1FF2E6-BE80-A35A-E099-8078570BA9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6BB4CC-37D5-26A3-E74F-9417011A7811}"/>
              </a:ext>
            </a:extLst>
          </p:cNvPr>
          <p:cNvSpPr>
            <a:spLocks noGrp="1"/>
          </p:cNvSpPr>
          <p:nvPr>
            <p:ph type="sldNum" sz="quarter" idx="12"/>
          </p:nvPr>
        </p:nvSpPr>
        <p:spPr/>
        <p:txBody>
          <a:bodyPr/>
          <a:lstStyle/>
          <a:p>
            <a:fld id="{83E825CD-8ECA-A644-BFBF-047E7A8A18C9}" type="slidenum">
              <a:rPr lang="en-US" smtClean="0"/>
              <a:t>‹#›</a:t>
            </a:fld>
            <a:endParaRPr lang="en-US"/>
          </a:p>
        </p:txBody>
      </p:sp>
    </p:spTree>
    <p:extLst>
      <p:ext uri="{BB962C8B-B14F-4D97-AF65-F5344CB8AC3E}">
        <p14:creationId xmlns:p14="http://schemas.microsoft.com/office/powerpoint/2010/main" val="3495774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B9642-6F4C-B651-CE5F-8524F48C88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8CA23C-F9C1-B104-BD02-F92F3F5E6D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DA71CC-CFCB-C72E-4AD9-68A0D21AD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A28C16-E046-6A76-69BA-64E8A8A68628}"/>
              </a:ext>
            </a:extLst>
          </p:cNvPr>
          <p:cNvSpPr>
            <a:spLocks noGrp="1"/>
          </p:cNvSpPr>
          <p:nvPr>
            <p:ph type="dt" sz="half" idx="10"/>
          </p:nvPr>
        </p:nvSpPr>
        <p:spPr/>
        <p:txBody>
          <a:bodyPr/>
          <a:lstStyle/>
          <a:p>
            <a:fld id="{3E6BA7CE-634C-9E42-8213-F76813474B3B}" type="datetimeFigureOut">
              <a:rPr lang="en-US" smtClean="0"/>
              <a:t>1/20/26</a:t>
            </a:fld>
            <a:endParaRPr lang="en-US"/>
          </a:p>
        </p:txBody>
      </p:sp>
      <p:sp>
        <p:nvSpPr>
          <p:cNvPr id="6" name="Footer Placeholder 5">
            <a:extLst>
              <a:ext uri="{FF2B5EF4-FFF2-40B4-BE49-F238E27FC236}">
                <a16:creationId xmlns:a16="http://schemas.microsoft.com/office/drawing/2014/main" id="{5B827253-24B8-556D-FE3E-84ED9E3199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3AAAEA-600E-2C1B-CD56-C56E81360819}"/>
              </a:ext>
            </a:extLst>
          </p:cNvPr>
          <p:cNvSpPr>
            <a:spLocks noGrp="1"/>
          </p:cNvSpPr>
          <p:nvPr>
            <p:ph type="sldNum" sz="quarter" idx="12"/>
          </p:nvPr>
        </p:nvSpPr>
        <p:spPr/>
        <p:txBody>
          <a:bodyPr/>
          <a:lstStyle/>
          <a:p>
            <a:fld id="{83E825CD-8ECA-A644-BFBF-047E7A8A18C9}" type="slidenum">
              <a:rPr lang="en-US" smtClean="0"/>
              <a:t>‹#›</a:t>
            </a:fld>
            <a:endParaRPr lang="en-US"/>
          </a:p>
        </p:txBody>
      </p:sp>
    </p:spTree>
    <p:extLst>
      <p:ext uri="{BB962C8B-B14F-4D97-AF65-F5344CB8AC3E}">
        <p14:creationId xmlns:p14="http://schemas.microsoft.com/office/powerpoint/2010/main" val="2236156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C85B-E082-86EF-CE40-FFBA7875BA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CE4498-BE1F-9778-9F84-F1C999753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432E9A-BABB-4F5D-C542-36B12E3266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47463E-36CD-1B98-38F3-E06E34B67520}"/>
              </a:ext>
            </a:extLst>
          </p:cNvPr>
          <p:cNvSpPr>
            <a:spLocks noGrp="1"/>
          </p:cNvSpPr>
          <p:nvPr>
            <p:ph type="dt" sz="half" idx="10"/>
          </p:nvPr>
        </p:nvSpPr>
        <p:spPr/>
        <p:txBody>
          <a:bodyPr/>
          <a:lstStyle/>
          <a:p>
            <a:fld id="{3E6BA7CE-634C-9E42-8213-F76813474B3B}" type="datetimeFigureOut">
              <a:rPr lang="en-US" smtClean="0"/>
              <a:t>1/20/26</a:t>
            </a:fld>
            <a:endParaRPr lang="en-US"/>
          </a:p>
        </p:txBody>
      </p:sp>
      <p:sp>
        <p:nvSpPr>
          <p:cNvPr id="6" name="Footer Placeholder 5">
            <a:extLst>
              <a:ext uri="{FF2B5EF4-FFF2-40B4-BE49-F238E27FC236}">
                <a16:creationId xmlns:a16="http://schemas.microsoft.com/office/drawing/2014/main" id="{54BD5738-4609-D372-CC22-48C2B1256B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0922AC-0C1E-3594-3D80-169B9710E704}"/>
              </a:ext>
            </a:extLst>
          </p:cNvPr>
          <p:cNvSpPr>
            <a:spLocks noGrp="1"/>
          </p:cNvSpPr>
          <p:nvPr>
            <p:ph type="sldNum" sz="quarter" idx="12"/>
          </p:nvPr>
        </p:nvSpPr>
        <p:spPr/>
        <p:txBody>
          <a:bodyPr/>
          <a:lstStyle/>
          <a:p>
            <a:fld id="{83E825CD-8ECA-A644-BFBF-047E7A8A18C9}" type="slidenum">
              <a:rPr lang="en-US" smtClean="0"/>
              <a:t>‹#›</a:t>
            </a:fld>
            <a:endParaRPr lang="en-US"/>
          </a:p>
        </p:txBody>
      </p:sp>
    </p:spTree>
    <p:extLst>
      <p:ext uri="{BB962C8B-B14F-4D97-AF65-F5344CB8AC3E}">
        <p14:creationId xmlns:p14="http://schemas.microsoft.com/office/powerpoint/2010/main" val="1150900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BC27D1-200C-D9B3-8E44-2A1801F927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2710AA-A3B2-4824-AA3E-E7E4915F3C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62355-6981-6581-009F-0036267081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6BA7CE-634C-9E42-8213-F76813474B3B}" type="datetimeFigureOut">
              <a:rPr lang="en-US" smtClean="0"/>
              <a:t>1/20/26</a:t>
            </a:fld>
            <a:endParaRPr lang="en-US"/>
          </a:p>
        </p:txBody>
      </p:sp>
      <p:sp>
        <p:nvSpPr>
          <p:cNvPr id="5" name="Footer Placeholder 4">
            <a:extLst>
              <a:ext uri="{FF2B5EF4-FFF2-40B4-BE49-F238E27FC236}">
                <a16:creationId xmlns:a16="http://schemas.microsoft.com/office/drawing/2014/main" id="{12622700-3535-003D-770E-608E65EECB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547A25D-AF0F-8F14-AD0D-C44AB6D491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E825CD-8ECA-A644-BFBF-047E7A8A18C9}" type="slidenum">
              <a:rPr lang="en-US" smtClean="0"/>
              <a:t>‹#›</a:t>
            </a:fld>
            <a:endParaRPr lang="en-US"/>
          </a:p>
        </p:txBody>
      </p:sp>
    </p:spTree>
    <p:extLst>
      <p:ext uri="{BB962C8B-B14F-4D97-AF65-F5344CB8AC3E}">
        <p14:creationId xmlns:p14="http://schemas.microsoft.com/office/powerpoint/2010/main" val="3719905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SPA-Subcompliance@umaryland.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umaryland.edu/spa/spa-contact-us/" TargetMode="External"/><Relationship Id="rId2" Type="http://schemas.openxmlformats.org/officeDocument/2006/relationships/hyperlink" Target="mailto:jsimons@umaryland.ed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cfapps.umaryland.edu/appreques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usmd.kualibuild.com/build/space/favorit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41B5BE-B04C-C2EA-6BE9-0F0070A0A752}"/>
              </a:ext>
            </a:extLst>
          </p:cNvPr>
          <p:cNvSpPr>
            <a:spLocks noGrp="1"/>
          </p:cNvSpPr>
          <p:nvPr>
            <p:ph type="ctrTitle"/>
          </p:nvPr>
        </p:nvSpPr>
        <p:spPr>
          <a:xfrm>
            <a:off x="4038600" y="1939159"/>
            <a:ext cx="7644627" cy="2751086"/>
          </a:xfrm>
        </p:spPr>
        <p:txBody>
          <a:bodyPr>
            <a:normAutofit/>
          </a:bodyPr>
          <a:lstStyle/>
          <a:p>
            <a:pPr algn="r"/>
            <a:r>
              <a:rPr lang="en-US"/>
              <a:t>Kuali Build at UMB</a:t>
            </a:r>
          </a:p>
        </p:txBody>
      </p:sp>
      <p:sp>
        <p:nvSpPr>
          <p:cNvPr id="3" name="Subtitle 2">
            <a:extLst>
              <a:ext uri="{FF2B5EF4-FFF2-40B4-BE49-F238E27FC236}">
                <a16:creationId xmlns:a16="http://schemas.microsoft.com/office/drawing/2014/main" id="{B8AC07C9-6D8E-3C96-029E-3C711BB1F777}"/>
              </a:ext>
            </a:extLst>
          </p:cNvPr>
          <p:cNvSpPr>
            <a:spLocks noGrp="1"/>
          </p:cNvSpPr>
          <p:nvPr>
            <p:ph type="subTitle" idx="1"/>
          </p:nvPr>
        </p:nvSpPr>
        <p:spPr>
          <a:xfrm>
            <a:off x="4038600" y="4782320"/>
            <a:ext cx="7644627" cy="1329443"/>
          </a:xfrm>
        </p:spPr>
        <p:txBody>
          <a:bodyPr>
            <a:normAutofit/>
          </a:bodyPr>
          <a:lstStyle/>
          <a:p>
            <a:pPr algn="r"/>
            <a:r>
              <a:rPr lang="en-US" dirty="0"/>
              <a:t>Overview and Tips</a:t>
            </a:r>
          </a:p>
        </p:txBody>
      </p:sp>
    </p:spTree>
    <p:extLst>
      <p:ext uri="{BB962C8B-B14F-4D97-AF65-F5344CB8AC3E}">
        <p14:creationId xmlns:p14="http://schemas.microsoft.com/office/powerpoint/2010/main" val="390620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027883-3EB7-0A62-6BDB-19CA5F9F417C}"/>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kern="1200">
                <a:solidFill>
                  <a:schemeClr val="tx1"/>
                </a:solidFill>
                <a:latin typeface="+mj-lt"/>
                <a:ea typeface="+mj-ea"/>
                <a:cs typeface="+mj-cs"/>
              </a:rPr>
              <a:t>Coming soon!</a:t>
            </a: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Blue megaphone with sound wave ribbons">
            <a:extLst>
              <a:ext uri="{FF2B5EF4-FFF2-40B4-BE49-F238E27FC236}">
                <a16:creationId xmlns:a16="http://schemas.microsoft.com/office/drawing/2014/main" id="{63E02F27-258C-B985-4E4A-720EAC1920CC}"/>
              </a:ext>
            </a:extLst>
          </p:cNvPr>
          <p:cNvPicPr>
            <a:picLocks noGrp="1" noChangeAspect="1"/>
          </p:cNvPicPr>
          <p:nvPr>
            <p:ph sz="half" idx="1"/>
          </p:nvPr>
        </p:nvPicPr>
        <p:blipFill>
          <a:blip r:embed="rId2"/>
          <a:stretch>
            <a:fillRect/>
          </a:stretch>
        </p:blipFill>
        <p:spPr>
          <a:xfrm>
            <a:off x="703182" y="1648158"/>
            <a:ext cx="4777381" cy="339194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6" name="Content Placeholder 5">
            <a:extLst>
              <a:ext uri="{FF2B5EF4-FFF2-40B4-BE49-F238E27FC236}">
                <a16:creationId xmlns:a16="http://schemas.microsoft.com/office/drawing/2014/main" id="{2DBE688A-87EF-4A8D-7EF9-4DAE0A4A8691}"/>
              </a:ext>
            </a:extLst>
          </p:cNvPr>
          <p:cNvSpPr>
            <a:spLocks noGrp="1"/>
          </p:cNvSpPr>
          <p:nvPr>
            <p:ph sz="half" idx="2"/>
          </p:nvPr>
        </p:nvSpPr>
        <p:spPr>
          <a:xfrm>
            <a:off x="5894962" y="1984443"/>
            <a:ext cx="5458838" cy="4192520"/>
          </a:xfrm>
        </p:spPr>
        <p:txBody>
          <a:bodyPr vert="horz" lIns="91440" tIns="45720" rIns="91440" bIns="45720" rtlCol="0">
            <a:normAutofit/>
          </a:bodyPr>
          <a:lstStyle/>
          <a:p>
            <a:r>
              <a:rPr lang="en-US" dirty="0"/>
              <a:t>Temporary account request</a:t>
            </a:r>
          </a:p>
          <a:p>
            <a:r>
              <a:rPr lang="en-US" dirty="0"/>
              <a:t>Prior approval request (will incorporate the current NCE Request)</a:t>
            </a:r>
          </a:p>
          <a:p>
            <a:endParaRPr lang="en-US" dirty="0"/>
          </a:p>
          <a:p>
            <a:r>
              <a:rPr lang="en-US" dirty="0"/>
              <a:t>The Publication Waiver Request form is currently in use, initiated by SPA when required.</a:t>
            </a:r>
          </a:p>
        </p:txBody>
      </p:sp>
    </p:spTree>
    <p:extLst>
      <p:ext uri="{BB962C8B-B14F-4D97-AF65-F5344CB8AC3E}">
        <p14:creationId xmlns:p14="http://schemas.microsoft.com/office/powerpoint/2010/main" val="4270336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F68D5E-D168-ADDB-7DE6-BFF390F74A44}"/>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dirty="0">
                <a:solidFill>
                  <a:schemeClr val="tx1"/>
                </a:solidFill>
                <a:latin typeface="+mj-lt"/>
                <a:ea typeface="+mj-ea"/>
                <a:cs typeface="+mj-cs"/>
              </a:rPr>
              <a:t>General tips for data entry </a:t>
            </a:r>
          </a:p>
        </p:txBody>
      </p:sp>
      <p:sp>
        <p:nvSpPr>
          <p:cNvPr id="3" name="Text Placeholder 2">
            <a:extLst>
              <a:ext uri="{FF2B5EF4-FFF2-40B4-BE49-F238E27FC236}">
                <a16:creationId xmlns:a16="http://schemas.microsoft.com/office/drawing/2014/main" id="{C1E5AD33-BE08-EB49-40F7-2A82C2B44F24}"/>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2649543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031CDF-BAA4-3BC8-2062-DEC9F7B4606D}"/>
              </a:ext>
            </a:extLst>
          </p:cNvPr>
          <p:cNvSpPr>
            <a:spLocks noGrp="1"/>
          </p:cNvSpPr>
          <p:nvPr>
            <p:ph type="title"/>
          </p:nvPr>
        </p:nvSpPr>
        <p:spPr>
          <a:xfrm>
            <a:off x="686834" y="1153572"/>
            <a:ext cx="3200400" cy="4461163"/>
          </a:xfrm>
        </p:spPr>
        <p:txBody>
          <a:bodyPr>
            <a:normAutofit/>
          </a:bodyPr>
          <a:lstStyle/>
          <a:p>
            <a:r>
              <a:rPr lang="en-US">
                <a:solidFill>
                  <a:srgbClr val="FFFFFF"/>
                </a:solidFill>
              </a:rPr>
              <a:t>Adding the KR Award ID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5D03369-7D46-BB05-ABAA-317FF0E8A10D}"/>
              </a:ext>
            </a:extLst>
          </p:cNvPr>
          <p:cNvSpPr>
            <a:spLocks noGrp="1"/>
          </p:cNvSpPr>
          <p:nvPr>
            <p:ph idx="1"/>
          </p:nvPr>
        </p:nvSpPr>
        <p:spPr>
          <a:xfrm>
            <a:off x="4447308" y="591345"/>
            <a:ext cx="6906491" cy="3565986"/>
          </a:xfrm>
        </p:spPr>
        <p:txBody>
          <a:bodyPr anchor="ctr">
            <a:normAutofit/>
          </a:bodyPr>
          <a:lstStyle/>
          <a:p>
            <a:r>
              <a:rPr lang="en-US" sz="2400" dirty="0"/>
              <a:t>Awards must be active (“Approved” status) in KR</a:t>
            </a:r>
          </a:p>
          <a:p>
            <a:pPr lvl="1"/>
            <a:r>
              <a:rPr lang="en-US" sz="2000" dirty="0"/>
              <a:t>If you add the award ID and nothing appears, the award status needs to be updated.  Email Kate and Janet with your request to update. (link for email is in the form)</a:t>
            </a:r>
          </a:p>
          <a:p>
            <a:r>
              <a:rPr lang="en-US" sz="2400" dirty="0"/>
              <a:t>Make sure there is no blank space either before or after the Award ID (or Subaward ID)</a:t>
            </a:r>
          </a:p>
        </p:txBody>
      </p:sp>
      <p:pic>
        <p:nvPicPr>
          <p:cNvPr id="5" name="Picture 4" descr="A screenshot of a phone&#10;&#10;AI-generated content may be incorrect.">
            <a:extLst>
              <a:ext uri="{FF2B5EF4-FFF2-40B4-BE49-F238E27FC236}">
                <a16:creationId xmlns:a16="http://schemas.microsoft.com/office/drawing/2014/main" id="{39ED276B-1E4A-9094-9339-3928C466E105}"/>
              </a:ext>
            </a:extLst>
          </p:cNvPr>
          <p:cNvPicPr>
            <a:picLocks noChangeAspect="1"/>
          </p:cNvPicPr>
          <p:nvPr/>
        </p:nvPicPr>
        <p:blipFill>
          <a:blip r:embed="rId2"/>
          <a:stretch>
            <a:fillRect/>
          </a:stretch>
        </p:blipFill>
        <p:spPr>
          <a:xfrm>
            <a:off x="4234428" y="3865348"/>
            <a:ext cx="2755900" cy="1854200"/>
          </a:xfrm>
          <a:prstGeom prst="rect">
            <a:avLst/>
          </a:prstGeom>
        </p:spPr>
      </p:pic>
      <p:pic>
        <p:nvPicPr>
          <p:cNvPr id="7" name="Picture 6" descr="A close up of a message&#10;&#10;AI-generated content may be incorrect.">
            <a:extLst>
              <a:ext uri="{FF2B5EF4-FFF2-40B4-BE49-F238E27FC236}">
                <a16:creationId xmlns:a16="http://schemas.microsoft.com/office/drawing/2014/main" id="{6CAB6441-674D-37D8-9D72-0080534A6DD4}"/>
              </a:ext>
            </a:extLst>
          </p:cNvPr>
          <p:cNvPicPr>
            <a:picLocks noChangeAspect="1"/>
          </p:cNvPicPr>
          <p:nvPr/>
        </p:nvPicPr>
        <p:blipFill>
          <a:blip r:embed="rId3"/>
          <a:stretch>
            <a:fillRect/>
          </a:stretch>
        </p:blipFill>
        <p:spPr>
          <a:xfrm>
            <a:off x="7969568" y="3738348"/>
            <a:ext cx="2908300" cy="1981200"/>
          </a:xfrm>
          <a:prstGeom prst="rect">
            <a:avLst/>
          </a:prstGeom>
        </p:spPr>
      </p:pic>
    </p:spTree>
    <p:extLst>
      <p:ext uri="{BB962C8B-B14F-4D97-AF65-F5344CB8AC3E}">
        <p14:creationId xmlns:p14="http://schemas.microsoft.com/office/powerpoint/2010/main" val="78796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A8336B-EDCF-CC2D-EDB4-3FC7EC5B8CF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399021-B2AA-E849-E2D0-5910F391A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3FA447F-5726-E218-7F49-C08AAE0444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732A81-6370-5EF4-B70C-8F45CB38A129}"/>
              </a:ext>
            </a:extLst>
          </p:cNvPr>
          <p:cNvSpPr>
            <a:spLocks noGrp="1"/>
          </p:cNvSpPr>
          <p:nvPr>
            <p:ph type="title"/>
          </p:nvPr>
        </p:nvSpPr>
        <p:spPr>
          <a:xfrm>
            <a:off x="686834" y="1153572"/>
            <a:ext cx="3200400" cy="4461163"/>
          </a:xfrm>
        </p:spPr>
        <p:txBody>
          <a:bodyPr>
            <a:normAutofit/>
          </a:bodyPr>
          <a:lstStyle/>
          <a:p>
            <a:r>
              <a:rPr lang="en-US">
                <a:solidFill>
                  <a:srgbClr val="FFFFFF"/>
                </a:solidFill>
              </a:rPr>
              <a:t>Adding the KR Award ID</a:t>
            </a:r>
          </a:p>
        </p:txBody>
      </p:sp>
      <p:sp>
        <p:nvSpPr>
          <p:cNvPr id="12" name="Arc 11">
            <a:extLst>
              <a:ext uri="{FF2B5EF4-FFF2-40B4-BE49-F238E27FC236}">
                <a16:creationId xmlns:a16="http://schemas.microsoft.com/office/drawing/2014/main" id="{BA7BD420-BC01-A6E2-FB10-C4AE0D9CA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D66E8B1-FA4B-7283-1D48-A19C6CF94B73}"/>
              </a:ext>
            </a:extLst>
          </p:cNvPr>
          <p:cNvSpPr>
            <a:spLocks noGrp="1"/>
          </p:cNvSpPr>
          <p:nvPr>
            <p:ph idx="1"/>
          </p:nvPr>
        </p:nvSpPr>
        <p:spPr>
          <a:xfrm>
            <a:off x="4447308" y="591344"/>
            <a:ext cx="6906491" cy="5585619"/>
          </a:xfrm>
        </p:spPr>
        <p:txBody>
          <a:bodyPr anchor="ctr">
            <a:normAutofit/>
          </a:bodyPr>
          <a:lstStyle/>
          <a:p>
            <a:r>
              <a:rPr lang="en-US" sz="2400" dirty="0"/>
              <a:t>For a Subaward Request for a New subaward, the Award must include the Approved Subaward(s)</a:t>
            </a:r>
          </a:p>
          <a:p>
            <a:pPr lvl="1"/>
            <a:r>
              <a:rPr lang="en-US" sz="2000" dirty="0"/>
              <a:t>If you add the Award ID and in the Subrecipient Information section there is no dropdown with the subrecipient organization(s), Approved Subawards must be confirmed and added. Email </a:t>
            </a:r>
            <a:r>
              <a:rPr lang="en-US" sz="2000" dirty="0">
                <a:hlinkClick r:id="rId2"/>
              </a:rPr>
              <a:t>SPA-Subcompliance@umaryland.edu</a:t>
            </a:r>
            <a:r>
              <a:rPr lang="en-US" sz="2000" dirty="0"/>
              <a:t> with your request (including Award ID and organization(s) missing)</a:t>
            </a:r>
          </a:p>
        </p:txBody>
      </p:sp>
    </p:spTree>
    <p:extLst>
      <p:ext uri="{BB962C8B-B14F-4D97-AF65-F5344CB8AC3E}">
        <p14:creationId xmlns:p14="http://schemas.microsoft.com/office/powerpoint/2010/main" val="509775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ECE6C0-449D-4A7A-92B2-C9D1F86C1082}"/>
              </a:ext>
            </a:extLst>
          </p:cNvPr>
          <p:cNvSpPr>
            <a:spLocks noGrp="1"/>
          </p:cNvSpPr>
          <p:nvPr>
            <p:ph type="title"/>
          </p:nvPr>
        </p:nvSpPr>
        <p:spPr>
          <a:xfrm>
            <a:off x="686834" y="1153572"/>
            <a:ext cx="3200400" cy="4461163"/>
          </a:xfrm>
        </p:spPr>
        <p:txBody>
          <a:bodyPr>
            <a:normAutofit/>
          </a:bodyPr>
          <a:lstStyle/>
          <a:p>
            <a:r>
              <a:rPr lang="en-US">
                <a:solidFill>
                  <a:srgbClr val="FFFFFF"/>
                </a:solidFill>
              </a:rPr>
              <a:t>Award ID – PI “issues”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193E9C8-1279-CB7C-0768-04853EFA0373}"/>
              </a:ext>
            </a:extLst>
          </p:cNvPr>
          <p:cNvSpPr>
            <a:spLocks noGrp="1"/>
          </p:cNvSpPr>
          <p:nvPr>
            <p:ph idx="1"/>
          </p:nvPr>
        </p:nvSpPr>
        <p:spPr>
          <a:xfrm>
            <a:off x="4447308" y="591344"/>
            <a:ext cx="6906491" cy="5585619"/>
          </a:xfrm>
        </p:spPr>
        <p:txBody>
          <a:bodyPr anchor="ctr">
            <a:normAutofit/>
          </a:bodyPr>
          <a:lstStyle/>
          <a:p>
            <a:pPr marL="0" indent="0">
              <a:buNone/>
            </a:pPr>
            <a:r>
              <a:rPr lang="en-US" dirty="0"/>
              <a:t>The PI is often included in the workflow. </a:t>
            </a:r>
          </a:p>
          <a:p>
            <a:r>
              <a:rPr lang="en-US" dirty="0"/>
              <a:t>Check that the </a:t>
            </a:r>
            <a:r>
              <a:rPr lang="en-US" b="1" dirty="0"/>
              <a:t>correct PI </a:t>
            </a:r>
            <a:r>
              <a:rPr lang="en-US" dirty="0"/>
              <a:t>appears from the linked award. If not, did you select the correct award record? Or, has the change of PI been routed in KR and processed?</a:t>
            </a:r>
          </a:p>
          <a:p>
            <a:r>
              <a:rPr lang="en-US" dirty="0"/>
              <a:t>Check that the “User Type Ahead (Office Use Only)” field is filled. If it is blank, the PI is not active in KR. </a:t>
            </a:r>
          </a:p>
        </p:txBody>
      </p:sp>
    </p:spTree>
    <p:extLst>
      <p:ext uri="{BB962C8B-B14F-4D97-AF65-F5344CB8AC3E}">
        <p14:creationId xmlns:p14="http://schemas.microsoft.com/office/powerpoint/2010/main" val="1589855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401C2A-AF8C-EC88-40E4-0C3992A6DB5A}"/>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a:solidFill>
                  <a:schemeClr val="tx1"/>
                </a:solidFill>
                <a:latin typeface="+mj-lt"/>
                <a:ea typeface="+mj-ea"/>
                <a:cs typeface="+mj-cs"/>
              </a:rPr>
              <a:t>After submission</a:t>
            </a:r>
          </a:p>
        </p:txBody>
      </p:sp>
      <p:sp>
        <p:nvSpPr>
          <p:cNvPr id="3" name="Text Placeholder 2">
            <a:extLst>
              <a:ext uri="{FF2B5EF4-FFF2-40B4-BE49-F238E27FC236}">
                <a16:creationId xmlns:a16="http://schemas.microsoft.com/office/drawing/2014/main" id="{9B0E2EB3-6180-B248-C428-DF448BEC10A7}"/>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3949310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BE81D2-460D-40E8-A926-FFF776421301}"/>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Workflow</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11345AC-A9EB-0B6B-6426-4E6C9DDB8AA4}"/>
              </a:ext>
            </a:extLst>
          </p:cNvPr>
          <p:cNvSpPr>
            <a:spLocks noGrp="1"/>
          </p:cNvSpPr>
          <p:nvPr>
            <p:ph idx="1"/>
          </p:nvPr>
        </p:nvSpPr>
        <p:spPr>
          <a:xfrm>
            <a:off x="4447308" y="591344"/>
            <a:ext cx="6906491" cy="5585619"/>
          </a:xfrm>
        </p:spPr>
        <p:txBody>
          <a:bodyPr anchor="ctr">
            <a:normAutofit/>
          </a:bodyPr>
          <a:lstStyle/>
          <a:p>
            <a:r>
              <a:rPr lang="en-US" dirty="0"/>
              <a:t>Workflow is customized for each app, including Approvals and Tasks</a:t>
            </a:r>
          </a:p>
          <a:p>
            <a:r>
              <a:rPr lang="en-US" dirty="0"/>
              <a:t>To check workflow status, </a:t>
            </a:r>
          </a:p>
          <a:p>
            <a:pPr lvl="1"/>
            <a:r>
              <a:rPr lang="en-US" dirty="0"/>
              <a:t>Go the Home page, My Documents &gt; Submitted. </a:t>
            </a:r>
          </a:p>
          <a:p>
            <a:pPr lvl="1"/>
            <a:r>
              <a:rPr lang="en-US" dirty="0"/>
              <a:t>Click on the line to open the form. </a:t>
            </a:r>
          </a:p>
          <a:p>
            <a:pPr lvl="1"/>
            <a:r>
              <a:rPr lang="en-US" dirty="0"/>
              <a:t>In the top right corner, click the Workflow Status button</a:t>
            </a:r>
          </a:p>
          <a:p>
            <a:pPr lvl="1"/>
            <a:r>
              <a:rPr lang="en-US" dirty="0"/>
              <a:t>Click the arrow on a workflow stop to see details. OR, click the View button to “Expand All” to see detailed for all stops</a:t>
            </a:r>
          </a:p>
          <a:p>
            <a:pPr lvl="1"/>
            <a:endParaRPr lang="en-US" dirty="0"/>
          </a:p>
        </p:txBody>
      </p:sp>
    </p:spTree>
    <p:extLst>
      <p:ext uri="{BB962C8B-B14F-4D97-AF65-F5344CB8AC3E}">
        <p14:creationId xmlns:p14="http://schemas.microsoft.com/office/powerpoint/2010/main" val="2359747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0B501-3214-2734-4ED4-63407D2ABD3B}"/>
              </a:ext>
            </a:extLst>
          </p:cNvPr>
          <p:cNvSpPr>
            <a:spLocks noGrp="1"/>
          </p:cNvSpPr>
          <p:nvPr>
            <p:ph type="title"/>
          </p:nvPr>
        </p:nvSpPr>
        <p:spPr/>
        <p:txBody>
          <a:bodyPr/>
          <a:lstStyle/>
          <a:p>
            <a:r>
              <a:rPr lang="en-US" dirty="0"/>
              <a:t>Workflow status</a:t>
            </a:r>
          </a:p>
        </p:txBody>
      </p:sp>
      <p:pic>
        <p:nvPicPr>
          <p:cNvPr id="5" name="Content Placeholder 4" descr="A screenshot of a computer&#10;&#10;AI-generated content may be incorrect.">
            <a:extLst>
              <a:ext uri="{FF2B5EF4-FFF2-40B4-BE49-F238E27FC236}">
                <a16:creationId xmlns:a16="http://schemas.microsoft.com/office/drawing/2014/main" id="{938636C3-40C5-B07E-9987-51CE6C7B6F70}"/>
              </a:ext>
            </a:extLst>
          </p:cNvPr>
          <p:cNvPicPr>
            <a:picLocks noGrp="1" noChangeAspect="1"/>
          </p:cNvPicPr>
          <p:nvPr>
            <p:ph idx="1"/>
          </p:nvPr>
        </p:nvPicPr>
        <p:blipFill>
          <a:blip r:embed="rId2"/>
          <a:stretch>
            <a:fillRect/>
          </a:stretch>
        </p:blipFill>
        <p:spPr>
          <a:xfrm>
            <a:off x="2264719" y="1556265"/>
            <a:ext cx="7366000" cy="1168400"/>
          </a:xfrm>
        </p:spPr>
      </p:pic>
      <p:pic>
        <p:nvPicPr>
          <p:cNvPr id="7" name="Picture 6" descr="A screenshot of a computer&#10;&#10;AI-generated content may be incorrect.">
            <a:extLst>
              <a:ext uri="{FF2B5EF4-FFF2-40B4-BE49-F238E27FC236}">
                <a16:creationId xmlns:a16="http://schemas.microsoft.com/office/drawing/2014/main" id="{82967171-21B1-350F-9218-FBE35FEE140A}"/>
              </a:ext>
            </a:extLst>
          </p:cNvPr>
          <p:cNvPicPr>
            <a:picLocks noChangeAspect="1"/>
          </p:cNvPicPr>
          <p:nvPr/>
        </p:nvPicPr>
        <p:blipFill>
          <a:blip r:embed="rId3"/>
          <a:stretch>
            <a:fillRect/>
          </a:stretch>
        </p:blipFill>
        <p:spPr>
          <a:xfrm>
            <a:off x="3293419" y="3049824"/>
            <a:ext cx="5308600" cy="3035300"/>
          </a:xfrm>
          <a:prstGeom prst="rect">
            <a:avLst/>
          </a:prstGeom>
        </p:spPr>
      </p:pic>
    </p:spTree>
    <p:extLst>
      <p:ext uri="{BB962C8B-B14F-4D97-AF65-F5344CB8AC3E}">
        <p14:creationId xmlns:p14="http://schemas.microsoft.com/office/powerpoint/2010/main" val="2753879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3E95BC-97E5-3E31-CEDA-3C94BBE8499E}"/>
              </a:ext>
            </a:extLst>
          </p:cNvPr>
          <p:cNvSpPr>
            <a:spLocks noGrp="1"/>
          </p:cNvSpPr>
          <p:nvPr>
            <p:ph type="title"/>
          </p:nvPr>
        </p:nvSpPr>
        <p:spPr>
          <a:xfrm>
            <a:off x="686834" y="1153572"/>
            <a:ext cx="3200400" cy="4461163"/>
          </a:xfrm>
        </p:spPr>
        <p:txBody>
          <a:bodyPr>
            <a:normAutofit/>
          </a:bodyPr>
          <a:lstStyle/>
          <a:p>
            <a:r>
              <a:rPr lang="en-US">
                <a:solidFill>
                  <a:srgbClr val="FFFFFF"/>
                </a:solidFill>
              </a:rPr>
              <a:t>My form seems “stuck” in workflow</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18C236E-AE92-82DA-B6EB-C5C54F7CF654}"/>
              </a:ext>
            </a:extLst>
          </p:cNvPr>
          <p:cNvSpPr>
            <a:spLocks noGrp="1"/>
          </p:cNvSpPr>
          <p:nvPr>
            <p:ph idx="1"/>
          </p:nvPr>
        </p:nvSpPr>
        <p:spPr>
          <a:xfrm>
            <a:off x="4447308" y="591344"/>
            <a:ext cx="6906491" cy="5585619"/>
          </a:xfrm>
        </p:spPr>
        <p:txBody>
          <a:bodyPr anchor="ctr">
            <a:normAutofit/>
          </a:bodyPr>
          <a:lstStyle/>
          <a:p>
            <a:r>
              <a:rPr lang="en-US" dirty="0"/>
              <a:t>To have a KB email notification re-sent to your PI or Department Approver, contact Janet (</a:t>
            </a:r>
            <a:r>
              <a:rPr lang="en-US" dirty="0">
                <a:hlinkClick r:id="rId2"/>
              </a:rPr>
              <a:t>jsimons@umaryland.edu</a:t>
            </a:r>
            <a:r>
              <a:rPr lang="en-US" dirty="0"/>
              <a:t>)</a:t>
            </a:r>
          </a:p>
          <a:p>
            <a:r>
              <a:rPr lang="en-US" dirty="0"/>
              <a:t>If you have a deadline for </a:t>
            </a:r>
            <a:r>
              <a:rPr lang="en-US"/>
              <a:t>the requested </a:t>
            </a:r>
            <a:r>
              <a:rPr lang="en-US" dirty="0"/>
              <a:t>action – contact the appropriate Team email early in the process.</a:t>
            </a:r>
          </a:p>
          <a:p>
            <a:pPr lvl="1"/>
            <a:r>
              <a:rPr lang="en-US" dirty="0">
                <a:hlinkClick r:id="rId3"/>
              </a:rPr>
              <a:t>https://www.umaryland.edu/spa/spa-contact-us/</a:t>
            </a:r>
            <a:r>
              <a:rPr lang="en-US" dirty="0"/>
              <a:t> </a:t>
            </a:r>
          </a:p>
          <a:p>
            <a:r>
              <a:rPr lang="en-US" dirty="0"/>
              <a:t>All workflow stops show who can approve or complete the task. However, please use the SPA Team emails (not individual SPA staff emails) to raise a concern.</a:t>
            </a:r>
          </a:p>
        </p:txBody>
      </p:sp>
    </p:spTree>
    <p:extLst>
      <p:ext uri="{BB962C8B-B14F-4D97-AF65-F5344CB8AC3E}">
        <p14:creationId xmlns:p14="http://schemas.microsoft.com/office/powerpoint/2010/main" val="2703686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195B01-6D73-0935-4B65-578D5ACAC2DB}"/>
              </a:ext>
            </a:extLst>
          </p:cNvPr>
          <p:cNvSpPr>
            <a:spLocks noGrp="1"/>
          </p:cNvSpPr>
          <p:nvPr>
            <p:ph type="title"/>
          </p:nvPr>
        </p:nvSpPr>
        <p:spPr>
          <a:xfrm>
            <a:off x="686834" y="1153572"/>
            <a:ext cx="3329112" cy="4461163"/>
          </a:xfrm>
        </p:spPr>
        <p:txBody>
          <a:bodyPr>
            <a:normAutofit/>
          </a:bodyPr>
          <a:lstStyle/>
          <a:p>
            <a:r>
              <a:rPr lang="en-US" dirty="0">
                <a:solidFill>
                  <a:srgbClr val="FFFFFF"/>
                </a:solidFill>
              </a:rPr>
              <a:t>Submitter Acknowledge/Approve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65D8626-DCAB-5D47-251F-8E25C482974B}"/>
              </a:ext>
            </a:extLst>
          </p:cNvPr>
          <p:cNvSpPr>
            <a:spLocks noGrp="1"/>
          </p:cNvSpPr>
          <p:nvPr>
            <p:ph idx="1"/>
          </p:nvPr>
        </p:nvSpPr>
        <p:spPr>
          <a:xfrm>
            <a:off x="4447308" y="591344"/>
            <a:ext cx="6906491" cy="5585619"/>
          </a:xfrm>
        </p:spPr>
        <p:txBody>
          <a:bodyPr anchor="ctr">
            <a:normAutofit/>
          </a:bodyPr>
          <a:lstStyle/>
          <a:p>
            <a:r>
              <a:rPr lang="en-US" dirty="0"/>
              <a:t>To date, three forms (Subaward Request, Award Modification, NCE Request) include an “Acknowledge/Approve” stop for the submitter.</a:t>
            </a:r>
          </a:p>
          <a:p>
            <a:r>
              <a:rPr lang="en-US" dirty="0"/>
              <a:t>This “extra” stop allows SPA to return a form to the Submitter without requiring the PI to re-approve. </a:t>
            </a:r>
          </a:p>
          <a:p>
            <a:r>
              <a:rPr lang="en-US" dirty="0"/>
              <a:t>You will receive an Approval notice, and the action will appear in your Action List to approve.</a:t>
            </a:r>
          </a:p>
        </p:txBody>
      </p:sp>
    </p:spTree>
    <p:extLst>
      <p:ext uri="{BB962C8B-B14F-4D97-AF65-F5344CB8AC3E}">
        <p14:creationId xmlns:p14="http://schemas.microsoft.com/office/powerpoint/2010/main" val="3908788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57F074-A262-4729-8EE4-1E30558E481D}"/>
              </a:ext>
            </a:extLst>
          </p:cNvPr>
          <p:cNvSpPr>
            <a:spLocks noGrp="1"/>
          </p:cNvSpPr>
          <p:nvPr>
            <p:ph type="title"/>
          </p:nvPr>
        </p:nvSpPr>
        <p:spPr>
          <a:xfrm>
            <a:off x="686834" y="1153572"/>
            <a:ext cx="3200400" cy="4461163"/>
          </a:xfrm>
        </p:spPr>
        <p:txBody>
          <a:bodyPr>
            <a:normAutofit/>
          </a:bodyPr>
          <a:lstStyle/>
          <a:p>
            <a:r>
              <a:rPr lang="en-US">
                <a:solidFill>
                  <a:srgbClr val="FFFFFF"/>
                </a:solidFill>
              </a:rPr>
              <a:t>Who has access?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1B93E30-3064-ACA5-25FB-335EC1726041}"/>
              </a:ext>
            </a:extLst>
          </p:cNvPr>
          <p:cNvSpPr>
            <a:spLocks noGrp="1"/>
          </p:cNvSpPr>
          <p:nvPr>
            <p:ph idx="1"/>
          </p:nvPr>
        </p:nvSpPr>
        <p:spPr>
          <a:xfrm>
            <a:off x="4447308" y="591344"/>
            <a:ext cx="6906491" cy="5585619"/>
          </a:xfrm>
        </p:spPr>
        <p:txBody>
          <a:bodyPr anchor="ctr">
            <a:normAutofit/>
          </a:bodyPr>
          <a:lstStyle/>
          <a:p>
            <a:r>
              <a:rPr lang="en-US" dirty="0"/>
              <a:t>Anyone with UMB credentials can start and submit a form</a:t>
            </a:r>
          </a:p>
          <a:p>
            <a:r>
              <a:rPr lang="en-US" dirty="0"/>
              <a:t>Currently, approvers and investigators need to be active “Kuali Users”.  Kuali Users are:</a:t>
            </a:r>
          </a:p>
          <a:p>
            <a:pPr lvl="1"/>
            <a:r>
              <a:rPr lang="en-US" dirty="0"/>
              <a:t>Active employees (on payroll)</a:t>
            </a:r>
          </a:p>
          <a:p>
            <a:pPr lvl="1"/>
            <a:r>
              <a:rPr lang="en-US" dirty="0"/>
              <a:t>Active affiliates and students who have requested “app access” for Kuali </a:t>
            </a:r>
            <a:r>
              <a:rPr lang="en-US" dirty="0">
                <a:hlinkClick r:id="rId2"/>
              </a:rPr>
              <a:t>https://cfapps.umaryland.edu/apprequest</a:t>
            </a:r>
            <a:r>
              <a:rPr lang="en-US" dirty="0"/>
              <a:t> </a:t>
            </a:r>
          </a:p>
          <a:p>
            <a:pPr lvl="2"/>
            <a:r>
              <a:rPr lang="en-US" dirty="0"/>
              <a:t>The person who creates the Community System record for an affiliate can include the request for Kuali access in the Community System record.</a:t>
            </a:r>
          </a:p>
          <a:p>
            <a:pPr lvl="2"/>
            <a:r>
              <a:rPr lang="en-US" dirty="0"/>
              <a:t>The affiliate or student can log into the app request link above and request Kuali access.</a:t>
            </a:r>
          </a:p>
        </p:txBody>
      </p:sp>
    </p:spTree>
    <p:extLst>
      <p:ext uri="{BB962C8B-B14F-4D97-AF65-F5344CB8AC3E}">
        <p14:creationId xmlns:p14="http://schemas.microsoft.com/office/powerpoint/2010/main" val="634673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369492-FF0A-B5A9-81CC-CF9E2A45722D}"/>
              </a:ext>
            </a:extLst>
          </p:cNvPr>
          <p:cNvSpPr>
            <a:spLocks noGrp="1"/>
          </p:cNvSpPr>
          <p:nvPr>
            <p:ph type="title"/>
          </p:nvPr>
        </p:nvSpPr>
        <p:spPr>
          <a:xfrm>
            <a:off x="686834" y="1153572"/>
            <a:ext cx="3200400" cy="4461163"/>
          </a:xfrm>
        </p:spPr>
        <p:txBody>
          <a:bodyPr>
            <a:normAutofit/>
          </a:bodyPr>
          <a:lstStyle/>
          <a:p>
            <a:r>
              <a:rPr lang="en-US">
                <a:solidFill>
                  <a:srgbClr val="FFFFFF"/>
                </a:solidFill>
              </a:rPr>
              <a:t>Sent Back notifications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5F0D764-341C-593F-2BE5-B7657DB4E0C3}"/>
              </a:ext>
            </a:extLst>
          </p:cNvPr>
          <p:cNvSpPr>
            <a:spLocks noGrp="1"/>
          </p:cNvSpPr>
          <p:nvPr>
            <p:ph idx="1"/>
          </p:nvPr>
        </p:nvSpPr>
        <p:spPr>
          <a:xfrm>
            <a:off x="4447308" y="591344"/>
            <a:ext cx="6906491" cy="5585619"/>
          </a:xfrm>
        </p:spPr>
        <p:txBody>
          <a:bodyPr anchor="ctr">
            <a:normAutofit/>
          </a:bodyPr>
          <a:lstStyle/>
          <a:p>
            <a:r>
              <a:rPr lang="en-US" dirty="0"/>
              <a:t>When a form is Sent Back, it will appear in your Action List. </a:t>
            </a:r>
          </a:p>
          <a:p>
            <a:r>
              <a:rPr lang="en-US" dirty="0"/>
              <a:t>The email notification and the form will contain a note describing why the form was returned and what action is required.</a:t>
            </a:r>
          </a:p>
          <a:p>
            <a:r>
              <a:rPr lang="en-US" dirty="0"/>
              <a:t>Make the required update and Approve back into workflow (or Withdraw if requested/appropriate).</a:t>
            </a:r>
          </a:p>
        </p:txBody>
      </p:sp>
    </p:spTree>
    <p:extLst>
      <p:ext uri="{BB962C8B-B14F-4D97-AF65-F5344CB8AC3E}">
        <p14:creationId xmlns:p14="http://schemas.microsoft.com/office/powerpoint/2010/main" val="1305923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AA4E9C-638C-E0B7-18A6-E0D138792B13}"/>
              </a:ext>
            </a:extLst>
          </p:cNvPr>
          <p:cNvSpPr>
            <a:spLocks noGrp="1"/>
          </p:cNvSpPr>
          <p:nvPr>
            <p:ph type="title"/>
          </p:nvPr>
        </p:nvSpPr>
        <p:spPr>
          <a:xfrm>
            <a:off x="686834" y="591344"/>
            <a:ext cx="3200400" cy="5585619"/>
          </a:xfrm>
        </p:spPr>
        <p:txBody>
          <a:bodyPr>
            <a:normAutofit/>
          </a:bodyPr>
          <a:lstStyle/>
          <a:p>
            <a:r>
              <a:rPr lang="en-US">
                <a:solidFill>
                  <a:srgbClr val="FFFFFF"/>
                </a:solidFill>
              </a:rPr>
              <a:t>Why are submissions Sent Back?</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905C30B-5FE7-7F8D-1F1E-1F88A803EC94}"/>
              </a:ext>
            </a:extLst>
          </p:cNvPr>
          <p:cNvSpPr>
            <a:spLocks noGrp="1"/>
          </p:cNvSpPr>
          <p:nvPr>
            <p:ph idx="1"/>
          </p:nvPr>
        </p:nvSpPr>
        <p:spPr>
          <a:xfrm>
            <a:off x="4447308" y="591344"/>
            <a:ext cx="6906491" cy="5585619"/>
          </a:xfrm>
        </p:spPr>
        <p:txBody>
          <a:bodyPr anchor="ctr">
            <a:normAutofit/>
          </a:bodyPr>
          <a:lstStyle/>
          <a:p>
            <a:r>
              <a:rPr lang="en-US" dirty="0"/>
              <a:t>Wrong response to questions</a:t>
            </a:r>
          </a:p>
          <a:p>
            <a:r>
              <a:rPr lang="en-US" dirty="0"/>
              <a:t>Missing or incomplete attachments</a:t>
            </a:r>
          </a:p>
          <a:p>
            <a:r>
              <a:rPr lang="en-US" dirty="0"/>
              <a:t>”Is this a CCT agreement” answered wrong (this affects the workflow for Award Modifications and NCE Requests)</a:t>
            </a:r>
          </a:p>
          <a:p>
            <a:pPr lvl="1"/>
            <a:r>
              <a:rPr lang="en-US" dirty="0"/>
              <a:t>CCT agreements are signed by Mike </a:t>
            </a:r>
            <a:r>
              <a:rPr lang="en-US" dirty="0" err="1"/>
              <a:t>Rollor</a:t>
            </a:r>
            <a:endParaRPr lang="en-US" dirty="0"/>
          </a:p>
        </p:txBody>
      </p:sp>
    </p:spTree>
    <p:extLst>
      <p:ext uri="{BB962C8B-B14F-4D97-AF65-F5344CB8AC3E}">
        <p14:creationId xmlns:p14="http://schemas.microsoft.com/office/powerpoint/2010/main" val="411365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Content Placeholder 13" descr="Cup of coffee 3D pattern">
            <a:extLst>
              <a:ext uri="{FF2B5EF4-FFF2-40B4-BE49-F238E27FC236}">
                <a16:creationId xmlns:a16="http://schemas.microsoft.com/office/drawing/2014/main" id="{3760E71E-D261-EC87-6348-269EEFB210EA}"/>
              </a:ext>
            </a:extLst>
          </p:cNvPr>
          <p:cNvPicPr>
            <a:picLocks noGrp="1" noChangeAspect="1"/>
          </p:cNvPicPr>
          <p:nvPr>
            <p:ph sz="half" idx="1"/>
          </p:nvPr>
        </p:nvPicPr>
        <p:blipFill>
          <a:blip r:embed="rId2"/>
          <a:srcRect l="9758" r="1739"/>
          <a:stretch>
            <a:fillRect/>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6"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6FE0F9C9-EA4A-FD78-28B7-55EC3CAD1918}"/>
              </a:ext>
            </a:extLst>
          </p:cNvPr>
          <p:cNvSpPr>
            <a:spLocks noGrp="1"/>
          </p:cNvSpPr>
          <p:nvPr>
            <p:ph sz="half" idx="2"/>
          </p:nvPr>
        </p:nvSpPr>
        <p:spPr>
          <a:xfrm>
            <a:off x="5827048" y="1868487"/>
            <a:ext cx="5721484" cy="4351338"/>
          </a:xfrm>
        </p:spPr>
        <p:txBody>
          <a:bodyPr vert="horz" lIns="91440" tIns="45720" rIns="91440" bIns="45720" rtlCol="0">
            <a:normAutofit/>
          </a:bodyPr>
          <a:lstStyle/>
          <a:p>
            <a:pPr marL="0"/>
            <a:endParaRPr lang="en-US" dirty="0"/>
          </a:p>
          <a:p>
            <a:pPr marL="0"/>
            <a:endParaRPr lang="en-US" dirty="0"/>
          </a:p>
          <a:p>
            <a:pPr marL="0" indent="0">
              <a:buNone/>
            </a:pPr>
            <a:r>
              <a:rPr lang="en-US" sz="5400" dirty="0"/>
              <a:t>Questions?</a:t>
            </a:r>
          </a:p>
        </p:txBody>
      </p:sp>
    </p:spTree>
    <p:extLst>
      <p:ext uri="{BB962C8B-B14F-4D97-AF65-F5344CB8AC3E}">
        <p14:creationId xmlns:p14="http://schemas.microsoft.com/office/powerpoint/2010/main" val="3060646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omputer&#10;&#10;AI-generated content may be incorrect.">
            <a:extLst>
              <a:ext uri="{FF2B5EF4-FFF2-40B4-BE49-F238E27FC236}">
                <a16:creationId xmlns:a16="http://schemas.microsoft.com/office/drawing/2014/main" id="{07EF868F-A0A0-DE6C-2D6F-25831F6B9644}"/>
              </a:ext>
            </a:extLst>
          </p:cNvPr>
          <p:cNvPicPr>
            <a:picLocks noGrp="1" noChangeAspect="1"/>
          </p:cNvPicPr>
          <p:nvPr>
            <p:ph idx="1"/>
          </p:nvPr>
        </p:nvPicPr>
        <p:blipFill>
          <a:blip r:embed="rId2"/>
          <a:stretch>
            <a:fillRect/>
          </a:stretch>
        </p:blipFill>
        <p:spPr>
          <a:xfrm>
            <a:off x="1784901" y="539750"/>
            <a:ext cx="8349148" cy="5886450"/>
          </a:xfrm>
        </p:spPr>
      </p:pic>
      <p:sp>
        <p:nvSpPr>
          <p:cNvPr id="2" name="Rounded Rectangle 1">
            <a:extLst>
              <a:ext uri="{FF2B5EF4-FFF2-40B4-BE49-F238E27FC236}">
                <a16:creationId xmlns:a16="http://schemas.microsoft.com/office/drawing/2014/main" id="{88C7F717-5187-DF51-15D5-9B327C50C967}"/>
              </a:ext>
            </a:extLst>
          </p:cNvPr>
          <p:cNvSpPr/>
          <p:nvPr/>
        </p:nvSpPr>
        <p:spPr>
          <a:xfrm>
            <a:off x="4986670" y="595423"/>
            <a:ext cx="2094614" cy="54226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97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C16E7-E20C-6780-1D47-A25A6A08CDD1}"/>
              </a:ext>
            </a:extLst>
          </p:cNvPr>
          <p:cNvSpPr>
            <a:spLocks noGrp="1"/>
          </p:cNvSpPr>
          <p:nvPr>
            <p:ph type="title"/>
          </p:nvPr>
        </p:nvSpPr>
        <p:spPr/>
        <p:txBody>
          <a:bodyPr/>
          <a:lstStyle/>
          <a:p>
            <a:r>
              <a:rPr lang="en-US" dirty="0"/>
              <a:t>If I have access, what can I see?</a:t>
            </a:r>
          </a:p>
        </p:txBody>
      </p:sp>
      <p:sp>
        <p:nvSpPr>
          <p:cNvPr id="3" name="Content Placeholder 2">
            <a:extLst>
              <a:ext uri="{FF2B5EF4-FFF2-40B4-BE49-F238E27FC236}">
                <a16:creationId xmlns:a16="http://schemas.microsoft.com/office/drawing/2014/main" id="{E0F67C94-61F6-1B96-8AC0-9707D7497B4D}"/>
              </a:ext>
            </a:extLst>
          </p:cNvPr>
          <p:cNvSpPr>
            <a:spLocks noGrp="1"/>
          </p:cNvSpPr>
          <p:nvPr>
            <p:ph idx="1"/>
          </p:nvPr>
        </p:nvSpPr>
        <p:spPr/>
        <p:txBody>
          <a:bodyPr/>
          <a:lstStyle/>
          <a:p>
            <a:r>
              <a:rPr lang="en-US" dirty="0"/>
              <a:t>Forms that you created (My Documents)</a:t>
            </a:r>
          </a:p>
          <a:p>
            <a:r>
              <a:rPr lang="en-US" dirty="0"/>
              <a:t>Action List of forms ready for approval or “sent back” for action</a:t>
            </a:r>
          </a:p>
          <a:p>
            <a:pPr marL="0" indent="0">
              <a:buNone/>
            </a:pPr>
            <a:endParaRPr lang="en-US" dirty="0"/>
          </a:p>
        </p:txBody>
      </p:sp>
      <p:pic>
        <p:nvPicPr>
          <p:cNvPr id="9" name="Picture 8" descr="A screenshot of a phone&#10;&#10;AI-generated content may be incorrect.">
            <a:extLst>
              <a:ext uri="{FF2B5EF4-FFF2-40B4-BE49-F238E27FC236}">
                <a16:creationId xmlns:a16="http://schemas.microsoft.com/office/drawing/2014/main" id="{A92985AF-58FF-0233-2A1A-5AA19A7FCAA5}"/>
              </a:ext>
            </a:extLst>
          </p:cNvPr>
          <p:cNvPicPr>
            <a:picLocks noChangeAspect="1"/>
          </p:cNvPicPr>
          <p:nvPr/>
        </p:nvPicPr>
        <p:blipFill>
          <a:blip r:embed="rId2"/>
          <a:stretch>
            <a:fillRect/>
          </a:stretch>
        </p:blipFill>
        <p:spPr>
          <a:xfrm>
            <a:off x="2061691" y="3594958"/>
            <a:ext cx="7772400" cy="1789934"/>
          </a:xfrm>
          <a:prstGeom prst="rect">
            <a:avLst/>
          </a:prstGeom>
        </p:spPr>
      </p:pic>
    </p:spTree>
    <p:extLst>
      <p:ext uri="{BB962C8B-B14F-4D97-AF65-F5344CB8AC3E}">
        <p14:creationId xmlns:p14="http://schemas.microsoft.com/office/powerpoint/2010/main" val="1493176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95B88-FAE1-EF5D-B8C8-1928B2A68D20}"/>
              </a:ext>
            </a:extLst>
          </p:cNvPr>
          <p:cNvSpPr>
            <a:spLocks noGrp="1"/>
          </p:cNvSpPr>
          <p:nvPr>
            <p:ph type="title"/>
          </p:nvPr>
        </p:nvSpPr>
        <p:spPr/>
        <p:txBody>
          <a:bodyPr/>
          <a:lstStyle/>
          <a:p>
            <a:r>
              <a:rPr lang="en-US" dirty="0"/>
              <a:t>My Documents - Submitted</a:t>
            </a:r>
          </a:p>
        </p:txBody>
      </p:sp>
      <p:sp>
        <p:nvSpPr>
          <p:cNvPr id="3" name="Content Placeholder 2">
            <a:extLst>
              <a:ext uri="{FF2B5EF4-FFF2-40B4-BE49-F238E27FC236}">
                <a16:creationId xmlns:a16="http://schemas.microsoft.com/office/drawing/2014/main" id="{65EBDB2D-214E-493D-7B19-1A4964631E83}"/>
              </a:ext>
            </a:extLst>
          </p:cNvPr>
          <p:cNvSpPr>
            <a:spLocks noGrp="1"/>
          </p:cNvSpPr>
          <p:nvPr>
            <p:ph idx="1"/>
          </p:nvPr>
        </p:nvSpPr>
        <p:spPr/>
        <p:txBody>
          <a:bodyPr>
            <a:normAutofit/>
          </a:bodyPr>
          <a:lstStyle/>
          <a:p>
            <a:r>
              <a:rPr lang="en-US" dirty="0"/>
              <a:t>Forms you create are either Submitted or Drafts</a:t>
            </a:r>
          </a:p>
          <a:p>
            <a:pPr marL="0" indent="0">
              <a:buNone/>
            </a:pPr>
            <a:r>
              <a:rPr lang="en-US" dirty="0"/>
              <a:t> </a:t>
            </a:r>
          </a:p>
          <a:p>
            <a:pPr marL="0" indent="0">
              <a:buNone/>
            </a:pPr>
            <a:endParaRPr lang="en-US" dirty="0"/>
          </a:p>
          <a:p>
            <a:pPr lvl="1"/>
            <a:r>
              <a:rPr lang="en-US" dirty="0"/>
              <a:t>Document type = form name</a:t>
            </a:r>
          </a:p>
          <a:p>
            <a:pPr lvl="1"/>
            <a:r>
              <a:rPr lang="en-US" dirty="0"/>
              <a:t>Title = form number</a:t>
            </a:r>
          </a:p>
          <a:p>
            <a:pPr lvl="1"/>
            <a:r>
              <a:rPr lang="en-US" dirty="0"/>
              <a:t>Status = Complete, In Progress, Denied, Withdrawn, Error</a:t>
            </a:r>
          </a:p>
          <a:p>
            <a:pPr lvl="1"/>
            <a:r>
              <a:rPr lang="en-US" dirty="0"/>
              <a:t>Action = Duplicate (available for all forms) or Withdraw (for In Progress forms)</a:t>
            </a:r>
          </a:p>
          <a:p>
            <a:r>
              <a:rPr lang="en-US" dirty="0"/>
              <a:t>There are Sort and/or Filter options for most of the column headings</a:t>
            </a:r>
          </a:p>
        </p:txBody>
      </p:sp>
      <p:pic>
        <p:nvPicPr>
          <p:cNvPr id="7" name="Picture 6">
            <a:extLst>
              <a:ext uri="{FF2B5EF4-FFF2-40B4-BE49-F238E27FC236}">
                <a16:creationId xmlns:a16="http://schemas.microsoft.com/office/drawing/2014/main" id="{541E702A-9B03-F3E4-08D9-DC82DAE63CBE}"/>
              </a:ext>
            </a:extLst>
          </p:cNvPr>
          <p:cNvPicPr>
            <a:picLocks noChangeAspect="1"/>
          </p:cNvPicPr>
          <p:nvPr/>
        </p:nvPicPr>
        <p:blipFill>
          <a:blip r:embed="rId2"/>
          <a:stretch>
            <a:fillRect/>
          </a:stretch>
        </p:blipFill>
        <p:spPr>
          <a:xfrm>
            <a:off x="838200" y="2274342"/>
            <a:ext cx="10329291" cy="912114"/>
          </a:xfrm>
          <a:prstGeom prst="rect">
            <a:avLst/>
          </a:prstGeom>
        </p:spPr>
      </p:pic>
    </p:spTree>
    <p:extLst>
      <p:ext uri="{BB962C8B-B14F-4D97-AF65-F5344CB8AC3E}">
        <p14:creationId xmlns:p14="http://schemas.microsoft.com/office/powerpoint/2010/main" val="1233736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F970A5-B14D-F5EE-C0C1-C38984E44243}"/>
              </a:ext>
            </a:extLst>
          </p:cNvPr>
          <p:cNvSpPr>
            <a:spLocks noGrp="1"/>
          </p:cNvSpPr>
          <p:nvPr>
            <p:ph type="title"/>
          </p:nvPr>
        </p:nvSpPr>
        <p:spPr>
          <a:xfrm>
            <a:off x="686834" y="1153572"/>
            <a:ext cx="3200400" cy="4461163"/>
          </a:xfrm>
        </p:spPr>
        <p:txBody>
          <a:bodyPr>
            <a:normAutofit/>
          </a:bodyPr>
          <a:lstStyle/>
          <a:p>
            <a:r>
              <a:rPr lang="en-US">
                <a:solidFill>
                  <a:srgbClr val="FFFFFF"/>
                </a:solidFill>
              </a:rPr>
              <a:t>My Documents - Drafts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655573D-6C2B-1009-9D4A-E9FCD583AE8F}"/>
              </a:ext>
            </a:extLst>
          </p:cNvPr>
          <p:cNvSpPr>
            <a:spLocks noGrp="1"/>
          </p:cNvSpPr>
          <p:nvPr>
            <p:ph idx="1"/>
          </p:nvPr>
        </p:nvSpPr>
        <p:spPr>
          <a:xfrm>
            <a:off x="4447308" y="591344"/>
            <a:ext cx="6906491" cy="5585619"/>
          </a:xfrm>
        </p:spPr>
        <p:txBody>
          <a:bodyPr anchor="ctr">
            <a:normAutofit/>
          </a:bodyPr>
          <a:lstStyle/>
          <a:p>
            <a:r>
              <a:rPr lang="en-US" dirty="0"/>
              <a:t>Draft documents can be edited, completed and submitted</a:t>
            </a:r>
          </a:p>
          <a:p>
            <a:pPr lvl="1"/>
            <a:r>
              <a:rPr lang="en-US" dirty="0"/>
              <a:t>Click on the line to view/edit</a:t>
            </a:r>
          </a:p>
          <a:p>
            <a:r>
              <a:rPr lang="en-US" dirty="0"/>
              <a:t>If no longer needed, a form can be Deleted using the trash can icon at the far right of the line</a:t>
            </a:r>
          </a:p>
        </p:txBody>
      </p:sp>
    </p:spTree>
    <p:extLst>
      <p:ext uri="{BB962C8B-B14F-4D97-AF65-F5344CB8AC3E}">
        <p14:creationId xmlns:p14="http://schemas.microsoft.com/office/powerpoint/2010/main" val="2740887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5B488-E872-9EE3-33F2-7EDC90E42B8E}"/>
            </a:ext>
          </a:extLst>
        </p:cNvPr>
        <p:cNvGrpSpPr/>
        <p:nvPr/>
      </p:nvGrpSpPr>
      <p:grpSpPr>
        <a:xfrm>
          <a:off x="0" y="0"/>
          <a:ext cx="0" cy="0"/>
          <a:chOff x="0" y="0"/>
          <a:chExt cx="0" cy="0"/>
        </a:xfrm>
      </p:grpSpPr>
      <p:pic>
        <p:nvPicPr>
          <p:cNvPr id="6" name="Content Placeholder 5" descr="A screenshot of a computer&#10;&#10;AI-generated content may be incorrect.">
            <a:extLst>
              <a:ext uri="{FF2B5EF4-FFF2-40B4-BE49-F238E27FC236}">
                <a16:creationId xmlns:a16="http://schemas.microsoft.com/office/drawing/2014/main" id="{691772F3-430F-B304-2132-436A0A503612}"/>
              </a:ext>
            </a:extLst>
          </p:cNvPr>
          <p:cNvPicPr>
            <a:picLocks noGrp="1" noChangeAspect="1"/>
          </p:cNvPicPr>
          <p:nvPr>
            <p:ph idx="1"/>
          </p:nvPr>
        </p:nvPicPr>
        <p:blipFill>
          <a:blip r:embed="rId2"/>
          <a:stretch>
            <a:fillRect/>
          </a:stretch>
        </p:blipFill>
        <p:spPr>
          <a:xfrm>
            <a:off x="1784901" y="539750"/>
            <a:ext cx="8349148" cy="5886450"/>
          </a:xfrm>
        </p:spPr>
      </p:pic>
    </p:spTree>
    <p:extLst>
      <p:ext uri="{BB962C8B-B14F-4D97-AF65-F5344CB8AC3E}">
        <p14:creationId xmlns:p14="http://schemas.microsoft.com/office/powerpoint/2010/main" val="501806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66BEA0-42D4-DF01-71AC-4E64670872AA}"/>
              </a:ext>
            </a:extLst>
          </p:cNvPr>
          <p:cNvSpPr>
            <a:spLocks noGrp="1"/>
          </p:cNvSpPr>
          <p:nvPr>
            <p:ph type="title"/>
          </p:nvPr>
        </p:nvSpPr>
        <p:spPr>
          <a:xfrm>
            <a:off x="686834" y="1153572"/>
            <a:ext cx="3200400" cy="4461163"/>
          </a:xfrm>
        </p:spPr>
        <p:txBody>
          <a:bodyPr>
            <a:normAutofit/>
          </a:bodyPr>
          <a:lstStyle/>
          <a:p>
            <a:r>
              <a:rPr lang="en-US">
                <a:solidFill>
                  <a:srgbClr val="FFFFFF"/>
                </a:solidFill>
              </a:rPr>
              <a:t>What apps exist? What actions can I take in KB?</a:t>
            </a:r>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EC5B675-A5C9-CDE2-7076-6B2C08D13843}"/>
              </a:ext>
            </a:extLst>
          </p:cNvPr>
          <p:cNvSpPr>
            <a:spLocks noGrp="1"/>
          </p:cNvSpPr>
          <p:nvPr>
            <p:ph idx="1"/>
          </p:nvPr>
        </p:nvSpPr>
        <p:spPr>
          <a:xfrm>
            <a:off x="4447308" y="591344"/>
            <a:ext cx="6906491" cy="5585619"/>
          </a:xfrm>
        </p:spPr>
        <p:txBody>
          <a:bodyPr anchor="ctr">
            <a:normAutofit/>
          </a:bodyPr>
          <a:lstStyle/>
          <a:p>
            <a:r>
              <a:rPr lang="en-US" sz="1800"/>
              <a:t>App = Form</a:t>
            </a:r>
          </a:p>
          <a:p>
            <a:r>
              <a:rPr lang="en-US" sz="1800"/>
              <a:t>UMB apps are labeled as such (e.g. “UMB Subaward Request”) and are green</a:t>
            </a:r>
          </a:p>
          <a:p>
            <a:pPr marL="0" indent="0">
              <a:buNone/>
            </a:pPr>
            <a:r>
              <a:rPr lang="en-US" sz="1800" b="1"/>
              <a:t>Active apps are:</a:t>
            </a:r>
          </a:p>
          <a:p>
            <a:r>
              <a:rPr lang="en-US" sz="1800"/>
              <a:t>UMB Subaward request</a:t>
            </a:r>
          </a:p>
          <a:p>
            <a:r>
              <a:rPr lang="en-US" sz="1800"/>
              <a:t>UMB Award Modification</a:t>
            </a:r>
          </a:p>
          <a:p>
            <a:r>
              <a:rPr lang="en-US" sz="1800"/>
              <a:t>UMB NCE request</a:t>
            </a:r>
          </a:p>
          <a:p>
            <a:r>
              <a:rPr lang="en-US" sz="1800"/>
              <a:t>UMB SPA Department Services Request (must have SPA permission)</a:t>
            </a:r>
          </a:p>
          <a:p>
            <a:r>
              <a:rPr lang="en-US" sz="1800"/>
              <a:t>UMB Departing investigator</a:t>
            </a:r>
          </a:p>
          <a:p>
            <a:r>
              <a:rPr lang="en-US" sz="1800"/>
              <a:t>UMB Account Request for NIH or NSF (request </a:t>
            </a:r>
            <a:r>
              <a:rPr lang="en-US" sz="1800" err="1"/>
              <a:t>eCommons</a:t>
            </a:r>
            <a:r>
              <a:rPr lang="en-US" sz="1800"/>
              <a:t> or </a:t>
            </a:r>
            <a:r>
              <a:rPr lang="en-US" sz="1800" err="1"/>
              <a:t>Research.gov</a:t>
            </a:r>
            <a:r>
              <a:rPr lang="en-US" sz="1800"/>
              <a:t> account)</a:t>
            </a:r>
          </a:p>
          <a:p>
            <a:r>
              <a:rPr lang="en-US" sz="1800"/>
              <a:t>UMB Add degrees in KR user profile</a:t>
            </a:r>
            <a:r>
              <a:rPr lang="en-US" sz="1800">
                <a:effectLst/>
              </a:rPr>
              <a:t> </a:t>
            </a:r>
          </a:p>
          <a:p>
            <a:r>
              <a:rPr lang="en-US" sz="1800"/>
              <a:t>UMB NIH LRP (NIH Loan Repayment Program)</a:t>
            </a:r>
          </a:p>
          <a:p>
            <a:r>
              <a:rPr lang="en-US" sz="1800"/>
              <a:t>UMB SPA Express Newsletter (email sign-up)</a:t>
            </a:r>
          </a:p>
        </p:txBody>
      </p:sp>
    </p:spTree>
    <p:extLst>
      <p:ext uri="{BB962C8B-B14F-4D97-AF65-F5344CB8AC3E}">
        <p14:creationId xmlns:p14="http://schemas.microsoft.com/office/powerpoint/2010/main" val="1309631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83C49B-8D40-75CD-A4A0-E373614AACC9}"/>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81F49B9-8F94-549A-5F60-F22C5FB11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9">
            <a:extLst>
              <a:ext uri="{FF2B5EF4-FFF2-40B4-BE49-F238E27FC236}">
                <a16:creationId xmlns:a16="http://schemas.microsoft.com/office/drawing/2014/main" id="{7AA21BF9-AEE7-60EC-C44E-32FD79E566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2D89EB-4981-9A97-7CEF-8C008D226627}"/>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Favorites</a:t>
            </a:r>
          </a:p>
        </p:txBody>
      </p:sp>
      <p:sp>
        <p:nvSpPr>
          <p:cNvPr id="22" name="Arc 21">
            <a:extLst>
              <a:ext uri="{FF2B5EF4-FFF2-40B4-BE49-F238E27FC236}">
                <a16:creationId xmlns:a16="http://schemas.microsoft.com/office/drawing/2014/main" id="{D40CB76C-FCA5-1025-8209-B6A20A461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B7E759F-B3CE-9BD7-730D-811D6791E465}"/>
              </a:ext>
            </a:extLst>
          </p:cNvPr>
          <p:cNvSpPr>
            <a:spLocks noGrp="1"/>
          </p:cNvSpPr>
          <p:nvPr>
            <p:ph idx="1"/>
          </p:nvPr>
        </p:nvSpPr>
        <p:spPr>
          <a:xfrm>
            <a:off x="4447308" y="591344"/>
            <a:ext cx="6906491" cy="4862005"/>
          </a:xfrm>
        </p:spPr>
        <p:txBody>
          <a:bodyPr anchor="ctr">
            <a:normAutofit/>
          </a:bodyPr>
          <a:lstStyle/>
          <a:p>
            <a:pPr marL="0" indent="0">
              <a:buNone/>
            </a:pPr>
            <a:r>
              <a:rPr lang="en-US" b="1" dirty="0"/>
              <a:t>Favorites</a:t>
            </a:r>
          </a:p>
          <a:p>
            <a:pPr marL="0" indent="0">
              <a:buNone/>
            </a:pPr>
            <a:r>
              <a:rPr lang="en-US" sz="1800" dirty="0"/>
              <a:t>The best way to “sort” the apps on the home page is to identify the apps you use as “favorites” – and then bookmark that link.</a:t>
            </a:r>
          </a:p>
          <a:p>
            <a:r>
              <a:rPr lang="en-US" sz="1800" dirty="0"/>
              <a:t>On the home page, hover your cursor over an app and then click on the heart.  You have just “favorited” the app.</a:t>
            </a:r>
          </a:p>
          <a:p>
            <a:r>
              <a:rPr lang="en-US" sz="1800" dirty="0"/>
              <a:t>In the left navigation menu, select Favorites</a:t>
            </a:r>
          </a:p>
          <a:p>
            <a:r>
              <a:rPr lang="en-US" sz="1800" dirty="0"/>
              <a:t>Bookmark the link: </a:t>
            </a:r>
            <a:r>
              <a:rPr lang="en-US" sz="1800" dirty="0">
                <a:hlinkClick r:id="rId2"/>
              </a:rPr>
              <a:t>https://usmd.kualibuild.com/build/space/favorites</a:t>
            </a:r>
            <a:endParaRPr lang="en-US" sz="1800" dirty="0"/>
          </a:p>
          <a:p>
            <a:endParaRPr lang="en-US" sz="1800" dirty="0"/>
          </a:p>
          <a:p>
            <a:endParaRPr lang="en-US" sz="1800" dirty="0"/>
          </a:p>
          <a:p>
            <a:endParaRPr lang="en-US" sz="1800" dirty="0"/>
          </a:p>
          <a:p>
            <a:endParaRPr lang="en-US" sz="1800" dirty="0"/>
          </a:p>
          <a:p>
            <a:endParaRPr lang="en-US" sz="1800" dirty="0"/>
          </a:p>
        </p:txBody>
      </p:sp>
      <p:pic>
        <p:nvPicPr>
          <p:cNvPr id="5" name="Picture 4" descr="A screenshot of a computer&#10;&#10;AI-generated content may be incorrect.">
            <a:extLst>
              <a:ext uri="{FF2B5EF4-FFF2-40B4-BE49-F238E27FC236}">
                <a16:creationId xmlns:a16="http://schemas.microsoft.com/office/drawing/2014/main" id="{D7A70B41-4950-D446-7376-568BAC8963C7}"/>
              </a:ext>
            </a:extLst>
          </p:cNvPr>
          <p:cNvPicPr>
            <a:picLocks noChangeAspect="1"/>
          </p:cNvPicPr>
          <p:nvPr/>
        </p:nvPicPr>
        <p:blipFill>
          <a:blip r:embed="rId3"/>
          <a:stretch>
            <a:fillRect/>
          </a:stretch>
        </p:blipFill>
        <p:spPr>
          <a:xfrm>
            <a:off x="4957763" y="3498056"/>
            <a:ext cx="4916170" cy="3200400"/>
          </a:xfrm>
          <a:prstGeom prst="rect">
            <a:avLst/>
          </a:prstGeom>
        </p:spPr>
      </p:pic>
    </p:spTree>
    <p:extLst>
      <p:ext uri="{BB962C8B-B14F-4D97-AF65-F5344CB8AC3E}">
        <p14:creationId xmlns:p14="http://schemas.microsoft.com/office/powerpoint/2010/main" val="1191301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265</TotalTime>
  <Words>1045</Words>
  <Application>Microsoft Macintosh PowerPoint</Application>
  <PresentationFormat>Widescreen</PresentationFormat>
  <Paragraphs>94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vt:lpstr>
      <vt:lpstr>Aptos Display</vt:lpstr>
      <vt:lpstr>Arial</vt:lpstr>
      <vt:lpstr>Calibri</vt:lpstr>
      <vt:lpstr>Office Theme</vt:lpstr>
      <vt:lpstr>Kuali Build at UMB</vt:lpstr>
      <vt:lpstr>Who has access?</vt:lpstr>
      <vt:lpstr>PowerPoint Presentation</vt:lpstr>
      <vt:lpstr>If I have access, what can I see?</vt:lpstr>
      <vt:lpstr>My Documents - Submitted</vt:lpstr>
      <vt:lpstr>My Documents - Drafts</vt:lpstr>
      <vt:lpstr>PowerPoint Presentation</vt:lpstr>
      <vt:lpstr>What apps exist? What actions can I take in KB?</vt:lpstr>
      <vt:lpstr>Favorites</vt:lpstr>
      <vt:lpstr>Coming soon!</vt:lpstr>
      <vt:lpstr>General tips for data entry </vt:lpstr>
      <vt:lpstr>Adding the KR Award ID</vt:lpstr>
      <vt:lpstr>Adding the KR Award ID</vt:lpstr>
      <vt:lpstr>Award ID – PI “issues”</vt:lpstr>
      <vt:lpstr>After submission</vt:lpstr>
      <vt:lpstr>Workflow</vt:lpstr>
      <vt:lpstr>Workflow status</vt:lpstr>
      <vt:lpstr>My form seems “stuck” in workflow</vt:lpstr>
      <vt:lpstr>Submitter Acknowledge/Approve</vt:lpstr>
      <vt:lpstr>Sent Back notifications</vt:lpstr>
      <vt:lpstr>Why are submissions Sent Back?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Simons, Janet</dc:creator>
  <cp:lastModifiedBy>Simons, Janet</cp:lastModifiedBy>
  <cp:revision>11</cp:revision>
  <dcterms:created xsi:type="dcterms:W3CDTF">2026-01-08T15:41:41Z</dcterms:created>
  <dcterms:modified xsi:type="dcterms:W3CDTF">2026-01-20T15:07:39Z</dcterms:modified>
</cp:coreProperties>
</file>