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70" r:id="rId5"/>
    <p:sldId id="260" r:id="rId6"/>
    <p:sldId id="259" r:id="rId7"/>
    <p:sldId id="266" r:id="rId8"/>
    <p:sldId id="268" r:id="rId9"/>
    <p:sldId id="262" r:id="rId10"/>
    <p:sldId id="263" r:id="rId11"/>
    <p:sldId id="269" r:id="rId12"/>
    <p:sldId id="264" r:id="rId13"/>
    <p:sldId id="267" r:id="rId14"/>
    <p:sldId id="265" r:id="rId15"/>
    <p:sldId id="272" r:id="rId16"/>
    <p:sldId id="273" r:id="rId17"/>
    <p:sldId id="274" r:id="rId18"/>
    <p:sldId id="26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CFDE6B-CDE7-5E4D-BF4A-97D7B3BDAAD3}" v="13" dt="2026-04-18T23:29:27.9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120" d="100"/>
          <a:sy n="120" d="100"/>
        </p:scale>
        <p:origin x="80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784B9-27EF-D85C-BD5C-B3DC22615C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D829E23-6610-C74C-E245-4E67293BD2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FEA1194-AEB3-7965-168A-C9D47B497D4E}"/>
              </a:ext>
            </a:extLst>
          </p:cNvPr>
          <p:cNvSpPr>
            <a:spLocks noGrp="1"/>
          </p:cNvSpPr>
          <p:nvPr>
            <p:ph type="dt" sz="half" idx="10"/>
          </p:nvPr>
        </p:nvSpPr>
        <p:spPr/>
        <p:txBody>
          <a:bodyPr/>
          <a:lstStyle/>
          <a:p>
            <a:fld id="{84FACBB9-E459-8C40-9DE2-52ABA5BCD859}" type="datetimeFigureOut">
              <a:rPr lang="en-US" smtClean="0"/>
              <a:t>6/11/26</a:t>
            </a:fld>
            <a:endParaRPr lang="en-US"/>
          </a:p>
        </p:txBody>
      </p:sp>
      <p:sp>
        <p:nvSpPr>
          <p:cNvPr id="5" name="Footer Placeholder 4">
            <a:extLst>
              <a:ext uri="{FF2B5EF4-FFF2-40B4-BE49-F238E27FC236}">
                <a16:creationId xmlns:a16="http://schemas.microsoft.com/office/drawing/2014/main" id="{3863444B-A8AB-93C0-056B-600BF08294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C459A7-FFF0-3874-D44A-A925186E1016}"/>
              </a:ext>
            </a:extLst>
          </p:cNvPr>
          <p:cNvSpPr>
            <a:spLocks noGrp="1"/>
          </p:cNvSpPr>
          <p:nvPr>
            <p:ph type="sldNum" sz="quarter" idx="12"/>
          </p:nvPr>
        </p:nvSpPr>
        <p:spPr/>
        <p:txBody>
          <a:bodyPr/>
          <a:lstStyle/>
          <a:p>
            <a:fld id="{3D97ED6A-22D1-6D45-8592-5A669BFC28A1}" type="slidenum">
              <a:rPr lang="en-US" smtClean="0"/>
              <a:t>‹#›</a:t>
            </a:fld>
            <a:endParaRPr lang="en-US"/>
          </a:p>
        </p:txBody>
      </p:sp>
    </p:spTree>
    <p:extLst>
      <p:ext uri="{BB962C8B-B14F-4D97-AF65-F5344CB8AC3E}">
        <p14:creationId xmlns:p14="http://schemas.microsoft.com/office/powerpoint/2010/main" val="4119952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02EEB-1287-90A6-B073-F2C32AC967E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D37D13B-B79A-BCD8-A625-5315DC93F7D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E09CF4-2EA6-4FA1-AC2E-49CB5409ED8B}"/>
              </a:ext>
            </a:extLst>
          </p:cNvPr>
          <p:cNvSpPr>
            <a:spLocks noGrp="1"/>
          </p:cNvSpPr>
          <p:nvPr>
            <p:ph type="dt" sz="half" idx="10"/>
          </p:nvPr>
        </p:nvSpPr>
        <p:spPr/>
        <p:txBody>
          <a:bodyPr/>
          <a:lstStyle/>
          <a:p>
            <a:fld id="{84FACBB9-E459-8C40-9DE2-52ABA5BCD859}" type="datetimeFigureOut">
              <a:rPr lang="en-US" smtClean="0"/>
              <a:t>6/11/26</a:t>
            </a:fld>
            <a:endParaRPr lang="en-US"/>
          </a:p>
        </p:txBody>
      </p:sp>
      <p:sp>
        <p:nvSpPr>
          <p:cNvPr id="5" name="Footer Placeholder 4">
            <a:extLst>
              <a:ext uri="{FF2B5EF4-FFF2-40B4-BE49-F238E27FC236}">
                <a16:creationId xmlns:a16="http://schemas.microsoft.com/office/drawing/2014/main" id="{62F25716-E15E-538E-0D92-9EC51D6FDC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417B9B-B229-D917-B152-F37460FFB4B8}"/>
              </a:ext>
            </a:extLst>
          </p:cNvPr>
          <p:cNvSpPr>
            <a:spLocks noGrp="1"/>
          </p:cNvSpPr>
          <p:nvPr>
            <p:ph type="sldNum" sz="quarter" idx="12"/>
          </p:nvPr>
        </p:nvSpPr>
        <p:spPr/>
        <p:txBody>
          <a:bodyPr/>
          <a:lstStyle/>
          <a:p>
            <a:fld id="{3D97ED6A-22D1-6D45-8592-5A669BFC28A1}" type="slidenum">
              <a:rPr lang="en-US" smtClean="0"/>
              <a:t>‹#›</a:t>
            </a:fld>
            <a:endParaRPr lang="en-US"/>
          </a:p>
        </p:txBody>
      </p:sp>
    </p:spTree>
    <p:extLst>
      <p:ext uri="{BB962C8B-B14F-4D97-AF65-F5344CB8AC3E}">
        <p14:creationId xmlns:p14="http://schemas.microsoft.com/office/powerpoint/2010/main" val="300631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A1D895-6C60-61FB-5D8B-52FE427BD37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86C7E7A-6954-9F84-7C74-CDE037BBFD3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64BA0D-BE39-D72B-ED30-E4D41B6A3219}"/>
              </a:ext>
            </a:extLst>
          </p:cNvPr>
          <p:cNvSpPr>
            <a:spLocks noGrp="1"/>
          </p:cNvSpPr>
          <p:nvPr>
            <p:ph type="dt" sz="half" idx="10"/>
          </p:nvPr>
        </p:nvSpPr>
        <p:spPr/>
        <p:txBody>
          <a:bodyPr/>
          <a:lstStyle/>
          <a:p>
            <a:fld id="{84FACBB9-E459-8C40-9DE2-52ABA5BCD859}" type="datetimeFigureOut">
              <a:rPr lang="en-US" smtClean="0"/>
              <a:t>6/11/26</a:t>
            </a:fld>
            <a:endParaRPr lang="en-US"/>
          </a:p>
        </p:txBody>
      </p:sp>
      <p:sp>
        <p:nvSpPr>
          <p:cNvPr id="5" name="Footer Placeholder 4">
            <a:extLst>
              <a:ext uri="{FF2B5EF4-FFF2-40B4-BE49-F238E27FC236}">
                <a16:creationId xmlns:a16="http://schemas.microsoft.com/office/drawing/2014/main" id="{AC9EFC3E-701F-CA7B-22DD-811364786C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AA519E-A157-3F8E-D20C-2DEC371EDC7F}"/>
              </a:ext>
            </a:extLst>
          </p:cNvPr>
          <p:cNvSpPr>
            <a:spLocks noGrp="1"/>
          </p:cNvSpPr>
          <p:nvPr>
            <p:ph type="sldNum" sz="quarter" idx="12"/>
          </p:nvPr>
        </p:nvSpPr>
        <p:spPr/>
        <p:txBody>
          <a:bodyPr/>
          <a:lstStyle/>
          <a:p>
            <a:fld id="{3D97ED6A-22D1-6D45-8592-5A669BFC28A1}" type="slidenum">
              <a:rPr lang="en-US" smtClean="0"/>
              <a:t>‹#›</a:t>
            </a:fld>
            <a:endParaRPr lang="en-US"/>
          </a:p>
        </p:txBody>
      </p:sp>
    </p:spTree>
    <p:extLst>
      <p:ext uri="{BB962C8B-B14F-4D97-AF65-F5344CB8AC3E}">
        <p14:creationId xmlns:p14="http://schemas.microsoft.com/office/powerpoint/2010/main" val="900535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A451A-811A-7F1B-18B4-B5445BCBFE1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874A80-ED9C-B8DE-AD8C-F3393DBE14D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47CE6C-9059-374B-CF86-FF092AF7A230}"/>
              </a:ext>
            </a:extLst>
          </p:cNvPr>
          <p:cNvSpPr>
            <a:spLocks noGrp="1"/>
          </p:cNvSpPr>
          <p:nvPr>
            <p:ph type="dt" sz="half" idx="10"/>
          </p:nvPr>
        </p:nvSpPr>
        <p:spPr/>
        <p:txBody>
          <a:bodyPr/>
          <a:lstStyle/>
          <a:p>
            <a:fld id="{84FACBB9-E459-8C40-9DE2-52ABA5BCD859}" type="datetimeFigureOut">
              <a:rPr lang="en-US" smtClean="0"/>
              <a:t>6/11/26</a:t>
            </a:fld>
            <a:endParaRPr lang="en-US"/>
          </a:p>
        </p:txBody>
      </p:sp>
      <p:sp>
        <p:nvSpPr>
          <p:cNvPr id="5" name="Footer Placeholder 4">
            <a:extLst>
              <a:ext uri="{FF2B5EF4-FFF2-40B4-BE49-F238E27FC236}">
                <a16:creationId xmlns:a16="http://schemas.microsoft.com/office/drawing/2014/main" id="{E2F50F2B-9787-5471-BDCA-EC8C1FA006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4C375F-A334-3FAA-3A07-2F84C2BB2D12}"/>
              </a:ext>
            </a:extLst>
          </p:cNvPr>
          <p:cNvSpPr>
            <a:spLocks noGrp="1"/>
          </p:cNvSpPr>
          <p:nvPr>
            <p:ph type="sldNum" sz="quarter" idx="12"/>
          </p:nvPr>
        </p:nvSpPr>
        <p:spPr/>
        <p:txBody>
          <a:bodyPr/>
          <a:lstStyle/>
          <a:p>
            <a:fld id="{3D97ED6A-22D1-6D45-8592-5A669BFC28A1}" type="slidenum">
              <a:rPr lang="en-US" smtClean="0"/>
              <a:t>‹#›</a:t>
            </a:fld>
            <a:endParaRPr lang="en-US"/>
          </a:p>
        </p:txBody>
      </p:sp>
    </p:spTree>
    <p:extLst>
      <p:ext uri="{BB962C8B-B14F-4D97-AF65-F5344CB8AC3E}">
        <p14:creationId xmlns:p14="http://schemas.microsoft.com/office/powerpoint/2010/main" val="4068244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B8560-1EC7-EB84-7A38-81EB6F751FB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BB32E45-B518-0D80-9B36-8381C6F0179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4F3C40C-85FB-99AD-6703-428AE311AC1C}"/>
              </a:ext>
            </a:extLst>
          </p:cNvPr>
          <p:cNvSpPr>
            <a:spLocks noGrp="1"/>
          </p:cNvSpPr>
          <p:nvPr>
            <p:ph type="dt" sz="half" idx="10"/>
          </p:nvPr>
        </p:nvSpPr>
        <p:spPr/>
        <p:txBody>
          <a:bodyPr/>
          <a:lstStyle/>
          <a:p>
            <a:fld id="{84FACBB9-E459-8C40-9DE2-52ABA5BCD859}" type="datetimeFigureOut">
              <a:rPr lang="en-US" smtClean="0"/>
              <a:t>6/11/26</a:t>
            </a:fld>
            <a:endParaRPr lang="en-US"/>
          </a:p>
        </p:txBody>
      </p:sp>
      <p:sp>
        <p:nvSpPr>
          <p:cNvPr id="5" name="Footer Placeholder 4">
            <a:extLst>
              <a:ext uri="{FF2B5EF4-FFF2-40B4-BE49-F238E27FC236}">
                <a16:creationId xmlns:a16="http://schemas.microsoft.com/office/drawing/2014/main" id="{8B32D7AF-EDAC-17BC-EF11-072BAD77D6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A5F68F-037A-2991-0CF4-D54A75445D21}"/>
              </a:ext>
            </a:extLst>
          </p:cNvPr>
          <p:cNvSpPr>
            <a:spLocks noGrp="1"/>
          </p:cNvSpPr>
          <p:nvPr>
            <p:ph type="sldNum" sz="quarter" idx="12"/>
          </p:nvPr>
        </p:nvSpPr>
        <p:spPr/>
        <p:txBody>
          <a:bodyPr/>
          <a:lstStyle/>
          <a:p>
            <a:fld id="{3D97ED6A-22D1-6D45-8592-5A669BFC28A1}" type="slidenum">
              <a:rPr lang="en-US" smtClean="0"/>
              <a:t>‹#›</a:t>
            </a:fld>
            <a:endParaRPr lang="en-US"/>
          </a:p>
        </p:txBody>
      </p:sp>
    </p:spTree>
    <p:extLst>
      <p:ext uri="{BB962C8B-B14F-4D97-AF65-F5344CB8AC3E}">
        <p14:creationId xmlns:p14="http://schemas.microsoft.com/office/powerpoint/2010/main" val="2862815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74913-B352-B5AF-80D3-A575E3E216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3B31E9-6922-9404-3553-898DA892F0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5EC35C4-749C-3758-FAD0-E79D13C4DA6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6AC8E1-9884-27FF-1357-023F32289185}"/>
              </a:ext>
            </a:extLst>
          </p:cNvPr>
          <p:cNvSpPr>
            <a:spLocks noGrp="1"/>
          </p:cNvSpPr>
          <p:nvPr>
            <p:ph type="dt" sz="half" idx="10"/>
          </p:nvPr>
        </p:nvSpPr>
        <p:spPr/>
        <p:txBody>
          <a:bodyPr/>
          <a:lstStyle/>
          <a:p>
            <a:fld id="{84FACBB9-E459-8C40-9DE2-52ABA5BCD859}" type="datetimeFigureOut">
              <a:rPr lang="en-US" smtClean="0"/>
              <a:t>6/11/26</a:t>
            </a:fld>
            <a:endParaRPr lang="en-US"/>
          </a:p>
        </p:txBody>
      </p:sp>
      <p:sp>
        <p:nvSpPr>
          <p:cNvPr id="6" name="Footer Placeholder 5">
            <a:extLst>
              <a:ext uri="{FF2B5EF4-FFF2-40B4-BE49-F238E27FC236}">
                <a16:creationId xmlns:a16="http://schemas.microsoft.com/office/drawing/2014/main" id="{B62AC94B-4204-2283-A457-E5852E5D51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485ED1-9EFE-9612-218E-4B820DA5AD68}"/>
              </a:ext>
            </a:extLst>
          </p:cNvPr>
          <p:cNvSpPr>
            <a:spLocks noGrp="1"/>
          </p:cNvSpPr>
          <p:nvPr>
            <p:ph type="sldNum" sz="quarter" idx="12"/>
          </p:nvPr>
        </p:nvSpPr>
        <p:spPr/>
        <p:txBody>
          <a:bodyPr/>
          <a:lstStyle/>
          <a:p>
            <a:fld id="{3D97ED6A-22D1-6D45-8592-5A669BFC28A1}" type="slidenum">
              <a:rPr lang="en-US" smtClean="0"/>
              <a:t>‹#›</a:t>
            </a:fld>
            <a:endParaRPr lang="en-US"/>
          </a:p>
        </p:txBody>
      </p:sp>
    </p:spTree>
    <p:extLst>
      <p:ext uri="{BB962C8B-B14F-4D97-AF65-F5344CB8AC3E}">
        <p14:creationId xmlns:p14="http://schemas.microsoft.com/office/powerpoint/2010/main" val="550922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47CCC-F94A-EDE4-BB0E-1831CDD8E98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7B8E255-2E34-7438-48AA-7BC3806EA8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D95E790-2BDF-0371-1718-FE6AF03824F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B529789-FE16-5E99-FBD4-5937CF9B00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D585282-93A9-2BEB-5013-C4621B4B509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14DD068-50D3-E7ED-E269-5AC585AAD77A}"/>
              </a:ext>
            </a:extLst>
          </p:cNvPr>
          <p:cNvSpPr>
            <a:spLocks noGrp="1"/>
          </p:cNvSpPr>
          <p:nvPr>
            <p:ph type="dt" sz="half" idx="10"/>
          </p:nvPr>
        </p:nvSpPr>
        <p:spPr/>
        <p:txBody>
          <a:bodyPr/>
          <a:lstStyle/>
          <a:p>
            <a:fld id="{84FACBB9-E459-8C40-9DE2-52ABA5BCD859}" type="datetimeFigureOut">
              <a:rPr lang="en-US" smtClean="0"/>
              <a:t>6/11/26</a:t>
            </a:fld>
            <a:endParaRPr lang="en-US"/>
          </a:p>
        </p:txBody>
      </p:sp>
      <p:sp>
        <p:nvSpPr>
          <p:cNvPr id="8" name="Footer Placeholder 7">
            <a:extLst>
              <a:ext uri="{FF2B5EF4-FFF2-40B4-BE49-F238E27FC236}">
                <a16:creationId xmlns:a16="http://schemas.microsoft.com/office/drawing/2014/main" id="{E9340738-C960-50A0-EBE5-99F68282D78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2235DC4-D15B-29F1-183D-4CE2EBC4D09C}"/>
              </a:ext>
            </a:extLst>
          </p:cNvPr>
          <p:cNvSpPr>
            <a:spLocks noGrp="1"/>
          </p:cNvSpPr>
          <p:nvPr>
            <p:ph type="sldNum" sz="quarter" idx="12"/>
          </p:nvPr>
        </p:nvSpPr>
        <p:spPr/>
        <p:txBody>
          <a:bodyPr/>
          <a:lstStyle/>
          <a:p>
            <a:fld id="{3D97ED6A-22D1-6D45-8592-5A669BFC28A1}" type="slidenum">
              <a:rPr lang="en-US" smtClean="0"/>
              <a:t>‹#›</a:t>
            </a:fld>
            <a:endParaRPr lang="en-US"/>
          </a:p>
        </p:txBody>
      </p:sp>
    </p:spTree>
    <p:extLst>
      <p:ext uri="{BB962C8B-B14F-4D97-AF65-F5344CB8AC3E}">
        <p14:creationId xmlns:p14="http://schemas.microsoft.com/office/powerpoint/2010/main" val="4139966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BA587-3FB5-189B-A3B7-3591E6E3C4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2A2B86-9CA4-999E-361C-2259D61C23CA}"/>
              </a:ext>
            </a:extLst>
          </p:cNvPr>
          <p:cNvSpPr>
            <a:spLocks noGrp="1"/>
          </p:cNvSpPr>
          <p:nvPr>
            <p:ph type="dt" sz="half" idx="10"/>
          </p:nvPr>
        </p:nvSpPr>
        <p:spPr/>
        <p:txBody>
          <a:bodyPr/>
          <a:lstStyle/>
          <a:p>
            <a:fld id="{84FACBB9-E459-8C40-9DE2-52ABA5BCD859}" type="datetimeFigureOut">
              <a:rPr lang="en-US" smtClean="0"/>
              <a:t>6/11/26</a:t>
            </a:fld>
            <a:endParaRPr lang="en-US"/>
          </a:p>
        </p:txBody>
      </p:sp>
      <p:sp>
        <p:nvSpPr>
          <p:cNvPr id="4" name="Footer Placeholder 3">
            <a:extLst>
              <a:ext uri="{FF2B5EF4-FFF2-40B4-BE49-F238E27FC236}">
                <a16:creationId xmlns:a16="http://schemas.microsoft.com/office/drawing/2014/main" id="{2F0D98A2-F25F-3464-EFB0-20E03F0D724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2D602E0-271D-CBDC-0E74-050FFFAE912D}"/>
              </a:ext>
            </a:extLst>
          </p:cNvPr>
          <p:cNvSpPr>
            <a:spLocks noGrp="1"/>
          </p:cNvSpPr>
          <p:nvPr>
            <p:ph type="sldNum" sz="quarter" idx="12"/>
          </p:nvPr>
        </p:nvSpPr>
        <p:spPr/>
        <p:txBody>
          <a:bodyPr/>
          <a:lstStyle/>
          <a:p>
            <a:fld id="{3D97ED6A-22D1-6D45-8592-5A669BFC28A1}" type="slidenum">
              <a:rPr lang="en-US" smtClean="0"/>
              <a:t>‹#›</a:t>
            </a:fld>
            <a:endParaRPr lang="en-US"/>
          </a:p>
        </p:txBody>
      </p:sp>
    </p:spTree>
    <p:extLst>
      <p:ext uri="{BB962C8B-B14F-4D97-AF65-F5344CB8AC3E}">
        <p14:creationId xmlns:p14="http://schemas.microsoft.com/office/powerpoint/2010/main" val="2053613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C6D6D8-2F2F-1435-0949-5ED5407C1C53}"/>
              </a:ext>
            </a:extLst>
          </p:cNvPr>
          <p:cNvSpPr>
            <a:spLocks noGrp="1"/>
          </p:cNvSpPr>
          <p:nvPr>
            <p:ph type="dt" sz="half" idx="10"/>
          </p:nvPr>
        </p:nvSpPr>
        <p:spPr/>
        <p:txBody>
          <a:bodyPr/>
          <a:lstStyle/>
          <a:p>
            <a:fld id="{84FACBB9-E459-8C40-9DE2-52ABA5BCD859}" type="datetimeFigureOut">
              <a:rPr lang="en-US" smtClean="0"/>
              <a:t>6/11/26</a:t>
            </a:fld>
            <a:endParaRPr lang="en-US"/>
          </a:p>
        </p:txBody>
      </p:sp>
      <p:sp>
        <p:nvSpPr>
          <p:cNvPr id="3" name="Footer Placeholder 2">
            <a:extLst>
              <a:ext uri="{FF2B5EF4-FFF2-40B4-BE49-F238E27FC236}">
                <a16:creationId xmlns:a16="http://schemas.microsoft.com/office/drawing/2014/main" id="{E71278B7-2125-BE71-B54D-B8F69380473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6D00BA9-21E2-0C8E-7D7C-B7EB7DFAE03B}"/>
              </a:ext>
            </a:extLst>
          </p:cNvPr>
          <p:cNvSpPr>
            <a:spLocks noGrp="1"/>
          </p:cNvSpPr>
          <p:nvPr>
            <p:ph type="sldNum" sz="quarter" idx="12"/>
          </p:nvPr>
        </p:nvSpPr>
        <p:spPr/>
        <p:txBody>
          <a:bodyPr/>
          <a:lstStyle/>
          <a:p>
            <a:fld id="{3D97ED6A-22D1-6D45-8592-5A669BFC28A1}" type="slidenum">
              <a:rPr lang="en-US" smtClean="0"/>
              <a:t>‹#›</a:t>
            </a:fld>
            <a:endParaRPr lang="en-US"/>
          </a:p>
        </p:txBody>
      </p:sp>
    </p:spTree>
    <p:extLst>
      <p:ext uri="{BB962C8B-B14F-4D97-AF65-F5344CB8AC3E}">
        <p14:creationId xmlns:p14="http://schemas.microsoft.com/office/powerpoint/2010/main" val="3751828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320F2-5C83-3656-44D3-32FF70BFCD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B19DF36-C896-389D-CE91-C3AB7EDEA4F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DD5F790-D0C2-45EB-A518-ADC9D89F50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EAEE31-F894-958A-2AE4-E45711AC0EE1}"/>
              </a:ext>
            </a:extLst>
          </p:cNvPr>
          <p:cNvSpPr>
            <a:spLocks noGrp="1"/>
          </p:cNvSpPr>
          <p:nvPr>
            <p:ph type="dt" sz="half" idx="10"/>
          </p:nvPr>
        </p:nvSpPr>
        <p:spPr/>
        <p:txBody>
          <a:bodyPr/>
          <a:lstStyle/>
          <a:p>
            <a:fld id="{84FACBB9-E459-8C40-9DE2-52ABA5BCD859}" type="datetimeFigureOut">
              <a:rPr lang="en-US" smtClean="0"/>
              <a:t>6/11/26</a:t>
            </a:fld>
            <a:endParaRPr lang="en-US"/>
          </a:p>
        </p:txBody>
      </p:sp>
      <p:sp>
        <p:nvSpPr>
          <p:cNvPr id="6" name="Footer Placeholder 5">
            <a:extLst>
              <a:ext uri="{FF2B5EF4-FFF2-40B4-BE49-F238E27FC236}">
                <a16:creationId xmlns:a16="http://schemas.microsoft.com/office/drawing/2014/main" id="{2D7A404C-C826-75BD-9123-02796131E7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A9951D-232B-E9E6-EAA2-4A579D5AE237}"/>
              </a:ext>
            </a:extLst>
          </p:cNvPr>
          <p:cNvSpPr>
            <a:spLocks noGrp="1"/>
          </p:cNvSpPr>
          <p:nvPr>
            <p:ph type="sldNum" sz="quarter" idx="12"/>
          </p:nvPr>
        </p:nvSpPr>
        <p:spPr/>
        <p:txBody>
          <a:bodyPr/>
          <a:lstStyle/>
          <a:p>
            <a:fld id="{3D97ED6A-22D1-6D45-8592-5A669BFC28A1}" type="slidenum">
              <a:rPr lang="en-US" smtClean="0"/>
              <a:t>‹#›</a:t>
            </a:fld>
            <a:endParaRPr lang="en-US"/>
          </a:p>
        </p:txBody>
      </p:sp>
    </p:spTree>
    <p:extLst>
      <p:ext uri="{BB962C8B-B14F-4D97-AF65-F5344CB8AC3E}">
        <p14:creationId xmlns:p14="http://schemas.microsoft.com/office/powerpoint/2010/main" val="2466712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EA09C-A8E9-B248-58A9-69500D1988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DF1F904-271A-0FD4-6A0A-973174910F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114228-51AD-E8C5-A659-D8898A819E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D5A36E-51D3-A19D-6FC5-C2C47FC410F6}"/>
              </a:ext>
            </a:extLst>
          </p:cNvPr>
          <p:cNvSpPr>
            <a:spLocks noGrp="1"/>
          </p:cNvSpPr>
          <p:nvPr>
            <p:ph type="dt" sz="half" idx="10"/>
          </p:nvPr>
        </p:nvSpPr>
        <p:spPr/>
        <p:txBody>
          <a:bodyPr/>
          <a:lstStyle/>
          <a:p>
            <a:fld id="{84FACBB9-E459-8C40-9DE2-52ABA5BCD859}" type="datetimeFigureOut">
              <a:rPr lang="en-US" smtClean="0"/>
              <a:t>6/11/26</a:t>
            </a:fld>
            <a:endParaRPr lang="en-US"/>
          </a:p>
        </p:txBody>
      </p:sp>
      <p:sp>
        <p:nvSpPr>
          <p:cNvPr id="6" name="Footer Placeholder 5">
            <a:extLst>
              <a:ext uri="{FF2B5EF4-FFF2-40B4-BE49-F238E27FC236}">
                <a16:creationId xmlns:a16="http://schemas.microsoft.com/office/drawing/2014/main" id="{00F8C221-C4A1-1209-B322-1942BC47F2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388164-AA54-20B5-E21B-6A893C7F0B3C}"/>
              </a:ext>
            </a:extLst>
          </p:cNvPr>
          <p:cNvSpPr>
            <a:spLocks noGrp="1"/>
          </p:cNvSpPr>
          <p:nvPr>
            <p:ph type="sldNum" sz="quarter" idx="12"/>
          </p:nvPr>
        </p:nvSpPr>
        <p:spPr/>
        <p:txBody>
          <a:bodyPr/>
          <a:lstStyle/>
          <a:p>
            <a:fld id="{3D97ED6A-22D1-6D45-8592-5A669BFC28A1}" type="slidenum">
              <a:rPr lang="en-US" smtClean="0"/>
              <a:t>‹#›</a:t>
            </a:fld>
            <a:endParaRPr lang="en-US"/>
          </a:p>
        </p:txBody>
      </p:sp>
    </p:spTree>
    <p:extLst>
      <p:ext uri="{BB962C8B-B14F-4D97-AF65-F5344CB8AC3E}">
        <p14:creationId xmlns:p14="http://schemas.microsoft.com/office/powerpoint/2010/main" val="50351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043C994-1F41-B8F4-2CBE-63377637A6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44F02E5-1D31-6A40-03BA-F14AD80B9B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8952AE-D816-7426-69FB-EE1E56B735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FACBB9-E459-8C40-9DE2-52ABA5BCD859}" type="datetimeFigureOut">
              <a:rPr lang="en-US" smtClean="0"/>
              <a:t>6/11/26</a:t>
            </a:fld>
            <a:endParaRPr lang="en-US"/>
          </a:p>
        </p:txBody>
      </p:sp>
      <p:sp>
        <p:nvSpPr>
          <p:cNvPr id="5" name="Footer Placeholder 4">
            <a:extLst>
              <a:ext uri="{FF2B5EF4-FFF2-40B4-BE49-F238E27FC236}">
                <a16:creationId xmlns:a16="http://schemas.microsoft.com/office/drawing/2014/main" id="{283F4C22-F7C9-BC0D-C5C4-64062F3793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9AAA5F8-6951-D583-A8F1-6049288193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D97ED6A-22D1-6D45-8592-5A669BFC28A1}" type="slidenum">
              <a:rPr lang="en-US" smtClean="0"/>
              <a:t>‹#›</a:t>
            </a:fld>
            <a:endParaRPr lang="en-US"/>
          </a:p>
        </p:txBody>
      </p:sp>
    </p:spTree>
    <p:extLst>
      <p:ext uri="{BB962C8B-B14F-4D97-AF65-F5344CB8AC3E}">
        <p14:creationId xmlns:p14="http://schemas.microsoft.com/office/powerpoint/2010/main" val="30460301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umaryland.edu/spa/collaborations-and-subrecipients/subrecipient-agreements/subaward-request-instructions/" TargetMode="External"/><Relationship Id="rId2" Type="http://schemas.openxmlformats.org/officeDocument/2006/relationships/hyperlink" Target="https://www.umaryland.edu/media/umb/ord/documents/spa/Award-Modifications-Clickable-PowerPoint-.ppsx" TargetMode="External"/><Relationship Id="rId1" Type="http://schemas.openxmlformats.org/officeDocument/2006/relationships/slideLayout" Target="../slideLayouts/slideLayout2.xml"/><Relationship Id="rId6" Type="http://schemas.openxmlformats.org/officeDocument/2006/relationships/hyperlink" Target="https://www.umaryland.edu/spa/award-management/award-reports-and-close-out/final-reports-and-close-out/" TargetMode="External"/><Relationship Id="rId5" Type="http://schemas.openxmlformats.org/officeDocument/2006/relationships/hyperlink" Target="https://www.umaryland.edu/spa/award-management/faculty-transfers---outgoing/" TargetMode="External"/><Relationship Id="rId4" Type="http://schemas.openxmlformats.org/officeDocument/2006/relationships/hyperlink" Target="https://www.umaryland.edu/spa/award-management/changes-to-project-or-budget/no-cost-extensions/"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umaryland.edu/kuali/user-resources-and-help/awards/" TargetMode="External"/><Relationship Id="rId2" Type="http://schemas.openxmlformats.org/officeDocument/2006/relationships/hyperlink" Target="https://www.umaryland.edu/kuali/user-resources-and-help/searches/" TargetMode="External"/><Relationship Id="rId1" Type="http://schemas.openxmlformats.org/officeDocument/2006/relationships/slideLayout" Target="../slideLayouts/slideLayout2.xml"/><Relationship Id="rId4" Type="http://schemas.openxmlformats.org/officeDocument/2006/relationships/hyperlink" Target="https://www.umaryland.edu/kuali/user-resources-and-help/subawards-in-kr/"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DDA8CE9-E0A6-4FF2-823D-D0860760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1195564-33B9-434B-9641-764F5905A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3" name="Group 22">
            <a:extLst>
              <a:ext uri="{FF2B5EF4-FFF2-40B4-BE49-F238E27FC236}">
                <a16:creationId xmlns:a16="http://schemas.microsoft.com/office/drawing/2014/main" id="{1D18C537-E336-47C4-836B-C342A230F8F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2475" y="1"/>
            <a:ext cx="4262009" cy="2602764"/>
            <a:chOff x="6867015" y="-1"/>
            <a:chExt cx="5324985" cy="3251912"/>
          </a:xfrm>
          <a:solidFill>
            <a:schemeClr val="accent5">
              <a:alpha val="5000"/>
            </a:schemeClr>
          </a:solidFill>
        </p:grpSpPr>
        <p:sp>
          <p:nvSpPr>
            <p:cNvPr id="13" name="Freeform: Shape 12">
              <a:extLst>
                <a:ext uri="{FF2B5EF4-FFF2-40B4-BE49-F238E27FC236}">
                  <a16:creationId xmlns:a16="http://schemas.microsoft.com/office/drawing/2014/main" id="{481F97D2-9A0D-4CA5-B9AF-27B558BCF1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13">
              <a:extLst>
                <a:ext uri="{FF2B5EF4-FFF2-40B4-BE49-F238E27FC236}">
                  <a16:creationId xmlns:a16="http://schemas.microsoft.com/office/drawing/2014/main" id="{6678A47C-892D-47C9-A5D8-F8860B1B05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14">
              <a:extLst>
                <a:ext uri="{FF2B5EF4-FFF2-40B4-BE49-F238E27FC236}">
                  <a16:creationId xmlns:a16="http://schemas.microsoft.com/office/drawing/2014/main" id="{D9E8FDFA-59ED-4D6F-BA20-10CDF8436C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Freeform: Shape 15">
              <a:extLst>
                <a:ext uri="{FF2B5EF4-FFF2-40B4-BE49-F238E27FC236}">
                  <a16:creationId xmlns:a16="http://schemas.microsoft.com/office/drawing/2014/main" id="{E958D9A5-8003-4D92-8C05-787C630F75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 name="Group 26">
            <a:extLst>
              <a:ext uri="{FF2B5EF4-FFF2-40B4-BE49-F238E27FC236}">
                <a16:creationId xmlns:a16="http://schemas.microsoft.com/office/drawing/2014/main" id="{5A1259D8-0C3A-4069-A22F-537BBBB61A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60995" y="62352"/>
            <a:ext cx="6028697" cy="6795648"/>
            <a:chOff x="6160995" y="62352"/>
            <a:chExt cx="6028697" cy="6795648"/>
          </a:xfrm>
        </p:grpSpPr>
        <p:sp>
          <p:nvSpPr>
            <p:cNvPr id="19" name="Freeform: Shape 18">
              <a:extLst>
                <a:ext uri="{FF2B5EF4-FFF2-40B4-BE49-F238E27FC236}">
                  <a16:creationId xmlns:a16="http://schemas.microsoft.com/office/drawing/2014/main" id="{D90700B4-CEB5-450F-9EA7-95E355B503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82080" y="81632"/>
              <a:ext cx="6007612" cy="6776368"/>
            </a:xfrm>
            <a:custGeom>
              <a:avLst/>
              <a:gdLst>
                <a:gd name="connsiteX0" fmla="*/ 4493599 w 6007612"/>
                <a:gd name="connsiteY0" fmla="*/ 0 h 6797829"/>
                <a:gd name="connsiteX1" fmla="*/ 5981837 w 6007612"/>
                <a:gd name="connsiteY1" fmla="*/ 314220 h 6797829"/>
                <a:gd name="connsiteX2" fmla="*/ 6007612 w 6007612"/>
                <a:gd name="connsiteY2" fmla="*/ 327088 h 6797829"/>
                <a:gd name="connsiteX3" fmla="*/ 6007612 w 6007612"/>
                <a:gd name="connsiteY3" fmla="*/ 1316637 h 6797829"/>
                <a:gd name="connsiteX4" fmla="*/ 5852405 w 6007612"/>
                <a:gd name="connsiteY4" fmla="*/ 1209899 h 6797829"/>
                <a:gd name="connsiteX5" fmla="*/ 5622498 w 6007612"/>
                <a:gd name="connsiteY5" fmla="*/ 1086619 h 6797829"/>
                <a:gd name="connsiteX6" fmla="*/ 4493032 w 6007612"/>
                <a:gd name="connsiteY6" fmla="*/ 851533 h 6797829"/>
                <a:gd name="connsiteX7" fmla="*/ 3155579 w 6007612"/>
                <a:gd name="connsiteY7" fmla="*/ 1108326 h 6797829"/>
                <a:gd name="connsiteX8" fmla="*/ 1963832 w 6007612"/>
                <a:gd name="connsiteY8" fmla="*/ 1817700 h 6797829"/>
                <a:gd name="connsiteX9" fmla="*/ 1144646 w 6007612"/>
                <a:gd name="connsiteY9" fmla="*/ 2832814 h 6797829"/>
                <a:gd name="connsiteX10" fmla="*/ 851249 w 6007612"/>
                <a:gd name="connsiteY10" fmla="*/ 3998599 h 6797829"/>
                <a:gd name="connsiteX11" fmla="*/ 1336319 w 6007612"/>
                <a:gd name="connsiteY11" fmla="*/ 5057837 h 6797829"/>
                <a:gd name="connsiteX12" fmla="*/ 1597084 w 6007612"/>
                <a:gd name="connsiteY12" fmla="*/ 5424583 h 6797829"/>
                <a:gd name="connsiteX13" fmla="*/ 2591910 w 6007612"/>
                <a:gd name="connsiteY13" fmla="*/ 6440122 h 6797829"/>
                <a:gd name="connsiteX14" fmla="*/ 3899854 w 6007612"/>
                <a:gd name="connsiteY14" fmla="*/ 6780621 h 6797829"/>
                <a:gd name="connsiteX15" fmla="*/ 4741172 w 6007612"/>
                <a:gd name="connsiteY15" fmla="*/ 6563979 h 6797829"/>
                <a:gd name="connsiteX16" fmla="*/ 5649171 w 6007612"/>
                <a:gd name="connsiteY16" fmla="*/ 5938452 h 6797829"/>
                <a:gd name="connsiteX17" fmla="*/ 5873475 w 6007612"/>
                <a:gd name="connsiteY17" fmla="*/ 5764656 h 6797829"/>
                <a:gd name="connsiteX18" fmla="*/ 6007612 w 6007612"/>
                <a:gd name="connsiteY18" fmla="*/ 5660343 h 6797829"/>
                <a:gd name="connsiteX19" fmla="*/ 6007612 w 6007612"/>
                <a:gd name="connsiteY19" fmla="*/ 6737454 h 6797829"/>
                <a:gd name="connsiteX20" fmla="*/ 5929386 w 6007612"/>
                <a:gd name="connsiteY20" fmla="*/ 6797829 h 6797829"/>
                <a:gd name="connsiteX21" fmla="*/ 1656512 w 6007612"/>
                <a:gd name="connsiteY21" fmla="*/ 6797829 h 6797829"/>
                <a:gd name="connsiteX22" fmla="*/ 1630254 w 6007612"/>
                <a:gd name="connsiteY22" fmla="*/ 6775222 h 6797829"/>
                <a:gd name="connsiteX23" fmla="*/ 892250 w 6007612"/>
                <a:gd name="connsiteY23" fmla="*/ 5902700 h 6797829"/>
                <a:gd name="connsiteX24" fmla="*/ 0 w 6007612"/>
                <a:gd name="connsiteY24" fmla="*/ 3998599 h 6797829"/>
                <a:gd name="connsiteX25" fmla="*/ 4493032 w 6007612"/>
                <a:gd name="connsiteY25" fmla="*/ 285 h 6797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6007612" h="6797829">
                  <a:moveTo>
                    <a:pt x="4493599" y="0"/>
                  </a:moveTo>
                  <a:cubicBezTo>
                    <a:pt x="5048011" y="0"/>
                    <a:pt x="5546284" y="111886"/>
                    <a:pt x="5981837" y="314220"/>
                  </a:cubicBezTo>
                  <a:lnTo>
                    <a:pt x="6007612" y="327088"/>
                  </a:lnTo>
                  <a:lnTo>
                    <a:pt x="6007612" y="1316637"/>
                  </a:lnTo>
                  <a:lnTo>
                    <a:pt x="5852405" y="1209899"/>
                  </a:lnTo>
                  <a:cubicBezTo>
                    <a:pt x="5778266" y="1164709"/>
                    <a:pt x="5701526" y="1123535"/>
                    <a:pt x="5622498" y="1086619"/>
                  </a:cubicBezTo>
                  <a:cubicBezTo>
                    <a:pt x="5286822" y="930699"/>
                    <a:pt x="4906882" y="851533"/>
                    <a:pt x="4493032" y="851533"/>
                  </a:cubicBezTo>
                  <a:cubicBezTo>
                    <a:pt x="4056201" y="851533"/>
                    <a:pt x="3593263" y="940631"/>
                    <a:pt x="3155579" y="1108326"/>
                  </a:cubicBezTo>
                  <a:cubicBezTo>
                    <a:pt x="2721215" y="1275979"/>
                    <a:pt x="2318305" y="1515819"/>
                    <a:pt x="1963832" y="1817700"/>
                  </a:cubicBezTo>
                  <a:cubicBezTo>
                    <a:pt x="1617657" y="2114360"/>
                    <a:pt x="1334332" y="2465358"/>
                    <a:pt x="1144646" y="2832814"/>
                  </a:cubicBezTo>
                  <a:cubicBezTo>
                    <a:pt x="950561" y="3210060"/>
                    <a:pt x="851249" y="3602202"/>
                    <a:pt x="851249" y="3998599"/>
                  </a:cubicBezTo>
                  <a:cubicBezTo>
                    <a:pt x="851249" y="4377547"/>
                    <a:pt x="999792" y="4597311"/>
                    <a:pt x="1336319" y="5057837"/>
                  </a:cubicBezTo>
                  <a:cubicBezTo>
                    <a:pt x="1420450" y="5173181"/>
                    <a:pt x="1507419" y="5292497"/>
                    <a:pt x="1597084" y="5424583"/>
                  </a:cubicBezTo>
                  <a:cubicBezTo>
                    <a:pt x="1914175" y="5891917"/>
                    <a:pt x="2239493" y="6224189"/>
                    <a:pt x="2591910" y="6440122"/>
                  </a:cubicBezTo>
                  <a:cubicBezTo>
                    <a:pt x="2965467" y="6669393"/>
                    <a:pt x="3393219" y="6780621"/>
                    <a:pt x="3899854" y="6780621"/>
                  </a:cubicBezTo>
                  <a:cubicBezTo>
                    <a:pt x="4187861" y="6780621"/>
                    <a:pt x="4454583" y="6711812"/>
                    <a:pt x="4741172" y="6563979"/>
                  </a:cubicBezTo>
                  <a:cubicBezTo>
                    <a:pt x="5034852" y="6412173"/>
                    <a:pt x="5326263" y="6190848"/>
                    <a:pt x="5649171" y="5938452"/>
                  </a:cubicBezTo>
                  <a:cubicBezTo>
                    <a:pt x="5724931" y="5879291"/>
                    <a:pt x="5800409" y="5821406"/>
                    <a:pt x="5873475" y="5764656"/>
                  </a:cubicBezTo>
                  <a:lnTo>
                    <a:pt x="6007612" y="5660343"/>
                  </a:lnTo>
                  <a:lnTo>
                    <a:pt x="6007612" y="6737454"/>
                  </a:lnTo>
                  <a:lnTo>
                    <a:pt x="5929386" y="6797829"/>
                  </a:lnTo>
                  <a:lnTo>
                    <a:pt x="1656512" y="6797829"/>
                  </a:lnTo>
                  <a:lnTo>
                    <a:pt x="1630254" y="6775222"/>
                  </a:lnTo>
                  <a:cubicBezTo>
                    <a:pt x="1360562" y="6528765"/>
                    <a:pt x="1117699" y="6235219"/>
                    <a:pt x="892250" y="5902700"/>
                  </a:cubicBezTo>
                  <a:cubicBezTo>
                    <a:pt x="459249" y="5264548"/>
                    <a:pt x="0" y="4826722"/>
                    <a:pt x="0" y="3998599"/>
                  </a:cubicBezTo>
                  <a:cubicBezTo>
                    <a:pt x="0" y="1790460"/>
                    <a:pt x="2262336" y="285"/>
                    <a:pt x="4493032" y="2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0582300F-F646-4FC3-94FC-0582F4B5E0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60995" y="62352"/>
              <a:ext cx="6028697" cy="6795648"/>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FBB8E8B8-1900-4326-8858-F375F5D8A0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63721" y="81632"/>
              <a:ext cx="6025971" cy="6776368"/>
            </a:xfrm>
            <a:custGeom>
              <a:avLst/>
              <a:gdLst>
                <a:gd name="connsiteX0" fmla="*/ 6025971 w 6025971"/>
                <a:gd name="connsiteY0" fmla="*/ 5825635 h 6797829"/>
                <a:gd name="connsiteX1" fmla="*/ 6025971 w 6025971"/>
                <a:gd name="connsiteY1" fmla="*/ 6723285 h 6797829"/>
                <a:gd name="connsiteX2" fmla="*/ 5929386 w 6025971"/>
                <a:gd name="connsiteY2" fmla="*/ 6797829 h 6797829"/>
                <a:gd name="connsiteX3" fmla="*/ 4560411 w 6025971"/>
                <a:gd name="connsiteY3" fmla="*/ 6797829 h 6797829"/>
                <a:gd name="connsiteX4" fmla="*/ 4597731 w 6025971"/>
                <a:gd name="connsiteY4" fmla="*/ 6785305 h 6797829"/>
                <a:gd name="connsiteX5" fmla="*/ 5736707 w 6025971"/>
                <a:gd name="connsiteY5" fmla="*/ 6050108 h 6797829"/>
                <a:gd name="connsiteX6" fmla="*/ 5960301 w 6025971"/>
                <a:gd name="connsiteY6" fmla="*/ 5876738 h 6797829"/>
                <a:gd name="connsiteX7" fmla="*/ 4493599 w 6025971"/>
                <a:gd name="connsiteY7" fmla="*/ 0 h 6797829"/>
                <a:gd name="connsiteX8" fmla="*/ 5981837 w 6025971"/>
                <a:gd name="connsiteY8" fmla="*/ 314220 h 6797829"/>
                <a:gd name="connsiteX9" fmla="*/ 6025971 w 6025971"/>
                <a:gd name="connsiteY9" fmla="*/ 336254 h 6797829"/>
                <a:gd name="connsiteX10" fmla="*/ 6025971 w 6025971"/>
                <a:gd name="connsiteY10" fmla="*/ 1157325 h 6797829"/>
                <a:gd name="connsiteX11" fmla="*/ 5925889 w 6025971"/>
                <a:gd name="connsiteY11" fmla="*/ 1088522 h 6797829"/>
                <a:gd name="connsiteX12" fmla="*/ 5682227 w 6025971"/>
                <a:gd name="connsiteY12" fmla="*/ 957939 h 6797829"/>
                <a:gd name="connsiteX13" fmla="*/ 4493032 w 6025971"/>
                <a:gd name="connsiteY13" fmla="*/ 709658 h 6797829"/>
                <a:gd name="connsiteX14" fmla="*/ 3104646 w 6025971"/>
                <a:gd name="connsiteY14" fmla="*/ 976666 h 6797829"/>
                <a:gd name="connsiteX15" fmla="*/ 1871612 w 6025971"/>
                <a:gd name="connsiteY15" fmla="*/ 1710017 h 6797829"/>
                <a:gd name="connsiteX16" fmla="*/ 1018661 w 6025971"/>
                <a:gd name="connsiteY16" fmla="*/ 2767694 h 6797829"/>
                <a:gd name="connsiteX17" fmla="*/ 709374 w 6025971"/>
                <a:gd name="connsiteY17" fmla="*/ 3998599 h 6797829"/>
                <a:gd name="connsiteX18" fmla="*/ 1221258 w 6025971"/>
                <a:gd name="connsiteY18" fmla="*/ 5141684 h 6797829"/>
                <a:gd name="connsiteX19" fmla="*/ 1479187 w 6025971"/>
                <a:gd name="connsiteY19" fmla="*/ 5504459 h 6797829"/>
                <a:gd name="connsiteX20" fmla="*/ 3021272 w 6025971"/>
                <a:gd name="connsiteY20" fmla="*/ 6793670 h 6797829"/>
                <a:gd name="connsiteX21" fmla="*/ 3035805 w 6025971"/>
                <a:gd name="connsiteY21" fmla="*/ 6797829 h 6797829"/>
                <a:gd name="connsiteX22" fmla="*/ 1656512 w 6025971"/>
                <a:gd name="connsiteY22" fmla="*/ 6797829 h 6797829"/>
                <a:gd name="connsiteX23" fmla="*/ 1630254 w 6025971"/>
                <a:gd name="connsiteY23" fmla="*/ 6775222 h 6797829"/>
                <a:gd name="connsiteX24" fmla="*/ 892250 w 6025971"/>
                <a:gd name="connsiteY24" fmla="*/ 5902700 h 6797829"/>
                <a:gd name="connsiteX25" fmla="*/ 0 w 6025971"/>
                <a:gd name="connsiteY25" fmla="*/ 3998599 h 6797829"/>
                <a:gd name="connsiteX26" fmla="*/ 4493032 w 6025971"/>
                <a:gd name="connsiteY26" fmla="*/ 285 h 6797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6025971" h="6797829">
                  <a:moveTo>
                    <a:pt x="6025971" y="5825635"/>
                  </a:moveTo>
                  <a:lnTo>
                    <a:pt x="6025971" y="6723285"/>
                  </a:lnTo>
                  <a:lnTo>
                    <a:pt x="5929386" y="6797829"/>
                  </a:lnTo>
                  <a:lnTo>
                    <a:pt x="4560411" y="6797829"/>
                  </a:lnTo>
                  <a:lnTo>
                    <a:pt x="4597731" y="6785305"/>
                  </a:lnTo>
                  <a:cubicBezTo>
                    <a:pt x="4964953" y="6637825"/>
                    <a:pt x="5315251" y="6379435"/>
                    <a:pt x="5736707" y="6050108"/>
                  </a:cubicBezTo>
                  <a:cubicBezTo>
                    <a:pt x="5812043" y="5991230"/>
                    <a:pt x="5887377" y="5933488"/>
                    <a:pt x="5960301" y="5876738"/>
                  </a:cubicBezTo>
                  <a:close/>
                  <a:moveTo>
                    <a:pt x="4493599" y="0"/>
                  </a:moveTo>
                  <a:cubicBezTo>
                    <a:pt x="5048011" y="0"/>
                    <a:pt x="5546284" y="111886"/>
                    <a:pt x="5981837" y="314220"/>
                  </a:cubicBezTo>
                  <a:lnTo>
                    <a:pt x="6025971" y="336254"/>
                  </a:lnTo>
                  <a:lnTo>
                    <a:pt x="6025971" y="1157325"/>
                  </a:lnTo>
                  <a:lnTo>
                    <a:pt x="5925889" y="1088522"/>
                  </a:lnTo>
                  <a:cubicBezTo>
                    <a:pt x="5847314" y="1040649"/>
                    <a:pt x="5765982" y="997036"/>
                    <a:pt x="5682227" y="957939"/>
                  </a:cubicBezTo>
                  <a:cubicBezTo>
                    <a:pt x="5327823" y="793222"/>
                    <a:pt x="4927595" y="709658"/>
                    <a:pt x="4493032" y="709658"/>
                  </a:cubicBezTo>
                  <a:cubicBezTo>
                    <a:pt x="4031940" y="709658"/>
                    <a:pt x="3564888" y="799465"/>
                    <a:pt x="3104646" y="976666"/>
                  </a:cubicBezTo>
                  <a:cubicBezTo>
                    <a:pt x="2655243" y="1149867"/>
                    <a:pt x="2238358" y="1397822"/>
                    <a:pt x="1871612" y="1710017"/>
                  </a:cubicBezTo>
                  <a:cubicBezTo>
                    <a:pt x="1506427" y="2022852"/>
                    <a:pt x="1219414" y="2378815"/>
                    <a:pt x="1018661" y="2767694"/>
                  </a:cubicBezTo>
                  <a:cubicBezTo>
                    <a:pt x="813368" y="3165227"/>
                    <a:pt x="709374" y="3579358"/>
                    <a:pt x="709374" y="3998599"/>
                  </a:cubicBezTo>
                  <a:cubicBezTo>
                    <a:pt x="709374" y="4421103"/>
                    <a:pt x="875510" y="4667680"/>
                    <a:pt x="1221258" y="5141684"/>
                  </a:cubicBezTo>
                  <a:cubicBezTo>
                    <a:pt x="1304681" y="5256035"/>
                    <a:pt x="1390941" y="5374217"/>
                    <a:pt x="1479187" y="5504459"/>
                  </a:cubicBezTo>
                  <a:cubicBezTo>
                    <a:pt x="1942790" y="6187719"/>
                    <a:pt x="2430063" y="6601673"/>
                    <a:pt x="3021272" y="6793670"/>
                  </a:cubicBezTo>
                  <a:lnTo>
                    <a:pt x="3035805" y="6797829"/>
                  </a:lnTo>
                  <a:lnTo>
                    <a:pt x="1656512" y="6797829"/>
                  </a:lnTo>
                  <a:lnTo>
                    <a:pt x="1630254" y="6775222"/>
                  </a:lnTo>
                  <a:cubicBezTo>
                    <a:pt x="1360562" y="6528765"/>
                    <a:pt x="1117699" y="6235219"/>
                    <a:pt x="892250" y="5902700"/>
                  </a:cubicBezTo>
                  <a:cubicBezTo>
                    <a:pt x="459249" y="5264548"/>
                    <a:pt x="0" y="4826722"/>
                    <a:pt x="0" y="3998599"/>
                  </a:cubicBezTo>
                  <a:cubicBezTo>
                    <a:pt x="0" y="1790460"/>
                    <a:pt x="2262336" y="285"/>
                    <a:pt x="4493032" y="2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C5305501-472A-97BD-2E0A-59C167229A71}"/>
              </a:ext>
            </a:extLst>
          </p:cNvPr>
          <p:cNvSpPr>
            <a:spLocks noGrp="1"/>
          </p:cNvSpPr>
          <p:nvPr>
            <p:ph type="ctrTitle"/>
          </p:nvPr>
        </p:nvSpPr>
        <p:spPr>
          <a:xfrm>
            <a:off x="804672" y="1055098"/>
            <a:ext cx="5760719" cy="4747805"/>
          </a:xfrm>
        </p:spPr>
        <p:txBody>
          <a:bodyPr anchor="ctr">
            <a:normAutofit/>
          </a:bodyPr>
          <a:lstStyle/>
          <a:p>
            <a:pPr algn="l"/>
            <a:r>
              <a:rPr lang="en-US" sz="4000" b="1" dirty="0">
                <a:solidFill>
                  <a:schemeClr val="tx2"/>
                </a:solidFill>
              </a:rPr>
              <a:t>Kuali Research and the Kuali Build apps:</a:t>
            </a:r>
            <a:endParaRPr lang="en-US" sz="4000" dirty="0">
              <a:solidFill>
                <a:schemeClr val="tx2"/>
              </a:solidFill>
            </a:endParaRPr>
          </a:p>
        </p:txBody>
      </p:sp>
      <p:sp>
        <p:nvSpPr>
          <p:cNvPr id="3" name="Subtitle 2">
            <a:extLst>
              <a:ext uri="{FF2B5EF4-FFF2-40B4-BE49-F238E27FC236}">
                <a16:creationId xmlns:a16="http://schemas.microsoft.com/office/drawing/2014/main" id="{6893003B-22E6-D892-AC53-F1F68AB4525A}"/>
              </a:ext>
            </a:extLst>
          </p:cNvPr>
          <p:cNvSpPr>
            <a:spLocks noGrp="1"/>
          </p:cNvSpPr>
          <p:nvPr>
            <p:ph type="subTitle" idx="1"/>
          </p:nvPr>
        </p:nvSpPr>
        <p:spPr>
          <a:xfrm>
            <a:off x="8342357" y="1638300"/>
            <a:ext cx="3330531" cy="3581400"/>
          </a:xfrm>
        </p:spPr>
        <p:txBody>
          <a:bodyPr anchor="ctr">
            <a:normAutofit/>
          </a:bodyPr>
          <a:lstStyle/>
          <a:p>
            <a:pPr algn="l"/>
            <a:r>
              <a:rPr lang="en-US" b="1" dirty="0">
                <a:solidFill>
                  <a:schemeClr val="tx2"/>
                </a:solidFill>
              </a:rPr>
              <a:t>a post-award guide to what to route where</a:t>
            </a:r>
            <a:endParaRPr lang="en-US" dirty="0">
              <a:solidFill>
                <a:schemeClr val="tx2"/>
              </a:solidFill>
            </a:endParaRPr>
          </a:p>
        </p:txBody>
      </p:sp>
      <p:sp>
        <p:nvSpPr>
          <p:cNvPr id="4" name="TextBox 3">
            <a:extLst>
              <a:ext uri="{FF2B5EF4-FFF2-40B4-BE49-F238E27FC236}">
                <a16:creationId xmlns:a16="http://schemas.microsoft.com/office/drawing/2014/main" id="{43A96A2B-DEA4-038C-014D-5434C04EA4E2}"/>
              </a:ext>
            </a:extLst>
          </p:cNvPr>
          <p:cNvSpPr txBox="1"/>
          <p:nvPr/>
        </p:nvSpPr>
        <p:spPr>
          <a:xfrm>
            <a:off x="797442" y="6283842"/>
            <a:ext cx="3015954" cy="369332"/>
          </a:xfrm>
          <a:prstGeom prst="rect">
            <a:avLst/>
          </a:prstGeom>
          <a:noFill/>
        </p:spPr>
        <p:txBody>
          <a:bodyPr wrap="none" rtlCol="0">
            <a:spAutoFit/>
          </a:bodyPr>
          <a:lstStyle/>
          <a:p>
            <a:r>
              <a:rPr lang="en-US" dirty="0"/>
              <a:t>Encore presentation 6/11/26</a:t>
            </a:r>
          </a:p>
        </p:txBody>
      </p:sp>
    </p:spTree>
    <p:extLst>
      <p:ext uri="{BB962C8B-B14F-4D97-AF65-F5344CB8AC3E}">
        <p14:creationId xmlns:p14="http://schemas.microsoft.com/office/powerpoint/2010/main" val="9513735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A551F58F-1BF3-47F5-4519-58EFD08D7FC7}"/>
              </a:ext>
            </a:extLst>
          </p:cNvPr>
          <p:cNvSpPr>
            <a:spLocks noGrp="1"/>
          </p:cNvSpPr>
          <p:nvPr>
            <p:ph type="title"/>
          </p:nvPr>
        </p:nvSpPr>
        <p:spPr>
          <a:xfrm>
            <a:off x="640080" y="1243013"/>
            <a:ext cx="3855720" cy="4371974"/>
          </a:xfrm>
        </p:spPr>
        <p:txBody>
          <a:bodyPr>
            <a:normAutofit/>
          </a:bodyPr>
          <a:lstStyle/>
          <a:p>
            <a:r>
              <a:rPr lang="en-US" sz="3600">
                <a:solidFill>
                  <a:schemeClr val="tx2"/>
                </a:solidFill>
              </a:rPr>
              <a:t>Departing Investigator</a:t>
            </a:r>
          </a:p>
        </p:txBody>
      </p:sp>
      <p:sp>
        <p:nvSpPr>
          <p:cNvPr id="3" name="Content Placeholder 2">
            <a:extLst>
              <a:ext uri="{FF2B5EF4-FFF2-40B4-BE49-F238E27FC236}">
                <a16:creationId xmlns:a16="http://schemas.microsoft.com/office/drawing/2014/main" id="{163A9685-7B57-38AB-3922-E9B51ABD3B08}"/>
              </a:ext>
            </a:extLst>
          </p:cNvPr>
          <p:cNvSpPr>
            <a:spLocks noGrp="1"/>
          </p:cNvSpPr>
          <p:nvPr>
            <p:ph idx="1"/>
          </p:nvPr>
        </p:nvSpPr>
        <p:spPr>
          <a:xfrm>
            <a:off x="6172200" y="804672"/>
            <a:ext cx="5221224" cy="5230368"/>
          </a:xfrm>
        </p:spPr>
        <p:txBody>
          <a:bodyPr anchor="ctr">
            <a:normAutofit lnSpcReduction="10000"/>
          </a:bodyPr>
          <a:lstStyle/>
          <a:p>
            <a:r>
              <a:rPr lang="en-US" sz="2400" dirty="0">
                <a:solidFill>
                  <a:schemeClr val="tx2"/>
                </a:solidFill>
              </a:rPr>
              <a:t>Applies to departure for any reason </a:t>
            </a:r>
          </a:p>
          <a:p>
            <a:r>
              <a:rPr lang="en-US" sz="2400" dirty="0">
                <a:solidFill>
                  <a:schemeClr val="tx2"/>
                </a:solidFill>
              </a:rPr>
              <a:t>Addresses all active sponsored awards – funded and unfunded</a:t>
            </a:r>
          </a:p>
          <a:p>
            <a:r>
              <a:rPr lang="en-US" sz="2400" dirty="0">
                <a:solidFill>
                  <a:schemeClr val="tx2"/>
                </a:solidFill>
              </a:rPr>
              <a:t>Addresses all award dispositions – transfer, change of PI, termination, etc. All </a:t>
            </a:r>
            <a:r>
              <a:rPr lang="en-US" sz="2400">
                <a:solidFill>
                  <a:schemeClr val="tx2"/>
                </a:solidFill>
              </a:rPr>
              <a:t>currently active awards </a:t>
            </a:r>
            <a:r>
              <a:rPr lang="en-US" sz="2400" dirty="0">
                <a:solidFill>
                  <a:schemeClr val="tx2"/>
                </a:solidFill>
              </a:rPr>
              <a:t>should have a disposition.</a:t>
            </a:r>
          </a:p>
          <a:p>
            <a:r>
              <a:rPr lang="en-US" sz="2400" dirty="0">
                <a:solidFill>
                  <a:schemeClr val="tx2"/>
                </a:solidFill>
              </a:rPr>
              <a:t>Use one form for the PI’s entire portfolio of awards. </a:t>
            </a:r>
          </a:p>
          <a:p>
            <a:r>
              <a:rPr lang="en-US" sz="2400" dirty="0">
                <a:solidFill>
                  <a:schemeClr val="tx2"/>
                </a:solidFill>
              </a:rPr>
              <a:t>The workflow collects required approvals for the action. </a:t>
            </a:r>
          </a:p>
          <a:p>
            <a:pPr lvl="1"/>
            <a:r>
              <a:rPr lang="en-US" sz="2000" dirty="0">
                <a:solidFill>
                  <a:schemeClr val="tx2"/>
                </a:solidFill>
              </a:rPr>
              <a:t>NOTE: Change of PI and/or change of department must ALSO be submitted as a KR proposal (collects certification &amp; additional approvals).</a:t>
            </a:r>
          </a:p>
        </p:txBody>
      </p:sp>
    </p:spTree>
    <p:extLst>
      <p:ext uri="{BB962C8B-B14F-4D97-AF65-F5344CB8AC3E}">
        <p14:creationId xmlns:p14="http://schemas.microsoft.com/office/powerpoint/2010/main" val="2475066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945A9D61-9D93-0702-D4AD-F079C30F70CB}"/>
              </a:ext>
            </a:extLst>
          </p:cNvPr>
          <p:cNvSpPr>
            <a:spLocks noGrp="1"/>
          </p:cNvSpPr>
          <p:nvPr>
            <p:ph type="title"/>
          </p:nvPr>
        </p:nvSpPr>
        <p:spPr>
          <a:xfrm>
            <a:off x="640080" y="1243013"/>
            <a:ext cx="3855720" cy="4371974"/>
          </a:xfrm>
        </p:spPr>
        <p:txBody>
          <a:bodyPr>
            <a:normAutofit/>
          </a:bodyPr>
          <a:lstStyle/>
          <a:p>
            <a:r>
              <a:rPr lang="en-US" sz="3600">
                <a:solidFill>
                  <a:schemeClr val="tx2"/>
                </a:solidFill>
              </a:rPr>
              <a:t>Subaward Request for Outgoing Subawards</a:t>
            </a:r>
          </a:p>
        </p:txBody>
      </p:sp>
      <p:sp>
        <p:nvSpPr>
          <p:cNvPr id="3" name="Content Placeholder 2">
            <a:extLst>
              <a:ext uri="{FF2B5EF4-FFF2-40B4-BE49-F238E27FC236}">
                <a16:creationId xmlns:a16="http://schemas.microsoft.com/office/drawing/2014/main" id="{D1D262A3-D9B3-9748-C0BF-0D9544C6D983}"/>
              </a:ext>
            </a:extLst>
          </p:cNvPr>
          <p:cNvSpPr>
            <a:spLocks noGrp="1"/>
          </p:cNvSpPr>
          <p:nvPr>
            <p:ph idx="1"/>
          </p:nvPr>
        </p:nvSpPr>
        <p:spPr>
          <a:xfrm>
            <a:off x="6172200" y="804672"/>
            <a:ext cx="5221224" cy="5230368"/>
          </a:xfrm>
        </p:spPr>
        <p:txBody>
          <a:bodyPr anchor="ctr">
            <a:normAutofit/>
          </a:bodyPr>
          <a:lstStyle/>
          <a:p>
            <a:r>
              <a:rPr lang="en-US" sz="2400" dirty="0">
                <a:solidFill>
                  <a:schemeClr val="tx2"/>
                </a:solidFill>
              </a:rPr>
              <a:t>Request to issue a new subaward or modify an existing subaward</a:t>
            </a:r>
          </a:p>
          <a:p>
            <a:r>
              <a:rPr lang="en-US" sz="2400" dirty="0">
                <a:solidFill>
                  <a:schemeClr val="tx2"/>
                </a:solidFill>
              </a:rPr>
              <a:t>Sponsor approvals</a:t>
            </a:r>
          </a:p>
          <a:p>
            <a:pPr lvl="1"/>
            <a:r>
              <a:rPr lang="en-US" sz="2000" dirty="0">
                <a:solidFill>
                  <a:schemeClr val="tx2"/>
                </a:solidFill>
              </a:rPr>
              <a:t>Approved as part of the proposal or</a:t>
            </a:r>
          </a:p>
          <a:p>
            <a:pPr lvl="1"/>
            <a:r>
              <a:rPr lang="en-US" sz="2000" dirty="0">
                <a:solidFill>
                  <a:schemeClr val="tx2"/>
                </a:solidFill>
              </a:rPr>
              <a:t>Approved by sponsor in writing</a:t>
            </a:r>
          </a:p>
          <a:p>
            <a:r>
              <a:rPr lang="en-US" sz="2400" dirty="0">
                <a:solidFill>
                  <a:schemeClr val="tx2"/>
                </a:solidFill>
              </a:rPr>
              <a:t>Federal Contract question </a:t>
            </a:r>
          </a:p>
          <a:p>
            <a:pPr lvl="1"/>
            <a:r>
              <a:rPr lang="en-US" sz="2000" dirty="0">
                <a:solidFill>
                  <a:schemeClr val="tx2"/>
                </a:solidFill>
              </a:rPr>
              <a:t>Most federal awards are grants or cooperative agreements</a:t>
            </a:r>
          </a:p>
          <a:p>
            <a:pPr lvl="1"/>
            <a:r>
              <a:rPr lang="en-US" sz="2000" dirty="0">
                <a:solidFill>
                  <a:schemeClr val="tx2"/>
                </a:solidFill>
              </a:rPr>
              <a:t>To verify, look in Kuali Research for the Award Type (in the search results if you use Common Tasks &gt; Search Awards)</a:t>
            </a:r>
          </a:p>
          <a:p>
            <a:endParaRPr lang="en-US" sz="1800" dirty="0">
              <a:solidFill>
                <a:schemeClr val="tx2"/>
              </a:solidFill>
            </a:endParaRPr>
          </a:p>
        </p:txBody>
      </p:sp>
    </p:spTree>
    <p:extLst>
      <p:ext uri="{BB962C8B-B14F-4D97-AF65-F5344CB8AC3E}">
        <p14:creationId xmlns:p14="http://schemas.microsoft.com/office/powerpoint/2010/main" val="2370627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89C5E17-24D0-4696-A3C5-A2261FB45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929B58F-2358-44CC-ACE5-EF1BD3C6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7E0B550E-A5A3-64D3-1FD6-A4F240811D26}"/>
              </a:ext>
            </a:extLst>
          </p:cNvPr>
          <p:cNvSpPr>
            <a:spLocks noGrp="1"/>
          </p:cNvSpPr>
          <p:nvPr>
            <p:ph type="title"/>
          </p:nvPr>
        </p:nvSpPr>
        <p:spPr>
          <a:xfrm>
            <a:off x="804672" y="1243013"/>
            <a:ext cx="3855720" cy="4371974"/>
          </a:xfrm>
        </p:spPr>
        <p:txBody>
          <a:bodyPr>
            <a:normAutofit/>
          </a:bodyPr>
          <a:lstStyle/>
          <a:p>
            <a:r>
              <a:rPr lang="en-US" sz="3600" dirty="0">
                <a:solidFill>
                  <a:schemeClr val="tx2"/>
                </a:solidFill>
              </a:rPr>
              <a:t>Send to SPA </a:t>
            </a:r>
            <a:br>
              <a:rPr lang="en-US" sz="3600" dirty="0">
                <a:solidFill>
                  <a:schemeClr val="tx2"/>
                </a:solidFill>
              </a:rPr>
            </a:br>
            <a:r>
              <a:rPr lang="en-US" sz="3600" dirty="0">
                <a:solidFill>
                  <a:schemeClr val="tx2"/>
                </a:solidFill>
              </a:rPr>
              <a:t>via e-mail</a:t>
            </a:r>
          </a:p>
        </p:txBody>
      </p:sp>
      <p:grpSp>
        <p:nvGrpSpPr>
          <p:cNvPr id="12" name="Group 11">
            <a:extLst>
              <a:ext uri="{FF2B5EF4-FFF2-40B4-BE49-F238E27FC236}">
                <a16:creationId xmlns:a16="http://schemas.microsoft.com/office/drawing/2014/main" id="{09DA5303-A1AF-4830-806C-51FCD9618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97348" y="5285"/>
            <a:ext cx="7294653" cy="6858000"/>
            <a:chOff x="4897348" y="-5799"/>
            <a:chExt cx="7294653" cy="6858000"/>
          </a:xfrm>
        </p:grpSpPr>
        <p:sp>
          <p:nvSpPr>
            <p:cNvPr id="13" name="Freeform: Shape 12">
              <a:extLst>
                <a:ext uri="{FF2B5EF4-FFF2-40B4-BE49-F238E27FC236}">
                  <a16:creationId xmlns:a16="http://schemas.microsoft.com/office/drawing/2014/main" id="{4FAAA8C8-4EB7-45F1-BF24-3EF0F4DC4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7348" y="-5798"/>
              <a:ext cx="7294652" cy="6857999"/>
            </a:xfrm>
            <a:custGeom>
              <a:avLst/>
              <a:gdLst>
                <a:gd name="connsiteX0" fmla="*/ 7294652 w 7294652"/>
                <a:gd name="connsiteY0" fmla="*/ 6063030 h 6857999"/>
                <a:gd name="connsiteX1" fmla="*/ 7294652 w 7294652"/>
                <a:gd name="connsiteY1" fmla="*/ 6857999 h 6857999"/>
                <a:gd name="connsiteX2" fmla="*/ 6248575 w 7294652"/>
                <a:gd name="connsiteY2" fmla="*/ 6857999 h 6857999"/>
                <a:gd name="connsiteX3" fmla="*/ 6477898 w 7294652"/>
                <a:gd name="connsiteY3" fmla="*/ 6700973 h 6857999"/>
                <a:gd name="connsiteX4" fmla="*/ 6647884 w 7294652"/>
                <a:gd name="connsiteY4" fmla="*/ 6572752 h 6857999"/>
                <a:gd name="connsiteX5" fmla="*/ 6817698 w 7294652"/>
                <a:gd name="connsiteY5" fmla="*/ 6440235 h 6857999"/>
                <a:gd name="connsiteX6" fmla="*/ 7161451 w 7294652"/>
                <a:gd name="connsiteY6" fmla="*/ 6165232 h 6857999"/>
                <a:gd name="connsiteX7" fmla="*/ 1673436 w 7294652"/>
                <a:gd name="connsiteY7" fmla="*/ 0 h 6857999"/>
                <a:gd name="connsiteX8" fmla="*/ 2394951 w 7294652"/>
                <a:gd name="connsiteY8" fmla="*/ 0 h 6857999"/>
                <a:gd name="connsiteX9" fmla="*/ 2244659 w 7294652"/>
                <a:gd name="connsiteY9" fmla="*/ 100763 h 6857999"/>
                <a:gd name="connsiteX10" fmla="*/ 1743903 w 7294652"/>
                <a:gd name="connsiteY10" fmla="*/ 498975 h 6857999"/>
                <a:gd name="connsiteX11" fmla="*/ 1163821 w 7294652"/>
                <a:gd name="connsiteY11" fmla="*/ 1121514 h 6857999"/>
                <a:gd name="connsiteX12" fmla="*/ 704911 w 7294652"/>
                <a:gd name="connsiteY12" fmla="*/ 1837036 h 6857999"/>
                <a:gd name="connsiteX13" fmla="*/ 393472 w 7294652"/>
                <a:gd name="connsiteY13" fmla="*/ 2627669 h 6857999"/>
                <a:gd name="connsiteX14" fmla="*/ 280032 w 7294652"/>
                <a:gd name="connsiteY14" fmla="*/ 3472097 h 6857999"/>
                <a:gd name="connsiteX15" fmla="*/ 327813 w 7294652"/>
                <a:gd name="connsiteY15" fmla="*/ 3884602 h 6857999"/>
                <a:gd name="connsiteX16" fmla="*/ 469096 w 7294652"/>
                <a:gd name="connsiteY16" fmla="*/ 4270809 h 6857999"/>
                <a:gd name="connsiteX17" fmla="*/ 567581 w 7294652"/>
                <a:gd name="connsiteY17" fmla="*/ 4452482 h 6857999"/>
                <a:gd name="connsiteX18" fmla="*/ 680677 w 7294652"/>
                <a:gd name="connsiteY18" fmla="*/ 4628484 h 6857999"/>
                <a:gd name="connsiteX19" fmla="*/ 941928 w 7294652"/>
                <a:gd name="connsiteY19" fmla="*/ 4968628 h 6857999"/>
                <a:gd name="connsiteX20" fmla="*/ 1224665 w 7294652"/>
                <a:gd name="connsiteY20" fmla="*/ 5311349 h 6857999"/>
                <a:gd name="connsiteX21" fmla="*/ 1365259 w 7294652"/>
                <a:gd name="connsiteY21" fmla="*/ 5490273 h 6857999"/>
                <a:gd name="connsiteX22" fmla="*/ 1432808 w 7294652"/>
                <a:gd name="connsiteY22" fmla="*/ 5577931 h 6857999"/>
                <a:gd name="connsiteX23" fmla="*/ 1498980 w 7294652"/>
                <a:gd name="connsiteY23" fmla="*/ 5662148 h 6857999"/>
                <a:gd name="connsiteX24" fmla="*/ 2067548 w 7294652"/>
                <a:gd name="connsiteY24" fmla="*/ 6283312 h 6857999"/>
                <a:gd name="connsiteX25" fmla="*/ 2369879 w 7294652"/>
                <a:gd name="connsiteY25" fmla="*/ 6562782 h 6857999"/>
                <a:gd name="connsiteX26" fmla="*/ 2686645 w 7294652"/>
                <a:gd name="connsiteY26" fmla="*/ 6820598 h 6857999"/>
                <a:gd name="connsiteX27" fmla="*/ 2738907 w 7294652"/>
                <a:gd name="connsiteY27" fmla="*/ 6857999 h 6857999"/>
                <a:gd name="connsiteX28" fmla="*/ 1731787 w 7294652"/>
                <a:gd name="connsiteY28" fmla="*/ 6857999 h 6857999"/>
                <a:gd name="connsiteX29" fmla="*/ 1607949 w 7294652"/>
                <a:gd name="connsiteY29" fmla="*/ 6732770 h 6857999"/>
                <a:gd name="connsiteX30" fmla="*/ 1309057 w 7294652"/>
                <a:gd name="connsiteY30" fmla="*/ 6370109 h 6857999"/>
                <a:gd name="connsiteX31" fmla="*/ 1048147 w 7294652"/>
                <a:gd name="connsiteY31" fmla="*/ 5986138 h 6857999"/>
                <a:gd name="connsiteX32" fmla="*/ 987131 w 7294652"/>
                <a:gd name="connsiteY32" fmla="*/ 5888512 h 6857999"/>
                <a:gd name="connsiteX33" fmla="*/ 928866 w 7294652"/>
                <a:gd name="connsiteY33" fmla="*/ 5793463 h 6857999"/>
                <a:gd name="connsiteX34" fmla="*/ 813708 w 7294652"/>
                <a:gd name="connsiteY34" fmla="*/ 5609556 h 6857999"/>
                <a:gd name="connsiteX35" fmla="*/ 574972 w 7294652"/>
                <a:gd name="connsiteY35" fmla="*/ 5231598 h 6857999"/>
                <a:gd name="connsiteX36" fmla="*/ 342424 w 7294652"/>
                <a:gd name="connsiteY36" fmla="*/ 4834048 h 6857999"/>
                <a:gd name="connsiteX37" fmla="*/ 237579 w 7294652"/>
                <a:gd name="connsiteY37" fmla="*/ 4623500 h 6857999"/>
                <a:gd name="connsiteX38" fmla="*/ 148373 w 7294652"/>
                <a:gd name="connsiteY38" fmla="*/ 4404356 h 6857999"/>
                <a:gd name="connsiteX39" fmla="*/ 79623 w 7294652"/>
                <a:gd name="connsiteY39" fmla="*/ 4175762 h 6857999"/>
                <a:gd name="connsiteX40" fmla="*/ 54185 w 7294652"/>
                <a:gd name="connsiteY40" fmla="*/ 4059229 h 6857999"/>
                <a:gd name="connsiteX41" fmla="*/ 43013 w 7294652"/>
                <a:gd name="connsiteY41" fmla="*/ 4000790 h 6857999"/>
                <a:gd name="connsiteX42" fmla="*/ 33734 w 7294652"/>
                <a:gd name="connsiteY42" fmla="*/ 3942180 h 6857999"/>
                <a:gd name="connsiteX43" fmla="*/ 45 w 7294652"/>
                <a:gd name="connsiteY43" fmla="*/ 3472097 h 6857999"/>
                <a:gd name="connsiteX44" fmla="*/ 95436 w 7294652"/>
                <a:gd name="connsiteY44" fmla="*/ 2557372 h 6857999"/>
                <a:gd name="connsiteX45" fmla="*/ 382126 w 7294652"/>
                <a:gd name="connsiteY45" fmla="*/ 1680799 h 6857999"/>
                <a:gd name="connsiteX46" fmla="*/ 1457043 w 7294652"/>
                <a:gd name="connsiteY46" fmla="*/ 19217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294652" h="6857999">
                  <a:moveTo>
                    <a:pt x="7294652" y="6063030"/>
                  </a:moveTo>
                  <a:lnTo>
                    <a:pt x="7294652" y="6857999"/>
                  </a:lnTo>
                  <a:lnTo>
                    <a:pt x="6248575" y="6857999"/>
                  </a:lnTo>
                  <a:lnTo>
                    <a:pt x="6477898" y="6700973"/>
                  </a:lnTo>
                  <a:cubicBezTo>
                    <a:pt x="6534790" y="6659378"/>
                    <a:pt x="6591336" y="6616237"/>
                    <a:pt x="6647884" y="6572752"/>
                  </a:cubicBezTo>
                  <a:cubicBezTo>
                    <a:pt x="6704432" y="6529268"/>
                    <a:pt x="6761151" y="6485095"/>
                    <a:pt x="6817698" y="6440235"/>
                  </a:cubicBezTo>
                  <a:lnTo>
                    <a:pt x="7161451" y="6165232"/>
                  </a:lnTo>
                  <a:close/>
                  <a:moveTo>
                    <a:pt x="1673436" y="0"/>
                  </a:moveTo>
                  <a:lnTo>
                    <a:pt x="2394951" y="0"/>
                  </a:lnTo>
                  <a:lnTo>
                    <a:pt x="2244659" y="100763"/>
                  </a:lnTo>
                  <a:cubicBezTo>
                    <a:pt x="2071051" y="224086"/>
                    <a:pt x="1903860" y="356975"/>
                    <a:pt x="1743903" y="498975"/>
                  </a:cubicBezTo>
                  <a:cubicBezTo>
                    <a:pt x="1533218" y="689638"/>
                    <a:pt x="1339146" y="897902"/>
                    <a:pt x="1163821" y="1121514"/>
                  </a:cubicBezTo>
                  <a:cubicBezTo>
                    <a:pt x="988284" y="1344764"/>
                    <a:pt x="834608" y="1584376"/>
                    <a:pt x="704911" y="1837036"/>
                  </a:cubicBezTo>
                  <a:cubicBezTo>
                    <a:pt x="573950" y="2089059"/>
                    <a:pt x="469577" y="2354041"/>
                    <a:pt x="393472" y="2627669"/>
                  </a:cubicBezTo>
                  <a:cubicBezTo>
                    <a:pt x="318269" y="2902842"/>
                    <a:pt x="280119" y="3186833"/>
                    <a:pt x="280032" y="3472097"/>
                  </a:cubicBezTo>
                  <a:cubicBezTo>
                    <a:pt x="280349" y="3610956"/>
                    <a:pt x="296380" y="3749334"/>
                    <a:pt x="327813" y="3884602"/>
                  </a:cubicBezTo>
                  <a:cubicBezTo>
                    <a:pt x="360878" y="4018046"/>
                    <a:pt x="408244" y="4147540"/>
                    <a:pt x="469096" y="4270809"/>
                  </a:cubicBezTo>
                  <a:cubicBezTo>
                    <a:pt x="499175" y="4332511"/>
                    <a:pt x="532347" y="4393012"/>
                    <a:pt x="567581" y="4452482"/>
                  </a:cubicBezTo>
                  <a:cubicBezTo>
                    <a:pt x="602815" y="4511953"/>
                    <a:pt x="641144" y="4570562"/>
                    <a:pt x="680677" y="4628484"/>
                  </a:cubicBezTo>
                  <a:cubicBezTo>
                    <a:pt x="760771" y="4743985"/>
                    <a:pt x="849802" y="4856048"/>
                    <a:pt x="941928" y="4968628"/>
                  </a:cubicBezTo>
                  <a:cubicBezTo>
                    <a:pt x="1034055" y="5081206"/>
                    <a:pt x="1130994" y="5193958"/>
                    <a:pt x="1224665" y="5311349"/>
                  </a:cubicBezTo>
                  <a:cubicBezTo>
                    <a:pt x="1271987" y="5369787"/>
                    <a:pt x="1318853" y="5429429"/>
                    <a:pt x="1365259" y="5490273"/>
                  </a:cubicBezTo>
                  <a:lnTo>
                    <a:pt x="1432808" y="5577931"/>
                  </a:lnTo>
                  <a:cubicBezTo>
                    <a:pt x="1454979" y="5605947"/>
                    <a:pt x="1476121" y="5634821"/>
                    <a:pt x="1498980" y="5662148"/>
                  </a:cubicBezTo>
                  <a:cubicBezTo>
                    <a:pt x="1676323" y="5880038"/>
                    <a:pt x="1866158" y="6087441"/>
                    <a:pt x="2067548" y="6283312"/>
                  </a:cubicBezTo>
                  <a:cubicBezTo>
                    <a:pt x="2166203" y="6379907"/>
                    <a:pt x="2266974" y="6473064"/>
                    <a:pt x="2369879" y="6562782"/>
                  </a:cubicBezTo>
                  <a:cubicBezTo>
                    <a:pt x="2473005" y="6652331"/>
                    <a:pt x="2577677" y="6738957"/>
                    <a:pt x="2686645" y="6820598"/>
                  </a:cubicBezTo>
                  <a:lnTo>
                    <a:pt x="2738907" y="6857999"/>
                  </a:lnTo>
                  <a:lnTo>
                    <a:pt x="1731787" y="6857999"/>
                  </a:lnTo>
                  <a:lnTo>
                    <a:pt x="1607949" y="6732770"/>
                  </a:lnTo>
                  <a:cubicBezTo>
                    <a:pt x="1501232" y="6617903"/>
                    <a:pt x="1401421" y="6496799"/>
                    <a:pt x="1309057" y="6370109"/>
                  </a:cubicBezTo>
                  <a:cubicBezTo>
                    <a:pt x="1217103" y="6244469"/>
                    <a:pt x="1129618" y="6116590"/>
                    <a:pt x="1048147" y="5986138"/>
                  </a:cubicBezTo>
                  <a:cubicBezTo>
                    <a:pt x="1027179" y="5953825"/>
                    <a:pt x="1007414" y="5920996"/>
                    <a:pt x="987131" y="5888512"/>
                  </a:cubicBezTo>
                  <a:lnTo>
                    <a:pt x="928866" y="5793463"/>
                  </a:lnTo>
                  <a:cubicBezTo>
                    <a:pt x="891568" y="5732276"/>
                    <a:pt x="852725" y="5671260"/>
                    <a:pt x="813708" y="5609556"/>
                  </a:cubicBezTo>
                  <a:lnTo>
                    <a:pt x="574972" y="5231598"/>
                  </a:lnTo>
                  <a:cubicBezTo>
                    <a:pt x="495221" y="5103551"/>
                    <a:pt x="416158" y="4971549"/>
                    <a:pt x="342424" y="4834048"/>
                  </a:cubicBezTo>
                  <a:cubicBezTo>
                    <a:pt x="305641" y="4765298"/>
                    <a:pt x="270236" y="4695343"/>
                    <a:pt x="237579" y="4623500"/>
                  </a:cubicBezTo>
                  <a:cubicBezTo>
                    <a:pt x="204922" y="4551655"/>
                    <a:pt x="175187" y="4478607"/>
                    <a:pt x="148373" y="4404356"/>
                  </a:cubicBezTo>
                  <a:cubicBezTo>
                    <a:pt x="121561" y="4330107"/>
                    <a:pt x="99046" y="4252934"/>
                    <a:pt x="79623" y="4175762"/>
                  </a:cubicBezTo>
                  <a:cubicBezTo>
                    <a:pt x="70514" y="4136916"/>
                    <a:pt x="61577" y="4098245"/>
                    <a:pt x="54185" y="4059229"/>
                  </a:cubicBezTo>
                  <a:lnTo>
                    <a:pt x="43013" y="4000790"/>
                  </a:lnTo>
                  <a:lnTo>
                    <a:pt x="33734" y="3942180"/>
                  </a:lnTo>
                  <a:cubicBezTo>
                    <a:pt x="10461" y="3786581"/>
                    <a:pt x="-801" y="3629416"/>
                    <a:pt x="45" y="3472097"/>
                  </a:cubicBezTo>
                  <a:cubicBezTo>
                    <a:pt x="863" y="3164748"/>
                    <a:pt x="32824" y="2858275"/>
                    <a:pt x="95436" y="2557372"/>
                  </a:cubicBezTo>
                  <a:cubicBezTo>
                    <a:pt x="157549" y="2255281"/>
                    <a:pt x="253728" y="1961216"/>
                    <a:pt x="382126" y="1680799"/>
                  </a:cubicBezTo>
                  <a:cubicBezTo>
                    <a:pt x="639940" y="1120482"/>
                    <a:pt x="1015492" y="619117"/>
                    <a:pt x="1457043" y="1921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77FC097-E4F2-4A45-82E8-3808FA553C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0650" y="-5799"/>
              <a:ext cx="7291350" cy="6858000"/>
            </a:xfrm>
            <a:custGeom>
              <a:avLst/>
              <a:gdLst>
                <a:gd name="connsiteX0" fmla="*/ 7291350 w 7291350"/>
                <a:gd name="connsiteY0" fmla="*/ 5718699 h 6858000"/>
                <a:gd name="connsiteX1" fmla="*/ 7291350 w 7291350"/>
                <a:gd name="connsiteY1" fmla="*/ 6806115 h 6858000"/>
                <a:gd name="connsiteX2" fmla="*/ 7224124 w 7291350"/>
                <a:gd name="connsiteY2" fmla="*/ 6858000 h 6858000"/>
                <a:gd name="connsiteX3" fmla="*/ 5607142 w 7291350"/>
                <a:gd name="connsiteY3" fmla="*/ 6858000 h 6858000"/>
                <a:gd name="connsiteX4" fmla="*/ 5736072 w 7291350"/>
                <a:gd name="connsiteY4" fmla="*/ 6801170 h 6858000"/>
                <a:gd name="connsiteX5" fmla="*/ 6949826 w 7291350"/>
                <a:gd name="connsiteY5" fmla="*/ 5983707 h 6858000"/>
                <a:gd name="connsiteX6" fmla="*/ 7220703 w 7291350"/>
                <a:gd name="connsiteY6" fmla="*/ 5773675 h 6858000"/>
                <a:gd name="connsiteX7" fmla="*/ 7218419 w 7291350"/>
                <a:gd name="connsiteY7" fmla="*/ 0 h 6858000"/>
                <a:gd name="connsiteX8" fmla="*/ 7291350 w 7291350"/>
                <a:gd name="connsiteY8" fmla="*/ 0 h 6858000"/>
                <a:gd name="connsiteX9" fmla="*/ 7291350 w 7291350"/>
                <a:gd name="connsiteY9" fmla="*/ 50138 h 6858000"/>
                <a:gd name="connsiteX10" fmla="*/ 1797607 w 7291350"/>
                <a:gd name="connsiteY10" fmla="*/ 0 h 6858000"/>
                <a:gd name="connsiteX11" fmla="*/ 3385676 w 7291350"/>
                <a:gd name="connsiteY11" fmla="*/ 0 h 6858000"/>
                <a:gd name="connsiteX12" fmla="*/ 3360567 w 7291350"/>
                <a:gd name="connsiteY12" fmla="*/ 11552 h 6858000"/>
                <a:gd name="connsiteX13" fmla="*/ 2267395 w 7291350"/>
                <a:gd name="connsiteY13" fmla="*/ 725831 h 6858000"/>
                <a:gd name="connsiteX14" fmla="*/ 1234074 w 7291350"/>
                <a:gd name="connsiteY14" fmla="*/ 2007171 h 6858000"/>
                <a:gd name="connsiteX15" fmla="*/ 859383 w 7291350"/>
                <a:gd name="connsiteY15" fmla="*/ 3498372 h 6858000"/>
                <a:gd name="connsiteX16" fmla="*/ 1479513 w 7291350"/>
                <a:gd name="connsiteY16" fmla="*/ 4883182 h 6858000"/>
                <a:gd name="connsiteX17" fmla="*/ 1791985 w 7291350"/>
                <a:gd name="connsiteY17" fmla="*/ 5322671 h 6858000"/>
                <a:gd name="connsiteX18" fmla="*/ 3397295 w 7291350"/>
                <a:gd name="connsiteY18" fmla="*/ 6784567 h 6858000"/>
                <a:gd name="connsiteX19" fmla="*/ 3590446 w 7291350"/>
                <a:gd name="connsiteY19" fmla="*/ 6858000 h 6858000"/>
                <a:gd name="connsiteX20" fmla="*/ 1970757 w 7291350"/>
                <a:gd name="connsiteY20" fmla="*/ 6858000 h 6858000"/>
                <a:gd name="connsiteX21" fmla="*/ 1735872 w 7291350"/>
                <a:gd name="connsiteY21" fmla="*/ 6627685 h 6858000"/>
                <a:gd name="connsiteX22" fmla="*/ 1080932 w 7291350"/>
                <a:gd name="connsiteY22" fmla="*/ 5805127 h 6858000"/>
                <a:gd name="connsiteX23" fmla="*/ 0 w 7291350"/>
                <a:gd name="connsiteY23" fmla="*/ 3498372 h 6858000"/>
                <a:gd name="connsiteX24" fmla="*/ 1708174 w 7291350"/>
                <a:gd name="connsiteY24"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91350" h="6858000">
                  <a:moveTo>
                    <a:pt x="7291350" y="5718699"/>
                  </a:moveTo>
                  <a:lnTo>
                    <a:pt x="7291350" y="6806115"/>
                  </a:lnTo>
                  <a:lnTo>
                    <a:pt x="7224124" y="6858000"/>
                  </a:lnTo>
                  <a:lnTo>
                    <a:pt x="5607142" y="6858000"/>
                  </a:lnTo>
                  <a:lnTo>
                    <a:pt x="5736072" y="6801170"/>
                  </a:lnTo>
                  <a:cubicBezTo>
                    <a:pt x="6122313" y="6616106"/>
                    <a:pt x="6503069" y="6332805"/>
                    <a:pt x="6949826" y="5983707"/>
                  </a:cubicBezTo>
                  <a:cubicBezTo>
                    <a:pt x="7041094" y="5912378"/>
                    <a:pt x="7132358" y="5842426"/>
                    <a:pt x="7220703" y="5773675"/>
                  </a:cubicBezTo>
                  <a:close/>
                  <a:moveTo>
                    <a:pt x="7218419" y="0"/>
                  </a:moveTo>
                  <a:lnTo>
                    <a:pt x="7291350" y="0"/>
                  </a:lnTo>
                  <a:lnTo>
                    <a:pt x="7291350" y="50138"/>
                  </a:lnTo>
                  <a:close/>
                  <a:moveTo>
                    <a:pt x="1797607" y="0"/>
                  </a:moveTo>
                  <a:lnTo>
                    <a:pt x="3385676" y="0"/>
                  </a:lnTo>
                  <a:lnTo>
                    <a:pt x="3360567" y="11552"/>
                  </a:lnTo>
                  <a:cubicBezTo>
                    <a:pt x="2968013" y="202286"/>
                    <a:pt x="2600620" y="442170"/>
                    <a:pt x="2267395" y="725831"/>
                  </a:cubicBezTo>
                  <a:cubicBezTo>
                    <a:pt x="1824986" y="1104820"/>
                    <a:pt x="1477279" y="1536057"/>
                    <a:pt x="1234074" y="2007171"/>
                  </a:cubicBezTo>
                  <a:cubicBezTo>
                    <a:pt x="985368" y="2488770"/>
                    <a:pt x="859383" y="2990476"/>
                    <a:pt x="859383" y="3498372"/>
                  </a:cubicBezTo>
                  <a:cubicBezTo>
                    <a:pt x="859383" y="4010222"/>
                    <a:pt x="1060651" y="4308942"/>
                    <a:pt x="1479513" y="4883182"/>
                  </a:cubicBezTo>
                  <a:cubicBezTo>
                    <a:pt x="1580577" y="5021714"/>
                    <a:pt x="1685078" y="5164888"/>
                    <a:pt x="1791985" y="5322671"/>
                  </a:cubicBezTo>
                  <a:cubicBezTo>
                    <a:pt x="2283419" y="6046950"/>
                    <a:pt x="2796809" y="6521439"/>
                    <a:pt x="3397295" y="6784567"/>
                  </a:cubicBezTo>
                  <a:lnTo>
                    <a:pt x="3590446" y="6858000"/>
                  </a:lnTo>
                  <a:lnTo>
                    <a:pt x="1970757" y="6858000"/>
                  </a:lnTo>
                  <a:lnTo>
                    <a:pt x="1735872" y="6627685"/>
                  </a:lnTo>
                  <a:cubicBezTo>
                    <a:pt x="1502484" y="6382823"/>
                    <a:pt x="1285774" y="6107254"/>
                    <a:pt x="1080932" y="5805127"/>
                  </a:cubicBezTo>
                  <a:cubicBezTo>
                    <a:pt x="556365" y="5032027"/>
                    <a:pt x="0" y="4501616"/>
                    <a:pt x="0" y="3498372"/>
                  </a:cubicBezTo>
                  <a:cubicBezTo>
                    <a:pt x="0" y="2160829"/>
                    <a:pt x="685186" y="949872"/>
                    <a:pt x="1708174" y="7330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D0DF88B0-FA8A-47F5-8EAC-1880B1A51B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2894" y="-5799"/>
              <a:ext cx="7269107" cy="6858000"/>
            </a:xfrm>
            <a:custGeom>
              <a:avLst/>
              <a:gdLst>
                <a:gd name="connsiteX0" fmla="*/ 7269107 w 7269107"/>
                <a:gd name="connsiteY0" fmla="*/ 5518449 h 6858000"/>
                <a:gd name="connsiteX1" fmla="*/ 7269107 w 7269107"/>
                <a:gd name="connsiteY1" fmla="*/ 6823281 h 6858000"/>
                <a:gd name="connsiteX2" fmla="*/ 7224122 w 7269107"/>
                <a:gd name="connsiteY2" fmla="*/ 6858000 h 6858000"/>
                <a:gd name="connsiteX3" fmla="*/ 4927054 w 7269107"/>
                <a:gd name="connsiteY3" fmla="*/ 6858000 h 6858000"/>
                <a:gd name="connsiteX4" fmla="*/ 4982167 w 7269107"/>
                <a:gd name="connsiteY4" fmla="*/ 6852876 h 6858000"/>
                <a:gd name="connsiteX5" fmla="*/ 5743768 w 7269107"/>
                <a:gd name="connsiteY5" fmla="*/ 6606245 h 6858000"/>
                <a:gd name="connsiteX6" fmla="*/ 6843778 w 7269107"/>
                <a:gd name="connsiteY6" fmla="*/ 5848440 h 6858000"/>
                <a:gd name="connsiteX7" fmla="*/ 7115515 w 7269107"/>
                <a:gd name="connsiteY7" fmla="*/ 5637891 h 6858000"/>
                <a:gd name="connsiteX8" fmla="*/ 6870111 w 7269107"/>
                <a:gd name="connsiteY8" fmla="*/ 0 h 6858000"/>
                <a:gd name="connsiteX9" fmla="*/ 7269107 w 7269107"/>
                <a:gd name="connsiteY9" fmla="*/ 0 h 6858000"/>
                <a:gd name="connsiteX10" fmla="*/ 7269107 w 7269107"/>
                <a:gd name="connsiteY10" fmla="*/ 243137 h 6858000"/>
                <a:gd name="connsiteX11" fmla="*/ 7089989 w 7269107"/>
                <a:gd name="connsiteY11" fmla="*/ 119955 h 6858000"/>
                <a:gd name="connsiteX12" fmla="*/ 6952948 w 7269107"/>
                <a:gd name="connsiteY12" fmla="*/ 41521 h 6858000"/>
                <a:gd name="connsiteX13" fmla="*/ 1797606 w 7269107"/>
                <a:gd name="connsiteY13" fmla="*/ 0 h 6858000"/>
                <a:gd name="connsiteX14" fmla="*/ 3815328 w 7269107"/>
                <a:gd name="connsiteY14" fmla="*/ 0 h 6858000"/>
                <a:gd name="connsiteX15" fmla="*/ 3627371 w 7269107"/>
                <a:gd name="connsiteY15" fmla="*/ 77142 h 6858000"/>
                <a:gd name="connsiteX16" fmla="*/ 2379115 w 7269107"/>
                <a:gd name="connsiteY16" fmla="*/ 856285 h 6858000"/>
                <a:gd name="connsiteX17" fmla="*/ 1386699 w 7269107"/>
                <a:gd name="connsiteY17" fmla="*/ 2086062 h 6858000"/>
                <a:gd name="connsiteX18" fmla="*/ 1031258 w 7269107"/>
                <a:gd name="connsiteY18" fmla="*/ 3498372 h 6858000"/>
                <a:gd name="connsiteX19" fmla="*/ 1618904 w 7269107"/>
                <a:gd name="connsiteY19" fmla="*/ 4781604 h 6858000"/>
                <a:gd name="connsiteX20" fmla="*/ 1934812 w 7269107"/>
                <a:gd name="connsiteY20" fmla="*/ 5225904 h 6858000"/>
                <a:gd name="connsiteX21" fmla="*/ 3140010 w 7269107"/>
                <a:gd name="connsiteY21" fmla="*/ 6456196 h 6858000"/>
                <a:gd name="connsiteX22" fmla="*/ 4281662 w 7269107"/>
                <a:gd name="connsiteY22" fmla="*/ 6843305 h 6858000"/>
                <a:gd name="connsiteX23" fmla="*/ 4449058 w 7269107"/>
                <a:gd name="connsiteY23" fmla="*/ 6858000 h 6858000"/>
                <a:gd name="connsiteX24" fmla="*/ 1970756 w 7269107"/>
                <a:gd name="connsiteY24" fmla="*/ 6858000 h 6858000"/>
                <a:gd name="connsiteX25" fmla="*/ 1735871 w 7269107"/>
                <a:gd name="connsiteY25" fmla="*/ 6627685 h 6858000"/>
                <a:gd name="connsiteX26" fmla="*/ 1080930 w 7269107"/>
                <a:gd name="connsiteY26" fmla="*/ 5805127 h 6858000"/>
                <a:gd name="connsiteX27" fmla="*/ 0 w 7269107"/>
                <a:gd name="connsiteY27" fmla="*/ 3498372 h 6858000"/>
                <a:gd name="connsiteX28" fmla="*/ 1708172 w 7269107"/>
                <a:gd name="connsiteY28"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269107" h="6858000">
                  <a:moveTo>
                    <a:pt x="7269107" y="5518449"/>
                  </a:moveTo>
                  <a:lnTo>
                    <a:pt x="7269107" y="6823281"/>
                  </a:lnTo>
                  <a:lnTo>
                    <a:pt x="7224122" y="6858000"/>
                  </a:lnTo>
                  <a:lnTo>
                    <a:pt x="4927054" y="6858000"/>
                  </a:lnTo>
                  <a:lnTo>
                    <a:pt x="4982167" y="6852876"/>
                  </a:lnTo>
                  <a:cubicBezTo>
                    <a:pt x="5236517" y="6821036"/>
                    <a:pt x="5483373" y="6740566"/>
                    <a:pt x="5743768" y="6606245"/>
                  </a:cubicBezTo>
                  <a:cubicBezTo>
                    <a:pt x="6099551" y="6422337"/>
                    <a:pt x="6452586" y="6154209"/>
                    <a:pt x="6843778" y="5848440"/>
                  </a:cubicBezTo>
                  <a:cubicBezTo>
                    <a:pt x="6935559" y="5776768"/>
                    <a:pt x="7026997" y="5706642"/>
                    <a:pt x="7115515" y="5637891"/>
                  </a:cubicBezTo>
                  <a:close/>
                  <a:moveTo>
                    <a:pt x="6870111" y="0"/>
                  </a:moveTo>
                  <a:lnTo>
                    <a:pt x="7269107" y="0"/>
                  </a:lnTo>
                  <a:lnTo>
                    <a:pt x="7269107" y="243137"/>
                  </a:lnTo>
                  <a:lnTo>
                    <a:pt x="7089989" y="119955"/>
                  </a:lnTo>
                  <a:cubicBezTo>
                    <a:pt x="7045081" y="92581"/>
                    <a:pt x="6999384" y="66425"/>
                    <a:pt x="6952948" y="41521"/>
                  </a:cubicBezTo>
                  <a:close/>
                  <a:moveTo>
                    <a:pt x="1797606" y="0"/>
                  </a:moveTo>
                  <a:lnTo>
                    <a:pt x="3815328" y="0"/>
                  </a:lnTo>
                  <a:lnTo>
                    <a:pt x="3627371" y="77142"/>
                  </a:lnTo>
                  <a:cubicBezTo>
                    <a:pt x="3175548" y="273822"/>
                    <a:pt x="2754868" y="536281"/>
                    <a:pt x="2379115" y="856285"/>
                  </a:cubicBezTo>
                  <a:cubicBezTo>
                    <a:pt x="1959736" y="1215679"/>
                    <a:pt x="1616497" y="1640901"/>
                    <a:pt x="1386699" y="2086062"/>
                  </a:cubicBezTo>
                  <a:cubicBezTo>
                    <a:pt x="1151572" y="2543083"/>
                    <a:pt x="1031258" y="3018150"/>
                    <a:pt x="1031258" y="3498372"/>
                  </a:cubicBezTo>
                  <a:cubicBezTo>
                    <a:pt x="1031258" y="3957455"/>
                    <a:pt x="1211213" y="4223692"/>
                    <a:pt x="1618904" y="4781604"/>
                  </a:cubicBezTo>
                  <a:cubicBezTo>
                    <a:pt x="1720826" y="4921339"/>
                    <a:pt x="1826186" y="5065887"/>
                    <a:pt x="1934812" y="5225904"/>
                  </a:cubicBezTo>
                  <a:cubicBezTo>
                    <a:pt x="2318957" y="5792064"/>
                    <a:pt x="2713069" y="6194600"/>
                    <a:pt x="3140010" y="6456196"/>
                  </a:cubicBezTo>
                  <a:cubicBezTo>
                    <a:pt x="3479423" y="6664512"/>
                    <a:pt x="3855769" y="6792387"/>
                    <a:pt x="4281662" y="6843305"/>
                  </a:cubicBezTo>
                  <a:lnTo>
                    <a:pt x="4449058" y="6858000"/>
                  </a:lnTo>
                  <a:lnTo>
                    <a:pt x="1970756" y="6858000"/>
                  </a:lnTo>
                  <a:lnTo>
                    <a:pt x="1735871" y="6627685"/>
                  </a:lnTo>
                  <a:cubicBezTo>
                    <a:pt x="1502482" y="6382823"/>
                    <a:pt x="1285773" y="6107254"/>
                    <a:pt x="1080930" y="5805127"/>
                  </a:cubicBezTo>
                  <a:cubicBezTo>
                    <a:pt x="556364" y="5032027"/>
                    <a:pt x="0" y="4501616"/>
                    <a:pt x="0" y="3498372"/>
                  </a:cubicBezTo>
                  <a:cubicBezTo>
                    <a:pt x="0" y="2160829"/>
                    <a:pt x="685185" y="949872"/>
                    <a:pt x="1708172" y="73302"/>
                  </a:cubicBezTo>
                  <a:close/>
                </a:path>
              </a:pathLst>
            </a:custGeom>
            <a:gradFill>
              <a:gsLst>
                <a:gs pos="2000">
                  <a:schemeClr val="bg1">
                    <a:alpha val="10000"/>
                  </a:schemeClr>
                </a:gs>
                <a:gs pos="5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Content Placeholder 2">
            <a:extLst>
              <a:ext uri="{FF2B5EF4-FFF2-40B4-BE49-F238E27FC236}">
                <a16:creationId xmlns:a16="http://schemas.microsoft.com/office/drawing/2014/main" id="{90FDFE3B-93C3-D36E-42CB-109655339B19}"/>
              </a:ext>
            </a:extLst>
          </p:cNvPr>
          <p:cNvSpPr>
            <a:spLocks noGrp="1"/>
          </p:cNvSpPr>
          <p:nvPr>
            <p:ph idx="1"/>
          </p:nvPr>
        </p:nvSpPr>
        <p:spPr>
          <a:xfrm>
            <a:off x="6632812" y="1032987"/>
            <a:ext cx="4919108" cy="4792027"/>
          </a:xfrm>
        </p:spPr>
        <p:txBody>
          <a:bodyPr anchor="ctr">
            <a:normAutofit/>
          </a:bodyPr>
          <a:lstStyle/>
          <a:p>
            <a:r>
              <a:rPr lang="en-US" sz="2400" dirty="0">
                <a:solidFill>
                  <a:schemeClr val="tx2"/>
                </a:solidFill>
              </a:rPr>
              <a:t>Pre-award/post submission requests such as:</a:t>
            </a:r>
          </a:p>
          <a:p>
            <a:pPr lvl="1"/>
            <a:r>
              <a:rPr lang="en-US" dirty="0">
                <a:solidFill>
                  <a:schemeClr val="tx2"/>
                </a:solidFill>
              </a:rPr>
              <a:t>Just-in-time responses</a:t>
            </a:r>
          </a:p>
          <a:p>
            <a:pPr lvl="1"/>
            <a:r>
              <a:rPr lang="en-US" dirty="0">
                <a:solidFill>
                  <a:schemeClr val="tx2"/>
                </a:solidFill>
              </a:rPr>
              <a:t>Representations &amp; certifications for SPA signature</a:t>
            </a:r>
          </a:p>
          <a:p>
            <a:r>
              <a:rPr lang="en-US" sz="2400" dirty="0">
                <a:solidFill>
                  <a:schemeClr val="tx2"/>
                </a:solidFill>
              </a:rPr>
              <a:t>New award that doesn’t have a KR Award ID yet</a:t>
            </a:r>
          </a:p>
          <a:p>
            <a:r>
              <a:rPr lang="en-US" sz="2400" dirty="0">
                <a:solidFill>
                  <a:schemeClr val="tx2"/>
                </a:solidFill>
              </a:rPr>
              <a:t>Federal progress and final report actions (RPPRs)</a:t>
            </a:r>
          </a:p>
          <a:p>
            <a:r>
              <a:rPr lang="en-US" sz="2400" dirty="0">
                <a:solidFill>
                  <a:schemeClr val="tx2"/>
                </a:solidFill>
              </a:rPr>
              <a:t>Carryover requests</a:t>
            </a:r>
          </a:p>
          <a:p>
            <a:r>
              <a:rPr lang="en-US" sz="2400" dirty="0">
                <a:solidFill>
                  <a:schemeClr val="tx2"/>
                </a:solidFill>
              </a:rPr>
              <a:t>Budget modification requests</a:t>
            </a:r>
          </a:p>
        </p:txBody>
      </p:sp>
    </p:spTree>
    <p:extLst>
      <p:ext uri="{BB962C8B-B14F-4D97-AF65-F5344CB8AC3E}">
        <p14:creationId xmlns:p14="http://schemas.microsoft.com/office/powerpoint/2010/main" val="25715271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9BAAC-E112-C8F1-C919-698417693615}"/>
              </a:ext>
            </a:extLst>
          </p:cNvPr>
          <p:cNvSpPr>
            <a:spLocks noGrp="1"/>
          </p:cNvSpPr>
          <p:nvPr>
            <p:ph type="title"/>
          </p:nvPr>
        </p:nvSpPr>
        <p:spPr/>
        <p:txBody>
          <a:bodyPr/>
          <a:lstStyle/>
          <a:p>
            <a:r>
              <a:rPr lang="en-US" dirty="0"/>
              <a:t>More tips</a:t>
            </a:r>
          </a:p>
        </p:txBody>
      </p:sp>
      <p:sp>
        <p:nvSpPr>
          <p:cNvPr id="3" name="Content Placeholder 2">
            <a:extLst>
              <a:ext uri="{FF2B5EF4-FFF2-40B4-BE49-F238E27FC236}">
                <a16:creationId xmlns:a16="http://schemas.microsoft.com/office/drawing/2014/main" id="{D2819CEF-458D-CF88-35F8-6FD1FCCB3C68}"/>
              </a:ext>
            </a:extLst>
          </p:cNvPr>
          <p:cNvSpPr>
            <a:spLocks noGrp="1"/>
          </p:cNvSpPr>
          <p:nvPr>
            <p:ph idx="1"/>
          </p:nvPr>
        </p:nvSpPr>
        <p:spPr>
          <a:xfrm>
            <a:off x="838200" y="1828800"/>
            <a:ext cx="10515600" cy="4397590"/>
          </a:xfrm>
        </p:spPr>
        <p:txBody>
          <a:bodyPr>
            <a:normAutofit/>
          </a:bodyPr>
          <a:lstStyle/>
          <a:p>
            <a:pPr marL="0" indent="0">
              <a:buNone/>
            </a:pPr>
            <a:endParaRPr lang="en-US" dirty="0"/>
          </a:p>
          <a:p>
            <a:pPr marL="0" indent="0">
              <a:buNone/>
            </a:pPr>
            <a:endParaRPr lang="en-US" dirty="0"/>
          </a:p>
          <a:p>
            <a:r>
              <a:rPr lang="en-US" dirty="0"/>
              <a:t>The KR Award that you enter must be in Approved status.</a:t>
            </a:r>
          </a:p>
          <a:p>
            <a:r>
              <a:rPr lang="en-US" dirty="0"/>
              <a:t>The PI of the KR Award that you enter must be an active UMB employee/affiliate. (Does not apply to Departing PI form)</a:t>
            </a:r>
          </a:p>
          <a:p>
            <a:r>
              <a:rPr lang="en-US" dirty="0"/>
              <a:t>The data that </a:t>
            </a:r>
            <a:r>
              <a:rPr lang="en-US" dirty="0" err="1"/>
              <a:t>autofills</a:t>
            </a:r>
            <a:r>
              <a:rPr lang="en-US" dirty="0"/>
              <a:t> is the </a:t>
            </a:r>
            <a:r>
              <a:rPr lang="en-US" u="sng" dirty="0"/>
              <a:t>current</a:t>
            </a:r>
            <a:r>
              <a:rPr lang="en-US" dirty="0"/>
              <a:t> data in the KR record.</a:t>
            </a:r>
          </a:p>
          <a:p>
            <a:r>
              <a:rPr lang="en-US" dirty="0"/>
              <a:t>When you enter the Award or Subaward ID, make sure there is no blank space before the number.</a:t>
            </a:r>
          </a:p>
          <a:p>
            <a:endParaRPr lang="en-US" dirty="0"/>
          </a:p>
          <a:p>
            <a:pPr marL="0" indent="0">
              <a:buNone/>
            </a:pPr>
            <a:endParaRPr lang="en-US" dirty="0"/>
          </a:p>
        </p:txBody>
      </p:sp>
      <p:pic>
        <p:nvPicPr>
          <p:cNvPr id="5" name="Picture 4" descr="Screenshot of Kuali Build instruction:  If you enter the KR Award ID and it does not autofill the fields — a KR Award must be in “Approved” (active) status in Kuali Research to be used in this form. Please email Kate and Janet, provide the KR Award ID, and request that it be made active.">
            <a:extLst>
              <a:ext uri="{FF2B5EF4-FFF2-40B4-BE49-F238E27FC236}">
                <a16:creationId xmlns:a16="http://schemas.microsoft.com/office/drawing/2014/main" id="{2F1B6330-1102-7B46-9334-4DB20978C58B}"/>
              </a:ext>
            </a:extLst>
          </p:cNvPr>
          <p:cNvPicPr>
            <a:picLocks noChangeAspect="1"/>
          </p:cNvPicPr>
          <p:nvPr/>
        </p:nvPicPr>
        <p:blipFill>
          <a:blip r:embed="rId2"/>
          <a:stretch>
            <a:fillRect/>
          </a:stretch>
        </p:blipFill>
        <p:spPr>
          <a:xfrm>
            <a:off x="838200" y="1549398"/>
            <a:ext cx="10222996" cy="1188720"/>
          </a:xfrm>
          <a:prstGeom prst="rect">
            <a:avLst/>
          </a:prstGeom>
        </p:spPr>
      </p:pic>
    </p:spTree>
    <p:extLst>
      <p:ext uri="{BB962C8B-B14F-4D97-AF65-F5344CB8AC3E}">
        <p14:creationId xmlns:p14="http://schemas.microsoft.com/office/powerpoint/2010/main" val="349606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CF75AD06-DFC4-4B3A-8490-330823D081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FC587C93-0840-40DF-96D5-D1F2137E64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C110A858-2D13-48E7-4B32-A88870084462}"/>
              </a:ext>
            </a:extLst>
          </p:cNvPr>
          <p:cNvSpPr>
            <a:spLocks noGrp="1"/>
          </p:cNvSpPr>
          <p:nvPr>
            <p:ph type="title"/>
          </p:nvPr>
        </p:nvSpPr>
        <p:spPr>
          <a:xfrm>
            <a:off x="804672" y="1401859"/>
            <a:ext cx="4130185" cy="4054282"/>
          </a:xfrm>
        </p:spPr>
        <p:txBody>
          <a:bodyPr>
            <a:normAutofit/>
          </a:bodyPr>
          <a:lstStyle/>
          <a:p>
            <a:r>
              <a:rPr lang="en-US" sz="3600" dirty="0">
                <a:solidFill>
                  <a:schemeClr val="tx2"/>
                </a:solidFill>
              </a:rPr>
              <a:t>A few final words</a:t>
            </a:r>
          </a:p>
        </p:txBody>
      </p:sp>
      <p:grpSp>
        <p:nvGrpSpPr>
          <p:cNvPr id="12" name="Group 11">
            <a:extLst>
              <a:ext uri="{FF2B5EF4-FFF2-40B4-BE49-F238E27FC236}">
                <a16:creationId xmlns:a16="http://schemas.microsoft.com/office/drawing/2014/main" id="{5E02D55A-F529-4B19-BAF9-F63240A7B4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3839"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60367E3C-3947-493D-9458-5955DB20AE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1E8D9785-21DB-4CE6-B138-2999AD6161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43AA5AD5-8F29-4165-8112-305DDDDDD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A4EC0CF-F38F-4D7F-B48D-9A26E814DF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01A8B017-2871-B233-712F-6D6C0DC9209E}"/>
              </a:ext>
            </a:extLst>
          </p:cNvPr>
          <p:cNvSpPr>
            <a:spLocks noGrp="1"/>
          </p:cNvSpPr>
          <p:nvPr>
            <p:ph idx="1"/>
          </p:nvPr>
        </p:nvSpPr>
        <p:spPr>
          <a:xfrm>
            <a:off x="5257800" y="1052623"/>
            <a:ext cx="6128539" cy="5241851"/>
          </a:xfrm>
        </p:spPr>
        <p:txBody>
          <a:bodyPr vert="horz" lIns="91440" tIns="45720" rIns="91440" bIns="45720" rtlCol="0" anchor="ctr">
            <a:normAutofit/>
          </a:bodyPr>
          <a:lstStyle/>
          <a:p>
            <a:r>
              <a:rPr lang="en-US" sz="2400" dirty="0">
                <a:solidFill>
                  <a:schemeClr val="tx2"/>
                </a:solidFill>
              </a:rPr>
              <a:t>Kuali is our UMB auditable system of record – routing is important. </a:t>
            </a:r>
          </a:p>
          <a:p>
            <a:r>
              <a:rPr lang="en-US" sz="2400" dirty="0">
                <a:solidFill>
                  <a:schemeClr val="tx2"/>
                </a:solidFill>
              </a:rPr>
              <a:t>Requests may be lost if sent in via email only.</a:t>
            </a:r>
          </a:p>
          <a:p>
            <a:r>
              <a:rPr lang="en-US" sz="2400" dirty="0">
                <a:solidFill>
                  <a:schemeClr val="tx2"/>
                </a:solidFill>
              </a:rPr>
              <a:t>Kuali helps SPA monitor and manage workload – many eyes</a:t>
            </a:r>
          </a:p>
          <a:p>
            <a:r>
              <a:rPr lang="en-US" sz="2400" dirty="0">
                <a:solidFill>
                  <a:schemeClr val="tx2"/>
                </a:solidFill>
              </a:rPr>
              <a:t>If you aren't sure, please ask</a:t>
            </a:r>
          </a:p>
        </p:txBody>
      </p:sp>
      <p:grpSp>
        <p:nvGrpSpPr>
          <p:cNvPr id="18" name="Group 17">
            <a:extLst>
              <a:ext uri="{FF2B5EF4-FFF2-40B4-BE49-F238E27FC236}">
                <a16:creationId xmlns:a16="http://schemas.microsoft.com/office/drawing/2014/main" id="{47A3A52F-BCB3-444D-9372-EE018B135C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8535970" y="4114799"/>
            <a:ext cx="3655725" cy="2743201"/>
            <a:chOff x="-305" y="-1"/>
            <a:chExt cx="3832880" cy="2876136"/>
          </a:xfrm>
        </p:grpSpPr>
        <p:sp>
          <p:nvSpPr>
            <p:cNvPr id="19" name="Freeform: Shape 18">
              <a:extLst>
                <a:ext uri="{FF2B5EF4-FFF2-40B4-BE49-F238E27FC236}">
                  <a16:creationId xmlns:a16="http://schemas.microsoft.com/office/drawing/2014/main" id="{91E32C13-DED6-4967-85B8-68DD77103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38DDA515-BC6A-47FB-951E-E1E7928750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B97EEFA7-6787-4EC0-8284-6D3D273061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A9621AC-50AB-4B43-896D-78FE571A38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8824934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61EB88F-F084-E89A-38DD-721ED40F1E3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F2BCE3F-3AEC-E1FD-EC25-9BF574250C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D6407A4-02A8-C363-1776-98DD87C4D2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6473AF43-0D3F-FFEA-0C98-2E748A2EBA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E8DBB9E2-E866-BDD3-0E6A-8803089B1B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78C4478A-D43E-33E1-F538-6655386E46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39837F77-8472-87EC-AE1D-921CCEEB5B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2CF2068-4550-AF61-F564-8BC90994AC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E33B192C-3DC7-3818-2EFD-9E4E84F8C843}"/>
              </a:ext>
            </a:extLst>
          </p:cNvPr>
          <p:cNvSpPr>
            <a:spLocks noGrp="1"/>
          </p:cNvSpPr>
          <p:nvPr>
            <p:ph type="title"/>
          </p:nvPr>
        </p:nvSpPr>
        <p:spPr>
          <a:xfrm>
            <a:off x="3027924" y="991261"/>
            <a:ext cx="5754696" cy="1837349"/>
          </a:xfrm>
        </p:spPr>
        <p:txBody>
          <a:bodyPr>
            <a:normAutofit/>
          </a:bodyPr>
          <a:lstStyle/>
          <a:p>
            <a:pPr algn="ctr"/>
            <a:r>
              <a:rPr lang="en-US" sz="3600" dirty="0">
                <a:solidFill>
                  <a:schemeClr val="tx2"/>
                </a:solidFill>
              </a:rPr>
              <a:t>Latest Forms – Announced at SPA-SPAC</a:t>
            </a:r>
          </a:p>
        </p:txBody>
      </p:sp>
      <p:sp>
        <p:nvSpPr>
          <p:cNvPr id="3" name="Content Placeholder 2">
            <a:extLst>
              <a:ext uri="{FF2B5EF4-FFF2-40B4-BE49-F238E27FC236}">
                <a16:creationId xmlns:a16="http://schemas.microsoft.com/office/drawing/2014/main" id="{1F04391E-AACD-F9D5-7CF4-9D95799A5BD7}"/>
              </a:ext>
            </a:extLst>
          </p:cNvPr>
          <p:cNvSpPr>
            <a:spLocks noGrp="1"/>
          </p:cNvSpPr>
          <p:nvPr>
            <p:ph idx="1"/>
          </p:nvPr>
        </p:nvSpPr>
        <p:spPr>
          <a:xfrm>
            <a:off x="663421" y="2612494"/>
            <a:ext cx="10483702" cy="2889623"/>
          </a:xfrm>
        </p:spPr>
        <p:txBody>
          <a:bodyPr anchor="t">
            <a:normAutofit lnSpcReduction="10000"/>
          </a:bodyPr>
          <a:lstStyle/>
          <a:p>
            <a:r>
              <a:rPr lang="en-US" sz="2400" b="1" dirty="0">
                <a:solidFill>
                  <a:schemeClr val="tx2"/>
                </a:solidFill>
              </a:rPr>
              <a:t>KR Address Temporary Project Request</a:t>
            </a:r>
            <a:r>
              <a:rPr lang="en-US" sz="2400" dirty="0">
                <a:solidFill>
                  <a:schemeClr val="tx2"/>
                </a:solidFill>
              </a:rPr>
              <a:t> – pilot testing</a:t>
            </a:r>
          </a:p>
          <a:p>
            <a:pPr lvl="1"/>
            <a:r>
              <a:rPr lang="en-US" sz="2000" dirty="0">
                <a:solidFill>
                  <a:schemeClr val="tx2"/>
                </a:solidFill>
              </a:rPr>
              <a:t>mandatory as of July 1</a:t>
            </a:r>
          </a:p>
          <a:p>
            <a:r>
              <a:rPr lang="en-US" sz="2400" b="1" dirty="0">
                <a:solidFill>
                  <a:schemeClr val="tx2"/>
                </a:solidFill>
              </a:rPr>
              <a:t>KR Address Request </a:t>
            </a:r>
            <a:r>
              <a:rPr lang="en-US" sz="2400" dirty="0">
                <a:solidFill>
                  <a:schemeClr val="tx2"/>
                </a:solidFill>
              </a:rPr>
              <a:t>- request to add non-UMB persons, performance sites, sponsors and subrecipient organizations that are not already in Kuali Research (same as the prior form)</a:t>
            </a:r>
          </a:p>
          <a:p>
            <a:r>
              <a:rPr lang="en-US" sz="2400" b="1" dirty="0">
                <a:solidFill>
                  <a:schemeClr val="tx2"/>
                </a:solidFill>
              </a:rPr>
              <a:t>KR User Roles Request </a:t>
            </a:r>
            <a:r>
              <a:rPr lang="en-US" sz="2400" dirty="0">
                <a:solidFill>
                  <a:schemeClr val="tx2"/>
                </a:solidFill>
              </a:rPr>
              <a:t>– request Kuali Research roles for new users, update roles/units for existing users, remove users, update approvers for your unit (replaces 2 old forms + email requests)</a:t>
            </a:r>
          </a:p>
        </p:txBody>
      </p:sp>
      <p:grpSp>
        <p:nvGrpSpPr>
          <p:cNvPr id="18" name="Group 17">
            <a:extLst>
              <a:ext uri="{FF2B5EF4-FFF2-40B4-BE49-F238E27FC236}">
                <a16:creationId xmlns:a16="http://schemas.microsoft.com/office/drawing/2014/main" id="{6B178C15-123C-250A-A3C2-D2AE7590C3D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21EF702D-2C91-C085-C4E2-006CCF4E42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F529D9B4-F5D2-643E-3E44-295C080ED6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A0C19C95-51B9-142B-905C-F8BB8C7513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00872F9A-A522-EC1C-069D-54CEC903DE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8475581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A6E60F8-45ED-5CC3-F32E-2EA5F746197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7A1C137-AF37-C337-6237-9228027293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69B7EBE-157F-850E-A3C8-F6BEDAE658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9D45DC02-C1CE-8E37-C9E2-FF1AE856246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6677C560-7584-8667-EC8A-1B5ACBE24B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E239E123-C5C8-0C9B-416E-9A9117C16A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4DF158E2-C924-BDB1-2681-CDAA89739A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A4C529A-0FDC-E7F0-19A5-0E600D2D9B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762638CB-C8DA-219C-A092-C1ED0B77D615}"/>
              </a:ext>
            </a:extLst>
          </p:cNvPr>
          <p:cNvSpPr>
            <a:spLocks noGrp="1"/>
          </p:cNvSpPr>
          <p:nvPr>
            <p:ph type="title"/>
          </p:nvPr>
        </p:nvSpPr>
        <p:spPr>
          <a:xfrm>
            <a:off x="3027924" y="991262"/>
            <a:ext cx="5754696" cy="816274"/>
          </a:xfrm>
        </p:spPr>
        <p:txBody>
          <a:bodyPr>
            <a:normAutofit/>
          </a:bodyPr>
          <a:lstStyle/>
          <a:p>
            <a:pPr algn="ctr"/>
            <a:r>
              <a:rPr lang="en-US" sz="3600" dirty="0">
                <a:solidFill>
                  <a:schemeClr val="tx2"/>
                </a:solidFill>
              </a:rPr>
              <a:t>More useful forms</a:t>
            </a:r>
          </a:p>
        </p:txBody>
      </p:sp>
      <p:sp>
        <p:nvSpPr>
          <p:cNvPr id="3" name="Content Placeholder 2">
            <a:extLst>
              <a:ext uri="{FF2B5EF4-FFF2-40B4-BE49-F238E27FC236}">
                <a16:creationId xmlns:a16="http://schemas.microsoft.com/office/drawing/2014/main" id="{93581EB8-F3DC-AF6B-24FA-2E411079C63A}"/>
              </a:ext>
            </a:extLst>
          </p:cNvPr>
          <p:cNvSpPr>
            <a:spLocks noGrp="1"/>
          </p:cNvSpPr>
          <p:nvPr>
            <p:ph idx="1"/>
          </p:nvPr>
        </p:nvSpPr>
        <p:spPr>
          <a:xfrm>
            <a:off x="1095153" y="2612494"/>
            <a:ext cx="10051970" cy="2889623"/>
          </a:xfrm>
        </p:spPr>
        <p:txBody>
          <a:bodyPr anchor="t">
            <a:normAutofit/>
          </a:bodyPr>
          <a:lstStyle/>
          <a:p>
            <a:r>
              <a:rPr lang="en-US" sz="2400" dirty="0">
                <a:solidFill>
                  <a:schemeClr val="tx2"/>
                </a:solidFill>
              </a:rPr>
              <a:t>Add Degrees in KR User Profile</a:t>
            </a:r>
          </a:p>
          <a:p>
            <a:r>
              <a:rPr lang="en-US" sz="2400" dirty="0">
                <a:solidFill>
                  <a:schemeClr val="tx2"/>
                </a:solidFill>
              </a:rPr>
              <a:t>Account Request for NIH or NSF </a:t>
            </a:r>
          </a:p>
          <a:p>
            <a:pPr lvl="1"/>
            <a:r>
              <a:rPr lang="en-US" sz="2000" dirty="0" err="1">
                <a:solidFill>
                  <a:schemeClr val="tx2"/>
                </a:solidFill>
              </a:rPr>
              <a:t>eRA</a:t>
            </a:r>
            <a:r>
              <a:rPr lang="en-US" sz="2000" dirty="0">
                <a:solidFill>
                  <a:schemeClr val="tx2"/>
                </a:solidFill>
              </a:rPr>
              <a:t> Commons accounts and </a:t>
            </a:r>
            <a:r>
              <a:rPr lang="en-US" sz="2000" dirty="0" err="1">
                <a:solidFill>
                  <a:schemeClr val="tx2"/>
                </a:solidFill>
              </a:rPr>
              <a:t>Research.gov</a:t>
            </a:r>
            <a:r>
              <a:rPr lang="en-US" sz="2000" dirty="0">
                <a:solidFill>
                  <a:schemeClr val="tx2"/>
                </a:solidFill>
              </a:rPr>
              <a:t> accounts</a:t>
            </a:r>
          </a:p>
        </p:txBody>
      </p:sp>
      <p:grpSp>
        <p:nvGrpSpPr>
          <p:cNvPr id="18" name="Group 17">
            <a:extLst>
              <a:ext uri="{FF2B5EF4-FFF2-40B4-BE49-F238E27FC236}">
                <a16:creationId xmlns:a16="http://schemas.microsoft.com/office/drawing/2014/main" id="{A7C2EF5B-A679-42D2-3A77-3DA9C1D577C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85D78008-EC20-5E06-67DA-838FBC4B6B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67E711B4-8875-3D94-B049-37C1F167E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ABB3184F-DB30-6473-4783-000A8FDF12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07C4D7BA-E06A-9AD9-93B9-F04F6636D0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3104722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D59F1A-AA0F-87CE-E5B7-A571820B3F4E}"/>
            </a:ext>
          </a:extLst>
        </p:cNvPr>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C8320351-9FA2-4A26-885B-BB8F3E4902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Rectangle 33">
            <a:extLst>
              <a:ext uri="{FF2B5EF4-FFF2-40B4-BE49-F238E27FC236}">
                <a16:creationId xmlns:a16="http://schemas.microsoft.com/office/drawing/2014/main" id="{68CD2EFB-78C2-4C6E-A6B9-4ED12FAD5B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pic>
        <p:nvPicPr>
          <p:cNvPr id="35" name="Picture 34" descr="Question marks in a line and one question mark is lit">
            <a:extLst>
              <a:ext uri="{FF2B5EF4-FFF2-40B4-BE49-F238E27FC236}">
                <a16:creationId xmlns:a16="http://schemas.microsoft.com/office/drawing/2014/main" id="{6E0BD27C-29E8-F3E4-6CF5-9D2622E0E4A6}"/>
              </a:ext>
            </a:extLst>
          </p:cNvPr>
          <p:cNvPicPr>
            <a:picLocks noChangeAspect="1"/>
          </p:cNvPicPr>
          <p:nvPr/>
        </p:nvPicPr>
        <p:blipFill>
          <a:blip r:embed="rId2">
            <a:alphaModFix amt="60000"/>
          </a:blip>
          <a:srcRect t="2056" b="13674"/>
          <a:stretch>
            <a:fillRect/>
          </a:stretch>
        </p:blipFill>
        <p:spPr>
          <a:xfrm>
            <a:off x="-1" y="10"/>
            <a:ext cx="12192001" cy="6857990"/>
          </a:xfrm>
          <a:prstGeom prst="rect">
            <a:avLst/>
          </a:prstGeom>
        </p:spPr>
      </p:pic>
      <p:sp>
        <p:nvSpPr>
          <p:cNvPr id="2" name="Title 1">
            <a:extLst>
              <a:ext uri="{FF2B5EF4-FFF2-40B4-BE49-F238E27FC236}">
                <a16:creationId xmlns:a16="http://schemas.microsoft.com/office/drawing/2014/main" id="{A089B0E5-7BBB-5D09-9BB3-91C5DF155F29}"/>
              </a:ext>
            </a:extLst>
          </p:cNvPr>
          <p:cNvSpPr>
            <a:spLocks noGrp="1"/>
          </p:cNvSpPr>
          <p:nvPr>
            <p:ph type="title"/>
          </p:nvPr>
        </p:nvSpPr>
        <p:spPr>
          <a:xfrm>
            <a:off x="841248" y="600427"/>
            <a:ext cx="9875520" cy="3299902"/>
          </a:xfrm>
        </p:spPr>
        <p:txBody>
          <a:bodyPr vert="horz" lIns="91440" tIns="45720" rIns="91440" bIns="45720" rtlCol="0" anchor="b">
            <a:normAutofit/>
          </a:bodyPr>
          <a:lstStyle/>
          <a:p>
            <a:r>
              <a:rPr lang="en-US" sz="8200">
                <a:solidFill>
                  <a:srgbClr val="FFFFFF"/>
                </a:solidFill>
              </a:rPr>
              <a:t>Questions?</a:t>
            </a:r>
          </a:p>
        </p:txBody>
      </p:sp>
    </p:spTree>
    <p:extLst>
      <p:ext uri="{BB962C8B-B14F-4D97-AF65-F5344CB8AC3E}">
        <p14:creationId xmlns:p14="http://schemas.microsoft.com/office/powerpoint/2010/main" val="12662149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048A8-FBB6-72FD-65EE-08C7C4C7B849}"/>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9492FD51-B824-041D-9CA2-6EE7729EA6D9}"/>
              </a:ext>
            </a:extLst>
          </p:cNvPr>
          <p:cNvSpPr>
            <a:spLocks noGrp="1"/>
          </p:cNvSpPr>
          <p:nvPr>
            <p:ph idx="1"/>
          </p:nvPr>
        </p:nvSpPr>
        <p:spPr/>
        <p:txBody>
          <a:bodyPr>
            <a:normAutofit fontScale="70000" lnSpcReduction="20000"/>
          </a:bodyPr>
          <a:lstStyle/>
          <a:p>
            <a:pPr marL="0" indent="0">
              <a:buNone/>
            </a:pPr>
            <a:endParaRPr lang="en-US" dirty="0"/>
          </a:p>
          <a:p>
            <a:r>
              <a:rPr lang="en-US" dirty="0"/>
              <a:t>Award modifications:  </a:t>
            </a:r>
          </a:p>
          <a:p>
            <a:pPr lvl="1"/>
            <a:r>
              <a:rPr lang="en-US" dirty="0"/>
              <a:t>https://www.umaryland.edu/spa/award-management/award-modification/</a:t>
            </a:r>
          </a:p>
          <a:p>
            <a:pPr lvl="1"/>
            <a:r>
              <a:rPr lang="en-US" dirty="0"/>
              <a:t>Decision tool (PPT opens in play mode) </a:t>
            </a:r>
            <a:r>
              <a:rPr lang="en-US" dirty="0">
                <a:hlinkClick r:id="rId2"/>
              </a:rPr>
              <a:t>https://www.umaryland.edu/media/umb/ord/documents/spa/Award-Modifications-Clickable-PowerPoint-.ppsx</a:t>
            </a:r>
            <a:endParaRPr lang="en-US" dirty="0"/>
          </a:p>
          <a:p>
            <a:r>
              <a:rPr lang="en-US" dirty="0"/>
              <a:t>Outgoing subaward requests</a:t>
            </a:r>
          </a:p>
          <a:p>
            <a:pPr lvl="1"/>
            <a:r>
              <a:rPr lang="en-US" dirty="0">
                <a:hlinkClick r:id="rId3"/>
              </a:rPr>
              <a:t>https://www.umaryland.edu/spa/collaborations-and-subrecipients/subrecipient-agreements/subaward-request-instructions/</a:t>
            </a:r>
            <a:r>
              <a:rPr lang="en-US" dirty="0"/>
              <a:t>   </a:t>
            </a:r>
          </a:p>
          <a:p>
            <a:r>
              <a:rPr lang="en-US" dirty="0"/>
              <a:t>No-cost extensions</a:t>
            </a:r>
          </a:p>
          <a:p>
            <a:pPr lvl="1"/>
            <a:r>
              <a:rPr lang="en-US" dirty="0">
                <a:hlinkClick r:id="rId4"/>
              </a:rPr>
              <a:t>https://www.umaryland.edu/spa/award-management/changes-to-project-or-budget/no-cost-extensions/</a:t>
            </a:r>
            <a:r>
              <a:rPr lang="en-US" dirty="0"/>
              <a:t>  </a:t>
            </a:r>
          </a:p>
          <a:p>
            <a:r>
              <a:rPr lang="en-US" dirty="0"/>
              <a:t>Departing investigators</a:t>
            </a:r>
          </a:p>
          <a:p>
            <a:pPr lvl="1"/>
            <a:r>
              <a:rPr lang="en-US" dirty="0">
                <a:hlinkClick r:id="rId5"/>
              </a:rPr>
              <a:t>https://www.umaryland.edu/spa/award-management/faculty-transfers---outgoing/</a:t>
            </a:r>
            <a:r>
              <a:rPr lang="en-US" dirty="0"/>
              <a:t>  </a:t>
            </a:r>
          </a:p>
          <a:p>
            <a:pPr lvl="1"/>
            <a:r>
              <a:rPr lang="en-US" dirty="0">
                <a:hlinkClick r:id="rId6"/>
              </a:rPr>
              <a:t>https://www.umaryland.edu/spa/award-management/award-reports-and-close-out/final-reports-and-close-out/</a:t>
            </a:r>
            <a:r>
              <a:rPr lang="en-US" dirty="0"/>
              <a:t> </a:t>
            </a:r>
          </a:p>
        </p:txBody>
      </p:sp>
    </p:spTree>
    <p:extLst>
      <p:ext uri="{BB962C8B-B14F-4D97-AF65-F5344CB8AC3E}">
        <p14:creationId xmlns:p14="http://schemas.microsoft.com/office/powerpoint/2010/main" val="3060849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AFFB3-1389-9BAC-66FF-6173FCC091DD}"/>
              </a:ext>
            </a:extLst>
          </p:cNvPr>
          <p:cNvSpPr>
            <a:spLocks noGrp="1"/>
          </p:cNvSpPr>
          <p:nvPr>
            <p:ph type="title"/>
          </p:nvPr>
        </p:nvSpPr>
        <p:spPr>
          <a:xfrm>
            <a:off x="836612" y="2624137"/>
            <a:ext cx="3932237" cy="1600200"/>
          </a:xfrm>
        </p:spPr>
        <p:txBody>
          <a:bodyPr/>
          <a:lstStyle/>
          <a:p>
            <a:r>
              <a:rPr lang="en-US" dirty="0"/>
              <a:t>Or…</a:t>
            </a:r>
            <a:br>
              <a:rPr lang="en-US" dirty="0"/>
            </a:br>
            <a:br>
              <a:rPr lang="en-US" dirty="0"/>
            </a:br>
            <a:r>
              <a:rPr lang="en-US" sz="4400" dirty="0"/>
              <a:t>KR vs KB</a:t>
            </a:r>
          </a:p>
        </p:txBody>
      </p:sp>
      <p:pic>
        <p:nvPicPr>
          <p:cNvPr id="12" name="Picture Placeholder 11" descr="Photo of two people fencing with swords (epees).  Creative Commons CC0 1.0 Universal">
            <a:extLst>
              <a:ext uri="{FF2B5EF4-FFF2-40B4-BE49-F238E27FC236}">
                <a16:creationId xmlns:a16="http://schemas.microsoft.com/office/drawing/2014/main" id="{7B58C3DF-1FA4-E370-59EB-D8E425F03350}"/>
              </a:ext>
            </a:extLst>
          </p:cNvPr>
          <p:cNvPicPr>
            <a:picLocks noGrp="1" noChangeAspect="1"/>
          </p:cNvPicPr>
          <p:nvPr>
            <p:ph type="pic" idx="1"/>
          </p:nvPr>
        </p:nvPicPr>
        <p:blipFill>
          <a:blip r:embed="rId2"/>
          <a:srcRect l="7843" r="7843"/>
          <a:stretch>
            <a:fillRect/>
          </a:stretch>
        </p:blipFill>
        <p:spPr>
          <a:prstGeom prst="rect">
            <a:avLst/>
          </a:prstGeom>
        </p:spPr>
      </p:pic>
    </p:spTree>
    <p:extLst>
      <p:ext uri="{BB962C8B-B14F-4D97-AF65-F5344CB8AC3E}">
        <p14:creationId xmlns:p14="http://schemas.microsoft.com/office/powerpoint/2010/main" val="3369885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0" name="Group 19">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21"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D875593F-4A33-BF2B-B102-8CBDB6073018}"/>
              </a:ext>
            </a:extLst>
          </p:cNvPr>
          <p:cNvSpPr>
            <a:spLocks noGrp="1"/>
          </p:cNvSpPr>
          <p:nvPr>
            <p:ph type="title"/>
          </p:nvPr>
        </p:nvSpPr>
        <p:spPr>
          <a:xfrm>
            <a:off x="640080" y="1243013"/>
            <a:ext cx="3855720" cy="4371974"/>
          </a:xfrm>
        </p:spPr>
        <p:txBody>
          <a:bodyPr>
            <a:normAutofit/>
          </a:bodyPr>
          <a:lstStyle/>
          <a:p>
            <a:r>
              <a:rPr lang="en-US" sz="3600">
                <a:solidFill>
                  <a:schemeClr val="tx2"/>
                </a:solidFill>
              </a:rPr>
              <a:t>Kuali Research</a:t>
            </a:r>
          </a:p>
        </p:txBody>
      </p:sp>
      <p:sp>
        <p:nvSpPr>
          <p:cNvPr id="3" name="Content Placeholder 2">
            <a:extLst>
              <a:ext uri="{FF2B5EF4-FFF2-40B4-BE49-F238E27FC236}">
                <a16:creationId xmlns:a16="http://schemas.microsoft.com/office/drawing/2014/main" id="{C4AC3853-5875-1CC4-BA5F-43AD606E34E7}"/>
              </a:ext>
            </a:extLst>
          </p:cNvPr>
          <p:cNvSpPr>
            <a:spLocks noGrp="1"/>
          </p:cNvSpPr>
          <p:nvPr>
            <p:ph idx="1"/>
          </p:nvPr>
        </p:nvSpPr>
        <p:spPr>
          <a:xfrm>
            <a:off x="6172200" y="804672"/>
            <a:ext cx="5221224" cy="5230368"/>
          </a:xfrm>
        </p:spPr>
        <p:txBody>
          <a:bodyPr anchor="ctr">
            <a:normAutofit/>
          </a:bodyPr>
          <a:lstStyle/>
          <a:p>
            <a:pPr marL="0" indent="0">
              <a:buNone/>
            </a:pPr>
            <a:r>
              <a:rPr lang="en-US" sz="2400" dirty="0">
                <a:solidFill>
                  <a:schemeClr val="tx2"/>
                </a:solidFill>
              </a:rPr>
              <a:t>Use for:</a:t>
            </a:r>
          </a:p>
          <a:p>
            <a:r>
              <a:rPr lang="en-US" sz="2400" dirty="0">
                <a:solidFill>
                  <a:schemeClr val="tx2"/>
                </a:solidFill>
              </a:rPr>
              <a:t>New proposals </a:t>
            </a:r>
          </a:p>
          <a:p>
            <a:pPr lvl="1"/>
            <a:r>
              <a:rPr lang="en-US" dirty="0">
                <a:solidFill>
                  <a:schemeClr val="tx2"/>
                </a:solidFill>
              </a:rPr>
              <a:t>Funded or unfunded</a:t>
            </a:r>
          </a:p>
          <a:p>
            <a:r>
              <a:rPr lang="en-US" sz="2400" dirty="0">
                <a:solidFill>
                  <a:schemeClr val="tx2"/>
                </a:solidFill>
              </a:rPr>
              <a:t>New $$:  Any funds not included in the original proposal. EXAMPLES:</a:t>
            </a:r>
          </a:p>
          <a:p>
            <a:pPr lvl="1"/>
            <a:r>
              <a:rPr lang="en-US" dirty="0">
                <a:solidFill>
                  <a:schemeClr val="tx2"/>
                </a:solidFill>
              </a:rPr>
              <a:t>Continuation year</a:t>
            </a:r>
          </a:p>
          <a:p>
            <a:pPr lvl="1"/>
            <a:r>
              <a:rPr lang="en-US" dirty="0">
                <a:solidFill>
                  <a:schemeClr val="tx2"/>
                </a:solidFill>
              </a:rPr>
              <a:t>Supplement</a:t>
            </a:r>
          </a:p>
          <a:p>
            <a:pPr lvl="1"/>
            <a:r>
              <a:rPr lang="en-US" dirty="0">
                <a:solidFill>
                  <a:schemeClr val="tx2"/>
                </a:solidFill>
              </a:rPr>
              <a:t>Additional funds awarded by sponsor</a:t>
            </a:r>
          </a:p>
          <a:p>
            <a:r>
              <a:rPr lang="en-US" sz="2400" dirty="0">
                <a:solidFill>
                  <a:schemeClr val="tx2"/>
                </a:solidFill>
              </a:rPr>
              <a:t>Change of PI</a:t>
            </a:r>
          </a:p>
          <a:p>
            <a:r>
              <a:rPr lang="en-US" sz="2400" dirty="0">
                <a:solidFill>
                  <a:schemeClr val="tx2"/>
                </a:solidFill>
              </a:rPr>
              <a:t>Change </a:t>
            </a:r>
            <a:r>
              <a:rPr lang="en-US" sz="2400">
                <a:solidFill>
                  <a:schemeClr val="tx2"/>
                </a:solidFill>
              </a:rPr>
              <a:t>of department</a:t>
            </a:r>
            <a:endParaRPr lang="en-US" sz="2400" dirty="0">
              <a:solidFill>
                <a:schemeClr val="tx2"/>
              </a:solidFill>
            </a:endParaRPr>
          </a:p>
        </p:txBody>
      </p:sp>
    </p:spTree>
    <p:extLst>
      <p:ext uri="{BB962C8B-B14F-4D97-AF65-F5344CB8AC3E}">
        <p14:creationId xmlns:p14="http://schemas.microsoft.com/office/powerpoint/2010/main" val="590622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C99CB9-DDAD-44A2-8A1C-E3AF4E72DF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4053CBF-3932-45FF-8285-EE5146085F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gradFill flip="none" rotWithShape="1">
            <a:gsLst>
              <a:gs pos="16000">
                <a:schemeClr val="accent6">
                  <a:alpha val="20000"/>
                </a:schemeClr>
              </a:gs>
              <a:gs pos="85000">
                <a:schemeClr val="accent1">
                  <a:alpha val="40000"/>
                </a:schemeClr>
              </a:gs>
            </a:gsLst>
            <a:lin ang="12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2E751C04-BEA6-446B-A678-9C74819EBD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8230" y="-8167"/>
            <a:ext cx="4834070" cy="2488150"/>
            <a:chOff x="6867015" y="-1"/>
            <a:chExt cx="5324985" cy="3251912"/>
          </a:xfrm>
          <a:solidFill>
            <a:schemeClr val="bg1">
              <a:alpha val="30000"/>
            </a:schemeClr>
          </a:solidFill>
        </p:grpSpPr>
        <p:sp>
          <p:nvSpPr>
            <p:cNvPr id="13" name="Freeform: Shape 12">
              <a:extLst>
                <a:ext uri="{FF2B5EF4-FFF2-40B4-BE49-F238E27FC236}">
                  <a16:creationId xmlns:a16="http://schemas.microsoft.com/office/drawing/2014/main" id="{2625A013-D9BE-43C4-AF21-6F2B003EFB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F7875715-EC2E-457F-851D-F6C817685F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F7E41CC6-0C83-40EE-80BB-79394D9E9B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00603498-5DFE-4D26-BFB5-C9269C9BDB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A0ECEE7B-9F36-3747-402F-07D9ECA47E86}"/>
              </a:ext>
            </a:extLst>
          </p:cNvPr>
          <p:cNvSpPr>
            <a:spLocks noGrp="1"/>
          </p:cNvSpPr>
          <p:nvPr>
            <p:ph type="title"/>
          </p:nvPr>
        </p:nvSpPr>
        <p:spPr>
          <a:xfrm>
            <a:off x="3027924" y="991261"/>
            <a:ext cx="5754696" cy="1837349"/>
          </a:xfrm>
        </p:spPr>
        <p:txBody>
          <a:bodyPr>
            <a:normAutofit/>
          </a:bodyPr>
          <a:lstStyle/>
          <a:p>
            <a:pPr algn="ctr"/>
            <a:r>
              <a:rPr lang="en-US" sz="3600" dirty="0">
                <a:solidFill>
                  <a:schemeClr val="tx2"/>
                </a:solidFill>
              </a:rPr>
              <a:t>Searching In Kuali Research</a:t>
            </a:r>
          </a:p>
        </p:txBody>
      </p:sp>
      <p:sp>
        <p:nvSpPr>
          <p:cNvPr id="3" name="Content Placeholder 2">
            <a:extLst>
              <a:ext uri="{FF2B5EF4-FFF2-40B4-BE49-F238E27FC236}">
                <a16:creationId xmlns:a16="http://schemas.microsoft.com/office/drawing/2014/main" id="{4D57D61A-82E7-3852-63B7-3D092FFE7DAB}"/>
              </a:ext>
            </a:extLst>
          </p:cNvPr>
          <p:cNvSpPr>
            <a:spLocks noGrp="1"/>
          </p:cNvSpPr>
          <p:nvPr>
            <p:ph idx="1"/>
          </p:nvPr>
        </p:nvSpPr>
        <p:spPr>
          <a:xfrm>
            <a:off x="2477386" y="2428661"/>
            <a:ext cx="7028121" cy="3621265"/>
          </a:xfrm>
        </p:spPr>
        <p:txBody>
          <a:bodyPr anchor="t">
            <a:normAutofit/>
          </a:bodyPr>
          <a:lstStyle/>
          <a:p>
            <a:pPr marL="0" indent="0">
              <a:buNone/>
            </a:pPr>
            <a:r>
              <a:rPr lang="en-US" sz="2000" dirty="0">
                <a:solidFill>
                  <a:schemeClr val="tx2"/>
                </a:solidFill>
              </a:rPr>
              <a:t>Many forms require an Award ID, a Subaward ID a Proposal ID, or an Address Book ID from Kuali Research</a:t>
            </a:r>
          </a:p>
          <a:p>
            <a:r>
              <a:rPr lang="en-US" sz="2000" dirty="0">
                <a:solidFill>
                  <a:schemeClr val="tx2"/>
                </a:solidFill>
              </a:rPr>
              <a:t>General KR Search reference: </a:t>
            </a:r>
            <a:r>
              <a:rPr lang="en-US" sz="2000" dirty="0">
                <a:solidFill>
                  <a:schemeClr val="tx2"/>
                </a:solidFill>
                <a:hlinkClick r:id="rId2"/>
              </a:rPr>
              <a:t>https://www.umaryland.edu/kuali/user-resources-and-help/searches/</a:t>
            </a:r>
            <a:endParaRPr lang="en-US" sz="2000" dirty="0">
              <a:solidFill>
                <a:schemeClr val="tx2"/>
              </a:solidFill>
            </a:endParaRPr>
          </a:p>
          <a:p>
            <a:r>
              <a:rPr lang="en-US" sz="2000" dirty="0">
                <a:solidFill>
                  <a:schemeClr val="tx2"/>
                </a:solidFill>
              </a:rPr>
              <a:t>Awards KR Searches:  </a:t>
            </a:r>
            <a:r>
              <a:rPr lang="en-US" sz="2000" dirty="0">
                <a:solidFill>
                  <a:schemeClr val="tx2"/>
                </a:solidFill>
                <a:hlinkClick r:id="rId3"/>
              </a:rPr>
              <a:t>https://www.umaryland.edu/kuali/user-resources-and-help/awards/</a:t>
            </a:r>
            <a:endParaRPr lang="en-US" sz="2000" dirty="0">
              <a:solidFill>
                <a:schemeClr val="tx2"/>
              </a:solidFill>
            </a:endParaRPr>
          </a:p>
          <a:p>
            <a:r>
              <a:rPr lang="en-US" sz="2000" dirty="0">
                <a:solidFill>
                  <a:schemeClr val="tx2"/>
                </a:solidFill>
              </a:rPr>
              <a:t>Subawards KR Searches:  </a:t>
            </a:r>
            <a:r>
              <a:rPr lang="en-US" sz="2000" dirty="0">
                <a:solidFill>
                  <a:schemeClr val="tx2"/>
                </a:solidFill>
                <a:hlinkClick r:id="rId4"/>
              </a:rPr>
              <a:t>https://www.umaryland.edu/kuali/user-resources-and-help/subawards-in-kr</a:t>
            </a:r>
            <a:r>
              <a:rPr lang="en-US" sz="2000">
                <a:solidFill>
                  <a:schemeClr val="tx2"/>
                </a:solidFill>
                <a:hlinkClick r:id="rId4"/>
              </a:rPr>
              <a:t>/</a:t>
            </a:r>
            <a:r>
              <a:rPr lang="en-US" sz="2000">
                <a:solidFill>
                  <a:schemeClr val="tx2"/>
                </a:solidFill>
              </a:rPr>
              <a:t> </a:t>
            </a:r>
            <a:endParaRPr lang="en-US" sz="2000" dirty="0">
              <a:solidFill>
                <a:schemeClr val="tx2"/>
              </a:solidFill>
            </a:endParaRPr>
          </a:p>
          <a:p>
            <a:endParaRPr lang="en-US" sz="2000" dirty="0">
              <a:solidFill>
                <a:schemeClr val="tx2"/>
              </a:solidFill>
            </a:endParaRPr>
          </a:p>
        </p:txBody>
      </p:sp>
      <p:grpSp>
        <p:nvGrpSpPr>
          <p:cNvPr id="18" name="Group 17">
            <a:extLst>
              <a:ext uri="{FF2B5EF4-FFF2-40B4-BE49-F238E27FC236}">
                <a16:creationId xmlns:a16="http://schemas.microsoft.com/office/drawing/2014/main" id="{B63ACBA3-DEFD-4C6D-BBA0-64468FA99C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a:off x="9058275" y="4146310"/>
            <a:ext cx="3142400" cy="2716805"/>
            <a:chOff x="-305" y="-4155"/>
            <a:chExt cx="2514948" cy="2174333"/>
          </a:xfrm>
          <a:solidFill>
            <a:schemeClr val="bg1">
              <a:alpha val="30000"/>
            </a:schemeClr>
          </a:solidFill>
        </p:grpSpPr>
        <p:sp>
          <p:nvSpPr>
            <p:cNvPr id="19" name="Freeform: Shape 18">
              <a:extLst>
                <a:ext uri="{FF2B5EF4-FFF2-40B4-BE49-F238E27FC236}">
                  <a16:creationId xmlns:a16="http://schemas.microsoft.com/office/drawing/2014/main" id="{62F7819D-2B89-4D80-A1C3-8B318116BA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B7065990-2350-41B3-858B-20EF8744F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58DA7EC7-CAA0-4665-AA29-BFBA806ECA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2" name="Freeform: Shape 21">
              <a:extLst>
                <a:ext uri="{FF2B5EF4-FFF2-40B4-BE49-F238E27FC236}">
                  <a16:creationId xmlns:a16="http://schemas.microsoft.com/office/drawing/2014/main" id="{B1132A14-489F-4CED-B626-2A1711C987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520850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9" name="Group 28">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13" name="Freeform: Shape 12">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9FC8781A-CD2C-D6A4-D9BE-7E262C50A2AE}"/>
              </a:ext>
            </a:extLst>
          </p:cNvPr>
          <p:cNvSpPr>
            <a:spLocks noGrp="1"/>
          </p:cNvSpPr>
          <p:nvPr>
            <p:ph type="title"/>
          </p:nvPr>
        </p:nvSpPr>
        <p:spPr>
          <a:xfrm>
            <a:off x="804672" y="2053641"/>
            <a:ext cx="3669161" cy="2760098"/>
          </a:xfrm>
        </p:spPr>
        <p:txBody>
          <a:bodyPr>
            <a:normAutofit/>
          </a:bodyPr>
          <a:lstStyle/>
          <a:p>
            <a:r>
              <a:rPr lang="en-US" sz="4000">
                <a:solidFill>
                  <a:schemeClr val="tx2"/>
                </a:solidFill>
              </a:rPr>
              <a:t>Kuali Build apps for post-award actions</a:t>
            </a:r>
          </a:p>
        </p:txBody>
      </p:sp>
      <p:sp>
        <p:nvSpPr>
          <p:cNvPr id="3" name="Content Placeholder 2">
            <a:extLst>
              <a:ext uri="{FF2B5EF4-FFF2-40B4-BE49-F238E27FC236}">
                <a16:creationId xmlns:a16="http://schemas.microsoft.com/office/drawing/2014/main" id="{74DEC56F-248D-A23B-6D4A-4C49B0AB9D43}"/>
              </a:ext>
            </a:extLst>
          </p:cNvPr>
          <p:cNvSpPr>
            <a:spLocks noGrp="1"/>
          </p:cNvSpPr>
          <p:nvPr>
            <p:ph idx="1"/>
          </p:nvPr>
        </p:nvSpPr>
        <p:spPr>
          <a:xfrm>
            <a:off x="6090574" y="801866"/>
            <a:ext cx="5306084" cy="5230634"/>
          </a:xfrm>
          <a:noFill/>
          <a:ln>
            <a:noFill/>
          </a:ln>
        </p:spPr>
        <p:txBody>
          <a:bodyPr anchor="ctr">
            <a:normAutofit/>
          </a:bodyPr>
          <a:lstStyle/>
          <a:p>
            <a:r>
              <a:rPr lang="en-US" sz="2400" dirty="0">
                <a:solidFill>
                  <a:schemeClr val="tx2"/>
                </a:solidFill>
              </a:rPr>
              <a:t>Award Modification</a:t>
            </a:r>
          </a:p>
          <a:p>
            <a:r>
              <a:rPr lang="en-US" sz="2400" dirty="0">
                <a:solidFill>
                  <a:schemeClr val="tx2"/>
                </a:solidFill>
              </a:rPr>
              <a:t>No-cost Extension Request</a:t>
            </a:r>
          </a:p>
          <a:p>
            <a:r>
              <a:rPr lang="en-US" sz="2400" dirty="0">
                <a:solidFill>
                  <a:schemeClr val="tx2"/>
                </a:solidFill>
              </a:rPr>
              <a:t>Departing Investigator</a:t>
            </a:r>
          </a:p>
          <a:p>
            <a:r>
              <a:rPr lang="en-US" sz="2400" dirty="0">
                <a:solidFill>
                  <a:schemeClr val="tx2"/>
                </a:solidFill>
              </a:rPr>
              <a:t>Subaward Request (for Outgoing Subawards – new and modifications)</a:t>
            </a:r>
          </a:p>
        </p:txBody>
      </p:sp>
    </p:spTree>
    <p:extLst>
      <p:ext uri="{BB962C8B-B14F-4D97-AF65-F5344CB8AC3E}">
        <p14:creationId xmlns:p14="http://schemas.microsoft.com/office/powerpoint/2010/main" val="2772878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9A7708EC-78DD-0707-5655-89558C2167C6}"/>
              </a:ext>
            </a:extLst>
          </p:cNvPr>
          <p:cNvSpPr>
            <a:spLocks noGrp="1"/>
          </p:cNvSpPr>
          <p:nvPr>
            <p:ph type="title"/>
          </p:nvPr>
        </p:nvSpPr>
        <p:spPr>
          <a:xfrm>
            <a:off x="640080" y="1243013"/>
            <a:ext cx="3855720" cy="4371974"/>
          </a:xfrm>
        </p:spPr>
        <p:txBody>
          <a:bodyPr>
            <a:normAutofit/>
          </a:bodyPr>
          <a:lstStyle/>
          <a:p>
            <a:r>
              <a:rPr lang="en-US" sz="3600" dirty="0">
                <a:solidFill>
                  <a:schemeClr val="tx2"/>
                </a:solidFill>
              </a:rPr>
              <a:t>Kuali Build</a:t>
            </a:r>
            <a:br>
              <a:rPr lang="en-US" sz="3600" dirty="0">
                <a:solidFill>
                  <a:schemeClr val="tx2"/>
                </a:solidFill>
              </a:rPr>
            </a:br>
            <a:r>
              <a:rPr lang="en-US" sz="3600" dirty="0">
                <a:solidFill>
                  <a:schemeClr val="tx2"/>
                </a:solidFill>
              </a:rPr>
              <a:t>Award Modification</a:t>
            </a:r>
          </a:p>
        </p:txBody>
      </p:sp>
      <p:sp>
        <p:nvSpPr>
          <p:cNvPr id="3" name="Content Placeholder 2">
            <a:extLst>
              <a:ext uri="{FF2B5EF4-FFF2-40B4-BE49-F238E27FC236}">
                <a16:creationId xmlns:a16="http://schemas.microsoft.com/office/drawing/2014/main" id="{11DD0F86-8E21-934D-3811-29B87E7A1053}"/>
              </a:ext>
            </a:extLst>
          </p:cNvPr>
          <p:cNvSpPr>
            <a:spLocks noGrp="1"/>
          </p:cNvSpPr>
          <p:nvPr>
            <p:ph idx="1"/>
          </p:nvPr>
        </p:nvSpPr>
        <p:spPr>
          <a:xfrm>
            <a:off x="5448832" y="745440"/>
            <a:ext cx="6103088" cy="5726696"/>
          </a:xfrm>
        </p:spPr>
        <p:txBody>
          <a:bodyPr vert="horz" lIns="91440" tIns="45720" rIns="91440" bIns="45720" rtlCol="0" anchor="ctr">
            <a:normAutofit lnSpcReduction="10000"/>
          </a:bodyPr>
          <a:lstStyle/>
          <a:p>
            <a:pPr marL="0" indent="0">
              <a:buNone/>
            </a:pPr>
            <a:r>
              <a:rPr lang="en-US" sz="2400" dirty="0">
                <a:solidFill>
                  <a:schemeClr val="tx2"/>
                </a:solidFill>
              </a:rPr>
              <a:t>Increase in $$ </a:t>
            </a:r>
            <a:r>
              <a:rPr lang="en-US" sz="2400" u="sng" dirty="0">
                <a:solidFill>
                  <a:schemeClr val="tx2"/>
                </a:solidFill>
              </a:rPr>
              <a:t>must</a:t>
            </a:r>
            <a:r>
              <a:rPr lang="en-US" sz="2400" dirty="0">
                <a:solidFill>
                  <a:schemeClr val="tx2"/>
                </a:solidFill>
              </a:rPr>
              <a:t> be covered by a KR proposal (identify the proposal # in the form)</a:t>
            </a:r>
          </a:p>
          <a:p>
            <a:pPr marL="0" indent="0">
              <a:buNone/>
            </a:pPr>
            <a:r>
              <a:rPr lang="en-US" sz="2400" dirty="0">
                <a:solidFill>
                  <a:schemeClr val="tx2"/>
                </a:solidFill>
              </a:rPr>
              <a:t>Use for:</a:t>
            </a:r>
          </a:p>
          <a:p>
            <a:r>
              <a:rPr lang="en-US" sz="2400" dirty="0">
                <a:solidFill>
                  <a:schemeClr val="tx2"/>
                </a:solidFill>
              </a:rPr>
              <a:t>Post-award changes to existing awards such as:</a:t>
            </a:r>
          </a:p>
          <a:p>
            <a:pPr lvl="1"/>
            <a:r>
              <a:rPr lang="en-US" dirty="0">
                <a:solidFill>
                  <a:schemeClr val="tx2"/>
                </a:solidFill>
              </a:rPr>
              <a:t>Continuation funding </a:t>
            </a:r>
          </a:p>
          <a:p>
            <a:pPr lvl="1"/>
            <a:r>
              <a:rPr lang="en-US" dirty="0">
                <a:solidFill>
                  <a:schemeClr val="tx2"/>
                </a:solidFill>
              </a:rPr>
              <a:t>Requests and modifications approved by sponsor including </a:t>
            </a:r>
            <a:r>
              <a:rPr lang="en-US" u="sng" dirty="0">
                <a:solidFill>
                  <a:schemeClr val="tx2"/>
                </a:solidFill>
              </a:rPr>
              <a:t>approved</a:t>
            </a:r>
            <a:r>
              <a:rPr lang="en-US" dirty="0">
                <a:solidFill>
                  <a:schemeClr val="tx2"/>
                </a:solidFill>
              </a:rPr>
              <a:t> NCEs</a:t>
            </a:r>
          </a:p>
          <a:p>
            <a:pPr lvl="1"/>
            <a:r>
              <a:rPr lang="en-US" dirty="0">
                <a:solidFill>
                  <a:schemeClr val="tx2"/>
                </a:solidFill>
              </a:rPr>
              <a:t>Amendment to an unfunded agreement</a:t>
            </a:r>
          </a:p>
          <a:p>
            <a:pPr lvl="1"/>
            <a:r>
              <a:rPr lang="en-US" dirty="0">
                <a:solidFill>
                  <a:schemeClr val="tx2"/>
                </a:solidFill>
              </a:rPr>
              <a:t>Modifications signed by CCT (Mike </a:t>
            </a:r>
            <a:r>
              <a:rPr lang="en-US" dirty="0" err="1">
                <a:solidFill>
                  <a:schemeClr val="tx2"/>
                </a:solidFill>
              </a:rPr>
              <a:t>Rollor</a:t>
            </a:r>
            <a:r>
              <a:rPr lang="en-US" dirty="0">
                <a:solidFill>
                  <a:schemeClr val="tx2"/>
                </a:solidFill>
              </a:rPr>
              <a:t>)</a:t>
            </a:r>
          </a:p>
          <a:p>
            <a:r>
              <a:rPr lang="en-US" sz="2400" dirty="0">
                <a:solidFill>
                  <a:schemeClr val="tx2"/>
                </a:solidFill>
              </a:rPr>
              <a:t>Changes/modifications to unfunded agreements</a:t>
            </a:r>
          </a:p>
          <a:p>
            <a:r>
              <a:rPr lang="en-US" sz="2400" dirty="0">
                <a:solidFill>
                  <a:schemeClr val="tx2"/>
                </a:solidFill>
              </a:rPr>
              <a:t>SPA signatures on documents for existing awards</a:t>
            </a:r>
          </a:p>
        </p:txBody>
      </p:sp>
    </p:spTree>
    <p:extLst>
      <p:ext uri="{BB962C8B-B14F-4D97-AF65-F5344CB8AC3E}">
        <p14:creationId xmlns:p14="http://schemas.microsoft.com/office/powerpoint/2010/main" val="2128136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FD101-F104-5D81-A173-0B6F88B50B82}"/>
              </a:ext>
            </a:extLst>
          </p:cNvPr>
          <p:cNvSpPr>
            <a:spLocks noGrp="1"/>
          </p:cNvSpPr>
          <p:nvPr>
            <p:ph type="title"/>
          </p:nvPr>
        </p:nvSpPr>
        <p:spPr/>
        <p:txBody>
          <a:bodyPr/>
          <a:lstStyle/>
          <a:p>
            <a:r>
              <a:rPr lang="en-US" dirty="0"/>
              <a:t>Award Modifications</a:t>
            </a:r>
          </a:p>
        </p:txBody>
      </p:sp>
      <p:pic>
        <p:nvPicPr>
          <p:cNvPr id="5" name="Content Placeholder 4" descr="Screenshot of questions on section 1 of the Award Modification form.">
            <a:extLst>
              <a:ext uri="{FF2B5EF4-FFF2-40B4-BE49-F238E27FC236}">
                <a16:creationId xmlns:a16="http://schemas.microsoft.com/office/drawing/2014/main" id="{0A861390-11BA-365A-7A69-9940E52D7C45}"/>
              </a:ext>
            </a:extLst>
          </p:cNvPr>
          <p:cNvPicPr>
            <a:picLocks noGrp="1" noChangeAspect="1"/>
          </p:cNvPicPr>
          <p:nvPr>
            <p:ph idx="1"/>
          </p:nvPr>
        </p:nvPicPr>
        <p:blipFill>
          <a:blip r:embed="rId2"/>
          <a:stretch>
            <a:fillRect/>
          </a:stretch>
        </p:blipFill>
        <p:spPr>
          <a:xfrm>
            <a:off x="964522" y="1825625"/>
            <a:ext cx="10262955" cy="4351338"/>
          </a:xfrm>
          <a:prstGeom prst="rect">
            <a:avLst/>
          </a:prstGeom>
        </p:spPr>
      </p:pic>
    </p:spTree>
    <p:extLst>
      <p:ext uri="{BB962C8B-B14F-4D97-AF65-F5344CB8AC3E}">
        <p14:creationId xmlns:p14="http://schemas.microsoft.com/office/powerpoint/2010/main" val="2680553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13" name="Freeform: Shape 12">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F6CFB39B-917D-D8DE-58D7-0875640ACF81}"/>
              </a:ext>
            </a:extLst>
          </p:cNvPr>
          <p:cNvSpPr>
            <a:spLocks noGrp="1"/>
          </p:cNvSpPr>
          <p:nvPr>
            <p:ph type="title"/>
          </p:nvPr>
        </p:nvSpPr>
        <p:spPr>
          <a:xfrm>
            <a:off x="804672" y="2053641"/>
            <a:ext cx="3669161" cy="2760098"/>
          </a:xfrm>
        </p:spPr>
        <p:txBody>
          <a:bodyPr>
            <a:normAutofit/>
          </a:bodyPr>
          <a:lstStyle/>
          <a:p>
            <a:r>
              <a:rPr lang="en-US" sz="4000">
                <a:solidFill>
                  <a:schemeClr val="tx2"/>
                </a:solidFill>
              </a:rPr>
              <a:t>No-cost Extension (NCE) Request</a:t>
            </a:r>
          </a:p>
        </p:txBody>
      </p:sp>
      <p:sp>
        <p:nvSpPr>
          <p:cNvPr id="3" name="Content Placeholder 2">
            <a:extLst>
              <a:ext uri="{FF2B5EF4-FFF2-40B4-BE49-F238E27FC236}">
                <a16:creationId xmlns:a16="http://schemas.microsoft.com/office/drawing/2014/main" id="{C2F43265-CD4F-4E5A-F379-933F46B16BDB}"/>
              </a:ext>
            </a:extLst>
          </p:cNvPr>
          <p:cNvSpPr>
            <a:spLocks noGrp="1"/>
          </p:cNvSpPr>
          <p:nvPr>
            <p:ph idx="1"/>
          </p:nvPr>
        </p:nvSpPr>
        <p:spPr>
          <a:xfrm>
            <a:off x="6090574" y="801866"/>
            <a:ext cx="5306084" cy="5230634"/>
          </a:xfrm>
          <a:noFill/>
          <a:ln>
            <a:noFill/>
          </a:ln>
        </p:spPr>
        <p:txBody>
          <a:bodyPr anchor="ctr">
            <a:normAutofit/>
          </a:bodyPr>
          <a:lstStyle/>
          <a:p>
            <a:r>
              <a:rPr lang="en-US" sz="2400" dirty="0">
                <a:solidFill>
                  <a:schemeClr val="tx2"/>
                </a:solidFill>
              </a:rPr>
              <a:t>Is Sponsor approval needed?</a:t>
            </a:r>
          </a:p>
          <a:p>
            <a:r>
              <a:rPr lang="en-US" sz="2400" dirty="0">
                <a:solidFill>
                  <a:schemeClr val="tx2"/>
                </a:solidFill>
              </a:rPr>
              <a:t>If no - the request must be submitted for internal approval.</a:t>
            </a:r>
          </a:p>
          <a:p>
            <a:pPr lvl="1"/>
            <a:r>
              <a:rPr lang="en-US" dirty="0">
                <a:solidFill>
                  <a:schemeClr val="tx2"/>
                </a:solidFill>
              </a:rPr>
              <a:t>Currently, both CCT and SPA use this form for </a:t>
            </a:r>
            <a:r>
              <a:rPr lang="en-US" u="sng" dirty="0">
                <a:solidFill>
                  <a:schemeClr val="tx2"/>
                </a:solidFill>
              </a:rPr>
              <a:t>internal</a:t>
            </a:r>
            <a:r>
              <a:rPr lang="en-US" dirty="0">
                <a:solidFill>
                  <a:schemeClr val="tx2"/>
                </a:solidFill>
              </a:rPr>
              <a:t> NCE approvals</a:t>
            </a:r>
          </a:p>
        </p:txBody>
      </p:sp>
    </p:spTree>
    <p:extLst>
      <p:ext uri="{BB962C8B-B14F-4D97-AF65-F5344CB8AC3E}">
        <p14:creationId xmlns:p14="http://schemas.microsoft.com/office/powerpoint/2010/main" val="2623961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33" name="Group 32">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1863" y="508838"/>
            <a:ext cx="5217958" cy="6239661"/>
            <a:chOff x="-19221" y="251144"/>
            <a:chExt cx="5217958" cy="6239661"/>
          </a:xfrm>
        </p:grpSpPr>
        <p:sp>
          <p:nvSpPr>
            <p:cNvPr id="34"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7"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26A68F2E-C64F-CA46-1487-2A332CF58D8E}"/>
              </a:ext>
            </a:extLst>
          </p:cNvPr>
          <p:cNvSpPr>
            <a:spLocks noGrp="1"/>
          </p:cNvSpPr>
          <p:nvPr>
            <p:ph type="title"/>
          </p:nvPr>
        </p:nvSpPr>
        <p:spPr>
          <a:xfrm>
            <a:off x="640080" y="1243013"/>
            <a:ext cx="3855720" cy="4371974"/>
          </a:xfrm>
        </p:spPr>
        <p:txBody>
          <a:bodyPr>
            <a:normAutofit/>
          </a:bodyPr>
          <a:lstStyle/>
          <a:p>
            <a:r>
              <a:rPr lang="en-US" sz="3600">
                <a:solidFill>
                  <a:schemeClr val="tx2"/>
                </a:solidFill>
              </a:rPr>
              <a:t>NCE Request for Sponsor Approval</a:t>
            </a:r>
          </a:p>
        </p:txBody>
      </p:sp>
      <p:sp>
        <p:nvSpPr>
          <p:cNvPr id="3" name="Content Placeholder 2">
            <a:extLst>
              <a:ext uri="{FF2B5EF4-FFF2-40B4-BE49-F238E27FC236}">
                <a16:creationId xmlns:a16="http://schemas.microsoft.com/office/drawing/2014/main" id="{53452473-4B42-AD93-13A0-AF0164EAB039}"/>
              </a:ext>
            </a:extLst>
          </p:cNvPr>
          <p:cNvSpPr>
            <a:spLocks noGrp="1"/>
          </p:cNvSpPr>
          <p:nvPr>
            <p:ph idx="1"/>
          </p:nvPr>
        </p:nvSpPr>
        <p:spPr>
          <a:xfrm>
            <a:off x="6172200" y="804672"/>
            <a:ext cx="5221224" cy="5230368"/>
          </a:xfrm>
        </p:spPr>
        <p:txBody>
          <a:bodyPr vert="horz" lIns="91440" tIns="45720" rIns="91440" bIns="45720" rtlCol="0" anchor="ctr">
            <a:normAutofit/>
          </a:bodyPr>
          <a:lstStyle/>
          <a:p>
            <a:pPr marL="0" indent="0">
              <a:buNone/>
            </a:pPr>
            <a:r>
              <a:rPr lang="en-US" sz="2400" dirty="0">
                <a:solidFill>
                  <a:schemeClr val="tx2"/>
                </a:solidFill>
              </a:rPr>
              <a:t>When UMB must submit a request to the sponsor for an NCE:</a:t>
            </a:r>
          </a:p>
          <a:p>
            <a:r>
              <a:rPr lang="en-US" sz="2400" dirty="0">
                <a:solidFill>
                  <a:schemeClr val="tx2"/>
                </a:solidFill>
              </a:rPr>
              <a:t>Is there a requirement the request come from an AO/AOR? If so, the dept should use this app for SPA to submit the request to the sponsor</a:t>
            </a:r>
          </a:p>
          <a:p>
            <a:r>
              <a:rPr lang="en-US" sz="2400" dirty="0">
                <a:solidFill>
                  <a:schemeClr val="tx2"/>
                </a:solidFill>
              </a:rPr>
              <a:t>If no firm requirement the request come from an AO/AOR, the dept or PI may ask the sponsor for the NCE</a:t>
            </a:r>
          </a:p>
          <a:p>
            <a:pPr lvl="1">
              <a:buFont typeface="Courier New" panose="020B0604020202020204" pitchFamily="34" charset="0"/>
              <a:buChar char="o"/>
            </a:pPr>
            <a:r>
              <a:rPr lang="en-US" dirty="0">
                <a:solidFill>
                  <a:schemeClr val="tx2"/>
                </a:solidFill>
              </a:rPr>
              <a:t>In this case, once approved by the sponsor, the dept submits the sponsor approval (or formal mod) via the KB Award Mod app</a:t>
            </a:r>
          </a:p>
        </p:txBody>
      </p:sp>
    </p:spTree>
    <p:extLst>
      <p:ext uri="{BB962C8B-B14F-4D97-AF65-F5344CB8AC3E}">
        <p14:creationId xmlns:p14="http://schemas.microsoft.com/office/powerpoint/2010/main" val="5053769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957</TotalTime>
  <Words>928</Words>
  <Application>Microsoft Macintosh PowerPoint</Application>
  <PresentationFormat>Widescreen</PresentationFormat>
  <Paragraphs>101</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Aptos</vt:lpstr>
      <vt:lpstr>Aptos Display</vt:lpstr>
      <vt:lpstr>Arial</vt:lpstr>
      <vt:lpstr>Calibri</vt:lpstr>
      <vt:lpstr>Courier New</vt:lpstr>
      <vt:lpstr>Office Theme</vt:lpstr>
      <vt:lpstr>Kuali Research and the Kuali Build apps:</vt:lpstr>
      <vt:lpstr>Or…  KR vs KB</vt:lpstr>
      <vt:lpstr>Kuali Research</vt:lpstr>
      <vt:lpstr>Searching In Kuali Research</vt:lpstr>
      <vt:lpstr>Kuali Build apps for post-award actions</vt:lpstr>
      <vt:lpstr>Kuali Build Award Modification</vt:lpstr>
      <vt:lpstr>Award Modifications</vt:lpstr>
      <vt:lpstr>No-cost Extension (NCE) Request</vt:lpstr>
      <vt:lpstr>NCE Request for Sponsor Approval</vt:lpstr>
      <vt:lpstr>Departing Investigator</vt:lpstr>
      <vt:lpstr>Subaward Request for Outgoing Subawards</vt:lpstr>
      <vt:lpstr>Send to SPA  via e-mail</vt:lpstr>
      <vt:lpstr>More tips</vt:lpstr>
      <vt:lpstr>A few final words</vt:lpstr>
      <vt:lpstr>Latest Forms – Announced at SPA-SPAC</vt:lpstr>
      <vt:lpstr>More useful forms</vt:lpstr>
      <vt:lpstr>Questions?</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Simons, Janet</dc:creator>
  <cp:lastModifiedBy>Simons, Janet</cp:lastModifiedBy>
  <cp:revision>52</cp:revision>
  <dcterms:created xsi:type="dcterms:W3CDTF">2026-04-02T15:47:45Z</dcterms:created>
  <dcterms:modified xsi:type="dcterms:W3CDTF">2026-06-11T17:03:15Z</dcterms:modified>
</cp:coreProperties>
</file>