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60" r:id="rId5"/>
    <p:sldId id="261" r:id="rId6"/>
    <p:sldId id="262" r:id="rId7"/>
    <p:sldId id="271" r:id="rId8"/>
    <p:sldId id="267" r:id="rId9"/>
    <p:sldId id="268" r:id="rId10"/>
    <p:sldId id="269" r:id="rId11"/>
    <p:sldId id="270"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00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6"/>
    <p:restoredTop sz="94694"/>
  </p:normalViewPr>
  <p:slideViewPr>
    <p:cSldViewPr snapToGrid="0">
      <p:cViewPr varScale="1">
        <p:scale>
          <a:sx n="121" d="100"/>
          <a:sy n="121" d="100"/>
        </p:scale>
        <p:origin x="7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6T18:41:58.956"/>
    </inkml:context>
    <inkml:brush xml:id="br0">
      <inkml:brushProperty name="width" value="0.035" units="cm"/>
      <inkml:brushProperty name="height" value="0.035" units="cm"/>
      <inkml:brushProperty name="color" value="#E71224"/>
    </inkml:brush>
  </inkml:definitions>
  <inkml:trace contextRef="#ctx0" brushRef="#br0">4732 264 24575,'-7'-3'0,"-4"-1"0,-3-1 0,-6-1 0,-11-4 0,-13 0 0,-19-3 0,-15-1 0,-11 0 0,6 2 0,8 1 0,9 1 0,9 3 0,1 0 0,1 1 0,1-1 0,3 2 0,4-2 0,5 2 0,-3 1 0,-2-1 0,-5 1 0,-5 1 0,-3 0 0,-3 1 0,-2 0 0,-1 1 0,-3 0 0,-2-1 0,-3 0 0,-3 1 0,-3 0 0,1 0 0,-1 0 0,5-2 0,3-1 0,2 0 0,1-1 0,-3 0 0,-3-1 0,-5 0 0,6 1 0,4-1 0,6 1 0,5 1 0,0 0 0,2 2 0,-3 1 0,-1-1 0,-3-1 0,-3 0 0,2 1 0,-1 0 0,2 1 0,3 0 0,-1 1 0,1 0 0,5 0 0,1 0 0,5 1 0,3 0 0,-1 0 0,1 0 0,1 0 0,0 0 0,-1 0 0,-2 0 0,1 1 0,3 1 0,6 0 0,8 0 0,0 1 0,0 1 0,-4 1 0,-5 1 0,-3 2 0,2 1 0,2-1 0,1-1 0,2 1 0,2 1 0,6 0 0,5-1 0,4 0 0,2 2 0,0 1 0,1 2 0,-1 4 0,2 2 0,2 0 0,3 0 0,3 0 0,1 3 0,2 2 0,2 3 0,1 4 0,0 2 0,0 2 0,1 0 0,0-1 0,-1 2 0,0 1 0,-2 1 0,-1 0 0,0-2 0,0-3 0,0-1 0,2 0 0,-1 2 0,1 0 0,-2 1 0,1 3 0,0 4 0,0 3 0,-1 2 0,0 0 0,0 2 0,2 4 0,0-2 0,1 4 0,1-3 0,0 1 0,1-2 0,2 2 0,4 0 0,6-2 0,4-4 0,5-5 0,3-4 0,10 5 0,8 4 0,3-1 0,-1-5 0,9 4 0,3 0 0,10 6 0,8 3 0,-7-9 0,2-2 0,5-3 0,8-1 0,6 0 0,-39-18 0,2-1 0,2 1 0,1 0 0,1-1 0,2-1 0,4 0 0,1 0 0,0-2 0,0 0 0,2-2 0,-1 0 0,2 0 0,-1 0 0,-1-1 0,-1 0 0,-5-1 0,0-1 0,-1 0 0,1 0 0,1-1 0,-1 0 0,1 0 0,0 0 0,6 1 0,1-1 0,1-1 0,1 0 0,5 0 0,1-1 0,2 1 0,0-1 0,2 1 0,0 0 0,-4-1 0,-2-1 0,-7-2 0,-2-1 0,-7-1 0,-2-1 0,30-1 0,-21-2 0,-14-5 0,-6-5 0,1-5 0,7-6 0,7-6 0,2-8 0,1-10 0,-2-7 0,-4-5 0,-2-3 0,-5 0 0,-3 2 0,-7 4 0,-3 5 0,-3 1 0,-1 3 0,1-2 0,5-2 0,2 1 0,2 3 0,-2 5 0,-2 6 0,-2 4 0,2 1 0,0 2 0,-2 3 0,0 1 0,-2 1 0,-2 0 0,-1-1 0,-3 0 0,-1 2 0,-5 0 0,0-1 0,-1-1 0,1-5 0,1-3 0,-2-2 0,-3-2 0,-3-4 0,-1-4 0,-5-2 0,0-4 0,-2 0 0,-1 0 0,-2 2 0,-1 5 0,-2 5 0,1 0 0,-1 2 0,0-2 0,0 0 0,0 0 0,0-14 0,0-3 0,-1-4 0,1 6 0,-2 13 0,-2 5 0,-1 3 0,-2 0 0,0 1 0,-3-1 0,-1-1 0,-2 2 0,-1 0 0,1 1 0,0 3 0,1 2 0,0 3 0,-4-1 0,-2 1 0,-1 1 0,2 0 0,2 1 0,0-1 0,0 0 0,0 2 0,1 3 0,2 4 0,2 2 0,-1 2 0,0 0 0,-3 1 0,-2 0 0,0 1 0,-1 1 0,1 0 0,2 1 0,-1-1 0,-1-1 0,-3 1 0,-1 0 0,0-1 0,2 1 0,-1 0 0,1 0 0,2 1 0,6 1 0,5-1 0,2 0 0,0-2 0,2 1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6T18:42:35.539"/>
    </inkml:context>
    <inkml:brush xml:id="br0">
      <inkml:brushProperty name="width" value="0.035" units="cm"/>
      <inkml:brushProperty name="height" value="0.035" units="cm"/>
      <inkml:brushProperty name="color" value="#E71224"/>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6T18:42:38.939"/>
    </inkml:context>
    <inkml:brush xml:id="br0">
      <inkml:brushProperty name="width" value="0.035" units="cm"/>
      <inkml:brushProperty name="height" value="0.035" units="cm"/>
      <inkml:brushProperty name="color" value="#E71224"/>
    </inkml:brush>
  </inkml:definitions>
  <inkml:trace contextRef="#ctx0" brushRef="#br0">17 1 24575,'-4'1'0,"-2"1"0,3-2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D8FBDB-B9F2-1448-B566-041D184FB656}" type="datetimeFigureOut">
              <a:rPr lang="en-US" smtClean="0"/>
              <a:t>2/19/25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2EFD06-EB5C-6D42-A861-F7D98CAE95F4}" type="slidenum">
              <a:rPr lang="en-US" smtClean="0"/>
              <a:t>‹#›</a:t>
            </a:fld>
            <a:endParaRPr lang="en-US"/>
          </a:p>
        </p:txBody>
      </p:sp>
    </p:spTree>
    <p:extLst>
      <p:ext uri="{BB962C8B-B14F-4D97-AF65-F5344CB8AC3E}">
        <p14:creationId xmlns:p14="http://schemas.microsoft.com/office/powerpoint/2010/main" val="2152834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words of our favorite television friends, "Could there BE... a more frustrating form?" From </a:t>
            </a:r>
            <a:r>
              <a:rPr lang="en-US" dirty="0" err="1"/>
              <a:t>preaward</a:t>
            </a:r>
            <a:r>
              <a:rPr lang="en-US" dirty="0"/>
              <a:t> to </a:t>
            </a:r>
            <a:r>
              <a:rPr lang="en-US" dirty="0" err="1"/>
              <a:t>postaward</a:t>
            </a:r>
            <a:r>
              <a:rPr lang="en-US" dirty="0"/>
              <a:t>, the Human Subjects Form is tricky to complete and technically complicated to upload. This is an attempt to help you tackle one of the most common headache's experienced a the time of the RPPR, which is updating the Human Subjects Study Enrollment Form. Let's give it a try!</a:t>
            </a:r>
          </a:p>
        </p:txBody>
      </p:sp>
      <p:sp>
        <p:nvSpPr>
          <p:cNvPr id="4" name="Slide Number Placeholder 3"/>
          <p:cNvSpPr>
            <a:spLocks noGrp="1"/>
          </p:cNvSpPr>
          <p:nvPr>
            <p:ph type="sldNum" sz="quarter" idx="5"/>
          </p:nvPr>
        </p:nvSpPr>
        <p:spPr/>
        <p:txBody>
          <a:bodyPr/>
          <a:lstStyle/>
          <a:p>
            <a:fld id="{612EFD06-EB5C-6D42-A861-F7D98CAE95F4}" type="slidenum">
              <a:rPr lang="en-US" smtClean="0"/>
              <a:t>1</a:t>
            </a:fld>
            <a:endParaRPr lang="en-US"/>
          </a:p>
        </p:txBody>
      </p:sp>
    </p:spTree>
    <p:extLst>
      <p:ext uri="{BB962C8B-B14F-4D97-AF65-F5344CB8AC3E}">
        <p14:creationId xmlns:p14="http://schemas.microsoft.com/office/powerpoint/2010/main" val="407375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You did it! If you have need additional support, please connect with your Department Grants Administrator. Please contact SPA for additional help at </a:t>
            </a:r>
            <a:r>
              <a:rPr lang="en-US" dirty="0" err="1"/>
              <a:t>spa-grants@umaryland.edu</a:t>
            </a:r>
            <a:r>
              <a:rPr lang="en-US" dirty="0"/>
              <a:t>. </a:t>
            </a:r>
          </a:p>
        </p:txBody>
      </p:sp>
      <p:sp>
        <p:nvSpPr>
          <p:cNvPr id="4" name="Slide Number Placeholder 3"/>
          <p:cNvSpPr>
            <a:spLocks noGrp="1"/>
          </p:cNvSpPr>
          <p:nvPr>
            <p:ph type="sldNum" sz="quarter" idx="5"/>
          </p:nvPr>
        </p:nvSpPr>
        <p:spPr/>
        <p:txBody>
          <a:bodyPr/>
          <a:lstStyle/>
          <a:p>
            <a:fld id="{612EFD06-EB5C-6D42-A861-F7D98CAE95F4}" type="slidenum">
              <a:rPr lang="en-US" smtClean="0"/>
              <a:t>10</a:t>
            </a:fld>
            <a:endParaRPr lang="en-US"/>
          </a:p>
        </p:txBody>
      </p:sp>
    </p:spTree>
    <p:extLst>
      <p:ext uri="{BB962C8B-B14F-4D97-AF65-F5344CB8AC3E}">
        <p14:creationId xmlns:p14="http://schemas.microsoft.com/office/powerpoint/2010/main" val="2917266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two slides include a few tips on how to resolve warnings, errors, and </a:t>
            </a:r>
            <a:r>
              <a:rPr lang="en-US" dirty="0" err="1"/>
              <a:t>clinicaltrial.gov</a:t>
            </a:r>
            <a:r>
              <a:rPr lang="en-US" dirty="0"/>
              <a:t> issues. It is not comprehensive as every project is unique, but they do address the most common errors. As you know the world of grants is ever evolving, so please reach out SPA if you find any inconsistencies with this information or if have any tips on how to improve this presentation on how to edit the human subject study form. We really want to take the headache out of completing this form. Let us know how we can help! Thanks for watching and listening, Your UMB SPA Team!</a:t>
            </a:r>
          </a:p>
          <a:p>
            <a:endParaRPr lang="en-US" dirty="0"/>
          </a:p>
        </p:txBody>
      </p:sp>
      <p:sp>
        <p:nvSpPr>
          <p:cNvPr id="4" name="Slide Number Placeholder 3"/>
          <p:cNvSpPr>
            <a:spLocks noGrp="1"/>
          </p:cNvSpPr>
          <p:nvPr>
            <p:ph type="sldNum" sz="quarter" idx="5"/>
          </p:nvPr>
        </p:nvSpPr>
        <p:spPr/>
        <p:txBody>
          <a:bodyPr/>
          <a:lstStyle/>
          <a:p>
            <a:fld id="{612EFD06-EB5C-6D42-A861-F7D98CAE95F4}" type="slidenum">
              <a:rPr lang="en-US" smtClean="0"/>
              <a:t>11</a:t>
            </a:fld>
            <a:endParaRPr lang="en-US"/>
          </a:p>
        </p:txBody>
      </p:sp>
    </p:spTree>
    <p:extLst>
      <p:ext uri="{BB962C8B-B14F-4D97-AF65-F5344CB8AC3E}">
        <p14:creationId xmlns:p14="http://schemas.microsoft.com/office/powerpoint/2010/main" val="140877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you will access the Human Subjects Form from the "Status" Section of </a:t>
            </a:r>
            <a:r>
              <a:rPr lang="en-US" dirty="0" err="1"/>
              <a:t>eRA</a:t>
            </a:r>
            <a:r>
              <a:rPr lang="en-US" dirty="0"/>
              <a:t> Commons.  </a:t>
            </a:r>
          </a:p>
        </p:txBody>
      </p:sp>
      <p:sp>
        <p:nvSpPr>
          <p:cNvPr id="4" name="Slide Number Placeholder 3"/>
          <p:cNvSpPr>
            <a:spLocks noGrp="1"/>
          </p:cNvSpPr>
          <p:nvPr>
            <p:ph type="sldNum" sz="quarter" idx="5"/>
          </p:nvPr>
        </p:nvSpPr>
        <p:spPr/>
        <p:txBody>
          <a:bodyPr/>
          <a:lstStyle/>
          <a:p>
            <a:fld id="{612EFD06-EB5C-6D42-A861-F7D98CAE95F4}" type="slidenum">
              <a:rPr lang="en-US" smtClean="0"/>
              <a:t>2</a:t>
            </a:fld>
            <a:endParaRPr lang="en-US"/>
          </a:p>
        </p:txBody>
      </p:sp>
    </p:spTree>
    <p:extLst>
      <p:ext uri="{BB962C8B-B14F-4D97-AF65-F5344CB8AC3E}">
        <p14:creationId xmlns:p14="http://schemas.microsoft.com/office/powerpoint/2010/main" val="3459998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"Human Subjects" is clicked you will be taken the to ASST website to update the form . If the form Status is not “Work in Progress”, click on the Update Submission Status button to the left. Another screen will open for you to change the submission status to Work in Progress. As long as the status is Work in Progress, you can get to work. Just </a:t>
            </a:r>
          </a:p>
          <a:p>
            <a:r>
              <a:rPr lang="en-US" dirty="0"/>
              <a:t>Click on HSCT Post </a:t>
            </a:r>
            <a:r>
              <a:rPr lang="en-US" dirty="0" err="1"/>
              <a:t>Submisison</a:t>
            </a:r>
            <a:r>
              <a:rPr lang="en-US" dirty="0"/>
              <a:t> and your study record or records will open for editing. </a:t>
            </a:r>
          </a:p>
        </p:txBody>
      </p:sp>
      <p:sp>
        <p:nvSpPr>
          <p:cNvPr id="4" name="Slide Number Placeholder 3"/>
          <p:cNvSpPr>
            <a:spLocks noGrp="1"/>
          </p:cNvSpPr>
          <p:nvPr>
            <p:ph type="sldNum" sz="quarter" idx="5"/>
          </p:nvPr>
        </p:nvSpPr>
        <p:spPr/>
        <p:txBody>
          <a:bodyPr/>
          <a:lstStyle/>
          <a:p>
            <a:fld id="{612EFD06-EB5C-6D42-A861-F7D98CAE95F4}" type="slidenum">
              <a:rPr lang="en-US" smtClean="0"/>
              <a:t>3</a:t>
            </a:fld>
            <a:endParaRPr lang="en-US"/>
          </a:p>
        </p:txBody>
      </p:sp>
    </p:spTree>
    <p:extLst>
      <p:ext uri="{BB962C8B-B14F-4D97-AF65-F5344CB8AC3E}">
        <p14:creationId xmlns:p14="http://schemas.microsoft.com/office/powerpoint/2010/main" val="2092410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next screen, Simply Click "Edit" and then Click "View" to Open your study. </a:t>
            </a:r>
          </a:p>
        </p:txBody>
      </p:sp>
      <p:sp>
        <p:nvSpPr>
          <p:cNvPr id="4" name="Slide Number Placeholder 3"/>
          <p:cNvSpPr>
            <a:spLocks noGrp="1"/>
          </p:cNvSpPr>
          <p:nvPr>
            <p:ph type="sldNum" sz="quarter" idx="5"/>
          </p:nvPr>
        </p:nvSpPr>
        <p:spPr/>
        <p:txBody>
          <a:bodyPr/>
          <a:lstStyle/>
          <a:p>
            <a:fld id="{612EFD06-EB5C-6D42-A861-F7D98CAE95F4}" type="slidenum">
              <a:rPr lang="en-US" smtClean="0"/>
              <a:t>4</a:t>
            </a:fld>
            <a:endParaRPr lang="en-US"/>
          </a:p>
        </p:txBody>
      </p:sp>
    </p:spTree>
    <p:extLst>
      <p:ext uri="{BB962C8B-B14F-4D97-AF65-F5344CB8AC3E}">
        <p14:creationId xmlns:p14="http://schemas.microsoft.com/office/powerpoint/2010/main" val="1973211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are Section 2 to of the Human Subjects Study Form. Just under 2.9 (Inclusion Enrollment Report), you will find the Enrollment form for editing. Click Edit. </a:t>
            </a:r>
          </a:p>
        </p:txBody>
      </p:sp>
      <p:sp>
        <p:nvSpPr>
          <p:cNvPr id="4" name="Slide Number Placeholder 3"/>
          <p:cNvSpPr>
            <a:spLocks noGrp="1"/>
          </p:cNvSpPr>
          <p:nvPr>
            <p:ph type="sldNum" sz="quarter" idx="5"/>
          </p:nvPr>
        </p:nvSpPr>
        <p:spPr/>
        <p:txBody>
          <a:bodyPr/>
          <a:lstStyle/>
          <a:p>
            <a:fld id="{612EFD06-EB5C-6D42-A861-F7D98CAE95F4}" type="slidenum">
              <a:rPr lang="en-US" smtClean="0"/>
              <a:t>5</a:t>
            </a:fld>
            <a:endParaRPr lang="en-US"/>
          </a:p>
        </p:txBody>
      </p:sp>
    </p:spTree>
    <p:extLst>
      <p:ext uri="{BB962C8B-B14F-4D97-AF65-F5344CB8AC3E}">
        <p14:creationId xmlns:p14="http://schemas.microsoft.com/office/powerpoint/2010/main" val="296455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Segoe UI" panose="020B0502040204020203" pitchFamily="34" charset="0"/>
              </a:rPr>
              <a:t>Once opened, navigate to the blue buttons under the Cumulative (Actual) Enrollment Table. if this is your first time to uploading data, Click on the button that says Download Participant Level Data Template. If enrollment data has been entered before, click Download Current Participant Level Data. Fill the template out with data and then upload the spreadsheet by clicking the </a:t>
            </a:r>
            <a:r>
              <a:rPr lang="en-US" b="1" i="0" u="none" strike="noStrike" dirty="0">
                <a:solidFill>
                  <a:srgbClr val="000000"/>
                </a:solidFill>
                <a:effectLst/>
                <a:latin typeface="Segoe UI" panose="020B0502040204020203" pitchFamily="34" charset="0"/>
              </a:rPr>
              <a:t>Upload Participant Level Data Attachment</a:t>
            </a:r>
            <a:r>
              <a:rPr lang="en-US" b="0" i="0" u="none" strike="noStrike" dirty="0">
                <a:solidFill>
                  <a:srgbClr val="000000"/>
                </a:solidFill>
                <a:effectLst/>
                <a:latin typeface="Segoe UI" panose="020B0502040204020203" pitchFamily="34" charset="0"/>
              </a:rPr>
              <a:t> button. This uploaded data will populate the cells in the report. You must provide data on sex/gender, race, ethnicity and age at enrollment</a:t>
            </a:r>
          </a:p>
          <a:p>
            <a:endParaRPr lang="en-US" dirty="0"/>
          </a:p>
        </p:txBody>
      </p:sp>
      <p:sp>
        <p:nvSpPr>
          <p:cNvPr id="4" name="Slide Number Placeholder 3"/>
          <p:cNvSpPr>
            <a:spLocks noGrp="1"/>
          </p:cNvSpPr>
          <p:nvPr>
            <p:ph type="sldNum" sz="quarter" idx="5"/>
          </p:nvPr>
        </p:nvSpPr>
        <p:spPr/>
        <p:txBody>
          <a:bodyPr/>
          <a:lstStyle/>
          <a:p>
            <a:fld id="{612EFD06-EB5C-6D42-A861-F7D98CAE95F4}" type="slidenum">
              <a:rPr lang="en-US" smtClean="0"/>
              <a:t>6</a:t>
            </a:fld>
            <a:endParaRPr lang="en-US"/>
          </a:p>
        </p:txBody>
      </p:sp>
    </p:spTree>
    <p:extLst>
      <p:ext uri="{BB962C8B-B14F-4D97-AF65-F5344CB8AC3E}">
        <p14:creationId xmlns:p14="http://schemas.microsoft.com/office/powerpoint/2010/main" val="3894445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encourage you to take a look at the Participant Level Data Tip Sheet that the NIH has published. This sheet includes a link to the spreadsheet template as well as a link to a video that demonstrates how to upload data into this template. To access that tip sheet, just click on the blue link I have provided in this slide.  In the meantime, take a look at a few of the tips from that sheet on this slide.  </a:t>
            </a:r>
          </a:p>
        </p:txBody>
      </p:sp>
      <p:sp>
        <p:nvSpPr>
          <p:cNvPr id="4" name="Slide Number Placeholder 3"/>
          <p:cNvSpPr>
            <a:spLocks noGrp="1"/>
          </p:cNvSpPr>
          <p:nvPr>
            <p:ph type="sldNum" sz="quarter" idx="5"/>
          </p:nvPr>
        </p:nvSpPr>
        <p:spPr/>
        <p:txBody>
          <a:bodyPr/>
          <a:lstStyle/>
          <a:p>
            <a:fld id="{612EFD06-EB5C-6D42-A861-F7D98CAE95F4}" type="slidenum">
              <a:rPr lang="en-US" smtClean="0"/>
              <a:t>7</a:t>
            </a:fld>
            <a:endParaRPr lang="en-US"/>
          </a:p>
        </p:txBody>
      </p:sp>
    </p:spTree>
    <p:extLst>
      <p:ext uri="{BB962C8B-B14F-4D97-AF65-F5344CB8AC3E}">
        <p14:creationId xmlns:p14="http://schemas.microsoft.com/office/powerpoint/2010/main" val="200070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upload, Click the Save and </a:t>
            </a:r>
            <a:r>
              <a:rPr lang="en-US" dirty="0" err="1"/>
              <a:t>Relesase</a:t>
            </a:r>
            <a:r>
              <a:rPr lang="en-US" dirty="0"/>
              <a:t> Lock Blue Button that is just under the </a:t>
            </a:r>
            <a:r>
              <a:rPr lang="en-US" dirty="0" err="1"/>
              <a:t>Cumuilative</a:t>
            </a:r>
            <a:r>
              <a:rPr lang="en-US" dirty="0"/>
              <a:t> (Actual) Table to save the changes. The submission status will then change to Work in Progress. </a:t>
            </a:r>
          </a:p>
        </p:txBody>
      </p:sp>
      <p:sp>
        <p:nvSpPr>
          <p:cNvPr id="4" name="Slide Number Placeholder 3"/>
          <p:cNvSpPr>
            <a:spLocks noGrp="1"/>
          </p:cNvSpPr>
          <p:nvPr>
            <p:ph type="sldNum" sz="quarter" idx="5"/>
          </p:nvPr>
        </p:nvSpPr>
        <p:spPr/>
        <p:txBody>
          <a:bodyPr/>
          <a:lstStyle/>
          <a:p>
            <a:fld id="{612EFD06-EB5C-6D42-A861-F7D98CAE95F4}" type="slidenum">
              <a:rPr lang="en-US" smtClean="0"/>
              <a:t>8</a:t>
            </a:fld>
            <a:endParaRPr lang="en-US"/>
          </a:p>
        </p:txBody>
      </p:sp>
    </p:spTree>
    <p:extLst>
      <p:ext uri="{BB962C8B-B14F-4D97-AF65-F5344CB8AC3E}">
        <p14:creationId xmlns:p14="http://schemas.microsoft.com/office/powerpoint/2010/main" val="1438621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you need to mark your study Ready for Submission to submit it to the UMB Signing Official to submission to the NIH. </a:t>
            </a:r>
          </a:p>
        </p:txBody>
      </p:sp>
      <p:sp>
        <p:nvSpPr>
          <p:cNvPr id="4" name="Slide Number Placeholder 3"/>
          <p:cNvSpPr>
            <a:spLocks noGrp="1"/>
          </p:cNvSpPr>
          <p:nvPr>
            <p:ph type="sldNum" sz="quarter" idx="5"/>
          </p:nvPr>
        </p:nvSpPr>
        <p:spPr/>
        <p:txBody>
          <a:bodyPr/>
          <a:lstStyle/>
          <a:p>
            <a:fld id="{612EFD06-EB5C-6D42-A861-F7D98CAE95F4}" type="slidenum">
              <a:rPr lang="en-US" smtClean="0"/>
              <a:t>9</a:t>
            </a:fld>
            <a:endParaRPr lang="en-US"/>
          </a:p>
        </p:txBody>
      </p:sp>
    </p:spTree>
    <p:extLst>
      <p:ext uri="{BB962C8B-B14F-4D97-AF65-F5344CB8AC3E}">
        <p14:creationId xmlns:p14="http://schemas.microsoft.com/office/powerpoint/2010/main" val="2107472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F5F7F-097C-8A8B-9DE7-527D461F96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D4B75E-DB3A-92DF-5E48-B74EC9D07E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C24276-95D3-ED76-9897-1CE36C143034}"/>
              </a:ext>
            </a:extLst>
          </p:cNvPr>
          <p:cNvSpPr>
            <a:spLocks noGrp="1"/>
          </p:cNvSpPr>
          <p:nvPr>
            <p:ph type="dt" sz="half" idx="10"/>
          </p:nvPr>
        </p:nvSpPr>
        <p:spPr/>
        <p:txBody>
          <a:bodyPr/>
          <a:lstStyle/>
          <a:p>
            <a:fld id="{994F9BD3-D917-5C40-8518-BF435D442578}" type="datetimeFigureOut">
              <a:rPr lang="en-US" smtClean="0"/>
              <a:t>2/19/25</a:t>
            </a:fld>
            <a:endParaRPr lang="en-US"/>
          </a:p>
        </p:txBody>
      </p:sp>
      <p:sp>
        <p:nvSpPr>
          <p:cNvPr id="5" name="Footer Placeholder 4">
            <a:extLst>
              <a:ext uri="{FF2B5EF4-FFF2-40B4-BE49-F238E27FC236}">
                <a16:creationId xmlns:a16="http://schemas.microsoft.com/office/drawing/2014/main" id="{05E23CF7-9DF7-C527-7C1E-3C714C00E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5AD17-10DA-139D-2B3A-9E2B200AFFE2}"/>
              </a:ext>
            </a:extLst>
          </p:cNvPr>
          <p:cNvSpPr>
            <a:spLocks noGrp="1"/>
          </p:cNvSpPr>
          <p:nvPr>
            <p:ph type="sldNum" sz="quarter" idx="12"/>
          </p:nvPr>
        </p:nvSpPr>
        <p:spPr/>
        <p:txBody>
          <a:bodyPr/>
          <a:lstStyle/>
          <a:p>
            <a:fld id="{91C78FA4-755C-4A4A-BE5B-6F936A0AA5B8}" type="slidenum">
              <a:rPr lang="en-US" smtClean="0"/>
              <a:t>‹#›</a:t>
            </a:fld>
            <a:endParaRPr lang="en-US"/>
          </a:p>
        </p:txBody>
      </p:sp>
    </p:spTree>
    <p:extLst>
      <p:ext uri="{BB962C8B-B14F-4D97-AF65-F5344CB8AC3E}">
        <p14:creationId xmlns:p14="http://schemas.microsoft.com/office/powerpoint/2010/main" val="2607687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23383-FD42-A25F-8E2A-F84E6BD954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525DD3-A8C6-E9C2-A6D6-6DC3BAD1D6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6A09F3-6575-C3D8-4337-E7DE81A84C20}"/>
              </a:ext>
            </a:extLst>
          </p:cNvPr>
          <p:cNvSpPr>
            <a:spLocks noGrp="1"/>
          </p:cNvSpPr>
          <p:nvPr>
            <p:ph type="dt" sz="half" idx="10"/>
          </p:nvPr>
        </p:nvSpPr>
        <p:spPr/>
        <p:txBody>
          <a:bodyPr/>
          <a:lstStyle/>
          <a:p>
            <a:fld id="{994F9BD3-D917-5C40-8518-BF435D442578}" type="datetimeFigureOut">
              <a:rPr lang="en-US" smtClean="0"/>
              <a:t>2/19/25</a:t>
            </a:fld>
            <a:endParaRPr lang="en-US"/>
          </a:p>
        </p:txBody>
      </p:sp>
      <p:sp>
        <p:nvSpPr>
          <p:cNvPr id="5" name="Footer Placeholder 4">
            <a:extLst>
              <a:ext uri="{FF2B5EF4-FFF2-40B4-BE49-F238E27FC236}">
                <a16:creationId xmlns:a16="http://schemas.microsoft.com/office/drawing/2014/main" id="{F36849CC-9C85-C353-4676-17F769D58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A043F-CE53-AB5C-FD50-A7221B2729B7}"/>
              </a:ext>
            </a:extLst>
          </p:cNvPr>
          <p:cNvSpPr>
            <a:spLocks noGrp="1"/>
          </p:cNvSpPr>
          <p:nvPr>
            <p:ph type="sldNum" sz="quarter" idx="12"/>
          </p:nvPr>
        </p:nvSpPr>
        <p:spPr/>
        <p:txBody>
          <a:bodyPr/>
          <a:lstStyle/>
          <a:p>
            <a:fld id="{91C78FA4-755C-4A4A-BE5B-6F936A0AA5B8}" type="slidenum">
              <a:rPr lang="en-US" smtClean="0"/>
              <a:t>‹#›</a:t>
            </a:fld>
            <a:endParaRPr lang="en-US"/>
          </a:p>
        </p:txBody>
      </p:sp>
    </p:spTree>
    <p:extLst>
      <p:ext uri="{BB962C8B-B14F-4D97-AF65-F5344CB8AC3E}">
        <p14:creationId xmlns:p14="http://schemas.microsoft.com/office/powerpoint/2010/main" val="3672420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BC8F37-1446-635C-4D60-BC9703BACC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426FC7-2937-DAF4-C9F8-9C790824AD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BC500-F820-896E-1BA6-BF34CBEAE272}"/>
              </a:ext>
            </a:extLst>
          </p:cNvPr>
          <p:cNvSpPr>
            <a:spLocks noGrp="1"/>
          </p:cNvSpPr>
          <p:nvPr>
            <p:ph type="dt" sz="half" idx="10"/>
          </p:nvPr>
        </p:nvSpPr>
        <p:spPr/>
        <p:txBody>
          <a:bodyPr/>
          <a:lstStyle/>
          <a:p>
            <a:fld id="{994F9BD3-D917-5C40-8518-BF435D442578}" type="datetimeFigureOut">
              <a:rPr lang="en-US" smtClean="0"/>
              <a:t>2/19/25</a:t>
            </a:fld>
            <a:endParaRPr lang="en-US"/>
          </a:p>
        </p:txBody>
      </p:sp>
      <p:sp>
        <p:nvSpPr>
          <p:cNvPr id="5" name="Footer Placeholder 4">
            <a:extLst>
              <a:ext uri="{FF2B5EF4-FFF2-40B4-BE49-F238E27FC236}">
                <a16:creationId xmlns:a16="http://schemas.microsoft.com/office/drawing/2014/main" id="{58B4BF87-84FE-19B3-439B-35E836308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01C44-7294-9135-A7FD-F88A4D8B0349}"/>
              </a:ext>
            </a:extLst>
          </p:cNvPr>
          <p:cNvSpPr>
            <a:spLocks noGrp="1"/>
          </p:cNvSpPr>
          <p:nvPr>
            <p:ph type="sldNum" sz="quarter" idx="12"/>
          </p:nvPr>
        </p:nvSpPr>
        <p:spPr/>
        <p:txBody>
          <a:bodyPr/>
          <a:lstStyle/>
          <a:p>
            <a:fld id="{91C78FA4-755C-4A4A-BE5B-6F936A0AA5B8}" type="slidenum">
              <a:rPr lang="en-US" smtClean="0"/>
              <a:t>‹#›</a:t>
            </a:fld>
            <a:endParaRPr lang="en-US"/>
          </a:p>
        </p:txBody>
      </p:sp>
    </p:spTree>
    <p:extLst>
      <p:ext uri="{BB962C8B-B14F-4D97-AF65-F5344CB8AC3E}">
        <p14:creationId xmlns:p14="http://schemas.microsoft.com/office/powerpoint/2010/main" val="16377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57157-85CE-F278-7A4C-6D4040B1B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54245-11D3-F3DA-3673-B91A04E98C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2A094-D1B5-17D2-FA3E-FFEEFCBB248B}"/>
              </a:ext>
            </a:extLst>
          </p:cNvPr>
          <p:cNvSpPr>
            <a:spLocks noGrp="1"/>
          </p:cNvSpPr>
          <p:nvPr>
            <p:ph type="dt" sz="half" idx="10"/>
          </p:nvPr>
        </p:nvSpPr>
        <p:spPr/>
        <p:txBody>
          <a:bodyPr/>
          <a:lstStyle/>
          <a:p>
            <a:fld id="{994F9BD3-D917-5C40-8518-BF435D442578}" type="datetimeFigureOut">
              <a:rPr lang="en-US" smtClean="0"/>
              <a:t>2/19/25</a:t>
            </a:fld>
            <a:endParaRPr lang="en-US"/>
          </a:p>
        </p:txBody>
      </p:sp>
      <p:sp>
        <p:nvSpPr>
          <p:cNvPr id="5" name="Footer Placeholder 4">
            <a:extLst>
              <a:ext uri="{FF2B5EF4-FFF2-40B4-BE49-F238E27FC236}">
                <a16:creationId xmlns:a16="http://schemas.microsoft.com/office/drawing/2014/main" id="{C5AC93A1-B8AF-4008-2853-7659D3DCA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1AD275-A810-34E7-C47E-E965CE591424}"/>
              </a:ext>
            </a:extLst>
          </p:cNvPr>
          <p:cNvSpPr>
            <a:spLocks noGrp="1"/>
          </p:cNvSpPr>
          <p:nvPr>
            <p:ph type="sldNum" sz="quarter" idx="12"/>
          </p:nvPr>
        </p:nvSpPr>
        <p:spPr/>
        <p:txBody>
          <a:bodyPr/>
          <a:lstStyle/>
          <a:p>
            <a:fld id="{91C78FA4-755C-4A4A-BE5B-6F936A0AA5B8}" type="slidenum">
              <a:rPr lang="en-US" smtClean="0"/>
              <a:t>‹#›</a:t>
            </a:fld>
            <a:endParaRPr lang="en-US"/>
          </a:p>
        </p:txBody>
      </p:sp>
    </p:spTree>
    <p:extLst>
      <p:ext uri="{BB962C8B-B14F-4D97-AF65-F5344CB8AC3E}">
        <p14:creationId xmlns:p14="http://schemas.microsoft.com/office/powerpoint/2010/main" val="4011127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E5508-A339-B857-6B1D-35AEAEABDC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E0A0AC-1B2D-3D2D-E8E0-00E6084ABE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0C8EA7-99EA-B40C-FAD3-896AD46A1319}"/>
              </a:ext>
            </a:extLst>
          </p:cNvPr>
          <p:cNvSpPr>
            <a:spLocks noGrp="1"/>
          </p:cNvSpPr>
          <p:nvPr>
            <p:ph type="dt" sz="half" idx="10"/>
          </p:nvPr>
        </p:nvSpPr>
        <p:spPr/>
        <p:txBody>
          <a:bodyPr/>
          <a:lstStyle/>
          <a:p>
            <a:fld id="{994F9BD3-D917-5C40-8518-BF435D442578}" type="datetimeFigureOut">
              <a:rPr lang="en-US" smtClean="0"/>
              <a:t>2/19/25</a:t>
            </a:fld>
            <a:endParaRPr lang="en-US"/>
          </a:p>
        </p:txBody>
      </p:sp>
      <p:sp>
        <p:nvSpPr>
          <p:cNvPr id="5" name="Footer Placeholder 4">
            <a:extLst>
              <a:ext uri="{FF2B5EF4-FFF2-40B4-BE49-F238E27FC236}">
                <a16:creationId xmlns:a16="http://schemas.microsoft.com/office/drawing/2014/main" id="{5E2AF4A7-1B32-8F82-3CE1-E1B5173C0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557F7-6CB2-34D7-836D-B0ADB289BF7E}"/>
              </a:ext>
            </a:extLst>
          </p:cNvPr>
          <p:cNvSpPr>
            <a:spLocks noGrp="1"/>
          </p:cNvSpPr>
          <p:nvPr>
            <p:ph type="sldNum" sz="quarter" idx="12"/>
          </p:nvPr>
        </p:nvSpPr>
        <p:spPr/>
        <p:txBody>
          <a:bodyPr/>
          <a:lstStyle/>
          <a:p>
            <a:fld id="{91C78FA4-755C-4A4A-BE5B-6F936A0AA5B8}" type="slidenum">
              <a:rPr lang="en-US" smtClean="0"/>
              <a:t>‹#›</a:t>
            </a:fld>
            <a:endParaRPr lang="en-US"/>
          </a:p>
        </p:txBody>
      </p:sp>
    </p:spTree>
    <p:extLst>
      <p:ext uri="{BB962C8B-B14F-4D97-AF65-F5344CB8AC3E}">
        <p14:creationId xmlns:p14="http://schemas.microsoft.com/office/powerpoint/2010/main" val="570635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781-57A6-BC25-0EDD-ABD6E5A41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FDF954-FE03-F79F-2C43-EAE6427168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152211-C870-19DE-465B-737ECB45B0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59DE2-9649-F309-E00C-1C8005A0C6CD}"/>
              </a:ext>
            </a:extLst>
          </p:cNvPr>
          <p:cNvSpPr>
            <a:spLocks noGrp="1"/>
          </p:cNvSpPr>
          <p:nvPr>
            <p:ph type="dt" sz="half" idx="10"/>
          </p:nvPr>
        </p:nvSpPr>
        <p:spPr/>
        <p:txBody>
          <a:bodyPr/>
          <a:lstStyle/>
          <a:p>
            <a:fld id="{994F9BD3-D917-5C40-8518-BF435D442578}" type="datetimeFigureOut">
              <a:rPr lang="en-US" smtClean="0"/>
              <a:t>2/19/25</a:t>
            </a:fld>
            <a:endParaRPr lang="en-US"/>
          </a:p>
        </p:txBody>
      </p:sp>
      <p:sp>
        <p:nvSpPr>
          <p:cNvPr id="6" name="Footer Placeholder 5">
            <a:extLst>
              <a:ext uri="{FF2B5EF4-FFF2-40B4-BE49-F238E27FC236}">
                <a16:creationId xmlns:a16="http://schemas.microsoft.com/office/drawing/2014/main" id="{253D9D81-6B3C-162C-3170-F250DACF3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602FAE-5D63-7206-1B14-8847D957E342}"/>
              </a:ext>
            </a:extLst>
          </p:cNvPr>
          <p:cNvSpPr>
            <a:spLocks noGrp="1"/>
          </p:cNvSpPr>
          <p:nvPr>
            <p:ph type="sldNum" sz="quarter" idx="12"/>
          </p:nvPr>
        </p:nvSpPr>
        <p:spPr/>
        <p:txBody>
          <a:bodyPr/>
          <a:lstStyle/>
          <a:p>
            <a:fld id="{91C78FA4-755C-4A4A-BE5B-6F936A0AA5B8}" type="slidenum">
              <a:rPr lang="en-US" smtClean="0"/>
              <a:t>‹#›</a:t>
            </a:fld>
            <a:endParaRPr lang="en-US"/>
          </a:p>
        </p:txBody>
      </p:sp>
    </p:spTree>
    <p:extLst>
      <p:ext uri="{BB962C8B-B14F-4D97-AF65-F5344CB8AC3E}">
        <p14:creationId xmlns:p14="http://schemas.microsoft.com/office/powerpoint/2010/main" val="2160917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0BD0-FDEA-6AC8-5E06-BDADA07EF5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84376E-95B1-A69E-3066-AEE71467ED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812A0F-D7F7-4EAF-9648-E499EE2DC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636BFA-FB26-540E-5E1E-A218A29A68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BB8E70-05EE-DBA4-FD13-2F72B81344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04A405-A0CE-9366-CFFC-40845AAE0784}"/>
              </a:ext>
            </a:extLst>
          </p:cNvPr>
          <p:cNvSpPr>
            <a:spLocks noGrp="1"/>
          </p:cNvSpPr>
          <p:nvPr>
            <p:ph type="dt" sz="half" idx="10"/>
          </p:nvPr>
        </p:nvSpPr>
        <p:spPr/>
        <p:txBody>
          <a:bodyPr/>
          <a:lstStyle/>
          <a:p>
            <a:fld id="{994F9BD3-D917-5C40-8518-BF435D442578}" type="datetimeFigureOut">
              <a:rPr lang="en-US" smtClean="0"/>
              <a:t>2/19/25</a:t>
            </a:fld>
            <a:endParaRPr lang="en-US"/>
          </a:p>
        </p:txBody>
      </p:sp>
      <p:sp>
        <p:nvSpPr>
          <p:cNvPr id="8" name="Footer Placeholder 7">
            <a:extLst>
              <a:ext uri="{FF2B5EF4-FFF2-40B4-BE49-F238E27FC236}">
                <a16:creationId xmlns:a16="http://schemas.microsoft.com/office/drawing/2014/main" id="{303F9FCC-F1C1-1943-C07F-81B784856F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A746CC-CCBD-A408-3895-04F098E2C1FC}"/>
              </a:ext>
            </a:extLst>
          </p:cNvPr>
          <p:cNvSpPr>
            <a:spLocks noGrp="1"/>
          </p:cNvSpPr>
          <p:nvPr>
            <p:ph type="sldNum" sz="quarter" idx="12"/>
          </p:nvPr>
        </p:nvSpPr>
        <p:spPr/>
        <p:txBody>
          <a:bodyPr/>
          <a:lstStyle/>
          <a:p>
            <a:fld id="{91C78FA4-755C-4A4A-BE5B-6F936A0AA5B8}" type="slidenum">
              <a:rPr lang="en-US" smtClean="0"/>
              <a:t>‹#›</a:t>
            </a:fld>
            <a:endParaRPr lang="en-US"/>
          </a:p>
        </p:txBody>
      </p:sp>
    </p:spTree>
    <p:extLst>
      <p:ext uri="{BB962C8B-B14F-4D97-AF65-F5344CB8AC3E}">
        <p14:creationId xmlns:p14="http://schemas.microsoft.com/office/powerpoint/2010/main" val="1694897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CD0D0-8E45-E529-5D66-B19C7CDF74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336C94-011E-D03E-F44C-1BE09844D05C}"/>
              </a:ext>
            </a:extLst>
          </p:cNvPr>
          <p:cNvSpPr>
            <a:spLocks noGrp="1"/>
          </p:cNvSpPr>
          <p:nvPr>
            <p:ph type="dt" sz="half" idx="10"/>
          </p:nvPr>
        </p:nvSpPr>
        <p:spPr/>
        <p:txBody>
          <a:bodyPr/>
          <a:lstStyle/>
          <a:p>
            <a:fld id="{994F9BD3-D917-5C40-8518-BF435D442578}" type="datetimeFigureOut">
              <a:rPr lang="en-US" smtClean="0"/>
              <a:t>2/19/25</a:t>
            </a:fld>
            <a:endParaRPr lang="en-US"/>
          </a:p>
        </p:txBody>
      </p:sp>
      <p:sp>
        <p:nvSpPr>
          <p:cNvPr id="4" name="Footer Placeholder 3">
            <a:extLst>
              <a:ext uri="{FF2B5EF4-FFF2-40B4-BE49-F238E27FC236}">
                <a16:creationId xmlns:a16="http://schemas.microsoft.com/office/drawing/2014/main" id="{F8E32F19-7250-038A-B9D8-4956E992B9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B2F645-434B-3F59-0008-87D4D52A866A}"/>
              </a:ext>
            </a:extLst>
          </p:cNvPr>
          <p:cNvSpPr>
            <a:spLocks noGrp="1"/>
          </p:cNvSpPr>
          <p:nvPr>
            <p:ph type="sldNum" sz="quarter" idx="12"/>
          </p:nvPr>
        </p:nvSpPr>
        <p:spPr/>
        <p:txBody>
          <a:bodyPr/>
          <a:lstStyle/>
          <a:p>
            <a:fld id="{91C78FA4-755C-4A4A-BE5B-6F936A0AA5B8}" type="slidenum">
              <a:rPr lang="en-US" smtClean="0"/>
              <a:t>‹#›</a:t>
            </a:fld>
            <a:endParaRPr lang="en-US"/>
          </a:p>
        </p:txBody>
      </p:sp>
    </p:spTree>
    <p:extLst>
      <p:ext uri="{BB962C8B-B14F-4D97-AF65-F5344CB8AC3E}">
        <p14:creationId xmlns:p14="http://schemas.microsoft.com/office/powerpoint/2010/main" val="279539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298E89-6A26-FAF4-0627-231D3652335D}"/>
              </a:ext>
            </a:extLst>
          </p:cNvPr>
          <p:cNvSpPr>
            <a:spLocks noGrp="1"/>
          </p:cNvSpPr>
          <p:nvPr>
            <p:ph type="dt" sz="half" idx="10"/>
          </p:nvPr>
        </p:nvSpPr>
        <p:spPr/>
        <p:txBody>
          <a:bodyPr/>
          <a:lstStyle/>
          <a:p>
            <a:fld id="{994F9BD3-D917-5C40-8518-BF435D442578}" type="datetimeFigureOut">
              <a:rPr lang="en-US" smtClean="0"/>
              <a:t>2/19/25</a:t>
            </a:fld>
            <a:endParaRPr lang="en-US"/>
          </a:p>
        </p:txBody>
      </p:sp>
      <p:sp>
        <p:nvSpPr>
          <p:cNvPr id="3" name="Footer Placeholder 2">
            <a:extLst>
              <a:ext uri="{FF2B5EF4-FFF2-40B4-BE49-F238E27FC236}">
                <a16:creationId xmlns:a16="http://schemas.microsoft.com/office/drawing/2014/main" id="{4DDB3646-1E14-E0D1-F462-1D333A6B21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DF7887-B88F-4B05-878D-9C050BB7BD31}"/>
              </a:ext>
            </a:extLst>
          </p:cNvPr>
          <p:cNvSpPr>
            <a:spLocks noGrp="1"/>
          </p:cNvSpPr>
          <p:nvPr>
            <p:ph type="sldNum" sz="quarter" idx="12"/>
          </p:nvPr>
        </p:nvSpPr>
        <p:spPr/>
        <p:txBody>
          <a:bodyPr/>
          <a:lstStyle/>
          <a:p>
            <a:fld id="{91C78FA4-755C-4A4A-BE5B-6F936A0AA5B8}" type="slidenum">
              <a:rPr lang="en-US" smtClean="0"/>
              <a:t>‹#›</a:t>
            </a:fld>
            <a:endParaRPr lang="en-US"/>
          </a:p>
        </p:txBody>
      </p:sp>
    </p:spTree>
    <p:extLst>
      <p:ext uri="{BB962C8B-B14F-4D97-AF65-F5344CB8AC3E}">
        <p14:creationId xmlns:p14="http://schemas.microsoft.com/office/powerpoint/2010/main" val="282680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FDC72-4EC7-54A7-B55F-FB9C23FD6A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E47B99-6B45-D85A-FC4A-1E382A8A5D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FC60D9-6428-EB4C-99FF-C719D2D4C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A241D-02C0-6E38-E524-A10DD20435E4}"/>
              </a:ext>
            </a:extLst>
          </p:cNvPr>
          <p:cNvSpPr>
            <a:spLocks noGrp="1"/>
          </p:cNvSpPr>
          <p:nvPr>
            <p:ph type="dt" sz="half" idx="10"/>
          </p:nvPr>
        </p:nvSpPr>
        <p:spPr/>
        <p:txBody>
          <a:bodyPr/>
          <a:lstStyle/>
          <a:p>
            <a:fld id="{994F9BD3-D917-5C40-8518-BF435D442578}" type="datetimeFigureOut">
              <a:rPr lang="en-US" smtClean="0"/>
              <a:t>2/19/25</a:t>
            </a:fld>
            <a:endParaRPr lang="en-US"/>
          </a:p>
        </p:txBody>
      </p:sp>
      <p:sp>
        <p:nvSpPr>
          <p:cNvPr id="6" name="Footer Placeholder 5">
            <a:extLst>
              <a:ext uri="{FF2B5EF4-FFF2-40B4-BE49-F238E27FC236}">
                <a16:creationId xmlns:a16="http://schemas.microsoft.com/office/drawing/2014/main" id="{86328A1D-2B5E-DCCA-4A5B-EE1C6665FC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5ED363-20C6-FED2-811A-4760C3B88EB4}"/>
              </a:ext>
            </a:extLst>
          </p:cNvPr>
          <p:cNvSpPr>
            <a:spLocks noGrp="1"/>
          </p:cNvSpPr>
          <p:nvPr>
            <p:ph type="sldNum" sz="quarter" idx="12"/>
          </p:nvPr>
        </p:nvSpPr>
        <p:spPr/>
        <p:txBody>
          <a:bodyPr/>
          <a:lstStyle/>
          <a:p>
            <a:fld id="{91C78FA4-755C-4A4A-BE5B-6F936A0AA5B8}" type="slidenum">
              <a:rPr lang="en-US" smtClean="0"/>
              <a:t>‹#›</a:t>
            </a:fld>
            <a:endParaRPr lang="en-US"/>
          </a:p>
        </p:txBody>
      </p:sp>
    </p:spTree>
    <p:extLst>
      <p:ext uri="{BB962C8B-B14F-4D97-AF65-F5344CB8AC3E}">
        <p14:creationId xmlns:p14="http://schemas.microsoft.com/office/powerpoint/2010/main" val="66190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B9667-FC7F-C6DA-C17D-085C32A7B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5B6EA-EED2-3978-9375-C0266D4FC3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018AB2-A7FF-F412-0105-F9EC114F4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436CF-857E-4DD3-7B45-999FFFBDA08F}"/>
              </a:ext>
            </a:extLst>
          </p:cNvPr>
          <p:cNvSpPr>
            <a:spLocks noGrp="1"/>
          </p:cNvSpPr>
          <p:nvPr>
            <p:ph type="dt" sz="half" idx="10"/>
          </p:nvPr>
        </p:nvSpPr>
        <p:spPr/>
        <p:txBody>
          <a:bodyPr/>
          <a:lstStyle/>
          <a:p>
            <a:fld id="{994F9BD3-D917-5C40-8518-BF435D442578}" type="datetimeFigureOut">
              <a:rPr lang="en-US" smtClean="0"/>
              <a:t>2/19/25</a:t>
            </a:fld>
            <a:endParaRPr lang="en-US"/>
          </a:p>
        </p:txBody>
      </p:sp>
      <p:sp>
        <p:nvSpPr>
          <p:cNvPr id="6" name="Footer Placeholder 5">
            <a:extLst>
              <a:ext uri="{FF2B5EF4-FFF2-40B4-BE49-F238E27FC236}">
                <a16:creationId xmlns:a16="http://schemas.microsoft.com/office/drawing/2014/main" id="{6253A217-B736-8069-F146-023303799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AA60DA-6625-87EA-DE58-C971192A77AA}"/>
              </a:ext>
            </a:extLst>
          </p:cNvPr>
          <p:cNvSpPr>
            <a:spLocks noGrp="1"/>
          </p:cNvSpPr>
          <p:nvPr>
            <p:ph type="sldNum" sz="quarter" idx="12"/>
          </p:nvPr>
        </p:nvSpPr>
        <p:spPr/>
        <p:txBody>
          <a:bodyPr/>
          <a:lstStyle/>
          <a:p>
            <a:fld id="{91C78FA4-755C-4A4A-BE5B-6F936A0AA5B8}" type="slidenum">
              <a:rPr lang="en-US" smtClean="0"/>
              <a:t>‹#›</a:t>
            </a:fld>
            <a:endParaRPr lang="en-US"/>
          </a:p>
        </p:txBody>
      </p:sp>
    </p:spTree>
    <p:extLst>
      <p:ext uri="{BB962C8B-B14F-4D97-AF65-F5344CB8AC3E}">
        <p14:creationId xmlns:p14="http://schemas.microsoft.com/office/powerpoint/2010/main" val="924918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FA0157-3EA9-D25B-EDE0-D3DE3CA358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7F9E73-F8FE-68EF-6DCE-71658005D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B8236-0B48-EF84-2747-B682C9B14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4F9BD3-D917-5C40-8518-BF435D442578}" type="datetimeFigureOut">
              <a:rPr lang="en-US" smtClean="0"/>
              <a:t>2/19/25</a:t>
            </a:fld>
            <a:endParaRPr lang="en-US"/>
          </a:p>
        </p:txBody>
      </p:sp>
      <p:sp>
        <p:nvSpPr>
          <p:cNvPr id="5" name="Footer Placeholder 4">
            <a:extLst>
              <a:ext uri="{FF2B5EF4-FFF2-40B4-BE49-F238E27FC236}">
                <a16:creationId xmlns:a16="http://schemas.microsoft.com/office/drawing/2014/main" id="{EA2B0778-D658-72D7-EBAA-28B638BDF7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75C21BD-CD70-AECA-CADF-BE7B669344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C78FA4-755C-4A4A-BE5B-6F936A0AA5B8}" type="slidenum">
              <a:rPr lang="en-US" smtClean="0"/>
              <a:t>‹#›</a:t>
            </a:fld>
            <a:endParaRPr lang="en-US"/>
          </a:p>
        </p:txBody>
      </p:sp>
    </p:spTree>
    <p:extLst>
      <p:ext uri="{BB962C8B-B14F-4D97-AF65-F5344CB8AC3E}">
        <p14:creationId xmlns:p14="http://schemas.microsoft.com/office/powerpoint/2010/main" val="1840120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hyperlink" Target="https://www.era.nih.gov/erahelp/commons/Commons/rppr/Edit_HSS_%20Studies.htm?Highlight=editing%20studies"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mailto:SPA-Grants@umaryland.edu" TargetMode="External"/><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hyperlink" Target="https://www.era.nih.gov/files/HSS-error-and-warning-PI-and-SO-quick-guide.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hyperlink" Target="https://era.nih.gov/files/ASSIST_user_guide.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hyperlink" Target="https://grants.nih.gov/sites/default/files/Participant-level%20data%20template%20tip%20sheet.pdf"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customXml" Target="../ink/ink1.xml"/><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customXml" Target="../ink/ink3.xml"/><Relationship Id="rId4" Type="http://schemas.openxmlformats.org/officeDocument/2006/relationships/notesSlide" Target="../notesSlides/notesSlide8.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4FCDF-1D82-4C7F-87D4-20FB699045CB}"/>
              </a:ext>
            </a:extLst>
          </p:cNvPr>
          <p:cNvSpPr>
            <a:spLocks noGrp="1"/>
          </p:cNvSpPr>
          <p:nvPr>
            <p:ph type="ctrTitle"/>
          </p:nvPr>
        </p:nvSpPr>
        <p:spPr>
          <a:xfrm>
            <a:off x="208005" y="2719576"/>
            <a:ext cx="11775988" cy="1631093"/>
          </a:xfrm>
        </p:spPr>
        <p:txBody>
          <a:bodyPr>
            <a:normAutofit/>
          </a:bodyPr>
          <a:lstStyle/>
          <a:p>
            <a:r>
              <a:rPr lang="en-US" sz="4800" dirty="0"/>
              <a:t>Editing the Human Subjects Study Form</a:t>
            </a:r>
          </a:p>
        </p:txBody>
      </p:sp>
      <p:sp>
        <p:nvSpPr>
          <p:cNvPr id="3" name="Subtitle 2">
            <a:extLst>
              <a:ext uri="{FF2B5EF4-FFF2-40B4-BE49-F238E27FC236}">
                <a16:creationId xmlns:a16="http://schemas.microsoft.com/office/drawing/2014/main" id="{24146A6E-02E1-5EF7-D887-A257AB8639EA}"/>
              </a:ext>
            </a:extLst>
          </p:cNvPr>
          <p:cNvSpPr>
            <a:spLocks noGrp="1"/>
          </p:cNvSpPr>
          <p:nvPr>
            <p:ph type="subTitle" idx="1"/>
          </p:nvPr>
        </p:nvSpPr>
        <p:spPr>
          <a:xfrm>
            <a:off x="1523999" y="4508199"/>
            <a:ext cx="9144000" cy="1384601"/>
          </a:xfrm>
        </p:spPr>
        <p:txBody>
          <a:bodyPr/>
          <a:lstStyle/>
          <a:p>
            <a:r>
              <a:rPr lang="en-US" dirty="0">
                <a:hlinkClick r:id="rId5"/>
              </a:rPr>
              <a:t>eRA Online Help Link</a:t>
            </a:r>
            <a:endParaRPr lang="en-US" dirty="0"/>
          </a:p>
          <a:p>
            <a:endParaRPr lang="en-US" dirty="0"/>
          </a:p>
        </p:txBody>
      </p:sp>
      <p:pic>
        <p:nvPicPr>
          <p:cNvPr id="22" name="Audio 21">
            <a:extLst>
              <a:ext uri="{FF2B5EF4-FFF2-40B4-BE49-F238E27FC236}">
                <a16:creationId xmlns:a16="http://schemas.microsoft.com/office/drawing/2014/main" id="{04F7FE24-9018-5F65-65C6-4C8D3915A0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
        <p:nvSpPr>
          <p:cNvPr id="5" name="TextBox 4">
            <a:extLst>
              <a:ext uri="{FF2B5EF4-FFF2-40B4-BE49-F238E27FC236}">
                <a16:creationId xmlns:a16="http://schemas.microsoft.com/office/drawing/2014/main" id="{00155A0A-1F75-E8D9-C6D9-F58FD1AC5682}"/>
              </a:ext>
            </a:extLst>
          </p:cNvPr>
          <p:cNvSpPr txBox="1"/>
          <p:nvPr/>
        </p:nvSpPr>
        <p:spPr>
          <a:xfrm>
            <a:off x="152400" y="6059269"/>
            <a:ext cx="9144000" cy="369332"/>
          </a:xfrm>
          <a:prstGeom prst="rect">
            <a:avLst/>
          </a:prstGeom>
          <a:noFill/>
        </p:spPr>
        <p:txBody>
          <a:bodyPr wrap="square" rtlCol="0">
            <a:spAutoFit/>
          </a:bodyPr>
          <a:lstStyle/>
          <a:p>
            <a:r>
              <a:rPr lang="en-US" dirty="0">
                <a:solidFill>
                  <a:srgbClr val="0070C0"/>
                </a:solidFill>
              </a:rPr>
              <a:t>* </a:t>
            </a:r>
            <a:r>
              <a:rPr lang="en-US" sz="1200" dirty="0"/>
              <a:t>Credit:  All slides were snipped from the </a:t>
            </a:r>
            <a:r>
              <a:rPr lang="en-US" sz="1200" dirty="0" err="1"/>
              <a:t>eRA</a:t>
            </a:r>
            <a:r>
              <a:rPr lang="en-US" sz="1200" dirty="0"/>
              <a:t> Online Help Editing Studies topic for the Research Performance Progress Report (RPPR)</a:t>
            </a:r>
          </a:p>
        </p:txBody>
      </p:sp>
      <p:pic>
        <p:nvPicPr>
          <p:cNvPr id="9" name="Picture 8" descr="A logo of a university of baltimore&#10;&#10;Description automatically generated">
            <a:extLst>
              <a:ext uri="{FF2B5EF4-FFF2-40B4-BE49-F238E27FC236}">
                <a16:creationId xmlns:a16="http://schemas.microsoft.com/office/drawing/2014/main" id="{4232F642-A6AC-53C8-2A9C-E533FAFF1732}"/>
              </a:ext>
            </a:extLst>
          </p:cNvPr>
          <p:cNvPicPr>
            <a:picLocks noChangeAspect="1"/>
          </p:cNvPicPr>
          <p:nvPr/>
        </p:nvPicPr>
        <p:blipFill>
          <a:blip r:embed="rId7"/>
          <a:stretch>
            <a:fillRect/>
          </a:stretch>
        </p:blipFill>
        <p:spPr>
          <a:xfrm>
            <a:off x="3797300" y="152400"/>
            <a:ext cx="4597400" cy="2171700"/>
          </a:xfrm>
          <a:prstGeom prst="rect">
            <a:avLst/>
          </a:prstGeom>
        </p:spPr>
      </p:pic>
      <p:sp>
        <p:nvSpPr>
          <p:cNvPr id="10" name="TextBox 9">
            <a:extLst>
              <a:ext uri="{FF2B5EF4-FFF2-40B4-BE49-F238E27FC236}">
                <a16:creationId xmlns:a16="http://schemas.microsoft.com/office/drawing/2014/main" id="{F52509EC-2AE2-B7A0-F49C-D187B221957A}"/>
              </a:ext>
            </a:extLst>
          </p:cNvPr>
          <p:cNvSpPr txBox="1"/>
          <p:nvPr/>
        </p:nvSpPr>
        <p:spPr>
          <a:xfrm>
            <a:off x="2957383" y="2381436"/>
            <a:ext cx="6277233" cy="1231106"/>
          </a:xfrm>
          <a:prstGeom prst="rect">
            <a:avLst/>
          </a:prstGeom>
          <a:noFill/>
        </p:spPr>
        <p:txBody>
          <a:bodyPr wrap="square" rtlCol="0">
            <a:spAutoFit/>
          </a:bodyPr>
          <a:lstStyle/>
          <a:p>
            <a:pPr algn="ctr"/>
            <a:r>
              <a:rPr lang="en-US" sz="2800" dirty="0">
                <a:solidFill>
                  <a:schemeClr val="bg2">
                    <a:lumMod val="50000"/>
                  </a:schemeClr>
                </a:solidFill>
              </a:rPr>
              <a:t>Sponsored Programs Administration</a:t>
            </a:r>
          </a:p>
          <a:p>
            <a:pPr algn="ctr"/>
            <a:r>
              <a:rPr lang="en-US" sz="2800" dirty="0">
                <a:solidFill>
                  <a:schemeClr val="bg2">
                    <a:lumMod val="50000"/>
                  </a:schemeClr>
                </a:solidFill>
              </a:rPr>
              <a:t>FY25 </a:t>
            </a:r>
          </a:p>
          <a:p>
            <a:endParaRPr lang="en-US" dirty="0"/>
          </a:p>
        </p:txBody>
      </p:sp>
      <p:sp>
        <p:nvSpPr>
          <p:cNvPr id="4" name="TextBox 3">
            <a:extLst>
              <a:ext uri="{FF2B5EF4-FFF2-40B4-BE49-F238E27FC236}">
                <a16:creationId xmlns:a16="http://schemas.microsoft.com/office/drawing/2014/main" id="{097E1C56-4C42-B4E0-3249-AF4C3511D651}"/>
              </a:ext>
            </a:extLst>
          </p:cNvPr>
          <p:cNvSpPr txBox="1"/>
          <p:nvPr/>
        </p:nvSpPr>
        <p:spPr>
          <a:xfrm>
            <a:off x="8957012" y="152400"/>
            <a:ext cx="2995449" cy="830997"/>
          </a:xfrm>
          <a:prstGeom prst="rect">
            <a:avLst/>
          </a:prstGeom>
          <a:noFill/>
        </p:spPr>
        <p:txBody>
          <a:bodyPr wrap="square" rtlCol="0">
            <a:spAutoFit/>
          </a:bodyPr>
          <a:lstStyle/>
          <a:p>
            <a:r>
              <a:rPr lang="en-US" sz="1200" dirty="0">
                <a:solidFill>
                  <a:srgbClr val="EE0006"/>
                </a:solidFill>
              </a:rPr>
              <a:t>Click “Presenter View” from the Slide Show Tab to listen to the presentation or click on the Microphone button on each slide to listen to each slide individually. </a:t>
            </a:r>
          </a:p>
        </p:txBody>
      </p:sp>
    </p:spTree>
    <p:extLst>
      <p:ext uri="{BB962C8B-B14F-4D97-AF65-F5344CB8AC3E}">
        <p14:creationId xmlns:p14="http://schemas.microsoft.com/office/powerpoint/2010/main" val="2891585023"/>
      </p:ext>
    </p:extLst>
  </p:cSld>
  <p:clrMapOvr>
    <a:masterClrMapping/>
  </p:clrMapOvr>
  <mc:AlternateContent xmlns:mc="http://schemas.openxmlformats.org/markup-compatibility/2006" xmlns:p14="http://schemas.microsoft.com/office/powerpoint/2010/main">
    <mc:Choice Requires="p14">
      <p:transition spd="slow" p14:dur="2000" advTm="24772"/>
    </mc:Choice>
    <mc:Fallback xmlns="">
      <p:transition spd="slow" advTm="24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5CA5-509F-3672-039D-7CF8E6ABB74D}"/>
              </a:ext>
            </a:extLst>
          </p:cNvPr>
          <p:cNvSpPr>
            <a:spLocks noGrp="1"/>
          </p:cNvSpPr>
          <p:nvPr>
            <p:ph type="title"/>
          </p:nvPr>
        </p:nvSpPr>
        <p:spPr/>
        <p:txBody>
          <a:bodyPr/>
          <a:lstStyle/>
          <a:p>
            <a:r>
              <a:rPr lang="en-US" dirty="0"/>
              <a:t>You did it!</a:t>
            </a:r>
          </a:p>
        </p:txBody>
      </p:sp>
      <p:pic>
        <p:nvPicPr>
          <p:cNvPr id="4" name="Content Placeholder 3">
            <a:extLst>
              <a:ext uri="{FF2B5EF4-FFF2-40B4-BE49-F238E27FC236}">
                <a16:creationId xmlns:a16="http://schemas.microsoft.com/office/drawing/2014/main" id="{7C93FF78-6FCA-DD52-5E08-0355BC61F45C}"/>
              </a:ext>
            </a:extLst>
          </p:cNvPr>
          <p:cNvPicPr>
            <a:picLocks noGrp="1" noChangeAspect="1"/>
          </p:cNvPicPr>
          <p:nvPr>
            <p:ph idx="1"/>
          </p:nvPr>
        </p:nvPicPr>
        <p:blipFill>
          <a:blip r:embed="rId5"/>
          <a:stretch>
            <a:fillRect/>
          </a:stretch>
        </p:blipFill>
        <p:spPr>
          <a:xfrm>
            <a:off x="3993903" y="890205"/>
            <a:ext cx="4351338" cy="4351338"/>
          </a:xfrm>
          <a:prstGeom prst="rect">
            <a:avLst/>
          </a:prstGeom>
        </p:spPr>
      </p:pic>
      <p:sp>
        <p:nvSpPr>
          <p:cNvPr id="5" name="TextBox 4">
            <a:extLst>
              <a:ext uri="{FF2B5EF4-FFF2-40B4-BE49-F238E27FC236}">
                <a16:creationId xmlns:a16="http://schemas.microsoft.com/office/drawing/2014/main" id="{BD9E2C73-C720-4CBE-462A-80AAF21CF3C1}"/>
              </a:ext>
            </a:extLst>
          </p:cNvPr>
          <p:cNvSpPr txBox="1"/>
          <p:nvPr/>
        </p:nvSpPr>
        <p:spPr>
          <a:xfrm>
            <a:off x="3519616" y="6311900"/>
            <a:ext cx="8884508" cy="400110"/>
          </a:xfrm>
          <a:prstGeom prst="rect">
            <a:avLst/>
          </a:prstGeom>
          <a:noFill/>
        </p:spPr>
        <p:txBody>
          <a:bodyPr wrap="square" rtlCol="0">
            <a:spAutoFit/>
          </a:bodyPr>
          <a:lstStyle/>
          <a:p>
            <a:r>
              <a:rPr lang="en-US" u="sng" dirty="0">
                <a:solidFill>
                  <a:srgbClr val="467886"/>
                </a:solidFill>
                <a:hlinkClick r:id="rId6">
                  <a:extLst>
                    <a:ext uri="{A12FA001-AC4F-418D-AE19-62706E023703}">
                      <ahyp:hlinkClr xmlns:ahyp="http://schemas.microsoft.com/office/drawing/2018/hyperlinkcolor" val="tx"/>
                    </a:ext>
                  </a:extLst>
                </a:hlinkClick>
              </a:rPr>
              <a:t>Contact </a:t>
            </a:r>
            <a:r>
              <a:rPr lang="en-US" sz="2000" u="sng" dirty="0">
                <a:solidFill>
                  <a:srgbClr val="467886"/>
                </a:solidFill>
                <a:hlinkClick r:id="rId6">
                  <a:extLst>
                    <a:ext uri="{A12FA001-AC4F-418D-AE19-62706E023703}">
                      <ahyp:hlinkClr xmlns:ahyp="http://schemas.microsoft.com/office/drawing/2018/hyperlinkcolor" val="tx"/>
                    </a:ext>
                  </a:extLst>
                </a:hlinkClick>
              </a:rPr>
              <a:t>SPA-Grants@umaryland.edu</a:t>
            </a:r>
            <a:r>
              <a:rPr lang="en-US" sz="2000" u="sng" dirty="0">
                <a:solidFill>
                  <a:srgbClr val="467886"/>
                </a:solidFill>
              </a:rPr>
              <a:t> </a:t>
            </a:r>
            <a:r>
              <a:rPr lang="en-US" u="sng" dirty="0">
                <a:solidFill>
                  <a:srgbClr val="467886"/>
                </a:solidFill>
              </a:rPr>
              <a:t>for support. </a:t>
            </a:r>
            <a:endParaRPr lang="en-US" u="sng" dirty="0"/>
          </a:p>
        </p:txBody>
      </p:sp>
      <p:pic>
        <p:nvPicPr>
          <p:cNvPr id="12" name="Audio 11">
            <a:extLst>
              <a:ext uri="{FF2B5EF4-FFF2-40B4-BE49-F238E27FC236}">
                <a16:creationId xmlns:a16="http://schemas.microsoft.com/office/drawing/2014/main" id="{3DFA0B86-3314-66E4-CFCE-4B8C062E16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3" name="TextBox 2">
            <a:extLst>
              <a:ext uri="{FF2B5EF4-FFF2-40B4-BE49-F238E27FC236}">
                <a16:creationId xmlns:a16="http://schemas.microsoft.com/office/drawing/2014/main" id="{EC953D33-169D-6B4F-D5EB-674D788A6D9D}"/>
              </a:ext>
            </a:extLst>
          </p:cNvPr>
          <p:cNvSpPr txBox="1"/>
          <p:nvPr/>
        </p:nvSpPr>
        <p:spPr>
          <a:xfrm>
            <a:off x="1416269" y="5337477"/>
            <a:ext cx="10024076" cy="646331"/>
          </a:xfrm>
          <a:prstGeom prst="rect">
            <a:avLst/>
          </a:prstGeom>
          <a:noFill/>
        </p:spPr>
        <p:txBody>
          <a:bodyPr wrap="square" rtlCol="0">
            <a:spAutoFit/>
          </a:bodyPr>
          <a:lstStyle/>
          <a:p>
            <a:r>
              <a:rPr lang="en-US" dirty="0"/>
              <a:t>Always reach out to your Department Administrator first for support as they are your frontline collaborator in the RPPR process. However,  all are welcome to contact SPA at anytime for help!!</a:t>
            </a:r>
          </a:p>
        </p:txBody>
      </p:sp>
    </p:spTree>
    <p:extLst>
      <p:ext uri="{BB962C8B-B14F-4D97-AF65-F5344CB8AC3E}">
        <p14:creationId xmlns:p14="http://schemas.microsoft.com/office/powerpoint/2010/main" val="2887553369"/>
      </p:ext>
    </p:extLst>
  </p:cSld>
  <p:clrMapOvr>
    <a:masterClrMapping/>
  </p:clrMapOvr>
  <mc:AlternateContent xmlns:mc="http://schemas.openxmlformats.org/markup-compatibility/2006" xmlns:p14="http://schemas.microsoft.com/office/powerpoint/2010/main">
    <mc:Choice Requires="p14">
      <p:transition spd="slow" p14:dur="2000" advTm="18832"/>
    </mc:Choice>
    <mc:Fallback xmlns="">
      <p:transition spd="slow" advTm="18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BD21-FE06-CCD4-902F-50B0D07598AE}"/>
              </a:ext>
            </a:extLst>
          </p:cNvPr>
          <p:cNvSpPr>
            <a:spLocks noGrp="1"/>
          </p:cNvSpPr>
          <p:nvPr>
            <p:ph type="title"/>
          </p:nvPr>
        </p:nvSpPr>
        <p:spPr/>
        <p:txBody>
          <a:bodyPr>
            <a:normAutofit fontScale="90000"/>
          </a:bodyPr>
          <a:lstStyle/>
          <a:p>
            <a:br>
              <a:rPr lang="en-US" dirty="0"/>
            </a:br>
            <a:r>
              <a:rPr lang="en-US" dirty="0">
                <a:hlinkClick r:id="rId5"/>
              </a:rPr>
              <a:t>Quick Guide for Warnings and Errors</a:t>
            </a:r>
            <a:br>
              <a:rPr lang="en-US" dirty="0"/>
            </a:br>
            <a:endParaRPr lang="en-US" dirty="0"/>
          </a:p>
        </p:txBody>
      </p:sp>
      <p:sp>
        <p:nvSpPr>
          <p:cNvPr id="3" name="Content Placeholder 2">
            <a:extLst>
              <a:ext uri="{FF2B5EF4-FFF2-40B4-BE49-F238E27FC236}">
                <a16:creationId xmlns:a16="http://schemas.microsoft.com/office/drawing/2014/main" id="{711C3117-5BCE-FF96-1C42-08DF13BA6947}"/>
              </a:ext>
            </a:extLst>
          </p:cNvPr>
          <p:cNvSpPr>
            <a:spLocks noGrp="1"/>
          </p:cNvSpPr>
          <p:nvPr>
            <p:ph idx="1"/>
          </p:nvPr>
        </p:nvSpPr>
        <p:spPr>
          <a:xfrm>
            <a:off x="838200" y="1825624"/>
            <a:ext cx="10515600" cy="4908807"/>
          </a:xfrm>
        </p:spPr>
        <p:txBody>
          <a:bodyPr>
            <a:normAutofit fontScale="92500" lnSpcReduction="10000"/>
          </a:bodyPr>
          <a:lstStyle/>
          <a:p>
            <a:r>
              <a:rPr lang="en-US" b="1" i="0" u="none" strike="noStrike" dirty="0">
                <a:solidFill>
                  <a:srgbClr val="3D3D3D"/>
                </a:solidFill>
                <a:effectLst/>
                <a:latin typeface="Open Sans" panose="020F0502020204030204" pitchFamily="34" charset="0"/>
              </a:rPr>
              <a:t>No cumulative enrollment data</a:t>
            </a:r>
            <a:br>
              <a:rPr lang="en-US" dirty="0"/>
            </a:br>
            <a:r>
              <a:rPr lang="en-US" b="0" i="0" u="none" strike="noStrike" dirty="0">
                <a:solidFill>
                  <a:srgbClr val="3D3D3D"/>
                </a:solidFill>
                <a:effectLst/>
                <a:latin typeface="Open Sans" panose="020F0502020204030204" pitchFamily="34" charset="0"/>
              </a:rPr>
              <a:t>“G4.b No cumulative enrollment data has been provided to the Study #XXXX, is this correct?</a:t>
            </a:r>
            <a:r>
              <a:rPr lang="en-US" dirty="0">
                <a:solidFill>
                  <a:srgbClr val="3D3D3D"/>
                </a:solidFill>
                <a:latin typeface="Open Sans" panose="020B0606030504020204" pitchFamily="34" charset="0"/>
              </a:rPr>
              <a:t> </a:t>
            </a:r>
          </a:p>
          <a:p>
            <a:pPr marL="0" indent="0">
              <a:buNone/>
            </a:pPr>
            <a:r>
              <a:rPr lang="en-US" dirty="0">
                <a:solidFill>
                  <a:srgbClr val="3D3D3D"/>
                </a:solidFill>
                <a:latin typeface="Open Sans" panose="020B0606030504020204" pitchFamily="34" charset="0"/>
              </a:rPr>
              <a:t>	</a:t>
            </a:r>
          </a:p>
          <a:p>
            <a:pPr lvl="1"/>
            <a:r>
              <a:rPr lang="en-US" dirty="0">
                <a:solidFill>
                  <a:srgbClr val="3D3D3D"/>
                </a:solidFill>
                <a:latin typeface="Open Sans" panose="020B0606030504020204" pitchFamily="34" charset="0"/>
              </a:rPr>
              <a:t>If enrollment has not begun, navigate to Section 6 and update the anticipated dates. The Anticipated dates must be in the future. The Actual dates must be current of in the past. </a:t>
            </a:r>
          </a:p>
          <a:p>
            <a:pPr marL="457200" lvl="1" indent="0">
              <a:buNone/>
            </a:pPr>
            <a:endParaRPr lang="en-US" dirty="0">
              <a:solidFill>
                <a:srgbClr val="3D3D3D"/>
              </a:solidFill>
              <a:latin typeface="Open Sans" panose="020B0606030504020204" pitchFamily="34" charset="0"/>
            </a:endParaRPr>
          </a:p>
          <a:p>
            <a:pPr lvl="1"/>
            <a:r>
              <a:rPr lang="en-US" dirty="0">
                <a:solidFill>
                  <a:srgbClr val="3D3D3D"/>
                </a:solidFill>
                <a:latin typeface="Open Sans" panose="020B0606030504020204" pitchFamily="34" charset="0"/>
              </a:rPr>
              <a:t>If using an existing dataset, the cumulative enrollment should match the planned enrollment. </a:t>
            </a:r>
          </a:p>
          <a:p>
            <a:pPr lvl="1"/>
            <a:endParaRPr lang="en-US" dirty="0">
              <a:solidFill>
                <a:srgbClr val="3D3D3D"/>
              </a:solidFill>
              <a:latin typeface="Open Sans" panose="020B0606030504020204" pitchFamily="34" charset="0"/>
            </a:endParaRPr>
          </a:p>
          <a:p>
            <a:pPr lvl="1"/>
            <a:r>
              <a:rPr lang="en-US" dirty="0">
                <a:solidFill>
                  <a:srgbClr val="3D3D3D"/>
                </a:solidFill>
                <a:latin typeface="Open Sans" panose="020B0606030504020204" pitchFamily="34" charset="0"/>
              </a:rPr>
              <a:t>If a Clinical Trial (all 4 questions from Section 1.4 were answered yes), use the Clinical </a:t>
            </a:r>
            <a:r>
              <a:rPr lang="en-US" dirty="0" err="1">
                <a:solidFill>
                  <a:srgbClr val="3D3D3D"/>
                </a:solidFill>
                <a:latin typeface="Open Sans" panose="020B0606030504020204" pitchFamily="34" charset="0"/>
              </a:rPr>
              <a:t>Trials.gov</a:t>
            </a:r>
            <a:r>
              <a:rPr lang="en-US" dirty="0">
                <a:solidFill>
                  <a:srgbClr val="3D3D3D"/>
                </a:solidFill>
                <a:latin typeface="Open Sans" panose="020B0606030504020204" pitchFamily="34" charset="0"/>
              </a:rPr>
              <a:t> Identifier at 1.5 to pull in updates from Clinical </a:t>
            </a:r>
            <a:r>
              <a:rPr lang="en-US" dirty="0" err="1">
                <a:solidFill>
                  <a:srgbClr val="3D3D3D"/>
                </a:solidFill>
                <a:latin typeface="Open Sans" panose="020B0606030504020204" pitchFamily="34" charset="0"/>
              </a:rPr>
              <a:t>Trials.gov</a:t>
            </a:r>
            <a:r>
              <a:rPr lang="en-US" dirty="0">
                <a:solidFill>
                  <a:srgbClr val="3D3D3D"/>
                </a:solidFill>
                <a:latin typeface="Open Sans" panose="020B0606030504020204" pitchFamily="34" charset="0"/>
              </a:rPr>
              <a:t>. Information there must match the information in Section 6. </a:t>
            </a:r>
            <a:endParaRPr lang="en-US" dirty="0"/>
          </a:p>
        </p:txBody>
      </p:sp>
      <p:pic>
        <p:nvPicPr>
          <p:cNvPr id="20" name="Audio 19">
            <a:extLst>
              <a:ext uri="{FF2B5EF4-FFF2-40B4-BE49-F238E27FC236}">
                <a16:creationId xmlns:a16="http://schemas.microsoft.com/office/drawing/2014/main" id="{85301211-1314-D7D9-B2EF-602055A383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62234501"/>
      </p:ext>
    </p:extLst>
  </p:cSld>
  <p:clrMapOvr>
    <a:masterClrMapping/>
  </p:clrMapOvr>
  <mc:AlternateContent xmlns:mc="http://schemas.openxmlformats.org/markup-compatibility/2006" xmlns:p14="http://schemas.microsoft.com/office/powerpoint/2010/main">
    <mc:Choice Requires="p14">
      <p:transition spd="slow" p14:dur="2000" advTm="38928"/>
    </mc:Choice>
    <mc:Fallback xmlns="">
      <p:transition spd="slow" advTm="38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4519-9D0C-8B6E-D610-A3B5B7A81080}"/>
              </a:ext>
            </a:extLst>
          </p:cNvPr>
          <p:cNvSpPr>
            <a:spLocks noGrp="1"/>
          </p:cNvSpPr>
          <p:nvPr>
            <p:ph type="title"/>
          </p:nvPr>
        </p:nvSpPr>
        <p:spPr>
          <a:xfrm>
            <a:off x="271849" y="365125"/>
            <a:ext cx="11081951" cy="1325563"/>
          </a:xfrm>
        </p:spPr>
        <p:txBody>
          <a:bodyPr/>
          <a:lstStyle/>
          <a:p>
            <a:pPr marL="0" indent="0" algn="l">
              <a:buNone/>
            </a:pPr>
            <a:r>
              <a:rPr lang="en-US" sz="4400" b="0" i="0" u="none" strike="noStrike" dirty="0">
                <a:solidFill>
                  <a:srgbClr val="000000"/>
                </a:solidFill>
                <a:effectLst/>
                <a:latin typeface="Calibri" panose="020F0502020204030204" pitchFamily="34" charset="0"/>
              </a:rPr>
              <a:t>How to fix </a:t>
            </a:r>
            <a:r>
              <a:rPr lang="en-US" sz="4400" b="0" i="0" u="none" strike="noStrike" dirty="0" err="1">
                <a:solidFill>
                  <a:srgbClr val="000000"/>
                </a:solidFill>
                <a:effectLst/>
                <a:latin typeface="Calibri" panose="020F0502020204030204" pitchFamily="34" charset="0"/>
              </a:rPr>
              <a:t>ClinicalTrials.gov</a:t>
            </a:r>
            <a:r>
              <a:rPr lang="en-US" sz="4400" b="0" i="0" u="none" strike="noStrike" dirty="0">
                <a:solidFill>
                  <a:srgbClr val="000000"/>
                </a:solidFill>
                <a:effectLst/>
                <a:latin typeface="Calibri" panose="020F0502020204030204" pitchFamily="34" charset="0"/>
              </a:rPr>
              <a:t> Issues</a:t>
            </a:r>
            <a:endParaRPr lang="en-US" b="0" i="0" u="none" strike="noStrike" dirty="0">
              <a:solidFill>
                <a:srgbClr val="000000"/>
              </a:solidFill>
              <a:effectLst/>
              <a:latin typeface="Aptos" panose="020B0004020202020204" pitchFamily="34" charset="0"/>
            </a:endParaRPr>
          </a:p>
        </p:txBody>
      </p:sp>
      <p:sp>
        <p:nvSpPr>
          <p:cNvPr id="3" name="Content Placeholder 2">
            <a:extLst>
              <a:ext uri="{FF2B5EF4-FFF2-40B4-BE49-F238E27FC236}">
                <a16:creationId xmlns:a16="http://schemas.microsoft.com/office/drawing/2014/main" id="{C7D3F285-D83A-D5C1-3254-FF082D9DF8BF}"/>
              </a:ext>
            </a:extLst>
          </p:cNvPr>
          <p:cNvSpPr>
            <a:spLocks noGrp="1"/>
          </p:cNvSpPr>
          <p:nvPr>
            <p:ph idx="1"/>
          </p:nvPr>
        </p:nvSpPr>
        <p:spPr>
          <a:xfrm>
            <a:off x="271849" y="1482811"/>
            <a:ext cx="11405285" cy="5189838"/>
          </a:xfrm>
        </p:spPr>
        <p:txBody>
          <a:bodyPr>
            <a:normAutofit fontScale="62500" lnSpcReduction="20000"/>
          </a:bodyPr>
          <a:lstStyle/>
          <a:p>
            <a:pPr marL="0" marR="0" algn="l">
              <a:buFont typeface="+mj-lt"/>
              <a:buAutoNum type="arabicPeriod"/>
            </a:pPr>
            <a:r>
              <a:rPr lang="en-US" sz="3600" b="0" i="0" u="none" strike="noStrike" dirty="0">
                <a:solidFill>
                  <a:srgbClr val="000000"/>
                </a:solidFill>
                <a:effectLst/>
                <a:latin typeface="Calibri" panose="020F0502020204030204" pitchFamily="34" charset="0"/>
              </a:rPr>
              <a:t>Signing Official (SO) will set the status of the Human Subjects report back to Work in Progress. If it is in a “Submitted” status, no data can be updated to HSS.  </a:t>
            </a:r>
          </a:p>
          <a:p>
            <a:pPr marL="0" marR="0" indent="0" algn="l">
              <a:buNone/>
            </a:pPr>
            <a:endParaRPr lang="en-US" sz="3600" b="0" i="0" u="none" strike="noStrike" dirty="0">
              <a:solidFill>
                <a:srgbClr val="000000"/>
              </a:solidFill>
              <a:effectLst/>
              <a:latin typeface="Aptos" panose="020B0004020202020204" pitchFamily="34" charset="0"/>
            </a:endParaRPr>
          </a:p>
          <a:p>
            <a:pPr marL="0" marR="0" algn="l">
              <a:buFont typeface="+mj-lt"/>
              <a:buAutoNum type="arabicPeriod"/>
            </a:pPr>
            <a:r>
              <a:rPr lang="en-US" sz="3600" b="0" i="0" u="none" strike="noStrike" dirty="0">
                <a:solidFill>
                  <a:srgbClr val="000000"/>
                </a:solidFill>
                <a:effectLst/>
                <a:latin typeface="Calibri" panose="020F0502020204030204" pitchFamily="34" charset="0"/>
              </a:rPr>
              <a:t>The associated fields should be updated at </a:t>
            </a:r>
            <a:r>
              <a:rPr lang="en-US" sz="3600" b="0" i="0" u="none" strike="noStrike" dirty="0" err="1">
                <a:solidFill>
                  <a:srgbClr val="000000"/>
                </a:solidFill>
                <a:effectLst/>
                <a:latin typeface="Calibri" panose="020F0502020204030204" pitchFamily="34" charset="0"/>
              </a:rPr>
              <a:t>CT.gov</a:t>
            </a:r>
            <a:r>
              <a:rPr lang="en-US" sz="3600" b="0" i="0" u="none" strike="noStrike" dirty="0">
                <a:solidFill>
                  <a:srgbClr val="000000"/>
                </a:solidFill>
                <a:effectLst/>
                <a:latin typeface="Calibri" panose="020F0502020204030204" pitchFamily="34" charset="0"/>
              </a:rPr>
              <a:t> and saved by the PI. </a:t>
            </a:r>
          </a:p>
          <a:p>
            <a:pPr marL="0" marR="0" indent="0" algn="l">
              <a:buNone/>
            </a:pPr>
            <a:endParaRPr lang="en-US" sz="3600" b="0" i="0" u="none" strike="noStrike" dirty="0">
              <a:solidFill>
                <a:srgbClr val="000000"/>
              </a:solidFill>
              <a:effectLst/>
              <a:latin typeface="Aptos" panose="020B0004020202020204" pitchFamily="34" charset="0"/>
            </a:endParaRPr>
          </a:p>
          <a:p>
            <a:pPr marL="0" marR="0" algn="l">
              <a:buFont typeface="+mj-lt"/>
              <a:buAutoNum type="arabicPeriod"/>
            </a:pPr>
            <a:r>
              <a:rPr lang="en-US" sz="3600" b="0" i="0" u="none" strike="noStrike" dirty="0">
                <a:solidFill>
                  <a:srgbClr val="000000"/>
                </a:solidFill>
                <a:effectLst/>
                <a:latin typeface="Calibri" panose="020F0502020204030204" pitchFamily="34" charset="0"/>
              </a:rPr>
              <a:t>Once completed the PI can go back into ASSIST/Commons and click the ‘Populate’ button at 1.5 of the Human Subjects Form to trigger the NIH systems to pull in the updated information. The system will pull in the new information in ‘near’ real-time. They may need to click ‘Populate’ again if they don’t see the changes right away.  </a:t>
            </a:r>
          </a:p>
          <a:p>
            <a:pPr marL="0" marR="0" indent="0" algn="l">
              <a:buNone/>
            </a:pPr>
            <a:endParaRPr lang="en-US" sz="3600" b="0" i="0" u="none" strike="noStrike" dirty="0">
              <a:solidFill>
                <a:srgbClr val="000000"/>
              </a:solidFill>
              <a:effectLst/>
              <a:latin typeface="Aptos" panose="020B0004020202020204" pitchFamily="34" charset="0"/>
            </a:endParaRPr>
          </a:p>
          <a:p>
            <a:pPr marL="0" marR="0" algn="l">
              <a:buFont typeface="+mj-lt"/>
              <a:buAutoNum type="arabicPeriod"/>
            </a:pPr>
            <a:r>
              <a:rPr lang="en-US" sz="3600" b="0" i="0" u="none" strike="noStrike" dirty="0">
                <a:solidFill>
                  <a:srgbClr val="000000"/>
                </a:solidFill>
                <a:effectLst/>
                <a:latin typeface="Calibri" panose="020F0502020204030204" pitchFamily="34" charset="0"/>
              </a:rPr>
              <a:t>Once the data populates, the SO must </a:t>
            </a:r>
            <a:r>
              <a:rPr lang="en-US" sz="3600" b="0" i="0" u="sng" strike="noStrike" dirty="0">
                <a:solidFill>
                  <a:srgbClr val="000000"/>
                </a:solidFill>
                <a:effectLst/>
                <a:latin typeface="Calibri" panose="020F0502020204030204" pitchFamily="34" charset="0"/>
              </a:rPr>
              <a:t>resubmit</a:t>
            </a:r>
            <a:r>
              <a:rPr lang="en-US" sz="3600" b="0" i="0" u="none" strike="noStrike" dirty="0">
                <a:solidFill>
                  <a:srgbClr val="000000"/>
                </a:solidFill>
                <a:effectLst/>
                <a:latin typeface="Calibri" panose="020F0502020204030204" pitchFamily="34" charset="0"/>
              </a:rPr>
              <a:t> the HS report to NIH. The yellow/red bar will not clear or refresh until the report is in a Submitted status again. </a:t>
            </a:r>
          </a:p>
          <a:p>
            <a:pPr marL="0" marR="0" indent="0" algn="l">
              <a:buNone/>
            </a:pPr>
            <a:endParaRPr lang="en-US" sz="3600" b="0" i="0" u="none" strike="noStrike" dirty="0">
              <a:solidFill>
                <a:srgbClr val="000000"/>
              </a:solidFill>
              <a:effectLst/>
              <a:latin typeface="Aptos" panose="020B0004020202020204" pitchFamily="34" charset="0"/>
            </a:endParaRPr>
          </a:p>
          <a:p>
            <a:pPr marL="0" marR="0" algn="l">
              <a:buFont typeface="+mj-lt"/>
              <a:buAutoNum type="arabicPeriod"/>
            </a:pPr>
            <a:r>
              <a:rPr lang="en-US" sz="3600" b="0" i="0" u="none" strike="noStrike" dirty="0">
                <a:solidFill>
                  <a:srgbClr val="467886"/>
                </a:solidFill>
                <a:effectLst/>
                <a:latin typeface="Calibri" panose="020F0502020204030204" pitchFamily="34" charset="0"/>
              </a:rPr>
              <a:t>User Guide for Recipients includes instructions. Sections 4.1 and 4.2: </a:t>
            </a:r>
            <a:r>
              <a:rPr lang="en-US" sz="3600" b="0" i="0" u="sng" strike="noStrike" dirty="0">
                <a:solidFill>
                  <a:srgbClr val="467886"/>
                </a:solidFill>
                <a:effectLst/>
                <a:latin typeface="Calibri" panose="020F0502020204030204" pitchFamily="34" charset="0"/>
                <a:hlinkClick r:id="rId2" tooltip="https://nam11.safelinks.protection.outlook.com/?url=https%3A%2F%2Fera.nih.gov%2Ffiles%2FASSIST_user_guide.pdf&amp;data=05%7C02%7Camanda.knott%40umaryland.edu%7Cdd32f110f14b43bf7ffd08dd04f4fbea%7C3dcdbc4a7e4c407b80f77fb6757182f2%7C0%7C0%7C638672172457657332%7CUnknown%7CTWFpbGZsb3d8eyJFbXB0eU1hcGkiOnRydWUsIlYiOiIwLjAuMDAwMCIsIlAiOiJXaW4zMiIsIkFOIjoiTWFpbCIsIldUIjoyfQ%3D%3D%7C0%7C%7C%7C&amp;sdata=hNrN3UKLjwnqdquwCs7YCh0SpBAQSli4KGLm%2BDkE6ew%3D&amp;reserved=0"/>
              </a:rPr>
              <a:t>https://era.nih.gov/files/ASSIST_user_guide.pdf</a:t>
            </a:r>
            <a:r>
              <a:rPr lang="en-US" sz="3600" b="0" i="0" u="none" strike="noStrike" dirty="0">
                <a:solidFill>
                  <a:srgbClr val="467886"/>
                </a:solidFill>
                <a:effectLst/>
                <a:latin typeface="Calibri" panose="020F0502020204030204" pitchFamily="34" charset="0"/>
              </a:rPr>
              <a:t> </a:t>
            </a:r>
            <a:endParaRPr lang="en-US" sz="3600" b="0" i="0" u="none" strike="noStrike" dirty="0">
              <a:solidFill>
                <a:srgbClr val="467886"/>
              </a:solidFill>
              <a:effectLst/>
              <a:latin typeface="Aptos" panose="020B0004020202020204" pitchFamily="34" charset="0"/>
            </a:endParaRPr>
          </a:p>
          <a:p>
            <a:pPr marL="0" indent="0" algn="l">
              <a:buNone/>
            </a:pPr>
            <a:r>
              <a:rPr lang="en-US" sz="2000" b="0" i="0" u="none" strike="noStrike" dirty="0">
                <a:solidFill>
                  <a:srgbClr val="000000"/>
                </a:solidFill>
                <a:effectLst/>
                <a:latin typeface="Calibri" panose="020F0502020204030204" pitchFamily="34" charset="0"/>
              </a:rPr>
              <a:t> </a:t>
            </a:r>
            <a:endParaRPr lang="en-US" sz="2000" b="0" i="0" u="none" strike="noStrike" dirty="0">
              <a:solidFill>
                <a:srgbClr val="000000"/>
              </a:solidFill>
              <a:effectLst/>
              <a:latin typeface="Aptos" panose="020B0004020202020204" pitchFamily="34" charset="0"/>
            </a:endParaRPr>
          </a:p>
          <a:p>
            <a:endParaRPr lang="en-US" dirty="0"/>
          </a:p>
        </p:txBody>
      </p:sp>
    </p:spTree>
    <p:extLst>
      <p:ext uri="{BB962C8B-B14F-4D97-AF65-F5344CB8AC3E}">
        <p14:creationId xmlns:p14="http://schemas.microsoft.com/office/powerpoint/2010/main" val="264983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B9B02B92-75EF-9383-FFC0-077F85939BB0}"/>
              </a:ext>
            </a:extLst>
          </p:cNvPr>
          <p:cNvSpPr>
            <a:spLocks noGrp="1"/>
          </p:cNvSpPr>
          <p:nvPr>
            <p:ph type="title"/>
          </p:nvPr>
        </p:nvSpPr>
        <p:spPr>
          <a:xfrm>
            <a:off x="128089" y="397877"/>
            <a:ext cx="7655427" cy="739881"/>
          </a:xfrm>
        </p:spPr>
        <p:txBody>
          <a:bodyPr vert="horz" lIns="91440" tIns="45720" rIns="91440" bIns="45720" rtlCol="0" anchor="b">
            <a:normAutofit/>
          </a:bodyPr>
          <a:lstStyle/>
          <a:p>
            <a:r>
              <a:rPr lang="en-US" sz="3200" dirty="0"/>
              <a:t>Access the Human Subjects Study Form</a:t>
            </a:r>
          </a:p>
        </p:txBody>
      </p:sp>
      <p:pic>
        <p:nvPicPr>
          <p:cNvPr id="4" name="Picture 3" descr="A blue rectangle with a heart and a heartbeat symbol&#10;&#10;Description automatically generated">
            <a:extLst>
              <a:ext uri="{FF2B5EF4-FFF2-40B4-BE49-F238E27FC236}">
                <a16:creationId xmlns:a16="http://schemas.microsoft.com/office/drawing/2014/main" id="{A4C4402D-FA0A-1801-E2BB-20C59DEF6FB0}"/>
              </a:ext>
            </a:extLst>
          </p:cNvPr>
          <p:cNvPicPr>
            <a:picLocks noChangeAspect="1"/>
          </p:cNvPicPr>
          <p:nvPr/>
        </p:nvPicPr>
        <p:blipFill>
          <a:blip r:embed="rId5"/>
          <a:stretch>
            <a:fillRect/>
          </a:stretch>
        </p:blipFill>
        <p:spPr>
          <a:xfrm>
            <a:off x="7469613" y="32640"/>
            <a:ext cx="4483510" cy="2201241"/>
          </a:xfrm>
          <a:prstGeom prst="rect">
            <a:avLst/>
          </a:prstGeom>
        </p:spPr>
      </p:pic>
      <p:pic>
        <p:nvPicPr>
          <p:cNvPr id="5" name="Content Placeholder 4" descr="A screenshot of a computer&#10;&#10;Description automatically generated">
            <a:extLst>
              <a:ext uri="{FF2B5EF4-FFF2-40B4-BE49-F238E27FC236}">
                <a16:creationId xmlns:a16="http://schemas.microsoft.com/office/drawing/2014/main" id="{D41626E8-5E46-C5C3-E864-8771E6FC9C96}"/>
              </a:ext>
            </a:extLst>
          </p:cNvPr>
          <p:cNvPicPr>
            <a:picLocks noGrp="1" noChangeAspect="1"/>
          </p:cNvPicPr>
          <p:nvPr>
            <p:ph idx="1"/>
          </p:nvPr>
        </p:nvPicPr>
        <p:blipFill>
          <a:blip r:embed="rId6"/>
          <a:stretch>
            <a:fillRect/>
          </a:stretch>
        </p:blipFill>
        <p:spPr>
          <a:xfrm>
            <a:off x="238877" y="2041279"/>
            <a:ext cx="11030459" cy="4423341"/>
          </a:xfrm>
          <a:prstGeom prst="rect">
            <a:avLst/>
          </a:prstGeom>
        </p:spPr>
      </p:pic>
      <p:sp>
        <p:nvSpPr>
          <p:cNvPr id="14" name="Freeform: Shape 13">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extLst>
              <a:ext uri="{FF2B5EF4-FFF2-40B4-BE49-F238E27FC236}">
                <a16:creationId xmlns:a16="http://schemas.microsoft.com/office/drawing/2014/main" id="{CB208C91-2543-43E8-208A-9F815808C9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19841918"/>
      </p:ext>
    </p:extLst>
  </p:cSld>
  <p:clrMapOvr>
    <a:masterClrMapping/>
  </p:clrMapOvr>
  <mc:AlternateContent xmlns:mc="http://schemas.openxmlformats.org/markup-compatibility/2006" xmlns:p14="http://schemas.microsoft.com/office/powerpoint/2010/main">
    <mc:Choice Requires="p14">
      <p:transition spd="slow" p14:dur="2000" advTm="7625"/>
    </mc:Choice>
    <mc:Fallback xmlns="">
      <p:transition spd="slow" advTm="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6BB2E-1F5F-F46F-F584-27077A7C070C}"/>
              </a:ext>
            </a:extLst>
          </p:cNvPr>
          <p:cNvSpPr>
            <a:spLocks noGrp="1"/>
          </p:cNvSpPr>
          <p:nvPr>
            <p:ph type="title"/>
          </p:nvPr>
        </p:nvSpPr>
        <p:spPr/>
        <p:txBody>
          <a:bodyPr/>
          <a:lstStyle/>
          <a:p>
            <a:r>
              <a:rPr lang="en-US" b="1" dirty="0">
                <a:solidFill>
                  <a:srgbClr val="FF0000"/>
                </a:solidFill>
              </a:rPr>
              <a:t>Work in Progress</a:t>
            </a:r>
          </a:p>
        </p:txBody>
      </p:sp>
      <p:pic>
        <p:nvPicPr>
          <p:cNvPr id="9" name="Content Placeholder 8">
            <a:extLst>
              <a:ext uri="{FF2B5EF4-FFF2-40B4-BE49-F238E27FC236}">
                <a16:creationId xmlns:a16="http://schemas.microsoft.com/office/drawing/2014/main" id="{25ACA640-5D61-BBC5-8F47-9D8244D49B37}"/>
              </a:ext>
            </a:extLst>
          </p:cNvPr>
          <p:cNvPicPr>
            <a:picLocks noGrp="1" noChangeAspect="1"/>
          </p:cNvPicPr>
          <p:nvPr>
            <p:ph idx="1"/>
          </p:nvPr>
        </p:nvPicPr>
        <p:blipFill>
          <a:blip r:embed="rId5"/>
          <a:stretch>
            <a:fillRect/>
          </a:stretch>
        </p:blipFill>
        <p:spPr>
          <a:xfrm>
            <a:off x="617838" y="1940011"/>
            <a:ext cx="10972800" cy="4917989"/>
          </a:xfrm>
        </p:spPr>
      </p:pic>
      <p:pic>
        <p:nvPicPr>
          <p:cNvPr id="26" name="Audio 25">
            <a:extLst>
              <a:ext uri="{FF2B5EF4-FFF2-40B4-BE49-F238E27FC236}">
                <a16:creationId xmlns:a16="http://schemas.microsoft.com/office/drawing/2014/main" id="{6E950D68-E300-9DBC-579D-183010474B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31" name="Picture 30" descr="Colorful hard hats on wall">
            <a:extLst>
              <a:ext uri="{FF2B5EF4-FFF2-40B4-BE49-F238E27FC236}">
                <a16:creationId xmlns:a16="http://schemas.microsoft.com/office/drawing/2014/main" id="{5F597C88-AFD4-F653-1EC1-6CD6E61A8BAE}"/>
              </a:ext>
            </a:extLst>
          </p:cNvPr>
          <p:cNvPicPr>
            <a:picLocks noChangeAspect="1"/>
          </p:cNvPicPr>
          <p:nvPr/>
        </p:nvPicPr>
        <p:blipFill>
          <a:blip r:embed="rId7"/>
          <a:stretch>
            <a:fillRect/>
          </a:stretch>
        </p:blipFill>
        <p:spPr>
          <a:xfrm>
            <a:off x="9327292" y="118008"/>
            <a:ext cx="2263346" cy="1697342"/>
          </a:xfrm>
          <a:prstGeom prst="rect">
            <a:avLst/>
          </a:prstGeom>
        </p:spPr>
      </p:pic>
    </p:spTree>
    <p:extLst>
      <p:ext uri="{BB962C8B-B14F-4D97-AF65-F5344CB8AC3E}">
        <p14:creationId xmlns:p14="http://schemas.microsoft.com/office/powerpoint/2010/main" val="2095726679"/>
      </p:ext>
    </p:extLst>
  </p:cSld>
  <p:clrMapOvr>
    <a:masterClrMapping/>
  </p:clrMapOvr>
  <mc:AlternateContent xmlns:mc="http://schemas.openxmlformats.org/markup-compatibility/2006" xmlns:p14="http://schemas.microsoft.com/office/powerpoint/2010/main">
    <mc:Choice Requires="p14">
      <p:transition spd="slow" p14:dur="2000" advTm="35900"/>
    </mc:Choice>
    <mc:Fallback xmlns="">
      <p:transition spd="slow" advTm="35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9327D-BB0A-8E8E-50A2-0EE7033AE2E9}"/>
              </a:ext>
            </a:extLst>
          </p:cNvPr>
          <p:cNvSpPr>
            <a:spLocks noGrp="1"/>
          </p:cNvSpPr>
          <p:nvPr>
            <p:ph type="title"/>
          </p:nvPr>
        </p:nvSpPr>
        <p:spPr/>
        <p:txBody>
          <a:bodyPr/>
          <a:lstStyle/>
          <a:p>
            <a:r>
              <a:rPr lang="en-US" dirty="0"/>
              <a:t>Opening the Study</a:t>
            </a:r>
          </a:p>
        </p:txBody>
      </p:sp>
      <p:pic>
        <p:nvPicPr>
          <p:cNvPr id="5" name="Content Placeholder 4" descr="A screenshot of a computer&#10;&#10;Description automatically generated">
            <a:extLst>
              <a:ext uri="{FF2B5EF4-FFF2-40B4-BE49-F238E27FC236}">
                <a16:creationId xmlns:a16="http://schemas.microsoft.com/office/drawing/2014/main" id="{F7B2D401-EB71-FF57-0443-CF5C7FFEDAA1}"/>
              </a:ext>
            </a:extLst>
          </p:cNvPr>
          <p:cNvPicPr>
            <a:picLocks noGrp="1" noChangeAspect="1"/>
          </p:cNvPicPr>
          <p:nvPr>
            <p:ph idx="1"/>
          </p:nvPr>
        </p:nvPicPr>
        <p:blipFill>
          <a:blip r:embed="rId5"/>
          <a:stretch>
            <a:fillRect/>
          </a:stretch>
        </p:blipFill>
        <p:spPr>
          <a:xfrm>
            <a:off x="617837" y="1952368"/>
            <a:ext cx="11084012" cy="4881960"/>
          </a:xfrm>
        </p:spPr>
      </p:pic>
      <p:pic>
        <p:nvPicPr>
          <p:cNvPr id="21" name="Audio 20">
            <a:extLst>
              <a:ext uri="{FF2B5EF4-FFF2-40B4-BE49-F238E27FC236}">
                <a16:creationId xmlns:a16="http://schemas.microsoft.com/office/drawing/2014/main" id="{02C7927B-8CA7-B716-E8D0-0428DBA1FE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82197342"/>
      </p:ext>
    </p:extLst>
  </p:cSld>
  <p:clrMapOvr>
    <a:masterClrMapping/>
  </p:clrMapOvr>
  <mc:AlternateContent xmlns:mc="http://schemas.openxmlformats.org/markup-compatibility/2006" xmlns:p14="http://schemas.microsoft.com/office/powerpoint/2010/main">
    <mc:Choice Requires="p14">
      <p:transition spd="slow" p14:dur="2000" advTm="7191"/>
    </mc:Choice>
    <mc:Fallback xmlns="">
      <p:transition spd="slow" advTm="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6F488-6A06-8579-6588-CE19364B8B29}"/>
              </a:ext>
            </a:extLst>
          </p:cNvPr>
          <p:cNvSpPr>
            <a:spLocks noGrp="1"/>
          </p:cNvSpPr>
          <p:nvPr>
            <p:ph type="title"/>
          </p:nvPr>
        </p:nvSpPr>
        <p:spPr/>
        <p:txBody>
          <a:bodyPr/>
          <a:lstStyle/>
          <a:p>
            <a:r>
              <a:rPr lang="en-US" dirty="0"/>
              <a:t>Find the Enrollment Form under Section 2.</a:t>
            </a:r>
          </a:p>
        </p:txBody>
      </p:sp>
      <p:pic>
        <p:nvPicPr>
          <p:cNvPr id="5" name="Content Placeholder 4" descr="A screenshot of a computer&#10;&#10;Description automatically generated">
            <a:extLst>
              <a:ext uri="{FF2B5EF4-FFF2-40B4-BE49-F238E27FC236}">
                <a16:creationId xmlns:a16="http://schemas.microsoft.com/office/drawing/2014/main" id="{C13ED535-2A3A-8F8D-A63E-6D3294CF8015}"/>
              </a:ext>
            </a:extLst>
          </p:cNvPr>
          <p:cNvPicPr>
            <a:picLocks noGrp="1" noChangeAspect="1"/>
          </p:cNvPicPr>
          <p:nvPr>
            <p:ph idx="1"/>
          </p:nvPr>
        </p:nvPicPr>
        <p:blipFill>
          <a:blip r:embed="rId5"/>
          <a:stretch>
            <a:fillRect/>
          </a:stretch>
        </p:blipFill>
        <p:spPr>
          <a:xfrm>
            <a:off x="1927654" y="1779374"/>
            <a:ext cx="8365524" cy="4967416"/>
          </a:xfrm>
        </p:spPr>
      </p:pic>
      <p:pic>
        <p:nvPicPr>
          <p:cNvPr id="12" name="Audio 11">
            <a:extLst>
              <a:ext uri="{FF2B5EF4-FFF2-40B4-BE49-F238E27FC236}">
                <a16:creationId xmlns:a16="http://schemas.microsoft.com/office/drawing/2014/main" id="{AF1A3141-8534-CA41-0A12-B449AD7F4A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07923359"/>
      </p:ext>
    </p:extLst>
  </p:cSld>
  <p:clrMapOvr>
    <a:masterClrMapping/>
  </p:clrMapOvr>
  <mc:AlternateContent xmlns:mc="http://schemas.openxmlformats.org/markup-compatibility/2006" xmlns:p14="http://schemas.microsoft.com/office/powerpoint/2010/main">
    <mc:Choice Requires="p14">
      <p:transition spd="slow" p14:dur="2000" advTm="15721"/>
    </mc:Choice>
    <mc:Fallback xmlns="">
      <p:transition spd="slow" advTm="15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7FF1-47C0-0505-8445-E68E63AE6E2B}"/>
              </a:ext>
            </a:extLst>
          </p:cNvPr>
          <p:cNvSpPr>
            <a:spLocks noGrp="1"/>
          </p:cNvSpPr>
          <p:nvPr>
            <p:ph type="title"/>
          </p:nvPr>
        </p:nvSpPr>
        <p:spPr>
          <a:xfrm>
            <a:off x="838200" y="365125"/>
            <a:ext cx="11011930" cy="1325563"/>
          </a:xfrm>
        </p:spPr>
        <p:txBody>
          <a:bodyPr/>
          <a:lstStyle/>
          <a:p>
            <a:r>
              <a:rPr lang="en-US" dirty="0"/>
              <a:t>Uploading the Participant Level Data Template</a:t>
            </a:r>
          </a:p>
        </p:txBody>
      </p:sp>
      <p:pic>
        <p:nvPicPr>
          <p:cNvPr id="5" name="Content Placeholder 4" descr="A screenshot of a computer&#10;&#10;Description automatically generated">
            <a:extLst>
              <a:ext uri="{FF2B5EF4-FFF2-40B4-BE49-F238E27FC236}">
                <a16:creationId xmlns:a16="http://schemas.microsoft.com/office/drawing/2014/main" id="{644685E7-768F-E60A-6B40-30E4020FE2F8}"/>
              </a:ext>
            </a:extLst>
          </p:cNvPr>
          <p:cNvPicPr>
            <a:picLocks noGrp="1" noChangeAspect="1"/>
          </p:cNvPicPr>
          <p:nvPr>
            <p:ph idx="1"/>
          </p:nvPr>
        </p:nvPicPr>
        <p:blipFill>
          <a:blip r:embed="rId5"/>
          <a:stretch>
            <a:fillRect/>
          </a:stretch>
        </p:blipFill>
        <p:spPr>
          <a:xfrm>
            <a:off x="2501461" y="2172494"/>
            <a:ext cx="7399283" cy="4302776"/>
          </a:xfrm>
        </p:spPr>
      </p:pic>
      <p:pic>
        <p:nvPicPr>
          <p:cNvPr id="34" name="Audio 33">
            <a:extLst>
              <a:ext uri="{FF2B5EF4-FFF2-40B4-BE49-F238E27FC236}">
                <a16:creationId xmlns:a16="http://schemas.microsoft.com/office/drawing/2014/main" id="{AE4A8EDA-A88B-4031-4BF9-0E47C5C0A4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50637793"/>
      </p:ext>
    </p:extLst>
  </p:cSld>
  <p:clrMapOvr>
    <a:masterClrMapping/>
  </p:clrMapOvr>
  <mc:AlternateContent xmlns:mc="http://schemas.openxmlformats.org/markup-compatibility/2006" xmlns:p14="http://schemas.microsoft.com/office/powerpoint/2010/main">
    <mc:Choice Requires="p14">
      <p:transition spd="slow" p14:dur="2000" advTm="42536"/>
    </mc:Choice>
    <mc:Fallback xmlns="">
      <p:transition spd="slow" advTm="42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813C-585E-9C59-7956-9D7F53F64A76}"/>
              </a:ext>
            </a:extLst>
          </p:cNvPr>
          <p:cNvSpPr>
            <a:spLocks noGrp="1"/>
          </p:cNvSpPr>
          <p:nvPr>
            <p:ph type="title"/>
          </p:nvPr>
        </p:nvSpPr>
        <p:spPr/>
        <p:txBody>
          <a:bodyPr>
            <a:normAutofit fontScale="90000"/>
          </a:bodyPr>
          <a:lstStyle/>
          <a:p>
            <a:r>
              <a:rPr lang="en-US" dirty="0"/>
              <a:t>Entering Data</a:t>
            </a:r>
            <a:br>
              <a:rPr lang="en-US" dirty="0"/>
            </a:br>
            <a:r>
              <a:rPr lang="en-US" dirty="0">
                <a:hlinkClick r:id="rId5"/>
              </a:rPr>
              <a:t>Participant Level Data Tip Sheet</a:t>
            </a:r>
            <a:br>
              <a:rPr lang="en-US" dirty="0"/>
            </a:br>
            <a:endParaRPr lang="en-US" dirty="0"/>
          </a:p>
        </p:txBody>
      </p:sp>
      <p:sp>
        <p:nvSpPr>
          <p:cNvPr id="3" name="Content Placeholder 2">
            <a:extLst>
              <a:ext uri="{FF2B5EF4-FFF2-40B4-BE49-F238E27FC236}">
                <a16:creationId xmlns:a16="http://schemas.microsoft.com/office/drawing/2014/main" id="{5DFB63A4-1DF0-083C-70E6-8EE6ABB03284}"/>
              </a:ext>
            </a:extLst>
          </p:cNvPr>
          <p:cNvSpPr>
            <a:spLocks noGrp="1"/>
          </p:cNvSpPr>
          <p:nvPr>
            <p:ph idx="1"/>
          </p:nvPr>
        </p:nvSpPr>
        <p:spPr>
          <a:xfrm>
            <a:off x="370703" y="1495168"/>
            <a:ext cx="11380573" cy="5251621"/>
          </a:xfrm>
        </p:spPr>
        <p:txBody>
          <a:bodyPr>
            <a:normAutofit/>
          </a:bodyPr>
          <a:lstStyle/>
          <a:p>
            <a:r>
              <a:rPr lang="en-US" dirty="0"/>
              <a:t>Delete the sample data with your data-race, ethnicity, sex or gender, age at enrollment, and age unit</a:t>
            </a:r>
          </a:p>
          <a:p>
            <a:r>
              <a:rPr lang="en-US" dirty="0"/>
              <a:t>Use the sample as an exact guide for how to enter data</a:t>
            </a:r>
          </a:p>
          <a:p>
            <a:r>
              <a:rPr lang="en-US" dirty="0"/>
              <a:t>Age at enrollment may be reported in units from minutes to years</a:t>
            </a:r>
          </a:p>
          <a:p>
            <a:r>
              <a:rPr lang="en-US" dirty="0">
                <a:solidFill>
                  <a:srgbClr val="FF0000"/>
                </a:solidFill>
              </a:rPr>
              <a:t>DO NOT </a:t>
            </a:r>
            <a:r>
              <a:rPr lang="en-US" dirty="0"/>
              <a:t>change the template format or column names in any way as this will result in uploading errors. </a:t>
            </a:r>
          </a:p>
          <a:p>
            <a:r>
              <a:rPr lang="en-US" dirty="0"/>
              <a:t> Don’t use unacceptable values for ethnicity or age. Only allowable category values are included. For example, you cannot use Spanish. The correct value is Hispanic or Latino. </a:t>
            </a:r>
          </a:p>
          <a:p>
            <a:r>
              <a:rPr lang="en-US" dirty="0"/>
              <a:t>If 90 years old + or unknown, leave age blank and unit set to unknown</a:t>
            </a:r>
          </a:p>
        </p:txBody>
      </p:sp>
      <p:pic>
        <p:nvPicPr>
          <p:cNvPr id="7" name="Audio 6">
            <a:extLst>
              <a:ext uri="{FF2B5EF4-FFF2-40B4-BE49-F238E27FC236}">
                <a16:creationId xmlns:a16="http://schemas.microsoft.com/office/drawing/2014/main" id="{613CBFFE-3C14-0880-CEA4-8EFB565A9D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89021119"/>
      </p:ext>
    </p:extLst>
  </p:cSld>
  <p:clrMapOvr>
    <a:masterClrMapping/>
  </p:clrMapOvr>
  <mc:AlternateContent xmlns:mc="http://schemas.openxmlformats.org/markup-compatibility/2006" xmlns:p14="http://schemas.microsoft.com/office/powerpoint/2010/main">
    <mc:Choice Requires="p14">
      <p:transition spd="slow" p14:dur="2000" advTm="26911"/>
    </mc:Choice>
    <mc:Fallback xmlns="">
      <p:transition spd="slow" advTm="26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F2BA9-2B7C-FDA1-A4D8-7A4D946DAEFA}"/>
              </a:ext>
            </a:extLst>
          </p:cNvPr>
          <p:cNvSpPr>
            <a:spLocks noGrp="1"/>
          </p:cNvSpPr>
          <p:nvPr>
            <p:ph type="title"/>
          </p:nvPr>
        </p:nvSpPr>
        <p:spPr/>
        <p:txBody>
          <a:bodyPr/>
          <a:lstStyle/>
          <a:p>
            <a:r>
              <a:rPr lang="en-US" dirty="0"/>
              <a:t>After Upload</a:t>
            </a:r>
          </a:p>
        </p:txBody>
      </p:sp>
      <p:sp>
        <p:nvSpPr>
          <p:cNvPr id="3" name="Content Placeholder 2">
            <a:extLst>
              <a:ext uri="{FF2B5EF4-FFF2-40B4-BE49-F238E27FC236}">
                <a16:creationId xmlns:a16="http://schemas.microsoft.com/office/drawing/2014/main" id="{80B96AB0-20E6-8D22-16E9-CD75DE86FFE1}"/>
              </a:ext>
            </a:extLst>
          </p:cNvPr>
          <p:cNvSpPr>
            <a:spLocks noGrp="1"/>
          </p:cNvSpPr>
          <p:nvPr>
            <p:ph idx="1"/>
          </p:nvPr>
        </p:nvSpPr>
        <p:spPr/>
        <p:txBody>
          <a:bodyPr/>
          <a:lstStyle/>
          <a:p>
            <a:r>
              <a:rPr lang="en-US" dirty="0"/>
              <a:t>Click the </a:t>
            </a:r>
            <a:r>
              <a:rPr lang="en-US" dirty="0">
                <a:solidFill>
                  <a:schemeClr val="tx2">
                    <a:lumMod val="75000"/>
                    <a:lumOff val="25000"/>
                  </a:schemeClr>
                </a:solidFill>
              </a:rPr>
              <a:t>Save and Release Lock </a:t>
            </a:r>
            <a:r>
              <a:rPr lang="en-US" dirty="0"/>
              <a:t>to save the changes</a:t>
            </a:r>
          </a:p>
          <a:p>
            <a:r>
              <a:rPr lang="en-US" dirty="0"/>
              <a:t>The submission status changes to Work in Progress</a:t>
            </a:r>
          </a:p>
          <a:p>
            <a:endParaRPr lang="en-US" dirty="0"/>
          </a:p>
          <a:p>
            <a:endParaRPr lang="en-US" dirty="0">
              <a:solidFill>
                <a:schemeClr val="tx2">
                  <a:lumMod val="75000"/>
                  <a:lumOff val="25000"/>
                </a:schemeClr>
              </a:solidFill>
            </a:endParaRPr>
          </a:p>
        </p:txBody>
      </p:sp>
      <p:pic>
        <p:nvPicPr>
          <p:cNvPr id="5" name="Picture 4" descr="A screenshot of a computer program&#10;&#10;Description automatically generated">
            <a:extLst>
              <a:ext uri="{FF2B5EF4-FFF2-40B4-BE49-F238E27FC236}">
                <a16:creationId xmlns:a16="http://schemas.microsoft.com/office/drawing/2014/main" id="{287F81FB-650A-FB24-85A7-CD9A15FCE0AA}"/>
              </a:ext>
            </a:extLst>
          </p:cNvPr>
          <p:cNvPicPr>
            <a:picLocks noChangeAspect="1"/>
          </p:cNvPicPr>
          <p:nvPr/>
        </p:nvPicPr>
        <p:blipFill>
          <a:blip r:embed="rId5"/>
          <a:stretch>
            <a:fillRect/>
          </a:stretch>
        </p:blipFill>
        <p:spPr>
          <a:xfrm>
            <a:off x="265848" y="3563937"/>
            <a:ext cx="9263064" cy="2928938"/>
          </a:xfrm>
          <a:prstGeom prst="rect">
            <a:avLst/>
          </a:prstGeom>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9A982605-53C1-173E-6B65-63C9D9D5CE28}"/>
                  </a:ext>
                </a:extLst>
              </p14:cNvPr>
              <p14:cNvContentPartPr/>
              <p14:nvPr/>
            </p14:nvContentPartPr>
            <p14:xfrm>
              <a:off x="2718934" y="5196230"/>
              <a:ext cx="1832760" cy="1056960"/>
            </p14:xfrm>
          </p:contentPart>
        </mc:Choice>
        <mc:Fallback xmlns="">
          <p:pic>
            <p:nvPicPr>
              <p:cNvPr id="6" name="Ink 5">
                <a:extLst>
                  <a:ext uri="{FF2B5EF4-FFF2-40B4-BE49-F238E27FC236}">
                    <a16:creationId xmlns:a16="http://schemas.microsoft.com/office/drawing/2014/main" id="{9A982605-53C1-173E-6B65-63C9D9D5CE28}"/>
                  </a:ext>
                </a:extLst>
              </p:cNvPr>
              <p:cNvPicPr/>
              <p:nvPr/>
            </p:nvPicPr>
            <p:blipFill>
              <a:blip r:embed="rId7"/>
              <a:stretch>
                <a:fillRect/>
              </a:stretch>
            </p:blipFill>
            <p:spPr>
              <a:xfrm>
                <a:off x="2712814" y="5190110"/>
                <a:ext cx="1845000" cy="1069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8BBF497F-3005-8394-C4E9-860A85796B12}"/>
                  </a:ext>
                </a:extLst>
              </p14:cNvPr>
              <p14:cNvContentPartPr/>
              <p14:nvPr/>
            </p14:nvContentPartPr>
            <p14:xfrm>
              <a:off x="3098734" y="1999430"/>
              <a:ext cx="360" cy="360"/>
            </p14:xfrm>
          </p:contentPart>
        </mc:Choice>
        <mc:Fallback xmlns="">
          <p:pic>
            <p:nvPicPr>
              <p:cNvPr id="7" name="Ink 6">
                <a:extLst>
                  <a:ext uri="{FF2B5EF4-FFF2-40B4-BE49-F238E27FC236}">
                    <a16:creationId xmlns:a16="http://schemas.microsoft.com/office/drawing/2014/main" id="{8BBF497F-3005-8394-C4E9-860A85796B12}"/>
                  </a:ext>
                </a:extLst>
              </p:cNvPr>
              <p:cNvPicPr/>
              <p:nvPr/>
            </p:nvPicPr>
            <p:blipFill>
              <a:blip r:embed="rId9"/>
              <a:stretch>
                <a:fillRect/>
              </a:stretch>
            </p:blipFill>
            <p:spPr>
              <a:xfrm>
                <a:off x="3092614" y="199331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22A76066-2CA0-C062-3201-392FF0F72CDE}"/>
                  </a:ext>
                </a:extLst>
              </p14:cNvPr>
              <p14:cNvContentPartPr/>
              <p14:nvPr/>
            </p14:nvContentPartPr>
            <p14:xfrm>
              <a:off x="2787694" y="2177630"/>
              <a:ext cx="6120" cy="1440"/>
            </p14:xfrm>
          </p:contentPart>
        </mc:Choice>
        <mc:Fallback xmlns="">
          <p:pic>
            <p:nvPicPr>
              <p:cNvPr id="8" name="Ink 7">
                <a:extLst>
                  <a:ext uri="{FF2B5EF4-FFF2-40B4-BE49-F238E27FC236}">
                    <a16:creationId xmlns:a16="http://schemas.microsoft.com/office/drawing/2014/main" id="{22A76066-2CA0-C062-3201-392FF0F72CDE}"/>
                  </a:ext>
                </a:extLst>
              </p:cNvPr>
              <p:cNvPicPr/>
              <p:nvPr/>
            </p:nvPicPr>
            <p:blipFill>
              <a:blip r:embed="rId11"/>
              <a:stretch>
                <a:fillRect/>
              </a:stretch>
            </p:blipFill>
            <p:spPr>
              <a:xfrm>
                <a:off x="2781574" y="2171510"/>
                <a:ext cx="18360" cy="13680"/>
              </a:xfrm>
              <a:prstGeom prst="rect">
                <a:avLst/>
              </a:prstGeom>
            </p:spPr>
          </p:pic>
        </mc:Fallback>
      </mc:AlternateContent>
      <p:pic>
        <p:nvPicPr>
          <p:cNvPr id="12" name="Audio 11">
            <a:extLst>
              <a:ext uri="{FF2B5EF4-FFF2-40B4-BE49-F238E27FC236}">
                <a16:creationId xmlns:a16="http://schemas.microsoft.com/office/drawing/2014/main" id="{63305AF9-AD4A-BD88-5B9C-958D2CFE1D5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00550681"/>
      </p:ext>
    </p:extLst>
  </p:cSld>
  <p:clrMapOvr>
    <a:masterClrMapping/>
  </p:clrMapOvr>
  <mc:AlternateContent xmlns:mc="http://schemas.openxmlformats.org/markup-compatibility/2006" xmlns:p14="http://schemas.microsoft.com/office/powerpoint/2010/main">
    <mc:Choice Requires="p14">
      <p:transition spd="slow" p14:dur="2000" advTm="15433"/>
    </mc:Choice>
    <mc:Fallback xmlns="">
      <p:transition spd="slow" advTm="15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0CCE7-A3EB-B887-D506-FF9D4F96DE5B}"/>
              </a:ext>
            </a:extLst>
          </p:cNvPr>
          <p:cNvSpPr>
            <a:spLocks noGrp="1"/>
          </p:cNvSpPr>
          <p:nvPr>
            <p:ph type="title"/>
          </p:nvPr>
        </p:nvSpPr>
        <p:spPr/>
        <p:txBody>
          <a:bodyPr/>
          <a:lstStyle/>
          <a:p>
            <a:r>
              <a:rPr lang="en-US" dirty="0"/>
              <a:t>Marking your Study ”Ready for Submission” and Sending it the UMB Signing Official</a:t>
            </a:r>
          </a:p>
        </p:txBody>
      </p:sp>
      <p:sp>
        <p:nvSpPr>
          <p:cNvPr id="3" name="Content Placeholder 2">
            <a:extLst>
              <a:ext uri="{FF2B5EF4-FFF2-40B4-BE49-F238E27FC236}">
                <a16:creationId xmlns:a16="http://schemas.microsoft.com/office/drawing/2014/main" id="{2E2DDD3D-A692-56AD-795F-ACC04A56318E}"/>
              </a:ext>
            </a:extLst>
          </p:cNvPr>
          <p:cNvSpPr>
            <a:spLocks noGrp="1"/>
          </p:cNvSpPr>
          <p:nvPr>
            <p:ph idx="1"/>
          </p:nvPr>
        </p:nvSpPr>
        <p:spPr/>
        <p:txBody>
          <a:bodyPr/>
          <a:lstStyle/>
          <a:p>
            <a:r>
              <a:rPr lang="en-US" dirty="0"/>
              <a:t>Return to the Application Information Screen and click on the Update Submission Status button to the left</a:t>
            </a:r>
          </a:p>
          <a:p>
            <a:r>
              <a:rPr lang="en-US" dirty="0"/>
              <a:t>Form here change the Status to “Ready for Submission”</a:t>
            </a:r>
          </a:p>
          <a:p>
            <a:r>
              <a:rPr lang="en-US" dirty="0"/>
              <a:t>The Signing Official will receive an email that the application is ready for submission. </a:t>
            </a:r>
          </a:p>
        </p:txBody>
      </p:sp>
      <p:pic>
        <p:nvPicPr>
          <p:cNvPr id="8" name="Audio 7">
            <a:extLst>
              <a:ext uri="{FF2B5EF4-FFF2-40B4-BE49-F238E27FC236}">
                <a16:creationId xmlns:a16="http://schemas.microsoft.com/office/drawing/2014/main" id="{CE3E06E7-206C-8593-C862-7567B1803F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11" name="Picture 10" descr="A screenshot of a application&#10;&#10;Description automatically generated">
            <a:extLst>
              <a:ext uri="{FF2B5EF4-FFF2-40B4-BE49-F238E27FC236}">
                <a16:creationId xmlns:a16="http://schemas.microsoft.com/office/drawing/2014/main" id="{5F4CDB26-B927-2A86-037F-BC30BA404896}"/>
              </a:ext>
            </a:extLst>
          </p:cNvPr>
          <p:cNvPicPr>
            <a:picLocks noChangeAspect="1"/>
          </p:cNvPicPr>
          <p:nvPr/>
        </p:nvPicPr>
        <p:blipFill>
          <a:blip r:embed="rId6"/>
          <a:stretch>
            <a:fillRect/>
          </a:stretch>
        </p:blipFill>
        <p:spPr>
          <a:xfrm>
            <a:off x="641535" y="4115994"/>
            <a:ext cx="8306656" cy="2589605"/>
          </a:xfrm>
          <a:prstGeom prst="rect">
            <a:avLst/>
          </a:prstGeom>
        </p:spPr>
      </p:pic>
    </p:spTree>
    <p:extLst>
      <p:ext uri="{BB962C8B-B14F-4D97-AF65-F5344CB8AC3E}">
        <p14:creationId xmlns:p14="http://schemas.microsoft.com/office/powerpoint/2010/main" val="51039265"/>
      </p:ext>
    </p:extLst>
  </p:cSld>
  <p:clrMapOvr>
    <a:masterClrMapping/>
  </p:clrMapOvr>
  <mc:AlternateContent xmlns:mc="http://schemas.openxmlformats.org/markup-compatibility/2006" xmlns:p14="http://schemas.microsoft.com/office/powerpoint/2010/main">
    <mc:Choice Requires="p14">
      <p:transition spd="slow" p14:dur="2000" advTm="28665"/>
    </mc:Choice>
    <mc:Fallback xmlns="">
      <p:transition spd="slow" advTm="28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777</TotalTime>
  <Words>1322</Words>
  <Application>Microsoft Macintosh PowerPoint</Application>
  <PresentationFormat>Widescreen</PresentationFormat>
  <Paragraphs>70</Paragraphs>
  <Slides>12</Slides>
  <Notes>11</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Aptos Display</vt:lpstr>
      <vt:lpstr>Arial</vt:lpstr>
      <vt:lpstr>Calibri</vt:lpstr>
      <vt:lpstr>Open Sans</vt:lpstr>
      <vt:lpstr>Segoe UI</vt:lpstr>
      <vt:lpstr>Office Theme</vt:lpstr>
      <vt:lpstr>Editing the Human Subjects Study Form</vt:lpstr>
      <vt:lpstr>Access the Human Subjects Study Form</vt:lpstr>
      <vt:lpstr>Work in Progress</vt:lpstr>
      <vt:lpstr>Opening the Study</vt:lpstr>
      <vt:lpstr>Find the Enrollment Form under Section 2.</vt:lpstr>
      <vt:lpstr>Uploading the Participant Level Data Template</vt:lpstr>
      <vt:lpstr>Entering Data Participant Level Data Tip Sheet </vt:lpstr>
      <vt:lpstr>After Upload</vt:lpstr>
      <vt:lpstr>Marking your Study ”Ready for Submission” and Sending it the UMB Signing Official</vt:lpstr>
      <vt:lpstr>You did it!</vt:lpstr>
      <vt:lpstr> Quick Guide for Warnings and Errors </vt:lpstr>
      <vt:lpstr>How to fix ClinicalTrials.gov Issues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Knott, Amanda</dc:creator>
  <cp:lastModifiedBy>Knott, Amanda</cp:lastModifiedBy>
  <cp:revision>9</cp:revision>
  <dcterms:created xsi:type="dcterms:W3CDTF">2024-11-15T13:29:49Z</dcterms:created>
  <dcterms:modified xsi:type="dcterms:W3CDTF">2025-02-19T17:56:34Z</dcterms:modified>
</cp:coreProperties>
</file>