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60" r:id="rId6"/>
    <p:sldId id="288" r:id="rId7"/>
    <p:sldId id="269" r:id="rId8"/>
    <p:sldId id="289" r:id="rId9"/>
    <p:sldId id="293" r:id="rId10"/>
    <p:sldId id="290" r:id="rId11"/>
    <p:sldId id="29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102E"/>
    <a:srgbClr val="FFCD00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EFBDCB-3C73-BF42-9F0E-F1F1B07F8AC3}" v="12" dt="2025-06-24T20:10:37.5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4"/>
  </p:normalViewPr>
  <p:slideViewPr>
    <p:cSldViewPr snapToGrid="0">
      <p:cViewPr varScale="1">
        <p:scale>
          <a:sx n="93" d="100"/>
          <a:sy n="93" d="100"/>
        </p:scale>
        <p:origin x="2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CC2C9-2E78-E248-9763-5BA8FAFC0AAC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E449E-D339-9846-95EA-178DF4956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3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E449E-D339-9846-95EA-178DF49568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069A0-1D34-1765-3503-4664F326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82A4FE-7416-83AE-40CC-5E1410AD8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7AF6C-61A2-F4CF-1192-F0E9D60A3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21699-5CB7-2669-249F-58DC26534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E449E-D339-9846-95EA-178DF49568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9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504EF-AA4B-61C5-49FA-BA77AB0D7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BA987-6DD9-60AC-9B60-5A20D5AE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52FA6-3B3D-20FC-E00A-7F560260E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34BBA-0EC5-AE51-6D31-0DA1D0C66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E449E-D339-9846-95EA-178DF49568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8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FBA5-25C2-DC22-D358-65339D5ACD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628A0-ABF6-8FAC-4321-A8C1D2C16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5E06F-DC64-D5EB-A542-E618C425C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8DCAB-BD17-BE06-0A06-79797D048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CC9B1-3F57-F64E-92C8-E75A66EE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9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F0C6-36C8-834E-6DA2-4A3FA948E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E6D36-15BD-4571-B2AF-8CCD06E6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655BF-82FE-4F35-1051-EAAF0774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E1E02-7FE4-A1F0-76B5-FF452D60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F2E75-78CF-91C9-6B4F-62977660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1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9439B5-B8A9-A4DE-DAF4-5FE00EB2F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E0E21-291A-D815-3C4A-87C3A207A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6E0E1-F299-5A11-FA21-DDC82C4C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59FC3-B7BA-6F14-26ED-832624D3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870A2-D21C-B34B-1012-D6B2A40EF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1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2A91-AB81-01FE-2972-2F2341AE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2434"/>
            <a:ext cx="10515600" cy="4406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3438A-5FD1-53DD-4F56-882383BC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61C94-4072-22CA-A6EA-6E4B0E58C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5036BD-009B-AE16-B80E-7F90A7B66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6502"/>
            <a:ext cx="10515600" cy="497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27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1B6B9-C82B-8C02-C27F-1F5822867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D6430-6802-248D-B24B-376C43AB7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F7F3-14B3-37F9-1C10-42054345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E030B-F6C6-4183-B8FA-80BCAF766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5AE7E-B37A-DDF8-6157-CEF9986F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0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A318-6487-42F9-DC8E-B2FB2225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CEC4A-45F5-E1BE-1634-E730EFCC4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54153"/>
            <a:ext cx="5181600" cy="5222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97FDC-05E5-578B-3ED0-67BE365BA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54153"/>
            <a:ext cx="5181600" cy="5222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4937C-0443-41D7-6129-920D707E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D6AC2-7FF1-7798-23AA-0D5CA28B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8A63B-0EEE-9A7A-A3DD-F6594714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2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DB836-CC99-F5FA-1EF1-8E176BC4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FB319-7371-11C4-96C5-EF513D332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1F9AC-9915-4B2F-EA97-162666F47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980259-534E-E0BC-F2B5-F95862324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1D5146-6CA0-33BB-243C-CDCE600B3D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0AD685-A70C-3A08-9290-183F6EEF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0EE26B-0F76-7061-34A1-78B4219B4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3160E1-B1E9-076C-9E03-19BC5212D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6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61B9-DC24-6856-D41A-20102597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03A5F-4E10-C2F0-2346-43E07B261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B56AB-7905-09F0-4921-64783BFC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2577-AF00-062C-CEA1-17B1AD2F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3E02F-27B7-8D48-6A5B-B48E055A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6B6F3-63B2-DF55-7557-AFE6C6D61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34F14-3F35-9444-2851-3F55FD0D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6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5302-2783-FBD3-0AC6-B08C6B8FF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C4395-0885-22E1-13B9-61E194536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1B7B7-00EB-CC65-38FC-BE9823B2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DB9A1-6E24-5B07-0FFE-45CA6493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07902-8635-1A8D-67ED-A32A2AB0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A3E4B-ABE6-12CA-7955-D297F538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9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9268-2F54-B5F7-88C3-DCBB1A42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5BF6F-84EA-5958-51D0-9191F6A61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A935B-B3CC-D73F-A9A0-CB7179B4E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25654-03E2-A368-15C8-33A320A6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4B75E-EFA3-9843-9289-DDD4D101A2A3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D0830-7C35-1598-FDBB-DF14D37B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75F34-F4E6-69C9-531F-F490D2E2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4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2FC71-8351-D741-54C0-C66A4BD9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522"/>
            <a:ext cx="10515600" cy="440631"/>
          </a:xfrm>
          <a:prstGeom prst="rect">
            <a:avLst/>
          </a:prstGeom>
          <a:solidFill>
            <a:srgbClr val="C8102E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644CE-F758-A419-7B90-AE6EDFB18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06502"/>
            <a:ext cx="10515600" cy="497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89A40-4BAC-F0A0-F653-020571CB5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6E1F-34C6-163B-EB00-81129942D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A5D40B-FE25-474A-B60B-47D297F20A7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68ADC-55E1-CB35-58CF-C6D0DFB93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4805" y="489855"/>
            <a:ext cx="11147071" cy="0"/>
          </a:xfrm>
          <a:prstGeom prst="line">
            <a:avLst/>
          </a:prstGeom>
          <a:ln w="28575">
            <a:solidFill>
              <a:srgbClr val="FFC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A3E114-C6CD-2143-3484-1BF507498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4805" y="6332683"/>
            <a:ext cx="11147071" cy="0"/>
          </a:xfrm>
          <a:prstGeom prst="line">
            <a:avLst/>
          </a:prstGeom>
          <a:ln w="28575">
            <a:solidFill>
              <a:srgbClr val="FFCD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35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hyperlink" Target="https://orcid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6.png"/><Relationship Id="rId2" Type="http://schemas.openxmlformats.org/officeDocument/2006/relationships/hyperlink" Target="https://www.ncbi.nlm.nih.gov/scienc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hyperlink" Target="http://www.ncbi.nlm.nih.gov/scienc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denwhitehouse.archives.gov/wp-content/uploads/2022/01/010422-NSPM-33-Implementation-Guidance.pdf" TargetMode="External"/><Relationship Id="rId2" Type="http://schemas.openxmlformats.org/officeDocument/2006/relationships/hyperlink" Target="https://nsf-gov-resources.nsf.gov/files/may2024-r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sv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3B329-FA21-77E3-68D9-11DAA7754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894" y="703853"/>
            <a:ext cx="9463830" cy="3416201"/>
          </a:xfrm>
        </p:spPr>
        <p:txBody>
          <a:bodyPr anchor="ctr"/>
          <a:lstStyle/>
          <a:p>
            <a:r>
              <a:rPr lang="en-US" dirty="0">
                <a:solidFill>
                  <a:schemeClr val="bg1"/>
                </a:solidFill>
              </a:rPr>
              <a:t>Submitting Federal Common Forms Through </a:t>
            </a:r>
            <a:r>
              <a:rPr lang="en-US" dirty="0" err="1">
                <a:solidFill>
                  <a:schemeClr val="bg1"/>
                </a:solidFill>
              </a:rPr>
              <a:t>SciENcv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CF34F51-AE95-1AA2-B902-B54E8F080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94" y="4769847"/>
            <a:ext cx="5283200" cy="13843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AB30024-D495-F0DF-E3D1-5D1903997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222149"/>
            <a:ext cx="5680106" cy="1655762"/>
          </a:xfrm>
        </p:spPr>
        <p:txBody>
          <a:bodyPr anchor="ctr">
            <a:normAutofit/>
          </a:bodyPr>
          <a:lstStyle/>
          <a:p>
            <a:r>
              <a:rPr lang="en-US" sz="3600"/>
              <a:t>How to </a:t>
            </a:r>
            <a:r>
              <a:rPr lang="en-US" sz="3600" dirty="0"/>
              <a:t>Submit </a:t>
            </a:r>
            <a:r>
              <a:rPr lang="en-US" sz="3600" dirty="0" err="1"/>
              <a:t>Biosketch</a:t>
            </a:r>
            <a:r>
              <a:rPr lang="en-US" sz="3600" dirty="0"/>
              <a:t> and Current and Pending (Other) Support</a:t>
            </a:r>
          </a:p>
        </p:txBody>
      </p:sp>
    </p:spTree>
    <p:extLst>
      <p:ext uri="{BB962C8B-B14F-4D97-AF65-F5344CB8AC3E}">
        <p14:creationId xmlns:p14="http://schemas.microsoft.com/office/powerpoint/2010/main" val="13652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0"/>
    </mc:Choice>
    <mc:Fallback xmlns="">
      <p:transition spd="slow" advTm="1031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EB154-AF1D-D634-9C4A-060D56852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 – creating an </a:t>
            </a:r>
            <a:r>
              <a:rPr lang="en-US" err="1"/>
              <a:t>ORCiD</a:t>
            </a:r>
            <a:r>
              <a:rPr lang="en-US"/>
              <a:t> ID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880420-D820-DC84-281D-5B1816777654}"/>
              </a:ext>
            </a:extLst>
          </p:cNvPr>
          <p:cNvSpPr txBox="1">
            <a:spLocks/>
          </p:cNvSpPr>
          <p:nvPr/>
        </p:nvSpPr>
        <p:spPr>
          <a:xfrm>
            <a:off x="675861" y="1229517"/>
            <a:ext cx="3697355" cy="4871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Calibri"/>
                <a:ea typeface="Calibri"/>
                <a:cs typeface="Calibri"/>
              </a:rPr>
              <a:t>You can create and submit documentation like Current and Pending (Other) Support or Biographical Sketches through </a:t>
            </a:r>
            <a:r>
              <a:rPr lang="en-US" dirty="0" err="1">
                <a:latin typeface="Calibri"/>
                <a:ea typeface="Calibri"/>
                <a:cs typeface="Calibri"/>
              </a:rPr>
              <a:t>SciENcv</a:t>
            </a:r>
            <a:r>
              <a:rPr lang="en-US" dirty="0">
                <a:latin typeface="Calibri"/>
                <a:ea typeface="Calibri"/>
                <a:cs typeface="Calibri"/>
              </a:rPr>
              <a:t>.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algn="ctr"/>
            <a:endParaRPr lang="en-US">
              <a:solidFill>
                <a:srgbClr val="333333"/>
              </a:solidFill>
              <a:latin typeface="+mn-lt"/>
            </a:endParaRPr>
          </a:p>
          <a:p>
            <a:pPr algn="ctr"/>
            <a:r>
              <a:rPr lang="en-US" dirty="0">
                <a:solidFill>
                  <a:srgbClr val="333333"/>
                </a:solidFill>
                <a:latin typeface="Calibri"/>
                <a:ea typeface="Calibri"/>
                <a:cs typeface="Calibri"/>
              </a:rPr>
              <a:t>UMB recommends using an </a:t>
            </a:r>
            <a:r>
              <a:rPr lang="en-US" dirty="0" err="1">
                <a:solidFill>
                  <a:srgbClr val="333333"/>
                </a:solidFill>
                <a:latin typeface="Calibri"/>
                <a:ea typeface="Calibri"/>
                <a:cs typeface="Calibri"/>
              </a:rPr>
              <a:t>ORCiD</a:t>
            </a:r>
            <a:r>
              <a:rPr lang="en-US" dirty="0">
                <a:solidFill>
                  <a:srgbClr val="333333"/>
                </a:solidFill>
                <a:latin typeface="Calibri"/>
                <a:ea typeface="Calibri"/>
                <a:cs typeface="Calibri"/>
              </a:rPr>
              <a:t> ID to log in.</a:t>
            </a:r>
            <a:r>
              <a:rPr lang="en-US" sz="2400" dirty="0">
                <a:solidFill>
                  <a:srgbClr val="33333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+mn-lt"/>
                <a:cs typeface="Calibri"/>
              </a:rPr>
              <a:t>If you do not have an </a:t>
            </a:r>
            <a:r>
              <a:rPr lang="en-US" sz="2000" b="0" i="0" u="none" strike="noStrike" dirty="0" err="1">
                <a:solidFill>
                  <a:srgbClr val="333333"/>
                </a:solidFill>
                <a:effectLst/>
                <a:latin typeface="+mn-lt"/>
                <a:cs typeface="Calibri"/>
              </a:rPr>
              <a:t>ORCiD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+mn-lt"/>
                <a:cs typeface="Calibri"/>
              </a:rPr>
              <a:t> ID, you can creat</a:t>
            </a:r>
            <a:r>
              <a:rPr lang="en-US" dirty="0">
                <a:solidFill>
                  <a:srgbClr val="333333"/>
                </a:solidFill>
                <a:latin typeface="+mn-lt"/>
                <a:cs typeface="Calibri"/>
              </a:rPr>
              <a:t>e one. W</a:t>
            </a:r>
            <a:r>
              <a:rPr lang="en-US" dirty="0">
                <a:latin typeface="+mn-lt"/>
                <a:cs typeface="Calibri"/>
              </a:rPr>
              <a:t>atch the video on the right for a demonstration.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algn="ctr"/>
            <a:endParaRPr lang="en-US"/>
          </a:p>
          <a:p>
            <a:pPr algn="ctr"/>
            <a:r>
              <a:rPr lang="en-US" dirty="0">
                <a:latin typeface="Calibri"/>
                <a:ea typeface="Calibri"/>
                <a:cs typeface="Calibri"/>
              </a:rPr>
              <a:t>Link to </a:t>
            </a:r>
            <a:r>
              <a:rPr lang="en-US" dirty="0" err="1">
                <a:latin typeface="Calibri"/>
                <a:ea typeface="Calibri"/>
                <a:cs typeface="Calibri"/>
              </a:rPr>
              <a:t>ORCiD</a:t>
            </a:r>
            <a:r>
              <a:rPr lang="en-US" dirty="0">
                <a:latin typeface="Calibri"/>
                <a:ea typeface="Calibri"/>
                <a:cs typeface="Calibri"/>
              </a:rPr>
              <a:t>: </a:t>
            </a:r>
            <a:r>
              <a:rPr lang="en-US" dirty="0">
                <a:latin typeface="Calibri"/>
                <a:ea typeface="Calibri"/>
                <a:cs typeface="Calibri"/>
                <a:hlinkClick r:id="rId4"/>
              </a:rPr>
              <a:t>https://ORCiD.org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</a:p>
        </p:txBody>
      </p:sp>
      <p:pic>
        <p:nvPicPr>
          <p:cNvPr id="6" name="Graphic 5" descr="House outline">
            <a:hlinkClick r:id="rId5" action="ppaction://hlinksldjump"/>
            <a:extLst>
              <a:ext uri="{FF2B5EF4-FFF2-40B4-BE49-F238E27FC236}">
                <a16:creationId xmlns:a16="http://schemas.microsoft.com/office/drawing/2014/main" id="{60B2374E-B20F-D1EC-01DD-0F22E0546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29230" y="575525"/>
            <a:ext cx="496957" cy="496957"/>
          </a:xfrm>
          <a:prstGeom prst="rect">
            <a:avLst/>
          </a:prstGeom>
        </p:spPr>
      </p:pic>
      <p:pic>
        <p:nvPicPr>
          <p:cNvPr id="8" name="ORCID ID demo w narration.mp4">
            <a:hlinkClick r:id="" action="ppaction://media"/>
            <a:extLst>
              <a:ext uri="{FF2B5EF4-FFF2-40B4-BE49-F238E27FC236}">
                <a16:creationId xmlns:a16="http://schemas.microsoft.com/office/drawing/2014/main" id="{19F96DA4-A3DA-A4AC-F037-8BF41190A7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4633" y="1369062"/>
            <a:ext cx="6591554" cy="45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2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E9874-BC44-1815-4569-376CAA4EE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FB76-66B4-2347-B697-851DD4FD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Logging into </a:t>
            </a:r>
            <a:r>
              <a:rPr lang="en-US" err="1"/>
              <a:t>SciENcv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EC5D7F-5D88-E665-2354-97DDC53D2336}"/>
              </a:ext>
            </a:extLst>
          </p:cNvPr>
          <p:cNvSpPr txBox="1">
            <a:spLocks/>
          </p:cNvSpPr>
          <p:nvPr/>
        </p:nvSpPr>
        <p:spPr>
          <a:xfrm>
            <a:off x="675862" y="1229518"/>
            <a:ext cx="7067356" cy="1491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Once you have an </a:t>
            </a:r>
            <a:r>
              <a:rPr lang="en-US" err="1"/>
              <a:t>ORCiD</a:t>
            </a:r>
            <a:r>
              <a:rPr lang="en-US"/>
              <a:t> ID, navigate to </a:t>
            </a:r>
            <a:r>
              <a:rPr lang="en-US" err="1"/>
              <a:t>SciENcv</a:t>
            </a:r>
            <a:r>
              <a:rPr lang="en-US"/>
              <a:t>, click </a:t>
            </a:r>
            <a:r>
              <a:rPr lang="en-US" b="1"/>
              <a:t>More Options</a:t>
            </a:r>
            <a:r>
              <a:rPr lang="en-US"/>
              <a:t>,</a:t>
            </a:r>
            <a:r>
              <a:rPr lang="en-US" b="1"/>
              <a:t> </a:t>
            </a:r>
            <a:r>
              <a:rPr lang="en-US"/>
              <a:t>and then select </a:t>
            </a:r>
            <a:r>
              <a:rPr lang="en-US" b="1" err="1"/>
              <a:t>ORCiD</a:t>
            </a:r>
            <a:r>
              <a:rPr lang="en-US"/>
              <a:t>.</a:t>
            </a:r>
          </a:p>
          <a:p>
            <a:pPr algn="ctr"/>
            <a:endParaRPr lang="en-US"/>
          </a:p>
          <a:p>
            <a:pPr algn="ctr"/>
            <a:r>
              <a:rPr lang="en-US"/>
              <a:t>Link to </a:t>
            </a:r>
            <a:r>
              <a:rPr lang="en-US" err="1"/>
              <a:t>SciENcv</a:t>
            </a:r>
            <a:r>
              <a:rPr lang="en-US"/>
              <a:t>: </a:t>
            </a:r>
            <a:r>
              <a:rPr lang="en-US">
                <a:hlinkClick r:id="rId2"/>
              </a:rPr>
              <a:t>https://www.ncbi.nlm.nih.gov/sciencv</a:t>
            </a:r>
            <a:r>
              <a:rPr lang="en-US"/>
              <a:t> </a:t>
            </a:r>
          </a:p>
        </p:txBody>
      </p:sp>
      <p:pic>
        <p:nvPicPr>
          <p:cNvPr id="6" name="Graphic 5" descr="House outline">
            <a:hlinkClick r:id="rId3" action="ppaction://hlinksldjump"/>
            <a:extLst>
              <a:ext uri="{FF2B5EF4-FFF2-40B4-BE49-F238E27FC236}">
                <a16:creationId xmlns:a16="http://schemas.microsoft.com/office/drawing/2014/main" id="{BAF7C268-AE48-D1AF-A264-FDF6D8052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9230" y="575525"/>
            <a:ext cx="496957" cy="496957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69219F2-DB1A-955E-050B-FC8E6E599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62" y="2893009"/>
            <a:ext cx="6472124" cy="329035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BECF75A-792D-F25A-0997-49F33D5B68AC}"/>
              </a:ext>
            </a:extLst>
          </p:cNvPr>
          <p:cNvSpPr/>
          <p:nvPr/>
        </p:nvSpPr>
        <p:spPr>
          <a:xfrm>
            <a:off x="4280171" y="5272392"/>
            <a:ext cx="1245139" cy="5252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E4A6D100-27F0-DF0F-EBFE-DB0A6F627D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29" r="-999" b="293"/>
          <a:stretch>
            <a:fillRect/>
          </a:stretch>
        </p:blipFill>
        <p:spPr>
          <a:xfrm>
            <a:off x="7931610" y="1109391"/>
            <a:ext cx="3078480" cy="5186523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0797614-2727-1BAE-38BC-FEBD1D64EE47}"/>
              </a:ext>
            </a:extLst>
          </p:cNvPr>
          <p:cNvSpPr/>
          <p:nvPr/>
        </p:nvSpPr>
        <p:spPr>
          <a:xfrm>
            <a:off x="8250264" y="2893009"/>
            <a:ext cx="2285999" cy="5554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09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654A-0BF3-F337-5FBD-1840741F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 – logging into </a:t>
            </a:r>
            <a:r>
              <a:rPr lang="en-US" err="1"/>
              <a:t>SciENcv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342378-C0B1-2B3D-CA45-58FEC49E4E63}"/>
              </a:ext>
            </a:extLst>
          </p:cNvPr>
          <p:cNvSpPr txBox="1">
            <a:spLocks/>
          </p:cNvSpPr>
          <p:nvPr/>
        </p:nvSpPr>
        <p:spPr>
          <a:xfrm>
            <a:off x="536714" y="938578"/>
            <a:ext cx="4818274" cy="5457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Watch the video on the right for a demonstration on signing into </a:t>
            </a:r>
            <a:r>
              <a:rPr lang="en-US" err="1"/>
              <a:t>SciENcv</a:t>
            </a:r>
            <a:r>
              <a:rPr lang="en-US"/>
              <a:t>.</a:t>
            </a:r>
          </a:p>
          <a:p>
            <a:pPr algn="ctr"/>
            <a:endParaRPr lang="en-US"/>
          </a:p>
          <a:p>
            <a:pPr algn="ctr"/>
            <a:r>
              <a:rPr lang="en-US"/>
              <a:t>After you are signed in, please ensure your </a:t>
            </a:r>
            <a:r>
              <a:rPr lang="en-US" err="1"/>
              <a:t>ORCiD</a:t>
            </a:r>
            <a:r>
              <a:rPr lang="en-US"/>
              <a:t> ID appears in your </a:t>
            </a:r>
            <a:r>
              <a:rPr lang="en-US" err="1"/>
              <a:t>SciENcv</a:t>
            </a:r>
            <a:r>
              <a:rPr lang="en-US"/>
              <a:t> profile as shown at the end of the video.</a:t>
            </a:r>
          </a:p>
          <a:p>
            <a:pPr algn="ctr"/>
            <a:endParaRPr lang="en-US" b="1"/>
          </a:p>
          <a:p>
            <a:pPr algn="ctr"/>
            <a:r>
              <a:rPr lang="en-US"/>
              <a:t>Link to </a:t>
            </a:r>
            <a:r>
              <a:rPr lang="en-US" err="1"/>
              <a:t>SciENcv</a:t>
            </a:r>
            <a:r>
              <a:rPr lang="en-US"/>
              <a:t>: </a:t>
            </a:r>
            <a:r>
              <a:rPr lang="en-US">
                <a:hlinkClick r:id="rId4"/>
              </a:rPr>
              <a:t>http://www.ncbi.nlm.nih.gov/sciencv</a:t>
            </a:r>
            <a:endParaRPr lang="en-US"/>
          </a:p>
        </p:txBody>
      </p:sp>
      <p:pic>
        <p:nvPicPr>
          <p:cNvPr id="6" name="Graphic 5" descr="House outline">
            <a:hlinkClick r:id="rId5" action="ppaction://hlinksldjump"/>
            <a:extLst>
              <a:ext uri="{FF2B5EF4-FFF2-40B4-BE49-F238E27FC236}">
                <a16:creationId xmlns:a16="http://schemas.microsoft.com/office/drawing/2014/main" id="{285CDC15-9B9E-E524-D597-ADF502AC65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29230" y="575525"/>
            <a:ext cx="496957" cy="496957"/>
          </a:xfrm>
          <a:prstGeom prst="rect">
            <a:avLst/>
          </a:prstGeom>
        </p:spPr>
      </p:pic>
      <p:pic>
        <p:nvPicPr>
          <p:cNvPr id="7" name="SciENcv demo w narration.mp4">
            <a:hlinkClick r:id="" action="ppaction://media"/>
            <a:extLst>
              <a:ext uri="{FF2B5EF4-FFF2-40B4-BE49-F238E27FC236}">
                <a16:creationId xmlns:a16="http://schemas.microsoft.com/office/drawing/2014/main" id="{39C11EE0-0C2D-45D7-21EC-94D64BDCE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4988" y="1515126"/>
            <a:ext cx="6177717" cy="43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FBF29-8860-A33E-3DA0-06C246E4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A6F7-02E4-A8A3-9CA0-DE405839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Generating and submitting documents </a:t>
            </a:r>
          </a:p>
        </p:txBody>
      </p:sp>
      <p:pic>
        <p:nvPicPr>
          <p:cNvPr id="6" name="Graphic 5" descr="House outline">
            <a:hlinkClick r:id="rId3" action="ppaction://hlinksldjump"/>
            <a:extLst>
              <a:ext uri="{FF2B5EF4-FFF2-40B4-BE49-F238E27FC236}">
                <a16:creationId xmlns:a16="http://schemas.microsoft.com/office/drawing/2014/main" id="{AB912C62-2528-4BC5-A29F-600D6B6F7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9230" y="575525"/>
            <a:ext cx="496957" cy="4969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312C9-A99B-A674-27E3-847B867A27FD}"/>
              </a:ext>
            </a:extLst>
          </p:cNvPr>
          <p:cNvSpPr txBox="1">
            <a:spLocks/>
          </p:cNvSpPr>
          <p:nvPr/>
        </p:nvSpPr>
        <p:spPr>
          <a:xfrm>
            <a:off x="547481" y="1268192"/>
            <a:ext cx="11097038" cy="1701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After signing into </a:t>
            </a:r>
            <a:r>
              <a:rPr lang="en-US" err="1"/>
              <a:t>SciENcv</a:t>
            </a:r>
            <a:r>
              <a:rPr lang="en-US"/>
              <a:t>, you can submit your documents.</a:t>
            </a:r>
          </a:p>
          <a:p>
            <a:pPr algn="ctr"/>
            <a:endParaRPr lang="en-US"/>
          </a:p>
          <a:p>
            <a:pPr algn="ctr"/>
            <a:r>
              <a:rPr lang="en-US"/>
              <a:t>Click </a:t>
            </a:r>
            <a:r>
              <a:rPr lang="en-US" b="1"/>
              <a:t>New Document</a:t>
            </a:r>
            <a:r>
              <a:rPr lang="en-US"/>
              <a:t>, name the document,</a:t>
            </a:r>
            <a:r>
              <a:rPr lang="en-US" b="1"/>
              <a:t> </a:t>
            </a:r>
            <a:r>
              <a:rPr lang="en-US"/>
              <a:t>and then select a </a:t>
            </a:r>
            <a:r>
              <a:rPr lang="en-US" b="1"/>
              <a:t>Document type </a:t>
            </a:r>
            <a:r>
              <a:rPr lang="en-US"/>
              <a:t>from the drop-down. You will be able to either upload an existing document or generate a blank one. Ensure you review the document for missing information, errors, and compliance prior to submitting.</a:t>
            </a: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4BFBAC-667E-D5DE-ECEF-84694EAC9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275" y="3032471"/>
            <a:ext cx="5749546" cy="3095188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0983767-340C-B41D-4223-75FC655BB2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21"/>
          <a:stretch>
            <a:fillRect/>
          </a:stretch>
        </p:blipFill>
        <p:spPr>
          <a:xfrm>
            <a:off x="341353" y="3032471"/>
            <a:ext cx="5754647" cy="3095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2128D2A-C630-652A-8C16-8A85FE1E2A5F}"/>
              </a:ext>
            </a:extLst>
          </p:cNvPr>
          <p:cNvSpPr/>
          <p:nvPr/>
        </p:nvSpPr>
        <p:spPr>
          <a:xfrm>
            <a:off x="4914900" y="4929495"/>
            <a:ext cx="1057276" cy="3425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8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A244C-CC54-8709-F42C-E257AFCA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91A25-9577-07D5-64B7-815797583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6502"/>
            <a:ext cx="10515600" cy="5249716"/>
          </a:xfrm>
        </p:spPr>
        <p:txBody>
          <a:bodyPr/>
          <a:lstStyle/>
          <a:p>
            <a:r>
              <a:rPr lang="en-US" dirty="0"/>
              <a:t>NSPM-33 states that “research funding agencies shall require the disclosure of information related to potential conflicts of interest and commitment from participants in the Federally funded R&amp;D enterprise… The appropriate disclosure requirement varies depending on the individual’s role in the United States R&amp;D enterprise.” </a:t>
            </a:r>
          </a:p>
          <a:p>
            <a:endParaRPr lang="en-US" dirty="0"/>
          </a:p>
          <a:p>
            <a:r>
              <a:rPr lang="en-US" dirty="0"/>
              <a:t>Since requirements vary, you must be sure you are disclosing everything needed. Link to guidance: </a:t>
            </a:r>
            <a:r>
              <a:rPr lang="en-US" dirty="0">
                <a:hlinkClick r:id="rId2"/>
              </a:rPr>
              <a:t>https://nsf-gov-resources.nsf.gov/files/may2024-r.pdf</a:t>
            </a:r>
            <a:r>
              <a:rPr lang="en-US" dirty="0"/>
              <a:t> </a:t>
            </a:r>
          </a:p>
          <a:p>
            <a:r>
              <a:rPr lang="en-US" dirty="0"/>
              <a:t>The tables in the linked document will help you determine: </a:t>
            </a:r>
          </a:p>
          <a:p>
            <a:pPr marL="1028700" lvl="1" indent="-342900"/>
            <a:r>
              <a:rPr lang="en-US" dirty="0"/>
              <a:t>The types of activities to be reported</a:t>
            </a:r>
          </a:p>
          <a:p>
            <a:pPr marL="1028700" lvl="1" indent="-342900"/>
            <a:r>
              <a:rPr lang="en-US" dirty="0"/>
              <a:t>Where such activities must be reported in the application</a:t>
            </a:r>
          </a:p>
          <a:p>
            <a:pPr marL="1028700" lvl="1" indent="-342900"/>
            <a:r>
              <a:rPr lang="en-US" dirty="0"/>
              <a:t>When updates are required in the application and award lifecycle</a:t>
            </a:r>
          </a:p>
          <a:p>
            <a:pPr marL="1028700" lvl="1" indent="-342900"/>
            <a:r>
              <a:rPr lang="en-US" dirty="0"/>
              <a:t>Activities that are not required to be reported</a:t>
            </a:r>
          </a:p>
          <a:p>
            <a:pPr marL="1028700" lvl="1" indent="-342900"/>
            <a:endParaRPr lang="en-US" dirty="0"/>
          </a:p>
          <a:p>
            <a:r>
              <a:rPr lang="en-US" dirty="0"/>
              <a:t>For more detailed information, see the implementation guide, linked here: </a:t>
            </a:r>
            <a:r>
              <a:rPr lang="en-US" dirty="0">
                <a:hlinkClick r:id="rId3"/>
              </a:rPr>
              <a:t>https://bidenwhitehouse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.archives.gov/wp-content/uploads/2022/01/010422-NSPM-33-Implementation-Guidance.pdf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063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A580A-0A26-33FB-C889-0700291B9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3B6C-3B57-3367-2191-8902A563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Delegating access to an administrator</a:t>
            </a:r>
          </a:p>
        </p:txBody>
      </p:sp>
      <p:pic>
        <p:nvPicPr>
          <p:cNvPr id="6" name="Graphic 5" descr="House outline">
            <a:hlinkClick r:id="rId3" action="ppaction://hlinksldjump"/>
            <a:extLst>
              <a:ext uri="{FF2B5EF4-FFF2-40B4-BE49-F238E27FC236}">
                <a16:creationId xmlns:a16="http://schemas.microsoft.com/office/drawing/2014/main" id="{341B39B8-5C6D-0EF0-2CF5-5141EA0F5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9230" y="575525"/>
            <a:ext cx="496957" cy="4969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7211F-4F79-0681-1758-08655EB33A2B}"/>
              </a:ext>
            </a:extLst>
          </p:cNvPr>
          <p:cNvSpPr txBox="1">
            <a:spLocks/>
          </p:cNvSpPr>
          <p:nvPr/>
        </p:nvSpPr>
        <p:spPr>
          <a:xfrm>
            <a:off x="604631" y="1169806"/>
            <a:ext cx="11196844" cy="20432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The PI can delegate access to an administrator by following these steps after logging into </a:t>
            </a:r>
            <a:r>
              <a:rPr lang="en-US" err="1"/>
              <a:t>SciENcv</a:t>
            </a:r>
            <a:r>
              <a:rPr lang="en-US"/>
              <a:t>:</a:t>
            </a:r>
          </a:p>
          <a:p>
            <a:pPr marL="457200" indent="-457200" algn="ctr">
              <a:buAutoNum type="arabicPeriod"/>
            </a:pPr>
            <a:r>
              <a:rPr lang="en-US"/>
              <a:t>Click </a:t>
            </a:r>
            <a:r>
              <a:rPr lang="en-US" b="1"/>
              <a:t>username </a:t>
            </a:r>
            <a:r>
              <a:rPr lang="en-US"/>
              <a:t>in the upper right corner</a:t>
            </a:r>
          </a:p>
          <a:p>
            <a:pPr marL="457200" indent="-457200" algn="ctr">
              <a:buAutoNum type="arabicPeriod"/>
            </a:pPr>
            <a:r>
              <a:rPr lang="en-US"/>
              <a:t>Select </a:t>
            </a:r>
            <a:r>
              <a:rPr lang="en-US" b="1"/>
              <a:t>Account settings</a:t>
            </a:r>
          </a:p>
          <a:p>
            <a:pPr marL="457200" indent="-457200" algn="ctr">
              <a:buAutoNum type="arabicPeriod"/>
            </a:pPr>
            <a:r>
              <a:rPr lang="en-US"/>
              <a:t>Scroll down to </a:t>
            </a:r>
            <a:r>
              <a:rPr lang="en-US" b="1"/>
              <a:t>Delegates </a:t>
            </a:r>
            <a:r>
              <a:rPr lang="en-US"/>
              <a:t>and click </a:t>
            </a:r>
            <a:r>
              <a:rPr lang="en-US" b="1"/>
              <a:t>Add delegate</a:t>
            </a:r>
          </a:p>
          <a:p>
            <a:pPr marL="457200" indent="-457200" algn="ctr">
              <a:buAutoNum type="arabicPeriod"/>
            </a:pPr>
            <a:r>
              <a:rPr lang="en-US"/>
              <a:t>Enter the delegate’s email address </a:t>
            </a: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C58D78-42BD-587F-FC5A-94649A3FD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72" y="3311485"/>
            <a:ext cx="4590638" cy="2920201"/>
          </a:xfrm>
          <a:prstGeom prst="rect">
            <a:avLst/>
          </a:prstGeom>
        </p:spPr>
      </p:pic>
      <p:pic>
        <p:nvPicPr>
          <p:cNvPr id="14" name="Picture 1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10D76EC-05B0-E05C-B2DC-BAFDE9D02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735" y="4133094"/>
            <a:ext cx="3574645" cy="969825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57A462C-E01B-0B8D-3F78-3B05D366C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73" t="3099" r="2722" b="1763"/>
          <a:stretch>
            <a:fillRect/>
          </a:stretch>
        </p:blipFill>
        <p:spPr>
          <a:xfrm>
            <a:off x="8858249" y="2932488"/>
            <a:ext cx="3105079" cy="3349986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4947D22-F316-8468-DEB0-0842273CA1E2}"/>
              </a:ext>
            </a:extLst>
          </p:cNvPr>
          <p:cNvSpPr/>
          <p:nvPr/>
        </p:nvSpPr>
        <p:spPr>
          <a:xfrm>
            <a:off x="3538196" y="3306763"/>
            <a:ext cx="1224925" cy="2747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29DB061-EB84-F637-A39F-5ACD5182520D}"/>
              </a:ext>
            </a:extLst>
          </p:cNvPr>
          <p:cNvSpPr/>
          <p:nvPr/>
        </p:nvSpPr>
        <p:spPr>
          <a:xfrm>
            <a:off x="3594386" y="4133094"/>
            <a:ext cx="1015993" cy="1484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1A88D80-B395-3284-93EA-C7B38D4F4CF9}"/>
              </a:ext>
            </a:extLst>
          </p:cNvPr>
          <p:cNvSpPr/>
          <p:nvPr/>
        </p:nvSpPr>
        <p:spPr>
          <a:xfrm>
            <a:off x="5276595" y="4687489"/>
            <a:ext cx="805118" cy="2743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2657375-59A5-B984-5628-D2F939A8189F}"/>
              </a:ext>
            </a:extLst>
          </p:cNvPr>
          <p:cNvSpPr/>
          <p:nvPr/>
        </p:nvSpPr>
        <p:spPr>
          <a:xfrm>
            <a:off x="9052709" y="3698759"/>
            <a:ext cx="2723524" cy="5486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number in a circle&#10;&#10;AI-generated content may be incorrect.">
            <a:extLst>
              <a:ext uri="{FF2B5EF4-FFF2-40B4-BE49-F238E27FC236}">
                <a16:creationId xmlns:a16="http://schemas.microsoft.com/office/drawing/2014/main" id="{28B11644-85BE-1625-4748-B2E87474A3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4271" y="3239012"/>
            <a:ext cx="393700" cy="495300"/>
          </a:xfrm>
          <a:prstGeom prst="rect">
            <a:avLst/>
          </a:prstGeom>
        </p:spPr>
      </p:pic>
      <p:pic>
        <p:nvPicPr>
          <p:cNvPr id="8" name="Picture 7" descr="A number in a circle&#10;&#10;AI-generated content may be incorrect.">
            <a:extLst>
              <a:ext uri="{FF2B5EF4-FFF2-40B4-BE49-F238E27FC236}">
                <a16:creationId xmlns:a16="http://schemas.microsoft.com/office/drawing/2014/main" id="{EF71BD99-96A6-A3BA-99B6-96E2318A5B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186" y="4006099"/>
            <a:ext cx="393700" cy="482600"/>
          </a:xfrm>
          <a:prstGeom prst="rect">
            <a:avLst/>
          </a:prstGeom>
        </p:spPr>
      </p:pic>
      <p:pic>
        <p:nvPicPr>
          <p:cNvPr id="10" name="Picture 9" descr="A number on a black background&#10;&#10;AI-generated content may be incorrect.">
            <a:extLst>
              <a:ext uri="{FF2B5EF4-FFF2-40B4-BE49-F238E27FC236}">
                <a16:creationId xmlns:a16="http://schemas.microsoft.com/office/drawing/2014/main" id="{4A15CD03-C659-801A-72A5-0BE0DA33F0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9170" y="4242154"/>
            <a:ext cx="393700" cy="482600"/>
          </a:xfrm>
          <a:prstGeom prst="rect">
            <a:avLst/>
          </a:prstGeom>
        </p:spPr>
      </p:pic>
      <p:pic>
        <p:nvPicPr>
          <p:cNvPr id="13" name="Picture 12" descr="A number in a circle&#10;&#10;AI-generated content may be incorrect.">
            <a:extLst>
              <a:ext uri="{FF2B5EF4-FFF2-40B4-BE49-F238E27FC236}">
                <a16:creationId xmlns:a16="http://schemas.microsoft.com/office/drawing/2014/main" id="{FCD962FB-A422-17A9-DA7A-8644866FC9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0919" y="3320618"/>
            <a:ext cx="3937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87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7FA0F-27A0-10F2-1C67-0852E4DBF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7D4A-7022-F83F-F745-B32F47A7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Certifying documents</a:t>
            </a:r>
          </a:p>
        </p:txBody>
      </p:sp>
      <p:pic>
        <p:nvPicPr>
          <p:cNvPr id="6" name="Graphic 5" descr="House outline">
            <a:hlinkClick r:id="rId3" action="ppaction://hlinksldjump"/>
            <a:extLst>
              <a:ext uri="{FF2B5EF4-FFF2-40B4-BE49-F238E27FC236}">
                <a16:creationId xmlns:a16="http://schemas.microsoft.com/office/drawing/2014/main" id="{6F6C6DB6-B429-FFF0-B94B-C08ECDBAF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9230" y="575525"/>
            <a:ext cx="496957" cy="4969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73186-648A-C4AC-FAA8-6AA3FF794113}"/>
              </a:ext>
            </a:extLst>
          </p:cNvPr>
          <p:cNvSpPr txBox="1">
            <a:spLocks/>
          </p:cNvSpPr>
          <p:nvPr/>
        </p:nvSpPr>
        <p:spPr>
          <a:xfrm>
            <a:off x="547481" y="1268192"/>
            <a:ext cx="11097038" cy="13035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F01DBF-210C-F8BC-169C-663BD0A13195}"/>
              </a:ext>
            </a:extLst>
          </p:cNvPr>
          <p:cNvSpPr txBox="1">
            <a:spLocks/>
          </p:cNvSpPr>
          <p:nvPr/>
        </p:nvSpPr>
        <p:spPr>
          <a:xfrm>
            <a:off x="604631" y="1169806"/>
            <a:ext cx="11196844" cy="7447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Each senior/key person must certify documents before submission. They will also need to recertify each time they select the </a:t>
            </a:r>
            <a:r>
              <a:rPr lang="en-US" b="1"/>
              <a:t>Download PDF </a:t>
            </a:r>
            <a:r>
              <a:rPr lang="en-US"/>
              <a:t>button.</a:t>
            </a:r>
          </a:p>
        </p:txBody>
      </p:sp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9F8C11AF-D401-F77F-0F07-0CB47C5F7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853" y="2571749"/>
            <a:ext cx="7772400" cy="28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57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9E044B4469E643AFA92D36663B34BF" ma:contentTypeVersion="22" ma:contentTypeDescription="Create a new document." ma:contentTypeScope="" ma:versionID="cd6b0fe0238fc5b17f079ed9a8d85dc1">
  <xsd:schema xmlns:xsd="http://www.w3.org/2001/XMLSchema" xmlns:xs="http://www.w3.org/2001/XMLSchema" xmlns:p="http://schemas.microsoft.com/office/2006/metadata/properties" xmlns:ns2="0089176d-f842-431b-8691-765dae66724a" xmlns:ns3="http://schemas.microsoft.com/sharepoint/v3/fields" xmlns:ns4="06034a19-c1e2-4eab-aab1-437277b24e4c" targetNamespace="http://schemas.microsoft.com/office/2006/metadata/properties" ma:root="true" ma:fieldsID="a879f2b7c93681ed3bf96b2df2df467f" ns2:_="" ns3:_="" ns4:_="">
    <xsd:import namespace="0089176d-f842-431b-8691-765dae66724a"/>
    <xsd:import namespace="http://schemas.microsoft.com/sharepoint/v3/fields"/>
    <xsd:import namespace="06034a19-c1e2-4eab-aab1-437277b24e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3:_Status" minOccurs="0"/>
                <xsd:element ref="ns2:Target_x0020_Audienc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4:SharedWithUsers" minOccurs="0"/>
                <xsd:element ref="ns4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Comments_x002d_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9176d-f842-431b-8691-765dae6672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arget_x0020_Audiences" ma:index="14" nillable="true" ma:displayName="Target Audiences" ma:internalName="Target_x0020_Audiences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d37ae30-1c3a-40e1-94c5-05ea5a1665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Comments_x002d_Notes" ma:index="28" nillable="true" ma:displayName="Notes" ma:format="Dropdown" ma:internalName="Comments_x002d_Note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format="Dropdown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34a19-c1e2-4eab-aab1-437277b24e4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c42102e-985a-4f65-8c83-299aab2c8b1d}" ma:internalName="TaxCatchAll" ma:showField="CatchAllData" ma:web="06034a19-c1e2-4eab-aab1-437277b24e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tatus xmlns="http://schemas.microsoft.com/sharepoint/v3/fields">Not Started</_Status>
    <TaxCatchAll xmlns="06034a19-c1e2-4eab-aab1-437277b24e4c" xsi:nil="true"/>
    <Comments_x002d_Notes xmlns="0089176d-f842-431b-8691-765dae66724a" xsi:nil="true"/>
    <Target_x0020_Audiences xmlns="0089176d-f842-431b-8691-765dae66724a" xsi:nil="true"/>
    <lcf76f155ced4ddcb4097134ff3c332f xmlns="0089176d-f842-431b-8691-765dae66724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81B44B-75C5-4671-8DFE-5F946ECC93B0}">
  <ds:schemaRefs>
    <ds:schemaRef ds:uri="0089176d-f842-431b-8691-765dae66724a"/>
    <ds:schemaRef ds:uri="06034a19-c1e2-4eab-aab1-437277b24e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8E8D127-2B94-4B5C-9C01-3D52FD0E6AB7}">
  <ds:schemaRefs>
    <ds:schemaRef ds:uri="http://schemas.microsoft.com/office/2006/documentManagement/types"/>
    <ds:schemaRef ds:uri="0089176d-f842-431b-8691-765dae66724a"/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http://purl.org/dc/elements/1.1/"/>
    <ds:schemaRef ds:uri="06034a19-c1e2-4eab-aab1-437277b24e4c"/>
    <ds:schemaRef ds:uri="http://schemas.openxmlformats.org/package/2006/metadata/core-properties"/>
    <ds:schemaRef ds:uri="http://schemas.microsoft.com/sharepoint/v3/field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9754A04-2E54-4FE7-A0ED-69A8E66511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Microsoft Office PowerPoint</Application>
  <PresentationFormat>Widescreen</PresentationFormat>
  <Paragraphs>44</Paragraphs>
  <Slides>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Submitting Federal Common Forms Through SciENcv</vt:lpstr>
      <vt:lpstr>Demonstration – creating an ORCiD ID</vt:lpstr>
      <vt:lpstr>Logging into SciENcv</vt:lpstr>
      <vt:lpstr>Demonstration – logging into SciENcv</vt:lpstr>
      <vt:lpstr>Generating and submitting documents </vt:lpstr>
      <vt:lpstr>Disclosure requirements</vt:lpstr>
      <vt:lpstr>Delegating access to an administrator</vt:lpstr>
      <vt:lpstr>Certifying documents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Steward, Kathrynn</dc:creator>
  <cp:lastModifiedBy>Steward, Kat</cp:lastModifiedBy>
  <cp:revision>6</cp:revision>
  <dcterms:created xsi:type="dcterms:W3CDTF">2024-05-29T16:55:05Z</dcterms:created>
  <dcterms:modified xsi:type="dcterms:W3CDTF">2025-06-27T16:16:43Z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0x010100099E044B4469E643AFA92D36663B34BF</vt:lpwstr>
  </property>
  <property fmtid="{D5CDD505-2E9C-101B-9397-08002B2CF9AE}" pid="3" name="MediaServiceImageTags">
    <vt:lpwstr/>
  </property>
</Properties>
</file>