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0"/>
  </p:notesMasterIdLst>
  <p:handoutMasterIdLst>
    <p:handoutMasterId r:id="rId71"/>
  </p:handoutMasterIdLst>
  <p:sldIdLst>
    <p:sldId id="256" r:id="rId2"/>
    <p:sldId id="261" r:id="rId3"/>
    <p:sldId id="257" r:id="rId4"/>
    <p:sldId id="258" r:id="rId5"/>
    <p:sldId id="311" r:id="rId6"/>
    <p:sldId id="260" r:id="rId7"/>
    <p:sldId id="259" r:id="rId8"/>
    <p:sldId id="312" r:id="rId9"/>
    <p:sldId id="305" r:id="rId10"/>
    <p:sldId id="275" r:id="rId11"/>
    <p:sldId id="330" r:id="rId12"/>
    <p:sldId id="318" r:id="rId13"/>
    <p:sldId id="319" r:id="rId14"/>
    <p:sldId id="263" r:id="rId15"/>
    <p:sldId id="264" r:id="rId16"/>
    <p:sldId id="265" r:id="rId17"/>
    <p:sldId id="306" r:id="rId18"/>
    <p:sldId id="266" r:id="rId19"/>
    <p:sldId id="273" r:id="rId20"/>
    <p:sldId id="272" r:id="rId21"/>
    <p:sldId id="274" r:id="rId22"/>
    <p:sldId id="271" r:id="rId23"/>
    <p:sldId id="269" r:id="rId24"/>
    <p:sldId id="315" r:id="rId25"/>
    <p:sldId id="314" r:id="rId26"/>
    <p:sldId id="316" r:id="rId27"/>
    <p:sldId id="277" r:id="rId28"/>
    <p:sldId id="326" r:id="rId29"/>
    <p:sldId id="325" r:id="rId30"/>
    <p:sldId id="270" r:id="rId31"/>
    <p:sldId id="276" r:id="rId32"/>
    <p:sldId id="289" r:id="rId33"/>
    <p:sldId id="287" r:id="rId34"/>
    <p:sldId id="279" r:id="rId35"/>
    <p:sldId id="288" r:id="rId36"/>
    <p:sldId id="278" r:id="rId37"/>
    <p:sldId id="323" r:id="rId38"/>
    <p:sldId id="317" r:id="rId39"/>
    <p:sldId id="281" r:id="rId40"/>
    <p:sldId id="282" r:id="rId41"/>
    <p:sldId id="310" r:id="rId42"/>
    <p:sldId id="304" r:id="rId43"/>
    <p:sldId id="320" r:id="rId44"/>
    <p:sldId id="285" r:id="rId45"/>
    <p:sldId id="321" r:id="rId46"/>
    <p:sldId id="322" r:id="rId47"/>
    <p:sldId id="324" r:id="rId48"/>
    <p:sldId id="284" r:id="rId49"/>
    <p:sldId id="286" r:id="rId50"/>
    <p:sldId id="290" r:id="rId51"/>
    <p:sldId id="291" r:id="rId52"/>
    <p:sldId id="292" r:id="rId53"/>
    <p:sldId id="293" r:id="rId54"/>
    <p:sldId id="328" r:id="rId55"/>
    <p:sldId id="294" r:id="rId56"/>
    <p:sldId id="295" r:id="rId57"/>
    <p:sldId id="327" r:id="rId58"/>
    <p:sldId id="296" r:id="rId59"/>
    <p:sldId id="297" r:id="rId60"/>
    <p:sldId id="329" r:id="rId61"/>
    <p:sldId id="299" r:id="rId62"/>
    <p:sldId id="300" r:id="rId63"/>
    <p:sldId id="301" r:id="rId64"/>
    <p:sldId id="309" r:id="rId65"/>
    <p:sldId id="307" r:id="rId66"/>
    <p:sldId id="302" r:id="rId67"/>
    <p:sldId id="308" r:id="rId68"/>
    <p:sldId id="303" r:id="rId69"/>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p:restoredTop sz="94721"/>
  </p:normalViewPr>
  <p:slideViewPr>
    <p:cSldViewPr snapToGrid="0" snapToObjects="1">
      <p:cViewPr varScale="1">
        <p:scale>
          <a:sx n="145" d="100"/>
          <a:sy n="145" d="100"/>
        </p:scale>
        <p:origin x="696" y="17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E1B2DF-C71F-8F48-89A2-1CC4315F2C9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3FEAE40C-9E38-BA4B-854D-62A170CB556B}"/>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CD61450-CF23-D144-B240-7E0AE45D462C}" type="datetimeFigureOut">
              <a:rPr lang="en-US" altLang="en-US"/>
              <a:pPr/>
              <a:t>10/27/19</a:t>
            </a:fld>
            <a:endParaRPr lang="en-US" altLang="en-US"/>
          </a:p>
        </p:txBody>
      </p:sp>
      <p:sp>
        <p:nvSpPr>
          <p:cNvPr id="4" name="Footer Placeholder 3">
            <a:extLst>
              <a:ext uri="{FF2B5EF4-FFF2-40B4-BE49-F238E27FC236}">
                <a16:creationId xmlns:a16="http://schemas.microsoft.com/office/drawing/2014/main" id="{5A482862-B349-0B4D-9B8A-355E173E33B0}"/>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21756B76-AD07-1846-8B68-FA2AF986269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F19DB81-E541-BE4E-A551-4D4DC81F0A5D}"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8064B69-3D01-AF4E-B355-726DCC64A4A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5AB5708D-42AE-2847-BBC4-F2CFEBF2E0CC}"/>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54871974-114F-7E4E-910C-73C31A3629D0}" type="datetimeFigureOut">
              <a:rPr lang="en-US" altLang="en-US"/>
              <a:pPr/>
              <a:t>10/27/19</a:t>
            </a:fld>
            <a:endParaRPr lang="en-US" altLang="en-US"/>
          </a:p>
        </p:txBody>
      </p:sp>
      <p:sp>
        <p:nvSpPr>
          <p:cNvPr id="4" name="Slide Image Placeholder 3">
            <a:extLst>
              <a:ext uri="{FF2B5EF4-FFF2-40B4-BE49-F238E27FC236}">
                <a16:creationId xmlns:a16="http://schemas.microsoft.com/office/drawing/2014/main" id="{8F698CB2-A8EE-E149-A034-C9EEA34F71A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2995C1C-D5DE-8340-8120-BE7ADD02F53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0FFCC52-C6EA-1849-BB70-3EE526046FA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3593A0FC-A865-594D-B16F-BA73F5879C7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E1A8ADA-B8D2-3A4F-A86E-49E3526F25BD}"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a:extLst>
              <a:ext uri="{FF2B5EF4-FFF2-40B4-BE49-F238E27FC236}">
                <a16:creationId xmlns:a16="http://schemas.microsoft.com/office/drawing/2014/main" id="{6F7C1769-FCA0-A74A-BD7D-CB37A30ABD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a:extLst>
              <a:ext uri="{FF2B5EF4-FFF2-40B4-BE49-F238E27FC236}">
                <a16:creationId xmlns:a16="http://schemas.microsoft.com/office/drawing/2014/main" id="{4D240F67-DC2D-FE40-9C13-765696508F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29699" name="Slide Number Placeholder 3">
            <a:extLst>
              <a:ext uri="{FF2B5EF4-FFF2-40B4-BE49-F238E27FC236}">
                <a16:creationId xmlns:a16="http://schemas.microsoft.com/office/drawing/2014/main" id="{052E679C-6A60-5A4D-A789-B68D686890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defTabSz="909638"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defTabSz="909638"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defTabSz="909638"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defTabSz="909638"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909638"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909638"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909638"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909638"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8C69074E-ECB6-DF40-93A8-8A55A8911BA6}" type="slidenum">
              <a:rPr lang="en-US" altLang="en-US" sz="1200">
                <a:latin typeface="Arial" panose="020B0604020202020204" pitchFamily="34" charset="0"/>
              </a:rPr>
              <a:pPr eaLnBrk="1" hangingPunct="1"/>
              <a:t>14</a:t>
            </a:fld>
            <a:endParaRPr lang="en-US" altLang="en-US" sz="12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a:extLst>
              <a:ext uri="{FF2B5EF4-FFF2-40B4-BE49-F238E27FC236}">
                <a16:creationId xmlns:a16="http://schemas.microsoft.com/office/drawing/2014/main" id="{43F16E48-149B-EC4E-90E8-C36F68BB34B6}"/>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a:extLst>
              <a:ext uri="{FF2B5EF4-FFF2-40B4-BE49-F238E27FC236}">
                <a16:creationId xmlns:a16="http://schemas.microsoft.com/office/drawing/2014/main" id="{B10829AD-F46D-3942-9FDF-FAA3C55307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31747" name="Slide Number Placeholder 3">
            <a:extLst>
              <a:ext uri="{FF2B5EF4-FFF2-40B4-BE49-F238E27FC236}">
                <a16:creationId xmlns:a16="http://schemas.microsoft.com/office/drawing/2014/main" id="{A8A7584C-6246-7144-BB01-864A817891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2FCAD97D-D0C5-7A44-AF73-C3E4A9D77EBE}" type="slidenum">
              <a:rPr lang="en-US" altLang="en-US" sz="1200">
                <a:latin typeface="Arial" panose="020B0604020202020204" pitchFamily="34" charset="0"/>
              </a:rPr>
              <a:pPr eaLnBrk="1" hangingPunct="1"/>
              <a:t>15</a:t>
            </a:fld>
            <a:endParaRPr lang="en-US" altLang="en-US" sz="120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a:extLst>
              <a:ext uri="{FF2B5EF4-FFF2-40B4-BE49-F238E27FC236}">
                <a16:creationId xmlns:a16="http://schemas.microsoft.com/office/drawing/2014/main" id="{43C238BD-EEB9-5C43-AF01-51D125A17A48}"/>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a:extLst>
              <a:ext uri="{FF2B5EF4-FFF2-40B4-BE49-F238E27FC236}">
                <a16:creationId xmlns:a16="http://schemas.microsoft.com/office/drawing/2014/main" id="{7CE16E82-EF83-4148-952E-A7D4BB071D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35843" name="Slide Number Placeholder 3">
            <a:extLst>
              <a:ext uri="{FF2B5EF4-FFF2-40B4-BE49-F238E27FC236}">
                <a16:creationId xmlns:a16="http://schemas.microsoft.com/office/drawing/2014/main" id="{4CC4CE50-4FAE-8F4A-86F2-B30F648B59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444A07C7-8B25-834E-9E11-DB00930A4AA1}" type="slidenum">
              <a:rPr lang="en-US" altLang="en-US" sz="1200">
                <a:latin typeface="Arial" panose="020B0604020202020204" pitchFamily="34" charset="0"/>
              </a:rPr>
              <a:pPr eaLnBrk="1" hangingPunct="1"/>
              <a:t>18</a:t>
            </a:fld>
            <a:endParaRPr lang="en-US" altLang="en-US" sz="120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a:extLst>
              <a:ext uri="{FF2B5EF4-FFF2-40B4-BE49-F238E27FC236}">
                <a16:creationId xmlns:a16="http://schemas.microsoft.com/office/drawing/2014/main" id="{BE2A3B42-A523-A44B-8714-7A6501295CAB}"/>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Notes Placeholder 2">
            <a:extLst>
              <a:ext uri="{FF2B5EF4-FFF2-40B4-BE49-F238E27FC236}">
                <a16:creationId xmlns:a16="http://schemas.microsoft.com/office/drawing/2014/main" id="{8EC6E0D6-7C55-1646-8D92-4771FC5BBF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58371" name="Date Placeholder 3">
            <a:extLst>
              <a:ext uri="{FF2B5EF4-FFF2-40B4-BE49-F238E27FC236}">
                <a16:creationId xmlns:a16="http://schemas.microsoft.com/office/drawing/2014/main" id="{0268E7BE-E41B-3743-AF63-64442BC8AD1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1/16/14</a:t>
            </a:r>
          </a:p>
        </p:txBody>
      </p:sp>
      <p:sp>
        <p:nvSpPr>
          <p:cNvPr id="58372" name="Slide Number Placeholder 4">
            <a:extLst>
              <a:ext uri="{FF2B5EF4-FFF2-40B4-BE49-F238E27FC236}">
                <a16:creationId xmlns:a16="http://schemas.microsoft.com/office/drawing/2014/main" id="{6F292AC8-A04A-1C44-B9DA-462ED9C7B9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1F47791D-A9C2-5F4E-AC56-681D62D5190C}" type="slidenum">
              <a:rPr lang="en-US" altLang="en-US" sz="1200"/>
              <a:pPr eaLnBrk="1" hangingPunct="1"/>
              <a:t>39</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a:extLst>
              <a:ext uri="{FF2B5EF4-FFF2-40B4-BE49-F238E27FC236}">
                <a16:creationId xmlns:a16="http://schemas.microsoft.com/office/drawing/2014/main" id="{8C2841B2-2C25-D641-97B8-E8B9CAF76C96}"/>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Notes Placeholder 2">
            <a:extLst>
              <a:ext uri="{FF2B5EF4-FFF2-40B4-BE49-F238E27FC236}">
                <a16:creationId xmlns:a16="http://schemas.microsoft.com/office/drawing/2014/main" id="{7C427EDF-933C-E24A-9DDB-FF79EF5932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60419" name="Date Placeholder 3">
            <a:extLst>
              <a:ext uri="{FF2B5EF4-FFF2-40B4-BE49-F238E27FC236}">
                <a16:creationId xmlns:a16="http://schemas.microsoft.com/office/drawing/2014/main" id="{A89B5873-73BE-954F-8627-93235D9C876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1/16/14</a:t>
            </a:r>
          </a:p>
        </p:txBody>
      </p:sp>
      <p:sp>
        <p:nvSpPr>
          <p:cNvPr id="60420" name="Slide Number Placeholder 4">
            <a:extLst>
              <a:ext uri="{FF2B5EF4-FFF2-40B4-BE49-F238E27FC236}">
                <a16:creationId xmlns:a16="http://schemas.microsoft.com/office/drawing/2014/main" id="{1E62A259-33CD-554A-8282-7D5E10DC53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0C4ECD6-05D2-7C4A-9139-551D6CA831F3}" type="slidenum">
              <a:rPr lang="en-US" altLang="en-US" sz="1200"/>
              <a:pPr eaLnBrk="1" hangingPunct="1"/>
              <a:t>40</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DAC2A651-14F7-9E43-AC89-A881046E48A6}"/>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92D4E3E1-B882-104B-92F7-0F6E5AB14F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65539" name="Date Placeholder 3">
            <a:extLst>
              <a:ext uri="{FF2B5EF4-FFF2-40B4-BE49-F238E27FC236}">
                <a16:creationId xmlns:a16="http://schemas.microsoft.com/office/drawing/2014/main" id="{430F80F3-847E-224F-A953-826927C2DE42}"/>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1/16/14</a:t>
            </a:r>
          </a:p>
        </p:txBody>
      </p:sp>
      <p:sp>
        <p:nvSpPr>
          <p:cNvPr id="65540" name="Slide Number Placeholder 4">
            <a:extLst>
              <a:ext uri="{FF2B5EF4-FFF2-40B4-BE49-F238E27FC236}">
                <a16:creationId xmlns:a16="http://schemas.microsoft.com/office/drawing/2014/main" id="{94E26482-82ED-734B-A76D-F9D57EB634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A872E5DF-F702-2441-A13A-6D1C5876F9A1}" type="slidenum">
              <a:rPr lang="en-US" altLang="en-US" sz="1200"/>
              <a:pPr eaLnBrk="1" hangingPunct="1"/>
              <a:t>44</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a:extLst>
              <a:ext uri="{FF2B5EF4-FFF2-40B4-BE49-F238E27FC236}">
                <a16:creationId xmlns:a16="http://schemas.microsoft.com/office/drawing/2014/main" id="{D83393C8-BFBB-0B4A-B795-545E66E10227}"/>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8" name="Notes Placeholder 2">
            <a:extLst>
              <a:ext uri="{FF2B5EF4-FFF2-40B4-BE49-F238E27FC236}">
                <a16:creationId xmlns:a16="http://schemas.microsoft.com/office/drawing/2014/main" id="{754842FF-B9BC-5F4E-86B5-B57ACA63D5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70659" name="Date Placeholder 3">
            <a:extLst>
              <a:ext uri="{FF2B5EF4-FFF2-40B4-BE49-F238E27FC236}">
                <a16:creationId xmlns:a16="http://schemas.microsoft.com/office/drawing/2014/main" id="{13357D59-6B8B-4C4D-8BE0-9DF14A92FD2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1/16/14</a:t>
            </a:r>
          </a:p>
        </p:txBody>
      </p:sp>
      <p:sp>
        <p:nvSpPr>
          <p:cNvPr id="70660" name="Slide Number Placeholder 4">
            <a:extLst>
              <a:ext uri="{FF2B5EF4-FFF2-40B4-BE49-F238E27FC236}">
                <a16:creationId xmlns:a16="http://schemas.microsoft.com/office/drawing/2014/main" id="{26F3C7D0-8083-B44D-99D2-557D1CE9A6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B74AFBDB-C32A-CC49-BEC6-80B6B8281880}" type="slidenum">
              <a:rPr lang="en-US" altLang="en-US" sz="1200"/>
              <a:pPr eaLnBrk="1" hangingPunct="1"/>
              <a:t>48</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a:extLst>
              <a:ext uri="{FF2B5EF4-FFF2-40B4-BE49-F238E27FC236}">
                <a16:creationId xmlns:a16="http://schemas.microsoft.com/office/drawing/2014/main" id="{43A57B38-D7E8-834C-8AA4-8FB35D06FD57}"/>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6" name="Notes Placeholder 2">
            <a:extLst>
              <a:ext uri="{FF2B5EF4-FFF2-40B4-BE49-F238E27FC236}">
                <a16:creationId xmlns:a16="http://schemas.microsoft.com/office/drawing/2014/main" id="{A6ACC326-E055-C347-A3D4-7D70C23258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72707" name="Date Placeholder 3">
            <a:extLst>
              <a:ext uri="{FF2B5EF4-FFF2-40B4-BE49-F238E27FC236}">
                <a16:creationId xmlns:a16="http://schemas.microsoft.com/office/drawing/2014/main" id="{DCAB548C-E724-BA40-82BA-06CE6CCE8B5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1/16/14</a:t>
            </a:r>
          </a:p>
        </p:txBody>
      </p:sp>
      <p:sp>
        <p:nvSpPr>
          <p:cNvPr id="72708" name="Slide Number Placeholder 4">
            <a:extLst>
              <a:ext uri="{FF2B5EF4-FFF2-40B4-BE49-F238E27FC236}">
                <a16:creationId xmlns:a16="http://schemas.microsoft.com/office/drawing/2014/main" id="{586E30B0-26C5-D048-A679-E98194BFE6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02A0CE01-9F9E-C943-B7B3-8AB009098BD8}" type="slidenum">
              <a:rPr lang="en-US" altLang="en-US" sz="1200"/>
              <a:pPr eaLnBrk="1" hangingPunct="1"/>
              <a:t>49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EAFDC57-9FA4-594F-9FD9-CC7DFC6A7CBC}"/>
              </a:ext>
            </a:extLst>
          </p:cNvPr>
          <p:cNvSpPr>
            <a:spLocks noGrp="1"/>
          </p:cNvSpPr>
          <p:nvPr>
            <p:ph type="dt" sz="half" idx="10"/>
          </p:nvPr>
        </p:nvSpPr>
        <p:spPr/>
        <p:txBody>
          <a:bodyPr/>
          <a:lstStyle>
            <a:lvl1pPr>
              <a:defRPr/>
            </a:lvl1pPr>
          </a:lstStyle>
          <a:p>
            <a:fld id="{A48E1FFA-84FA-1745-8062-3966109BC3F5}" type="datetime1">
              <a:rPr lang="en-US" altLang="en-US"/>
              <a:pPr/>
              <a:t>10/27/19</a:t>
            </a:fld>
            <a:endParaRPr lang="en-US" altLang="en-US"/>
          </a:p>
        </p:txBody>
      </p:sp>
      <p:sp>
        <p:nvSpPr>
          <p:cNvPr id="5" name="Footer Placeholder 4">
            <a:extLst>
              <a:ext uri="{FF2B5EF4-FFF2-40B4-BE49-F238E27FC236}">
                <a16:creationId xmlns:a16="http://schemas.microsoft.com/office/drawing/2014/main" id="{3FB6D21E-41AB-9440-AFD1-55C8563B52C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9B8864B-B058-4E4B-BF0B-4DD350B32023}"/>
              </a:ext>
            </a:extLst>
          </p:cNvPr>
          <p:cNvSpPr>
            <a:spLocks noGrp="1"/>
          </p:cNvSpPr>
          <p:nvPr>
            <p:ph type="sldNum" sz="quarter" idx="12"/>
          </p:nvPr>
        </p:nvSpPr>
        <p:spPr/>
        <p:txBody>
          <a:bodyPr/>
          <a:lstStyle>
            <a:lvl1pPr>
              <a:defRPr/>
            </a:lvl1pPr>
          </a:lstStyle>
          <a:p>
            <a:fld id="{EFD0F443-FC87-4943-A254-0BDF14B4D8FF}" type="slidenum">
              <a:rPr lang="en-US" altLang="en-US"/>
              <a:pPr/>
              <a:t>‹#›</a:t>
            </a:fld>
            <a:endParaRPr lang="en-US" altLang="en-US"/>
          </a:p>
        </p:txBody>
      </p:sp>
    </p:spTree>
    <p:extLst>
      <p:ext uri="{BB962C8B-B14F-4D97-AF65-F5344CB8AC3E}">
        <p14:creationId xmlns:p14="http://schemas.microsoft.com/office/powerpoint/2010/main" val="342229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492979-929E-9D41-96A6-275C92747118}"/>
              </a:ext>
            </a:extLst>
          </p:cNvPr>
          <p:cNvSpPr>
            <a:spLocks noGrp="1"/>
          </p:cNvSpPr>
          <p:nvPr>
            <p:ph type="dt" sz="half" idx="10"/>
          </p:nvPr>
        </p:nvSpPr>
        <p:spPr/>
        <p:txBody>
          <a:bodyPr/>
          <a:lstStyle>
            <a:lvl1pPr>
              <a:defRPr/>
            </a:lvl1pPr>
          </a:lstStyle>
          <a:p>
            <a:fld id="{6F305F38-3D77-3A4D-AA5B-49FB6624ADB9}" type="datetime1">
              <a:rPr lang="en-US" altLang="en-US"/>
              <a:pPr/>
              <a:t>10/27/19</a:t>
            </a:fld>
            <a:endParaRPr lang="en-US" altLang="en-US"/>
          </a:p>
        </p:txBody>
      </p:sp>
      <p:sp>
        <p:nvSpPr>
          <p:cNvPr id="5" name="Footer Placeholder 4">
            <a:extLst>
              <a:ext uri="{FF2B5EF4-FFF2-40B4-BE49-F238E27FC236}">
                <a16:creationId xmlns:a16="http://schemas.microsoft.com/office/drawing/2014/main" id="{81D126B0-5C4B-A643-8EE6-16701BD4E0B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A8E065-5224-A94B-B055-27652DBB17BB}"/>
              </a:ext>
            </a:extLst>
          </p:cNvPr>
          <p:cNvSpPr>
            <a:spLocks noGrp="1"/>
          </p:cNvSpPr>
          <p:nvPr>
            <p:ph type="sldNum" sz="quarter" idx="12"/>
          </p:nvPr>
        </p:nvSpPr>
        <p:spPr/>
        <p:txBody>
          <a:bodyPr/>
          <a:lstStyle>
            <a:lvl1pPr>
              <a:defRPr/>
            </a:lvl1pPr>
          </a:lstStyle>
          <a:p>
            <a:fld id="{E782771D-60E8-1C4E-9122-F2CF7631B95C}" type="slidenum">
              <a:rPr lang="en-US" altLang="en-US"/>
              <a:pPr/>
              <a:t>‹#›</a:t>
            </a:fld>
            <a:endParaRPr lang="en-US" altLang="en-US"/>
          </a:p>
        </p:txBody>
      </p:sp>
    </p:spTree>
    <p:extLst>
      <p:ext uri="{BB962C8B-B14F-4D97-AF65-F5344CB8AC3E}">
        <p14:creationId xmlns:p14="http://schemas.microsoft.com/office/powerpoint/2010/main" val="1736194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0B3E6B-5A72-B744-821F-35CDCFA7E5E7}"/>
              </a:ext>
            </a:extLst>
          </p:cNvPr>
          <p:cNvSpPr>
            <a:spLocks noGrp="1"/>
          </p:cNvSpPr>
          <p:nvPr>
            <p:ph type="dt" sz="half" idx="10"/>
          </p:nvPr>
        </p:nvSpPr>
        <p:spPr/>
        <p:txBody>
          <a:bodyPr/>
          <a:lstStyle>
            <a:lvl1pPr>
              <a:defRPr/>
            </a:lvl1pPr>
          </a:lstStyle>
          <a:p>
            <a:fld id="{A654DF3C-3E0F-CC43-BE6B-E6B873AC41DA}" type="datetime1">
              <a:rPr lang="en-US" altLang="en-US"/>
              <a:pPr/>
              <a:t>10/27/19</a:t>
            </a:fld>
            <a:endParaRPr lang="en-US" altLang="en-US"/>
          </a:p>
        </p:txBody>
      </p:sp>
      <p:sp>
        <p:nvSpPr>
          <p:cNvPr id="5" name="Footer Placeholder 4">
            <a:extLst>
              <a:ext uri="{FF2B5EF4-FFF2-40B4-BE49-F238E27FC236}">
                <a16:creationId xmlns:a16="http://schemas.microsoft.com/office/drawing/2014/main" id="{743652CB-6AAD-2E40-9220-62E6A34DCB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392EE5-95D9-F14D-BAA7-9723DF923264}"/>
              </a:ext>
            </a:extLst>
          </p:cNvPr>
          <p:cNvSpPr>
            <a:spLocks noGrp="1"/>
          </p:cNvSpPr>
          <p:nvPr>
            <p:ph type="sldNum" sz="quarter" idx="12"/>
          </p:nvPr>
        </p:nvSpPr>
        <p:spPr/>
        <p:txBody>
          <a:bodyPr/>
          <a:lstStyle>
            <a:lvl1pPr>
              <a:defRPr/>
            </a:lvl1pPr>
          </a:lstStyle>
          <a:p>
            <a:fld id="{86E8EEB5-F91F-C941-8763-4B77138CEDE6}" type="slidenum">
              <a:rPr lang="en-US" altLang="en-US"/>
              <a:pPr/>
              <a:t>‹#›</a:t>
            </a:fld>
            <a:endParaRPr lang="en-US" altLang="en-US"/>
          </a:p>
        </p:txBody>
      </p:sp>
    </p:spTree>
    <p:extLst>
      <p:ext uri="{BB962C8B-B14F-4D97-AF65-F5344CB8AC3E}">
        <p14:creationId xmlns:p14="http://schemas.microsoft.com/office/powerpoint/2010/main" val="276772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8553"/>
            <a:ext cx="8229600" cy="857250"/>
          </a:xfrm>
        </p:spPr>
        <p:txBody>
          <a:bodyPr/>
          <a:lstStyle/>
          <a:p>
            <a:r>
              <a:rPr lang="en-US"/>
              <a:t>Click to edit Master title style</a:t>
            </a:r>
          </a:p>
        </p:txBody>
      </p:sp>
      <p:sp>
        <p:nvSpPr>
          <p:cNvPr id="3" name="Content Placeholder 2"/>
          <p:cNvSpPr>
            <a:spLocks noGrp="1"/>
          </p:cNvSpPr>
          <p:nvPr>
            <p:ph idx="1"/>
          </p:nvPr>
        </p:nvSpPr>
        <p:spPr>
          <a:xfrm>
            <a:off x="457200" y="1308410"/>
            <a:ext cx="8229600" cy="32858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01B0304-46B6-6348-B067-18885E2E6A24}"/>
              </a:ext>
            </a:extLst>
          </p:cNvPr>
          <p:cNvSpPr>
            <a:spLocks noGrp="1"/>
          </p:cNvSpPr>
          <p:nvPr>
            <p:ph type="dt" sz="half" idx="10"/>
          </p:nvPr>
        </p:nvSpPr>
        <p:spPr/>
        <p:txBody>
          <a:bodyPr/>
          <a:lstStyle>
            <a:lvl1pPr>
              <a:defRPr/>
            </a:lvl1pPr>
          </a:lstStyle>
          <a:p>
            <a:fld id="{8EE7507B-DD3A-B447-8B39-26FBC8925CA7}" type="datetime1">
              <a:rPr lang="en-US" altLang="en-US"/>
              <a:pPr/>
              <a:t>10/27/19</a:t>
            </a:fld>
            <a:endParaRPr lang="en-US" altLang="en-US"/>
          </a:p>
        </p:txBody>
      </p:sp>
      <p:sp>
        <p:nvSpPr>
          <p:cNvPr id="5" name="Footer Placeholder 4">
            <a:extLst>
              <a:ext uri="{FF2B5EF4-FFF2-40B4-BE49-F238E27FC236}">
                <a16:creationId xmlns:a16="http://schemas.microsoft.com/office/drawing/2014/main" id="{D837AAFD-200E-CC48-9CF3-AAAADEE2516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9D94C7-8134-E747-A1DF-04126DD06B74}"/>
              </a:ext>
            </a:extLst>
          </p:cNvPr>
          <p:cNvSpPr>
            <a:spLocks noGrp="1"/>
          </p:cNvSpPr>
          <p:nvPr>
            <p:ph type="sldNum" sz="quarter" idx="12"/>
          </p:nvPr>
        </p:nvSpPr>
        <p:spPr/>
        <p:txBody>
          <a:bodyPr/>
          <a:lstStyle>
            <a:lvl1pPr>
              <a:defRPr/>
            </a:lvl1pPr>
          </a:lstStyle>
          <a:p>
            <a:fld id="{98E5C91E-390F-F04C-959B-07506C86E647}" type="slidenum">
              <a:rPr lang="en-US" altLang="en-US"/>
              <a:pPr/>
              <a:t>‹#›</a:t>
            </a:fld>
            <a:endParaRPr lang="en-US" altLang="en-US"/>
          </a:p>
        </p:txBody>
      </p:sp>
    </p:spTree>
    <p:extLst>
      <p:ext uri="{BB962C8B-B14F-4D97-AF65-F5344CB8AC3E}">
        <p14:creationId xmlns:p14="http://schemas.microsoft.com/office/powerpoint/2010/main" val="3658851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BC6C2F-28F5-6445-AC96-11A2E7425488}"/>
              </a:ext>
            </a:extLst>
          </p:cNvPr>
          <p:cNvSpPr>
            <a:spLocks noGrp="1"/>
          </p:cNvSpPr>
          <p:nvPr>
            <p:ph type="dt" sz="half" idx="10"/>
          </p:nvPr>
        </p:nvSpPr>
        <p:spPr/>
        <p:txBody>
          <a:bodyPr/>
          <a:lstStyle>
            <a:lvl1pPr>
              <a:defRPr/>
            </a:lvl1pPr>
          </a:lstStyle>
          <a:p>
            <a:fld id="{D6B57AF3-AD4C-8E42-BD6F-77E1E841562C}" type="datetime1">
              <a:rPr lang="en-US" altLang="en-US"/>
              <a:pPr/>
              <a:t>10/27/19</a:t>
            </a:fld>
            <a:endParaRPr lang="en-US" altLang="en-US"/>
          </a:p>
        </p:txBody>
      </p:sp>
      <p:sp>
        <p:nvSpPr>
          <p:cNvPr id="5" name="Footer Placeholder 4">
            <a:extLst>
              <a:ext uri="{FF2B5EF4-FFF2-40B4-BE49-F238E27FC236}">
                <a16:creationId xmlns:a16="http://schemas.microsoft.com/office/drawing/2014/main" id="{D80A6FF5-19B1-FC4F-BFFC-73F83B11FC5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4FB068F-B95B-BA44-B2D3-91232647198A}"/>
              </a:ext>
            </a:extLst>
          </p:cNvPr>
          <p:cNvSpPr>
            <a:spLocks noGrp="1"/>
          </p:cNvSpPr>
          <p:nvPr>
            <p:ph type="sldNum" sz="quarter" idx="12"/>
          </p:nvPr>
        </p:nvSpPr>
        <p:spPr/>
        <p:txBody>
          <a:bodyPr/>
          <a:lstStyle>
            <a:lvl1pPr>
              <a:defRPr/>
            </a:lvl1pPr>
          </a:lstStyle>
          <a:p>
            <a:fld id="{1FA16E4D-B44F-3141-8007-050264E7EF9C}" type="slidenum">
              <a:rPr lang="en-US" altLang="en-US"/>
              <a:pPr/>
              <a:t>‹#›</a:t>
            </a:fld>
            <a:endParaRPr lang="en-US" altLang="en-US"/>
          </a:p>
        </p:txBody>
      </p:sp>
    </p:spTree>
    <p:extLst>
      <p:ext uri="{BB962C8B-B14F-4D97-AF65-F5344CB8AC3E}">
        <p14:creationId xmlns:p14="http://schemas.microsoft.com/office/powerpoint/2010/main" val="355460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6D6F2FC-3FDF-1446-80E3-73184BFAA8C5}"/>
              </a:ext>
            </a:extLst>
          </p:cNvPr>
          <p:cNvSpPr>
            <a:spLocks noGrp="1"/>
          </p:cNvSpPr>
          <p:nvPr>
            <p:ph type="dt" sz="half" idx="10"/>
          </p:nvPr>
        </p:nvSpPr>
        <p:spPr/>
        <p:txBody>
          <a:bodyPr/>
          <a:lstStyle>
            <a:lvl1pPr>
              <a:defRPr/>
            </a:lvl1pPr>
          </a:lstStyle>
          <a:p>
            <a:fld id="{B364AE82-136B-8947-918D-D62323EEB7BD}" type="datetime1">
              <a:rPr lang="en-US" altLang="en-US"/>
              <a:pPr/>
              <a:t>10/27/19</a:t>
            </a:fld>
            <a:endParaRPr lang="en-US" altLang="en-US"/>
          </a:p>
        </p:txBody>
      </p:sp>
      <p:sp>
        <p:nvSpPr>
          <p:cNvPr id="6" name="Footer Placeholder 4">
            <a:extLst>
              <a:ext uri="{FF2B5EF4-FFF2-40B4-BE49-F238E27FC236}">
                <a16:creationId xmlns:a16="http://schemas.microsoft.com/office/drawing/2014/main" id="{FE750E44-30D3-8B47-9C13-71024789047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19DD7FB-77E0-4141-A13E-B6585B2EBFF9}"/>
              </a:ext>
            </a:extLst>
          </p:cNvPr>
          <p:cNvSpPr>
            <a:spLocks noGrp="1"/>
          </p:cNvSpPr>
          <p:nvPr>
            <p:ph type="sldNum" sz="quarter" idx="12"/>
          </p:nvPr>
        </p:nvSpPr>
        <p:spPr/>
        <p:txBody>
          <a:bodyPr/>
          <a:lstStyle>
            <a:lvl1pPr>
              <a:defRPr/>
            </a:lvl1pPr>
          </a:lstStyle>
          <a:p>
            <a:fld id="{BD8FD329-CFF4-964E-BA64-5F80786D973D}" type="slidenum">
              <a:rPr lang="en-US" altLang="en-US"/>
              <a:pPr/>
              <a:t>‹#›</a:t>
            </a:fld>
            <a:endParaRPr lang="en-US" altLang="en-US"/>
          </a:p>
        </p:txBody>
      </p:sp>
    </p:spTree>
    <p:extLst>
      <p:ext uri="{BB962C8B-B14F-4D97-AF65-F5344CB8AC3E}">
        <p14:creationId xmlns:p14="http://schemas.microsoft.com/office/powerpoint/2010/main" val="3910506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B259449-0E06-ED49-94A1-9F07573D38D2}"/>
              </a:ext>
            </a:extLst>
          </p:cNvPr>
          <p:cNvSpPr>
            <a:spLocks noGrp="1"/>
          </p:cNvSpPr>
          <p:nvPr>
            <p:ph type="dt" sz="half" idx="10"/>
          </p:nvPr>
        </p:nvSpPr>
        <p:spPr/>
        <p:txBody>
          <a:bodyPr/>
          <a:lstStyle>
            <a:lvl1pPr>
              <a:defRPr/>
            </a:lvl1pPr>
          </a:lstStyle>
          <a:p>
            <a:fld id="{6716A2BC-5E62-9F4C-8799-CC1CE3E99454}" type="datetime1">
              <a:rPr lang="en-US" altLang="en-US"/>
              <a:pPr/>
              <a:t>10/27/19</a:t>
            </a:fld>
            <a:endParaRPr lang="en-US" altLang="en-US"/>
          </a:p>
        </p:txBody>
      </p:sp>
      <p:sp>
        <p:nvSpPr>
          <p:cNvPr id="8" name="Footer Placeholder 4">
            <a:extLst>
              <a:ext uri="{FF2B5EF4-FFF2-40B4-BE49-F238E27FC236}">
                <a16:creationId xmlns:a16="http://schemas.microsoft.com/office/drawing/2014/main" id="{30C5442E-D5E8-8A43-BCBD-CD95DE342F6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0D5BABF-DE38-2A41-88D0-DF3450EBAEA3}"/>
              </a:ext>
            </a:extLst>
          </p:cNvPr>
          <p:cNvSpPr>
            <a:spLocks noGrp="1"/>
          </p:cNvSpPr>
          <p:nvPr>
            <p:ph type="sldNum" sz="quarter" idx="12"/>
          </p:nvPr>
        </p:nvSpPr>
        <p:spPr/>
        <p:txBody>
          <a:bodyPr/>
          <a:lstStyle>
            <a:lvl1pPr>
              <a:defRPr/>
            </a:lvl1pPr>
          </a:lstStyle>
          <a:p>
            <a:fld id="{EF3C5D42-8287-C941-9AC4-FDFD622482A4}" type="slidenum">
              <a:rPr lang="en-US" altLang="en-US"/>
              <a:pPr/>
              <a:t>‹#›</a:t>
            </a:fld>
            <a:endParaRPr lang="en-US" altLang="en-US"/>
          </a:p>
        </p:txBody>
      </p:sp>
    </p:spTree>
    <p:extLst>
      <p:ext uri="{BB962C8B-B14F-4D97-AF65-F5344CB8AC3E}">
        <p14:creationId xmlns:p14="http://schemas.microsoft.com/office/powerpoint/2010/main" val="93885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548EE11-5205-4140-A141-27A672554693}"/>
              </a:ext>
            </a:extLst>
          </p:cNvPr>
          <p:cNvSpPr>
            <a:spLocks noGrp="1"/>
          </p:cNvSpPr>
          <p:nvPr>
            <p:ph type="dt" sz="half" idx="10"/>
          </p:nvPr>
        </p:nvSpPr>
        <p:spPr/>
        <p:txBody>
          <a:bodyPr/>
          <a:lstStyle>
            <a:lvl1pPr>
              <a:defRPr/>
            </a:lvl1pPr>
          </a:lstStyle>
          <a:p>
            <a:fld id="{F558C36E-CDDE-6240-B68E-FE5AB684C13A}" type="datetime1">
              <a:rPr lang="en-US" altLang="en-US"/>
              <a:pPr/>
              <a:t>10/27/19</a:t>
            </a:fld>
            <a:endParaRPr lang="en-US" altLang="en-US"/>
          </a:p>
        </p:txBody>
      </p:sp>
      <p:sp>
        <p:nvSpPr>
          <p:cNvPr id="4" name="Footer Placeholder 4">
            <a:extLst>
              <a:ext uri="{FF2B5EF4-FFF2-40B4-BE49-F238E27FC236}">
                <a16:creationId xmlns:a16="http://schemas.microsoft.com/office/drawing/2014/main" id="{44BD1F5F-7D31-7740-A8A7-F984E98B137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66A8FF1-04D5-9B4E-AC5A-C98A3119352E}"/>
              </a:ext>
            </a:extLst>
          </p:cNvPr>
          <p:cNvSpPr>
            <a:spLocks noGrp="1"/>
          </p:cNvSpPr>
          <p:nvPr>
            <p:ph type="sldNum" sz="quarter" idx="12"/>
          </p:nvPr>
        </p:nvSpPr>
        <p:spPr/>
        <p:txBody>
          <a:bodyPr/>
          <a:lstStyle>
            <a:lvl1pPr>
              <a:defRPr/>
            </a:lvl1pPr>
          </a:lstStyle>
          <a:p>
            <a:fld id="{325FBA63-876C-BA4E-8F13-FF0D49341996}" type="slidenum">
              <a:rPr lang="en-US" altLang="en-US"/>
              <a:pPr/>
              <a:t>‹#›</a:t>
            </a:fld>
            <a:endParaRPr lang="en-US" altLang="en-US"/>
          </a:p>
        </p:txBody>
      </p:sp>
    </p:spTree>
    <p:extLst>
      <p:ext uri="{BB962C8B-B14F-4D97-AF65-F5344CB8AC3E}">
        <p14:creationId xmlns:p14="http://schemas.microsoft.com/office/powerpoint/2010/main" val="3925600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6AE6732-A6F3-524F-BB75-C0F69D12EF52}"/>
              </a:ext>
            </a:extLst>
          </p:cNvPr>
          <p:cNvSpPr>
            <a:spLocks noGrp="1"/>
          </p:cNvSpPr>
          <p:nvPr>
            <p:ph type="dt" sz="half" idx="10"/>
          </p:nvPr>
        </p:nvSpPr>
        <p:spPr/>
        <p:txBody>
          <a:bodyPr/>
          <a:lstStyle>
            <a:lvl1pPr>
              <a:defRPr/>
            </a:lvl1pPr>
          </a:lstStyle>
          <a:p>
            <a:fld id="{52C50DCA-434D-0341-B8FA-65E9DB3F91B8}" type="datetime1">
              <a:rPr lang="en-US" altLang="en-US"/>
              <a:pPr/>
              <a:t>10/27/19</a:t>
            </a:fld>
            <a:endParaRPr lang="en-US" altLang="en-US"/>
          </a:p>
        </p:txBody>
      </p:sp>
      <p:sp>
        <p:nvSpPr>
          <p:cNvPr id="3" name="Footer Placeholder 4">
            <a:extLst>
              <a:ext uri="{FF2B5EF4-FFF2-40B4-BE49-F238E27FC236}">
                <a16:creationId xmlns:a16="http://schemas.microsoft.com/office/drawing/2014/main" id="{0C614B56-C3C3-AB4D-8FAF-DF1899A81D9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2837355-45B8-BE4E-8586-B275042F4628}"/>
              </a:ext>
            </a:extLst>
          </p:cNvPr>
          <p:cNvSpPr>
            <a:spLocks noGrp="1"/>
          </p:cNvSpPr>
          <p:nvPr>
            <p:ph type="sldNum" sz="quarter" idx="12"/>
          </p:nvPr>
        </p:nvSpPr>
        <p:spPr/>
        <p:txBody>
          <a:bodyPr/>
          <a:lstStyle>
            <a:lvl1pPr>
              <a:defRPr/>
            </a:lvl1pPr>
          </a:lstStyle>
          <a:p>
            <a:fld id="{9270A9BA-3FB2-CD4B-AFA8-E748E3A3A0C1}" type="slidenum">
              <a:rPr lang="en-US" altLang="en-US"/>
              <a:pPr/>
              <a:t>‹#›</a:t>
            </a:fld>
            <a:endParaRPr lang="en-US" altLang="en-US"/>
          </a:p>
        </p:txBody>
      </p:sp>
    </p:spTree>
    <p:extLst>
      <p:ext uri="{BB962C8B-B14F-4D97-AF65-F5344CB8AC3E}">
        <p14:creationId xmlns:p14="http://schemas.microsoft.com/office/powerpoint/2010/main" val="59464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9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E8912F0-91E0-6A4B-923C-1F91705018AA}"/>
              </a:ext>
            </a:extLst>
          </p:cNvPr>
          <p:cNvSpPr>
            <a:spLocks noGrp="1"/>
          </p:cNvSpPr>
          <p:nvPr>
            <p:ph type="dt" sz="half" idx="10"/>
          </p:nvPr>
        </p:nvSpPr>
        <p:spPr/>
        <p:txBody>
          <a:bodyPr/>
          <a:lstStyle>
            <a:lvl1pPr>
              <a:defRPr/>
            </a:lvl1pPr>
          </a:lstStyle>
          <a:p>
            <a:fld id="{1B648818-0F34-8A48-98C6-8E35718F075F}" type="datetime1">
              <a:rPr lang="en-US" altLang="en-US"/>
              <a:pPr/>
              <a:t>10/27/19</a:t>
            </a:fld>
            <a:endParaRPr lang="en-US" altLang="en-US"/>
          </a:p>
        </p:txBody>
      </p:sp>
      <p:sp>
        <p:nvSpPr>
          <p:cNvPr id="6" name="Footer Placeholder 4">
            <a:extLst>
              <a:ext uri="{FF2B5EF4-FFF2-40B4-BE49-F238E27FC236}">
                <a16:creationId xmlns:a16="http://schemas.microsoft.com/office/drawing/2014/main" id="{5681814A-620F-4E49-8D7B-71C0273B81A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02A71F5-C81C-6543-BA50-DC3CFCBBFC27}"/>
              </a:ext>
            </a:extLst>
          </p:cNvPr>
          <p:cNvSpPr>
            <a:spLocks noGrp="1"/>
          </p:cNvSpPr>
          <p:nvPr>
            <p:ph type="sldNum" sz="quarter" idx="12"/>
          </p:nvPr>
        </p:nvSpPr>
        <p:spPr/>
        <p:txBody>
          <a:bodyPr/>
          <a:lstStyle>
            <a:lvl1pPr>
              <a:defRPr/>
            </a:lvl1pPr>
          </a:lstStyle>
          <a:p>
            <a:fld id="{1FC7835E-E1B0-834B-AA6A-371E18610EB4}" type="slidenum">
              <a:rPr lang="en-US" altLang="en-US"/>
              <a:pPr/>
              <a:t>‹#›</a:t>
            </a:fld>
            <a:endParaRPr lang="en-US" altLang="en-US"/>
          </a:p>
        </p:txBody>
      </p:sp>
    </p:spTree>
    <p:extLst>
      <p:ext uri="{BB962C8B-B14F-4D97-AF65-F5344CB8AC3E}">
        <p14:creationId xmlns:p14="http://schemas.microsoft.com/office/powerpoint/2010/main" val="1140867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1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64F3820-C524-9045-9EEE-EC9ED757F4BB}"/>
              </a:ext>
            </a:extLst>
          </p:cNvPr>
          <p:cNvSpPr>
            <a:spLocks noGrp="1"/>
          </p:cNvSpPr>
          <p:nvPr>
            <p:ph type="dt" sz="half" idx="10"/>
          </p:nvPr>
        </p:nvSpPr>
        <p:spPr/>
        <p:txBody>
          <a:bodyPr/>
          <a:lstStyle>
            <a:lvl1pPr>
              <a:defRPr/>
            </a:lvl1pPr>
          </a:lstStyle>
          <a:p>
            <a:fld id="{6EFF4AA9-7A5F-974D-9BE5-0A98744DC672}" type="datetime1">
              <a:rPr lang="en-US" altLang="en-US"/>
              <a:pPr/>
              <a:t>10/27/19</a:t>
            </a:fld>
            <a:endParaRPr lang="en-US" altLang="en-US"/>
          </a:p>
        </p:txBody>
      </p:sp>
      <p:sp>
        <p:nvSpPr>
          <p:cNvPr id="6" name="Footer Placeholder 4">
            <a:extLst>
              <a:ext uri="{FF2B5EF4-FFF2-40B4-BE49-F238E27FC236}">
                <a16:creationId xmlns:a16="http://schemas.microsoft.com/office/drawing/2014/main" id="{EF074CE1-32ED-A749-89CA-DBB851E8BEA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DB48FFC-AC56-1E4C-9B19-A19D0550F6A8}"/>
              </a:ext>
            </a:extLst>
          </p:cNvPr>
          <p:cNvSpPr>
            <a:spLocks noGrp="1"/>
          </p:cNvSpPr>
          <p:nvPr>
            <p:ph type="sldNum" sz="quarter" idx="12"/>
          </p:nvPr>
        </p:nvSpPr>
        <p:spPr/>
        <p:txBody>
          <a:bodyPr/>
          <a:lstStyle>
            <a:lvl1pPr>
              <a:defRPr/>
            </a:lvl1pPr>
          </a:lstStyle>
          <a:p>
            <a:fld id="{04E26FB6-D2AD-9642-8881-ADB69BE0A9E6}" type="slidenum">
              <a:rPr lang="en-US" altLang="en-US"/>
              <a:pPr/>
              <a:t>‹#›</a:t>
            </a:fld>
            <a:endParaRPr lang="en-US" altLang="en-US"/>
          </a:p>
        </p:txBody>
      </p:sp>
    </p:spTree>
    <p:extLst>
      <p:ext uri="{BB962C8B-B14F-4D97-AF65-F5344CB8AC3E}">
        <p14:creationId xmlns:p14="http://schemas.microsoft.com/office/powerpoint/2010/main" val="115515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34FB682-CE3A-EA47-97CD-CB0DC26C9BEA}"/>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a:extLst>
              <a:ext uri="{FF2B5EF4-FFF2-40B4-BE49-F238E27FC236}">
                <a16:creationId xmlns:a16="http://schemas.microsoft.com/office/drawing/2014/main" id="{6CAB823F-F1E5-8B4A-ACB0-C5C8037A4D82}"/>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E593236-9511-6942-9510-450108B89B83}"/>
              </a:ext>
            </a:extLst>
          </p:cNvPr>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F0C24EA-97AA-D542-8FD3-3CDA6F879BC4}" type="datetime1">
              <a:rPr lang="en-US" altLang="en-US"/>
              <a:pPr/>
              <a:t>10/27/19</a:t>
            </a:fld>
            <a:endParaRPr lang="en-US" altLang="en-US"/>
          </a:p>
        </p:txBody>
      </p:sp>
      <p:sp>
        <p:nvSpPr>
          <p:cNvPr id="5" name="Footer Placeholder 4">
            <a:extLst>
              <a:ext uri="{FF2B5EF4-FFF2-40B4-BE49-F238E27FC236}">
                <a16:creationId xmlns:a16="http://schemas.microsoft.com/office/drawing/2014/main" id="{57A9D514-5BB1-D249-8867-EDCE09C30A39}"/>
              </a:ext>
            </a:extLst>
          </p:cNvPr>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F535F0B5-A7F3-C64D-9EF8-273FF32B0162}"/>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639D79E-00A9-2C41-BCC2-876C1B77C7E8}" type="slidenum">
              <a:rPr lang="en-US" altLang="en-US"/>
              <a:pPr/>
              <a:t>‹#›</a:t>
            </a:fld>
            <a:endParaRPr lang="en-US" altLang="en-US"/>
          </a:p>
        </p:txBody>
      </p:sp>
      <p:pic>
        <p:nvPicPr>
          <p:cNvPr id="1031" name="Picture 6">
            <a:extLst>
              <a:ext uri="{FF2B5EF4-FFF2-40B4-BE49-F238E27FC236}">
                <a16:creationId xmlns:a16="http://schemas.microsoft.com/office/drawing/2014/main" id="{44094B87-381C-7C4D-BC97-3A84B10A14D5}"/>
              </a:ext>
            </a:extLst>
          </p:cNvPr>
          <p:cNvPicPr>
            <a:picLocks noChangeAspect="1"/>
          </p:cNvPicPr>
          <p:nvPr/>
        </p:nvPicPr>
        <p:blipFill>
          <a:blip r:embed="rId13"/>
          <a:srcRect/>
          <a:stretch/>
        </p:blipFill>
        <p:spPr bwMode="auto">
          <a:xfrm>
            <a:off x="50800" y="1405"/>
            <a:ext cx="2540000" cy="665528"/>
          </a:xfrm>
          <a:prstGeom prst="rect">
            <a:avLst/>
          </a:prstGeom>
          <a:noFill/>
          <a:ln>
            <a:noFill/>
          </a:ln>
          <a:extLst>
            <a:ext uri="{909E8E84-426E-40DD-AFC4-6F175D3DCCD1}">
              <a14:hiddenFill xmlns:a14="http://schemas.microsoft.com/office/drawing/2010/main">
                <a:solidFill>
                  <a:srgbClr val="FFFFFF">
                    <a:alpha val="6196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umaryland.edu/ord/export-complianc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easury.gov/resource-center/sanctions/SDN-List/Pages/consolidated.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s.doc.gov/index.php/policy-guidance/country-guidance" TargetMode="External"/><Relationship Id="rId2" Type="http://schemas.openxmlformats.org/officeDocument/2006/relationships/hyperlink" Target="http://www.treasury.gov/resource-center/sanctions/Programs/Pages/Programs.aspx"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mddtc.state.gov/ddtc_public?id=ddtc_kb_article_page&amp;sys_id=%2024d528fddbfc930044f9ff621f96198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bis.doc.gov/index.php/regulations/export-administration-regulations-ea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umaryland.edu/policies-and-procedures/library/research/policies/iv-9900a.ph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umaryland.edu/ord/export-compliance/fundamental-research/"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umaryland.edu/ehs/programs/biosafety/dual-use-research-of-concern-dur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umaryland.edu/ord/export-compliance/fundamental-research/other-exclusion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umaryland.edu/procedures/research/sponsored-projects/export-controls-checklist.ph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umaryland.edu/ord/export-compliance/procedures/deemed-exports/" TargetMode="External"/><Relationship Id="rId2" Type="http://schemas.openxmlformats.org/officeDocument/2006/relationships/hyperlink" Target="http://www.umaryland.edu/media/umb/ord/documents/DEForm-rev-Aug2016.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umaryland.edu/ord/export-compliance/procedures/international-visitor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umaryland.edu/ord/export-compliance/procedures/international-subrecipi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jsimons@umaryland.edu" TargetMode="External"/><Relationship Id="rId2" Type="http://schemas.openxmlformats.org/officeDocument/2006/relationships/hyperlink" Target="http://www.umaryland.edu/spa/developing-proposals/projects-with-international-components/mous-for-international-initiatives/"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umaryland.edu/ord/export-compliance/procedures/international-trave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umaryland.edu/ord/export-compliance/foreign-corrupt-practices-act/"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mailto:jsimons@umaryland.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mmorland@umaryland.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umaryland.edu/ord/export-compliance/"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hyperlink" Target="http://www.treasury.gov/resource-center/sanctions/Programs/Pages/Programs.asp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3" Type="http://schemas.openxmlformats.org/officeDocument/2006/relationships/hyperlink" Target="https://www.bis.doc.gov/index.php/documents/regulation-docs/691-supplement-no-4-to-part-744-entity-list/file" TargetMode="External"/><Relationship Id="rId2" Type="http://schemas.openxmlformats.org/officeDocument/2006/relationships/hyperlink" Target="https://www.bis.doc.gov/index.php/policy-guidance/country-guidance/sanctioned-destinations"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umaryland.edu/media/umb/ord/documents/ISU_student_accused_amestrib.pdf" TargetMode="External"/><Relationship Id="rId2" Type="http://schemas.openxmlformats.org/officeDocument/2006/relationships/hyperlink" Target="http://www.bloomberg.com/bw/articles/2012-11-01/why-the-professor-went-to-prison#p1" TargetMode="External"/><Relationship Id="rId1" Type="http://schemas.openxmlformats.org/officeDocument/2006/relationships/slideLayout" Target="../slideLayouts/slideLayout2.xml"/><Relationship Id="rId4" Type="http://schemas.openxmlformats.org/officeDocument/2006/relationships/hyperlink" Target="http://www.umaryland.edu/media/umb/ord/documents/ISU_Sentenced_DepartmentOfJustice.pdf"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3" Type="http://schemas.openxmlformats.org/officeDocument/2006/relationships/hyperlink" Target="http://exportcontrol.utk.edu/faq/" TargetMode="External"/><Relationship Id="rId2" Type="http://schemas.openxmlformats.org/officeDocument/2006/relationships/hyperlink" Target="http://www.umresearch.umd.edu/Export/export101.html" TargetMode="External"/><Relationship Id="rId1" Type="http://schemas.openxmlformats.org/officeDocument/2006/relationships/slideLayout" Target="../slideLayouts/slideLayout2.xml"/><Relationship Id="rId4" Type="http://schemas.openxmlformats.org/officeDocument/2006/relationships/hyperlink" Target="http://aueco.org/guidance-paper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36F7A-7D98-4A4B-9D49-D80807955022}"/>
              </a:ext>
            </a:extLst>
          </p:cNvPr>
          <p:cNvSpPr>
            <a:spLocks noGrp="1"/>
          </p:cNvSpPr>
          <p:nvPr>
            <p:ph type="ctrTitle"/>
          </p:nvPr>
        </p:nvSpPr>
        <p:spPr/>
        <p:txBody>
          <a:bodyPr rtlCol="0">
            <a:normAutofit fontScale="90000"/>
          </a:bodyPr>
          <a:lstStyle/>
          <a:p>
            <a:pPr eaLnBrk="1" fontAlgn="auto" hangingPunct="1">
              <a:spcAft>
                <a:spcPts val="0"/>
              </a:spcAft>
              <a:defRPr/>
            </a:pPr>
            <a:r>
              <a:rPr lang="en-US" b="1" dirty="0">
                <a:ea typeface="+mj-ea"/>
                <a:cs typeface="+mj-cs"/>
              </a:rPr>
              <a:t>Does UMB export?</a:t>
            </a:r>
            <a:br>
              <a:rPr lang="en-US" b="1" dirty="0">
                <a:ea typeface="+mj-ea"/>
                <a:cs typeface="+mj-cs"/>
              </a:rPr>
            </a:br>
            <a:r>
              <a:rPr lang="en-US" dirty="0">
                <a:ea typeface="+mj-ea"/>
                <a:cs typeface="+mj-cs"/>
              </a:rPr>
              <a:t>Complying with the U.S. Export and Sanction Regulations</a:t>
            </a:r>
          </a:p>
        </p:txBody>
      </p:sp>
      <p:sp>
        <p:nvSpPr>
          <p:cNvPr id="3" name="Subtitle 2">
            <a:extLst>
              <a:ext uri="{FF2B5EF4-FFF2-40B4-BE49-F238E27FC236}">
                <a16:creationId xmlns:a16="http://schemas.microsoft.com/office/drawing/2014/main" id="{414C37B6-C484-FC4D-9B03-2CDBE36ADFC4}"/>
              </a:ext>
            </a:extLst>
          </p:cNvPr>
          <p:cNvSpPr>
            <a:spLocks noGrp="1"/>
          </p:cNvSpPr>
          <p:nvPr>
            <p:ph type="subTitle" idx="1"/>
          </p:nvPr>
        </p:nvSpPr>
        <p:spPr>
          <a:xfrm>
            <a:off x="1371600" y="3076580"/>
            <a:ext cx="6400800" cy="1314450"/>
          </a:xfrm>
        </p:spPr>
        <p:txBody>
          <a:bodyPr>
            <a:noAutofit/>
          </a:bodyPr>
          <a:lstStyle/>
          <a:p>
            <a:pPr eaLnBrk="1" hangingPunct="1"/>
            <a:r>
              <a:rPr lang="en-US" altLang="en-US" sz="1400" dirty="0">
                <a:solidFill>
                  <a:srgbClr val="898989"/>
                </a:solidFill>
                <a:ea typeface="ＭＳ Ｐゴシック" panose="020B0600070205080204" pitchFamily="34" charset="-128"/>
              </a:rPr>
              <a:t>Awareness Education</a:t>
            </a:r>
          </a:p>
          <a:p>
            <a:pPr eaLnBrk="1" hangingPunct="1"/>
            <a:r>
              <a:rPr lang="en-US" altLang="en-US" sz="1400" dirty="0">
                <a:solidFill>
                  <a:srgbClr val="898989"/>
                </a:solidFill>
                <a:ea typeface="ＭＳ Ｐゴシック" panose="020B0600070205080204" pitchFamily="34" charset="-128"/>
              </a:rPr>
              <a:t>Updated November 2019</a:t>
            </a:r>
          </a:p>
          <a:p>
            <a:pPr eaLnBrk="1" hangingPunct="1"/>
            <a:r>
              <a:rPr lang="en-US" altLang="en-US" sz="1400" dirty="0">
                <a:solidFill>
                  <a:srgbClr val="898989"/>
                </a:solidFill>
                <a:ea typeface="ＭＳ Ｐゴシック" panose="020B0600070205080204" pitchFamily="34" charset="-128"/>
              </a:rPr>
              <a:t>University of Maryland Baltimore</a:t>
            </a:r>
            <a:br>
              <a:rPr lang="en-US" altLang="en-US" sz="1400" dirty="0">
                <a:solidFill>
                  <a:srgbClr val="898989"/>
                </a:solidFill>
                <a:ea typeface="ＭＳ Ｐゴシック" panose="020B0600070205080204" pitchFamily="34" charset="-128"/>
              </a:rPr>
            </a:br>
            <a:r>
              <a:rPr lang="en-US" altLang="en-US" sz="1400" dirty="0">
                <a:solidFill>
                  <a:srgbClr val="898989"/>
                </a:solidFill>
                <a:ea typeface="ＭＳ Ｐゴシック" panose="020B0600070205080204" pitchFamily="34" charset="-128"/>
                <a:hlinkClick r:id="rId2"/>
              </a:rPr>
              <a:t>http://www.umaryland.edu/ord/export-compliance/</a:t>
            </a:r>
            <a:r>
              <a:rPr lang="en-US" altLang="en-US" sz="1400" dirty="0">
                <a:solidFill>
                  <a:srgbClr val="898989"/>
                </a:solidFill>
                <a:ea typeface="ＭＳ Ｐゴシック" panose="020B0600070205080204" pitchFamily="34" charset="-128"/>
              </a:rPr>
              <a:t> </a:t>
            </a:r>
          </a:p>
        </p:txBody>
      </p:sp>
      <p:sp>
        <p:nvSpPr>
          <p:cNvPr id="4" name="Slide Number Placeholder 3">
            <a:extLst>
              <a:ext uri="{FF2B5EF4-FFF2-40B4-BE49-F238E27FC236}">
                <a16:creationId xmlns:a16="http://schemas.microsoft.com/office/drawing/2014/main" id="{5BB9440B-B65A-874D-9D3A-5533A8080CEF}"/>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BE8C237C-0FFF-2C47-A244-8AACC5BF4F61}" type="slidenum">
              <a:rPr lang="en-US" altLang="en-US" sz="1200">
                <a:solidFill>
                  <a:srgbClr val="898989"/>
                </a:solidFill>
              </a:rPr>
              <a:pPr eaLnBrk="1" hangingPunct="1"/>
              <a:t>1</a:t>
            </a:fld>
            <a:endParaRPr lang="en-US" altLang="en-US" sz="120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3FBC5AED-06BB-7D48-8849-21B0EC550E9D}"/>
              </a:ext>
            </a:extLst>
          </p:cNvPr>
          <p:cNvSpPr>
            <a:spLocks noGrp="1"/>
          </p:cNvSpPr>
          <p:nvPr>
            <p:ph type="title"/>
          </p:nvPr>
        </p:nvSpPr>
        <p:spPr/>
        <p:txBody>
          <a:bodyPr/>
          <a:lstStyle/>
          <a:p>
            <a:pPr eaLnBrk="1" hangingPunct="1"/>
            <a:r>
              <a:rPr lang="en-US" altLang="en-US">
                <a:ea typeface="ＭＳ Ｐゴシック" panose="020B0600070205080204" pitchFamily="34" charset="-128"/>
              </a:rPr>
              <a:t>Details</a:t>
            </a:r>
          </a:p>
        </p:txBody>
      </p:sp>
      <p:sp>
        <p:nvSpPr>
          <p:cNvPr id="59394" name="Content Placeholder 2">
            <a:extLst>
              <a:ext uri="{FF2B5EF4-FFF2-40B4-BE49-F238E27FC236}">
                <a16:creationId xmlns:a16="http://schemas.microsoft.com/office/drawing/2014/main" id="{B17C2A57-428C-7446-B44A-22FF6B7C90FB}"/>
              </a:ext>
            </a:extLst>
          </p:cNvPr>
          <p:cNvSpPr>
            <a:spLocks noGrp="1"/>
          </p:cNvSpPr>
          <p:nvPr>
            <p:ph idx="1"/>
          </p:nvPr>
        </p:nvSpPr>
        <p:spPr/>
        <p:txBody>
          <a:bodyPr rtlCol="0">
            <a:normAutofit fontScale="92500" lnSpcReduction="10000"/>
          </a:bodyPr>
          <a:lstStyle/>
          <a:p>
            <a:pPr marL="0" indent="0" eaLnBrk="1" fontAlgn="auto" hangingPunct="1">
              <a:spcAft>
                <a:spcPts val="0"/>
              </a:spcAft>
              <a:buFont typeface="Arial"/>
              <a:buNone/>
              <a:defRPr/>
            </a:pPr>
            <a:r>
              <a:rPr lang="en-US" sz="2800" dirty="0">
                <a:ea typeface="+mn-ea"/>
                <a:cs typeface="+mn-cs"/>
              </a:rPr>
              <a:t>What we need to know to determine control and licensing requirements:</a:t>
            </a:r>
          </a:p>
          <a:p>
            <a:pPr eaLnBrk="1" fontAlgn="auto" hangingPunct="1">
              <a:spcAft>
                <a:spcPts val="0"/>
              </a:spcAft>
              <a:buFont typeface="Arial"/>
              <a:buChar char="•"/>
              <a:defRPr/>
            </a:pPr>
            <a:r>
              <a:rPr lang="en-US" sz="2200" dirty="0">
                <a:ea typeface="+mn-ea"/>
                <a:cs typeface="+mn-cs"/>
              </a:rPr>
              <a:t>Who will receive services, information, technology or technical data (individuals and entities)? </a:t>
            </a:r>
          </a:p>
          <a:p>
            <a:pPr eaLnBrk="1" fontAlgn="auto" hangingPunct="1">
              <a:spcAft>
                <a:spcPts val="0"/>
              </a:spcAft>
              <a:buFont typeface="Arial"/>
              <a:buChar char="•"/>
              <a:defRPr/>
            </a:pPr>
            <a:r>
              <a:rPr lang="en-US" sz="2200" dirty="0">
                <a:ea typeface="+mn-ea"/>
                <a:cs typeface="+mn-cs"/>
              </a:rPr>
              <a:t>What is the destination country?</a:t>
            </a:r>
          </a:p>
          <a:p>
            <a:pPr eaLnBrk="1" fontAlgn="auto" hangingPunct="1">
              <a:spcAft>
                <a:spcPts val="0"/>
              </a:spcAft>
              <a:buFont typeface="Arial"/>
              <a:buChar char="•"/>
              <a:defRPr/>
            </a:pPr>
            <a:r>
              <a:rPr lang="en-US" sz="2200" dirty="0">
                <a:ea typeface="+mn-ea"/>
                <a:cs typeface="+mn-cs"/>
              </a:rPr>
              <a:t>Who will benefit from services provided?</a:t>
            </a:r>
          </a:p>
          <a:p>
            <a:pPr eaLnBrk="1" fontAlgn="auto" hangingPunct="1">
              <a:spcAft>
                <a:spcPts val="0"/>
              </a:spcAft>
              <a:buFont typeface="Arial"/>
              <a:buChar char="•"/>
              <a:defRPr/>
            </a:pPr>
            <a:r>
              <a:rPr lang="en-US" sz="2200" dirty="0">
                <a:ea typeface="+mn-ea"/>
                <a:cs typeface="+mn-cs"/>
              </a:rPr>
              <a:t>What is the end use of the item? </a:t>
            </a:r>
          </a:p>
          <a:p>
            <a:pPr eaLnBrk="1" fontAlgn="auto" hangingPunct="1">
              <a:spcAft>
                <a:spcPts val="0"/>
              </a:spcAft>
              <a:buFont typeface="Arial"/>
              <a:buChar char="•"/>
              <a:defRPr/>
            </a:pPr>
            <a:r>
              <a:rPr lang="en-US" sz="2200" dirty="0">
                <a:ea typeface="+mn-ea"/>
                <a:cs typeface="+mn-cs"/>
              </a:rPr>
              <a:t>What information, technology or technical data is involved? Is it controlled?</a:t>
            </a:r>
          </a:p>
        </p:txBody>
      </p:sp>
      <p:sp>
        <p:nvSpPr>
          <p:cNvPr id="2" name="Slide Number Placeholder 1">
            <a:extLst>
              <a:ext uri="{FF2B5EF4-FFF2-40B4-BE49-F238E27FC236}">
                <a16:creationId xmlns:a16="http://schemas.microsoft.com/office/drawing/2014/main" id="{7AEB4E86-D3CA-B949-841A-DCABFCABA50F}"/>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CA56CCF6-8FC7-4E45-93AE-1C2E995FAB22}" type="slidenum">
              <a:rPr lang="en-US" altLang="en-US" sz="1200">
                <a:solidFill>
                  <a:srgbClr val="898989"/>
                </a:solidFill>
              </a:rPr>
              <a:pPr eaLnBrk="1" hangingPunct="1"/>
              <a:t>10</a:t>
            </a:fld>
            <a:endParaRPr lang="en-US" altLang="en-US" sz="1200">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B10B6-AD6C-9341-818A-7C780FE21E86}"/>
              </a:ext>
            </a:extLst>
          </p:cNvPr>
          <p:cNvSpPr>
            <a:spLocks noGrp="1"/>
          </p:cNvSpPr>
          <p:nvPr>
            <p:ph type="title"/>
          </p:nvPr>
        </p:nvSpPr>
        <p:spPr>
          <a:xfrm>
            <a:off x="457200" y="571825"/>
            <a:ext cx="8229600" cy="857250"/>
          </a:xfrm>
        </p:spPr>
        <p:txBody>
          <a:bodyPr/>
          <a:lstStyle/>
          <a:p>
            <a:r>
              <a:rPr lang="en-US" dirty="0"/>
              <a:t>Analysis of the Details</a:t>
            </a:r>
          </a:p>
        </p:txBody>
      </p:sp>
      <p:sp>
        <p:nvSpPr>
          <p:cNvPr id="3" name="Content Placeholder 2">
            <a:extLst>
              <a:ext uri="{FF2B5EF4-FFF2-40B4-BE49-F238E27FC236}">
                <a16:creationId xmlns:a16="http://schemas.microsoft.com/office/drawing/2014/main" id="{37683F8D-8DB2-0143-A4B8-C9D886C0FC04}"/>
              </a:ext>
            </a:extLst>
          </p:cNvPr>
          <p:cNvSpPr>
            <a:spLocks noGrp="1"/>
          </p:cNvSpPr>
          <p:nvPr>
            <p:ph idx="1"/>
          </p:nvPr>
        </p:nvSpPr>
        <p:spPr>
          <a:xfrm>
            <a:off x="457200" y="1542553"/>
            <a:ext cx="8229600" cy="3051672"/>
          </a:xfrm>
        </p:spPr>
        <p:txBody>
          <a:bodyPr/>
          <a:lstStyle/>
          <a:p>
            <a:r>
              <a:rPr lang="en-US" sz="2400" dirty="0"/>
              <a:t>Legal and technical analyses determine whether a technology/transaction is controlled </a:t>
            </a:r>
          </a:p>
          <a:p>
            <a:pPr lvl="1" eaLnBrk="1" fontAlgn="auto" hangingPunct="1">
              <a:spcAft>
                <a:spcPts val="0"/>
              </a:spcAft>
              <a:buFont typeface="Arial"/>
              <a:buChar char="•"/>
              <a:defRPr/>
            </a:pPr>
            <a:r>
              <a:rPr lang="en-US" sz="2000" dirty="0"/>
              <a:t>Scientific/technical analysis of the regulations determines whether the item under review meets the detailed specifications for control</a:t>
            </a:r>
          </a:p>
          <a:p>
            <a:pPr lvl="1" eaLnBrk="1" fontAlgn="auto" hangingPunct="1">
              <a:spcAft>
                <a:spcPts val="0"/>
              </a:spcAft>
              <a:buFont typeface="Arial"/>
              <a:buChar char="•"/>
              <a:defRPr/>
            </a:pPr>
            <a:r>
              <a:rPr lang="en-US" sz="2000" dirty="0"/>
              <a:t>Legal analysis of the regulations determines whether an exception, exclusion, general license, or authorization is available for the transaction or if a specific license or authorization will need to be sought.</a:t>
            </a:r>
          </a:p>
          <a:p>
            <a:pPr lvl="1" eaLnBrk="1" fontAlgn="auto" hangingPunct="1">
              <a:spcAft>
                <a:spcPts val="0"/>
              </a:spcAft>
              <a:buFont typeface="Arial"/>
              <a:buChar char="•"/>
              <a:defRPr/>
            </a:pPr>
            <a:endParaRPr lang="en-US" sz="2400" dirty="0"/>
          </a:p>
        </p:txBody>
      </p:sp>
      <p:sp>
        <p:nvSpPr>
          <p:cNvPr id="4" name="Slide Number Placeholder 3">
            <a:extLst>
              <a:ext uri="{FF2B5EF4-FFF2-40B4-BE49-F238E27FC236}">
                <a16:creationId xmlns:a16="http://schemas.microsoft.com/office/drawing/2014/main" id="{019BE6F1-CD51-BC41-BD3A-38959B0BB869}"/>
              </a:ext>
            </a:extLst>
          </p:cNvPr>
          <p:cNvSpPr>
            <a:spLocks noGrp="1"/>
          </p:cNvSpPr>
          <p:nvPr>
            <p:ph type="sldNum" sz="quarter" idx="12"/>
          </p:nvPr>
        </p:nvSpPr>
        <p:spPr/>
        <p:txBody>
          <a:bodyPr/>
          <a:lstStyle/>
          <a:p>
            <a:fld id="{98E5C91E-390F-F04C-959B-07506C86E647}" type="slidenum">
              <a:rPr lang="en-US" altLang="en-US" smtClean="0"/>
              <a:pPr/>
              <a:t>11</a:t>
            </a:fld>
            <a:endParaRPr lang="en-US" altLang="en-US"/>
          </a:p>
        </p:txBody>
      </p:sp>
    </p:spTree>
    <p:extLst>
      <p:ext uri="{BB962C8B-B14F-4D97-AF65-F5344CB8AC3E}">
        <p14:creationId xmlns:p14="http://schemas.microsoft.com/office/powerpoint/2010/main" val="444495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BEC3601B-6E60-B14E-841F-707C7D43EEF5}"/>
              </a:ext>
            </a:extLst>
          </p:cNvPr>
          <p:cNvSpPr>
            <a:spLocks noGrp="1"/>
          </p:cNvSpPr>
          <p:nvPr>
            <p:ph type="title"/>
          </p:nvPr>
        </p:nvSpPr>
        <p:spPr/>
        <p:txBody>
          <a:bodyPr/>
          <a:lstStyle/>
          <a:p>
            <a:r>
              <a:rPr lang="en-US" altLang="en-US">
                <a:ea typeface="ＭＳ Ｐゴシック" panose="020B0600070205080204" pitchFamily="34" charset="-128"/>
              </a:rPr>
              <a:t>Investigator Roles</a:t>
            </a:r>
          </a:p>
        </p:txBody>
      </p:sp>
      <p:sp>
        <p:nvSpPr>
          <p:cNvPr id="26626" name="Content Placeholder 2">
            <a:extLst>
              <a:ext uri="{FF2B5EF4-FFF2-40B4-BE49-F238E27FC236}">
                <a16:creationId xmlns:a16="http://schemas.microsoft.com/office/drawing/2014/main" id="{705504BF-AF9D-0841-A33A-1E6A79827691}"/>
              </a:ext>
            </a:extLst>
          </p:cNvPr>
          <p:cNvSpPr>
            <a:spLocks noGrp="1"/>
          </p:cNvSpPr>
          <p:nvPr>
            <p:ph idx="1"/>
          </p:nvPr>
        </p:nvSpPr>
        <p:spPr/>
        <p:txBody>
          <a:bodyPr/>
          <a:lstStyle/>
          <a:p>
            <a:r>
              <a:rPr lang="en-US" altLang="en-US" sz="2400">
                <a:ea typeface="ＭＳ Ｐゴシック" panose="020B0600070205080204" pitchFamily="34" charset="-128"/>
              </a:rPr>
              <a:t>Identify export red flags in your programs (science, services, trainings, collaborations</a:t>
            </a:r>
            <a:r>
              <a:rPr lang="is-IS" altLang="en-US" sz="2400">
                <a:ea typeface="ＭＳ Ｐゴシック" panose="020B0600070205080204" pitchFamily="34" charset="-128"/>
              </a:rPr>
              <a:t>)</a:t>
            </a:r>
          </a:p>
          <a:p>
            <a:r>
              <a:rPr lang="is-IS" altLang="en-US" sz="2400">
                <a:ea typeface="ＭＳ Ｐゴシック" panose="020B0600070205080204" pitchFamily="34" charset="-128"/>
              </a:rPr>
              <a:t>Work with administrators in processing foreign national employees and visitors/volunteers – provide description of research or other activities; complete the deemed export control form</a:t>
            </a:r>
          </a:p>
          <a:p>
            <a:r>
              <a:rPr lang="is-IS" altLang="en-US" sz="2400">
                <a:ea typeface="ＭＳ Ｐゴシック" panose="020B0600070205080204" pitchFamily="34" charset="-128"/>
              </a:rPr>
              <a:t>Never accept publication restrictions, even “off the record”</a:t>
            </a:r>
            <a:endParaRPr lang="en-US" altLang="en-US" sz="2400">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ED9AADBF-FBD2-2E4D-9578-910A4626F748}"/>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1732116-61FD-C84F-9181-BEA4ED6CAF4E}" type="slidenum">
              <a:rPr lang="en-US" altLang="en-US" sz="1200">
                <a:solidFill>
                  <a:srgbClr val="898989"/>
                </a:solidFill>
              </a:rPr>
              <a:pPr eaLnBrk="1" hangingPunct="1"/>
              <a:t>12</a:t>
            </a:fld>
            <a:endParaRPr lang="en-US" altLang="en-US" sz="1200">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623E-9B87-7E45-8D72-A60A045DBBAD}"/>
              </a:ext>
            </a:extLst>
          </p:cNvPr>
          <p:cNvSpPr>
            <a:spLocks noGrp="1"/>
          </p:cNvSpPr>
          <p:nvPr>
            <p:ph type="title"/>
          </p:nvPr>
        </p:nvSpPr>
        <p:spPr/>
        <p:txBody>
          <a:bodyPr/>
          <a:lstStyle/>
          <a:p>
            <a:r>
              <a:rPr lang="en-US" dirty="0"/>
              <a:t>Implementing UMB’s Policy</a:t>
            </a:r>
          </a:p>
        </p:txBody>
      </p:sp>
      <p:sp>
        <p:nvSpPr>
          <p:cNvPr id="3" name="Content Placeholder 2">
            <a:extLst>
              <a:ext uri="{FF2B5EF4-FFF2-40B4-BE49-F238E27FC236}">
                <a16:creationId xmlns:a16="http://schemas.microsoft.com/office/drawing/2014/main" id="{0A7B07CE-3027-FE4B-B3EB-70E943A3D22D}"/>
              </a:ext>
            </a:extLst>
          </p:cNvPr>
          <p:cNvSpPr>
            <a:spLocks noGrp="1"/>
          </p:cNvSpPr>
          <p:nvPr>
            <p:ph idx="1"/>
          </p:nvPr>
        </p:nvSpPr>
        <p:spPr/>
        <p:txBody>
          <a:bodyPr/>
          <a:lstStyle/>
          <a:p>
            <a:pPr marL="0" indent="0">
              <a:buFont typeface="Arial" charset="0"/>
              <a:buNone/>
              <a:defRPr/>
            </a:pPr>
            <a:r>
              <a:rPr lang="en-US" dirty="0"/>
              <a:t>The following slides describe </a:t>
            </a:r>
          </a:p>
          <a:p>
            <a:pPr>
              <a:buFont typeface="Arial" charset="0"/>
              <a:buChar char="•"/>
              <a:defRPr/>
            </a:pPr>
            <a:r>
              <a:rPr lang="en-US" sz="2800" dirty="0"/>
              <a:t>The three key sets of U.S. export regulations</a:t>
            </a:r>
          </a:p>
          <a:p>
            <a:pPr>
              <a:buFont typeface="Arial" charset="0"/>
              <a:buChar char="•"/>
              <a:defRPr/>
            </a:pPr>
            <a:r>
              <a:rPr lang="en-US" sz="2800" dirty="0"/>
              <a:t>Exclusions from the export regulations (and how the exclusions can be negated)</a:t>
            </a:r>
          </a:p>
          <a:p>
            <a:pPr>
              <a:buFont typeface="Arial" charset="0"/>
              <a:buChar char="•"/>
              <a:defRPr/>
            </a:pPr>
            <a:r>
              <a:rPr lang="en-US" sz="2800" dirty="0"/>
              <a:t>Red flags</a:t>
            </a:r>
          </a:p>
          <a:p>
            <a:pPr>
              <a:buFont typeface="Arial" charset="0"/>
              <a:buChar char="•"/>
              <a:defRPr/>
            </a:pPr>
            <a:r>
              <a:rPr lang="en-US" sz="2800" dirty="0"/>
              <a:t>UMB review procedures</a:t>
            </a:r>
            <a:endParaRPr lang="en-US" dirty="0"/>
          </a:p>
        </p:txBody>
      </p:sp>
      <p:sp>
        <p:nvSpPr>
          <p:cNvPr id="4" name="Slide Number Placeholder 3">
            <a:extLst>
              <a:ext uri="{FF2B5EF4-FFF2-40B4-BE49-F238E27FC236}">
                <a16:creationId xmlns:a16="http://schemas.microsoft.com/office/drawing/2014/main" id="{155EAF52-E96A-3343-96E1-2FEF4DF8023D}"/>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560D169A-E557-254C-9862-DF69A7E7BF1E}" type="slidenum">
              <a:rPr lang="en-US" altLang="en-US" sz="1200">
                <a:solidFill>
                  <a:srgbClr val="898989"/>
                </a:solidFill>
              </a:rPr>
              <a:pPr eaLnBrk="1" hangingPunct="1"/>
              <a:t>13</a:t>
            </a:fld>
            <a:endParaRPr lang="en-US" altLang="en-US" sz="1200">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80B06-020D-2C4C-8C3D-275BBB007BB5}"/>
              </a:ext>
            </a:extLst>
          </p:cNvPr>
          <p:cNvSpPr>
            <a:spLocks noGrp="1"/>
          </p:cNvSpPr>
          <p:nvPr>
            <p:ph type="title"/>
          </p:nvPr>
        </p:nvSpPr>
        <p:spPr/>
        <p:txBody>
          <a:bodyPr rtlCol="0">
            <a:normAutofit fontScale="90000"/>
          </a:bodyPr>
          <a:lstStyle/>
          <a:p>
            <a:pPr eaLnBrk="1" fontAlgn="auto" hangingPunct="1">
              <a:spcAft>
                <a:spcPts val="0"/>
              </a:spcAft>
              <a:defRPr/>
            </a:pPr>
            <a:r>
              <a:rPr lang="en-US" dirty="0">
                <a:ea typeface="+mj-ea"/>
                <a:cs typeface="+mj-cs"/>
              </a:rPr>
              <a:t>Three agencies</a:t>
            </a:r>
            <a:br>
              <a:rPr lang="en-US" dirty="0">
                <a:ea typeface="+mj-ea"/>
                <a:cs typeface="+mj-cs"/>
              </a:rPr>
            </a:br>
            <a:r>
              <a:rPr lang="en-US" dirty="0">
                <a:ea typeface="+mj-ea"/>
                <a:cs typeface="+mj-cs"/>
              </a:rPr>
              <a:t>Three sets of regulations</a:t>
            </a:r>
          </a:p>
        </p:txBody>
      </p:sp>
      <p:graphicFrame>
        <p:nvGraphicFramePr>
          <p:cNvPr id="4" name="Content Placeholder 3">
            <a:extLst>
              <a:ext uri="{FF2B5EF4-FFF2-40B4-BE49-F238E27FC236}">
                <a16:creationId xmlns:a16="http://schemas.microsoft.com/office/drawing/2014/main" id="{A1BB791E-5C4C-334C-9614-2079236C3A99}"/>
              </a:ext>
            </a:extLst>
          </p:cNvPr>
          <p:cNvGraphicFramePr>
            <a:graphicFrameLocks noGrp="1"/>
          </p:cNvGraphicFramePr>
          <p:nvPr>
            <p:ph idx="1"/>
            <p:extLst>
              <p:ext uri="{D42A27DB-BD31-4B8C-83A1-F6EECF244321}">
                <p14:modId xmlns:p14="http://schemas.microsoft.com/office/powerpoint/2010/main" val="3615261924"/>
              </p:ext>
            </p:extLst>
          </p:nvPr>
        </p:nvGraphicFramePr>
        <p:xfrm>
          <a:off x="457200" y="1363663"/>
          <a:ext cx="8534400" cy="3324224"/>
        </p:xfrm>
        <a:graphic>
          <a:graphicData uri="http://schemas.openxmlformats.org/drawingml/2006/table">
            <a:tbl>
              <a:tblPr firstRow="1" bandRow="1">
                <a:tableStyleId>{72833802-FEF1-4C79-8D5D-14CF1EAF98D9}</a:tableStyleId>
              </a:tblPr>
              <a:tblGrid>
                <a:gridCol w="2844800">
                  <a:extLst>
                    <a:ext uri="{9D8B030D-6E8A-4147-A177-3AD203B41FA5}">
                      <a16:colId xmlns:a16="http://schemas.microsoft.com/office/drawing/2014/main" val="20000"/>
                    </a:ext>
                  </a:extLst>
                </a:gridCol>
                <a:gridCol w="2844800">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465461">
                <a:tc>
                  <a:txBody>
                    <a:bodyPr/>
                    <a:lstStyle/>
                    <a:p>
                      <a:r>
                        <a:rPr lang="en-US" sz="1400" dirty="0"/>
                        <a:t>Treasury</a:t>
                      </a:r>
                      <a:r>
                        <a:rPr lang="en-US" sz="1400" baseline="0" dirty="0"/>
                        <a:t> Department</a:t>
                      </a:r>
                      <a:endParaRPr lang="en-US" sz="1400" dirty="0"/>
                    </a:p>
                  </a:txBody>
                  <a:tcPr marL="90823" marR="90823" marT="34292" marB="34292"/>
                </a:tc>
                <a:tc>
                  <a:txBody>
                    <a:bodyPr/>
                    <a:lstStyle/>
                    <a:p>
                      <a:r>
                        <a:rPr lang="en-US" sz="1400" dirty="0"/>
                        <a:t>Commerce</a:t>
                      </a:r>
                      <a:r>
                        <a:rPr lang="en-US" sz="1400" baseline="0" dirty="0"/>
                        <a:t> </a:t>
                      </a:r>
                      <a:r>
                        <a:rPr lang="en-US" sz="1400" dirty="0"/>
                        <a:t> Department</a:t>
                      </a:r>
                    </a:p>
                  </a:txBody>
                  <a:tcPr marL="90823" marR="90823" marT="34292" marB="34292"/>
                </a:tc>
                <a:tc>
                  <a:txBody>
                    <a:bodyPr/>
                    <a:lstStyle/>
                    <a:p>
                      <a:r>
                        <a:rPr lang="en-US" sz="1400" baseline="0" dirty="0"/>
                        <a:t>State Department</a:t>
                      </a:r>
                      <a:endParaRPr lang="en-US" sz="1400" dirty="0"/>
                    </a:p>
                  </a:txBody>
                  <a:tcPr marL="90823" marR="90823" marT="34292" marB="34292"/>
                </a:tc>
                <a:extLst>
                  <a:ext uri="{0D108BD9-81ED-4DB2-BD59-A6C34878D82A}">
                    <a16:rowId xmlns:a16="http://schemas.microsoft.com/office/drawing/2014/main" val="10000"/>
                  </a:ext>
                </a:extLst>
              </a:tr>
              <a:tr h="503013">
                <a:tc>
                  <a:txBody>
                    <a:bodyPr/>
                    <a:lstStyle/>
                    <a:p>
                      <a:r>
                        <a:rPr lang="en-US" sz="1400" dirty="0"/>
                        <a:t>Office of Foreign Assets</a:t>
                      </a:r>
                      <a:r>
                        <a:rPr lang="en-US" sz="1400" baseline="0" dirty="0"/>
                        <a:t> Control (OFAC)</a:t>
                      </a:r>
                      <a:endParaRPr lang="en-US" sz="1400" dirty="0"/>
                    </a:p>
                  </a:txBody>
                  <a:tcPr marL="90823" marR="90823" marT="34292" marB="34292"/>
                </a:tc>
                <a:tc>
                  <a:txBody>
                    <a:bodyPr/>
                    <a:lstStyle/>
                    <a:p>
                      <a:r>
                        <a:rPr lang="en-US" sz="1400" dirty="0"/>
                        <a:t>Bureau</a:t>
                      </a:r>
                      <a:r>
                        <a:rPr lang="en-US" sz="1400" baseline="0" dirty="0"/>
                        <a:t> of Industry and Security (BIS)</a:t>
                      </a:r>
                      <a:endParaRPr lang="en-US" sz="1400" dirty="0"/>
                    </a:p>
                  </a:txBody>
                  <a:tcPr marL="90823" marR="90823" marT="34292" marB="34292"/>
                </a:tc>
                <a:tc>
                  <a:txBody>
                    <a:bodyPr/>
                    <a:lstStyle/>
                    <a:p>
                      <a:r>
                        <a:rPr lang="en-US" sz="1400" dirty="0"/>
                        <a:t>Directorate</a:t>
                      </a:r>
                      <a:r>
                        <a:rPr lang="en-US" sz="1400" baseline="0" dirty="0"/>
                        <a:t> of Defense Trade Controls (DDTC)</a:t>
                      </a:r>
                      <a:endParaRPr lang="en-US" sz="1400" dirty="0"/>
                    </a:p>
                  </a:txBody>
                  <a:tcPr marL="90823" marR="90823" marT="34292" marB="34292"/>
                </a:tc>
                <a:extLst>
                  <a:ext uri="{0D108BD9-81ED-4DB2-BD59-A6C34878D82A}">
                    <a16:rowId xmlns:a16="http://schemas.microsoft.com/office/drawing/2014/main" val="10001"/>
                  </a:ext>
                </a:extLst>
              </a:tr>
              <a:tr h="698080">
                <a:tc>
                  <a:txBody>
                    <a:bodyPr/>
                    <a:lstStyle/>
                    <a:p>
                      <a:r>
                        <a:rPr lang="en-US" sz="1400" dirty="0"/>
                        <a:t>Foreign</a:t>
                      </a:r>
                      <a:r>
                        <a:rPr lang="en-US" sz="1400" baseline="0" dirty="0"/>
                        <a:t> Assets Control Regulations</a:t>
                      </a:r>
                      <a:endParaRPr lang="en-US" sz="1400" dirty="0"/>
                    </a:p>
                  </a:txBody>
                  <a:tcPr marL="90823" marR="90823" marT="34292" marB="34292"/>
                </a:tc>
                <a:tc>
                  <a:txBody>
                    <a:bodyPr/>
                    <a:lstStyle/>
                    <a:p>
                      <a:r>
                        <a:rPr lang="en-US" sz="1400" dirty="0"/>
                        <a:t>Export</a:t>
                      </a:r>
                      <a:r>
                        <a:rPr lang="en-US" sz="1400" baseline="0" dirty="0"/>
                        <a:t> Administration Regulations (EAR)</a:t>
                      </a:r>
                      <a:endParaRPr lang="en-US" sz="1400" dirty="0"/>
                    </a:p>
                  </a:txBody>
                  <a:tcPr marL="90823" marR="90823" marT="34292" marB="34292"/>
                </a:tc>
                <a:tc>
                  <a:txBody>
                    <a:bodyPr/>
                    <a:lstStyle/>
                    <a:p>
                      <a:r>
                        <a:rPr lang="en-US" sz="1400" dirty="0"/>
                        <a:t>International</a:t>
                      </a:r>
                      <a:r>
                        <a:rPr lang="en-US" sz="1400" baseline="0" dirty="0"/>
                        <a:t> Traffic in Arms Regulations  (ITAR)</a:t>
                      </a:r>
                      <a:endParaRPr lang="en-US" sz="1400" dirty="0"/>
                    </a:p>
                  </a:txBody>
                  <a:tcPr marL="90823" marR="90823" marT="34292" marB="34292"/>
                </a:tc>
                <a:extLst>
                  <a:ext uri="{0D108BD9-81ED-4DB2-BD59-A6C34878D82A}">
                    <a16:rowId xmlns:a16="http://schemas.microsoft.com/office/drawing/2014/main" val="10002"/>
                  </a:ext>
                </a:extLst>
              </a:tr>
              <a:tr h="503013">
                <a:tc>
                  <a:txBody>
                    <a:bodyPr/>
                    <a:lstStyle/>
                    <a:p>
                      <a:r>
                        <a:rPr lang="en-US" sz="1400" dirty="0"/>
                        <a:t>Sanction</a:t>
                      </a:r>
                      <a:r>
                        <a:rPr lang="en-US" sz="1400" baseline="0" dirty="0"/>
                        <a:t> Programs</a:t>
                      </a:r>
                      <a:endParaRPr lang="en-US" sz="1400" dirty="0"/>
                    </a:p>
                  </a:txBody>
                  <a:tcPr marL="90823" marR="90823" marT="34292" marB="342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Commerce Control List (CCL)</a:t>
                      </a:r>
                    </a:p>
                  </a:txBody>
                  <a:tcPr marL="90823" marR="90823" marT="34292" marB="342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United States</a:t>
                      </a:r>
                      <a:r>
                        <a:rPr lang="en-US" sz="1400" baseline="0" dirty="0"/>
                        <a:t> Munitions List (USML)</a:t>
                      </a:r>
                      <a:endParaRPr lang="en-US" sz="1400" dirty="0"/>
                    </a:p>
                  </a:txBody>
                  <a:tcPr marL="90823" marR="90823" marT="34292" marB="34292"/>
                </a:tc>
                <a:extLst>
                  <a:ext uri="{0D108BD9-81ED-4DB2-BD59-A6C34878D82A}">
                    <a16:rowId xmlns:a16="http://schemas.microsoft.com/office/drawing/2014/main" val="10003"/>
                  </a:ext>
                </a:extLst>
              </a:tr>
              <a:tr h="1154657">
                <a:tc>
                  <a:txBody>
                    <a:bodyPr/>
                    <a:lstStyle/>
                    <a:p>
                      <a:r>
                        <a:rPr lang="en-US" sz="1400" dirty="0"/>
                        <a:t>Prohibits</a:t>
                      </a:r>
                      <a:r>
                        <a:rPr lang="en-US" sz="1400" baseline="0" dirty="0"/>
                        <a:t> t</a:t>
                      </a:r>
                      <a:r>
                        <a:rPr lang="en-US" sz="1400" dirty="0"/>
                        <a:t>ransactions with countries,</a:t>
                      </a:r>
                      <a:r>
                        <a:rPr lang="en-US" sz="1400" baseline="0" dirty="0"/>
                        <a:t> entities and persons subject to boycotts, trade sanctions and embargoes</a:t>
                      </a:r>
                      <a:endParaRPr lang="en-US" sz="1400" dirty="0"/>
                    </a:p>
                  </a:txBody>
                  <a:tcPr marL="90823" marR="90823" marT="34292" marB="34292"/>
                </a:tc>
                <a:tc>
                  <a:txBody>
                    <a:bodyPr/>
                    <a:lstStyle/>
                    <a:p>
                      <a:r>
                        <a:rPr lang="en-US" sz="1400" dirty="0"/>
                        <a:t>Exports and re-exports of commodities,</a:t>
                      </a:r>
                      <a:r>
                        <a:rPr lang="en-US" sz="1400" baseline="0" dirty="0"/>
                        <a:t> software, equipment and technology including </a:t>
                      </a:r>
                      <a:r>
                        <a:rPr lang="en-US" sz="1400" dirty="0"/>
                        <a:t>dual-use (civil and military) items</a:t>
                      </a:r>
                    </a:p>
                  </a:txBody>
                  <a:tcPr marL="90823" marR="90823" marT="34292" marB="34292"/>
                </a:tc>
                <a:tc>
                  <a:txBody>
                    <a:bodyPr/>
                    <a:lstStyle/>
                    <a:p>
                      <a:r>
                        <a:rPr lang="en-US" sz="1400" dirty="0"/>
                        <a:t>Transfers</a:t>
                      </a:r>
                      <a:r>
                        <a:rPr lang="en-US" sz="1400" baseline="0" dirty="0"/>
                        <a:t> of defense articles and provision of defense services; inherently military technologies</a:t>
                      </a:r>
                      <a:endParaRPr lang="en-US" sz="1400" dirty="0"/>
                    </a:p>
                  </a:txBody>
                  <a:tcPr marL="90823" marR="90823" marT="34292" marB="34292"/>
                </a:tc>
                <a:extLst>
                  <a:ext uri="{0D108BD9-81ED-4DB2-BD59-A6C34878D82A}">
                    <a16:rowId xmlns:a16="http://schemas.microsoft.com/office/drawing/2014/main" val="10004"/>
                  </a:ext>
                </a:extLst>
              </a:tr>
            </a:tbl>
          </a:graphicData>
        </a:graphic>
      </p:graphicFrame>
      <p:sp>
        <p:nvSpPr>
          <p:cNvPr id="3" name="Slide Number Placeholder 2">
            <a:extLst>
              <a:ext uri="{FF2B5EF4-FFF2-40B4-BE49-F238E27FC236}">
                <a16:creationId xmlns:a16="http://schemas.microsoft.com/office/drawing/2014/main" id="{8978B3C4-ABA7-7A4D-A6EF-E316C4F2D6FF}"/>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867AC6C9-5BB5-194A-9228-6A09E5715023}" type="slidenum">
              <a:rPr lang="en-US" altLang="en-US" sz="1200">
                <a:solidFill>
                  <a:srgbClr val="898989"/>
                </a:solidFill>
              </a:rPr>
              <a:pPr eaLnBrk="1" hangingPunct="1"/>
              <a:t>14</a:t>
            </a:fld>
            <a:endParaRPr lang="en-US" altLang="en-US" sz="1200">
              <a:solidFill>
                <a:srgbClr val="898989"/>
              </a:solidFill>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4CBAB609-134F-0B4E-8C31-6A35183E8552}"/>
              </a:ext>
            </a:extLst>
          </p:cNvPr>
          <p:cNvSpPr>
            <a:spLocks noGrp="1"/>
          </p:cNvSpPr>
          <p:nvPr>
            <p:ph type="title"/>
          </p:nvPr>
        </p:nvSpPr>
        <p:spPr>
          <a:xfrm>
            <a:off x="457200" y="546100"/>
            <a:ext cx="8229600" cy="633413"/>
          </a:xfrm>
        </p:spPr>
        <p:txBody>
          <a:bodyPr rtlCol="0">
            <a:normAutofit fontScale="90000"/>
          </a:bodyPr>
          <a:lstStyle/>
          <a:p>
            <a:pPr eaLnBrk="1" fontAlgn="auto" hangingPunct="1">
              <a:spcAft>
                <a:spcPts val="0"/>
              </a:spcAft>
              <a:defRPr/>
            </a:pPr>
            <a:r>
              <a:rPr lang="en-US" dirty="0">
                <a:ea typeface="+mj-ea"/>
                <a:cs typeface="+mj-cs"/>
              </a:rPr>
              <a:t>Sanctions and Restricted Parties</a:t>
            </a:r>
          </a:p>
        </p:txBody>
      </p:sp>
      <p:sp>
        <p:nvSpPr>
          <p:cNvPr id="3" name="Content Placeholder 2">
            <a:extLst>
              <a:ext uri="{FF2B5EF4-FFF2-40B4-BE49-F238E27FC236}">
                <a16:creationId xmlns:a16="http://schemas.microsoft.com/office/drawing/2014/main" id="{A9C73CF4-5639-2649-95DD-0F2643E0F3AF}"/>
              </a:ext>
            </a:extLst>
          </p:cNvPr>
          <p:cNvSpPr>
            <a:spLocks noGrp="1"/>
          </p:cNvSpPr>
          <p:nvPr>
            <p:ph idx="1"/>
          </p:nvPr>
        </p:nvSpPr>
        <p:spPr>
          <a:xfrm>
            <a:off x="457200" y="1247775"/>
            <a:ext cx="8229600" cy="3538538"/>
          </a:xfrm>
        </p:spPr>
        <p:txBody>
          <a:bodyPr>
            <a:noAutofit/>
          </a:bodyPr>
          <a:lstStyle/>
          <a:p>
            <a:pPr eaLnBrk="1" hangingPunct="1"/>
            <a:r>
              <a:rPr lang="en-US" altLang="en-US" sz="1800" dirty="0">
                <a:ea typeface="ＭＳ Ｐゴシック" panose="020B0600070205080204" pitchFamily="34" charset="-128"/>
              </a:rPr>
              <a:t>The U.S. government applies economic boycotts, trade embargoes or other actions against specific countries, regimes, and/or specific activities (such as terrorism or trafficking)</a:t>
            </a:r>
          </a:p>
          <a:p>
            <a:pPr lvl="1" eaLnBrk="1" hangingPunct="1"/>
            <a:r>
              <a:rPr lang="en-US" altLang="en-US" sz="1600" dirty="0">
                <a:ea typeface="ＭＳ Ｐゴシック" panose="020B0600070205080204" pitchFamily="34" charset="-128"/>
              </a:rPr>
              <a:t>Primarily administered by the Department of the Treasury, Office of Foreign Assets Control (OFAC)</a:t>
            </a:r>
          </a:p>
          <a:p>
            <a:pPr eaLnBrk="1" hangingPunct="1"/>
            <a:r>
              <a:rPr lang="en-US" altLang="en-US" sz="1800" dirty="0">
                <a:ea typeface="ＭＳ Ｐゴシック" panose="020B0600070205080204" pitchFamily="34" charset="-128"/>
              </a:rPr>
              <a:t>The Departments of State, Commerce and Treasury maintain lists of persons (individuals and entities) denied export privileges and/or barred from financial and other transactions for reasons related to U.S. security, foreign policy or economics</a:t>
            </a:r>
          </a:p>
          <a:p>
            <a:pPr eaLnBrk="1" hangingPunct="1">
              <a:buNone/>
            </a:pPr>
            <a:r>
              <a:rPr lang="en-US" altLang="en-US" sz="1600" dirty="0">
                <a:ea typeface="ＭＳ Ｐゴシック" panose="020B0600070205080204" pitchFamily="34" charset="-128"/>
                <a:hlinkClick r:id="rId3"/>
              </a:rPr>
              <a:t>https://www.treasury.gov/resource-center/sanctions/SDN-List/Pages/consolidated.aspx</a:t>
            </a:r>
            <a:r>
              <a:rPr lang="en-US" altLang="en-US" sz="1600" dirty="0">
                <a:ea typeface="ＭＳ Ｐゴシック" panose="020B0600070205080204" pitchFamily="34" charset="-128"/>
              </a:rPr>
              <a:t> </a:t>
            </a:r>
            <a:endParaRPr lang="en-US" altLang="en-US" sz="1600" b="1" i="1" dirty="0">
              <a:ea typeface="ＭＳ Ｐゴシック" panose="020B0600070205080204" pitchFamily="34" charset="-128"/>
            </a:endParaRPr>
          </a:p>
          <a:p>
            <a:pPr eaLnBrk="1" hangingPunct="1">
              <a:buFont typeface="Arial" panose="020B0604020202020204" pitchFamily="34" charset="0"/>
              <a:buNone/>
            </a:pPr>
            <a:r>
              <a:rPr lang="en-US" altLang="en-US" sz="1600" b="1" i="1" dirty="0">
                <a:ea typeface="ＭＳ Ｐゴシック" panose="020B0600070205080204" pitchFamily="34" charset="-128"/>
              </a:rPr>
              <a:t>NOTE: View slides in PLAY mode to access live (blue) links.</a:t>
            </a:r>
          </a:p>
        </p:txBody>
      </p:sp>
      <p:sp>
        <p:nvSpPr>
          <p:cNvPr id="2" name="Slide Number Placeholder 1">
            <a:extLst>
              <a:ext uri="{FF2B5EF4-FFF2-40B4-BE49-F238E27FC236}">
                <a16:creationId xmlns:a16="http://schemas.microsoft.com/office/drawing/2014/main" id="{253FD16F-4B43-494E-9755-C75867A2CFE1}"/>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CC0D3295-766C-B647-BC2A-8ADE42786F6D}" type="slidenum">
              <a:rPr lang="en-US" altLang="en-US" sz="1200">
                <a:solidFill>
                  <a:srgbClr val="898989"/>
                </a:solidFill>
              </a:rPr>
              <a:pPr eaLnBrk="1" hangingPunct="1"/>
              <a:t>15</a:t>
            </a:fld>
            <a:endParaRPr lang="en-US" altLang="en-US" sz="1200">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C7E5D302-BC08-B240-9F61-D1D2EC7D1103}"/>
              </a:ext>
            </a:extLst>
          </p:cNvPr>
          <p:cNvSpPr>
            <a:spLocks noGrp="1"/>
          </p:cNvSpPr>
          <p:nvPr>
            <p:ph type="title"/>
          </p:nvPr>
        </p:nvSpPr>
        <p:spPr/>
        <p:txBody>
          <a:bodyPr rtlCol="0">
            <a:normAutofit/>
          </a:bodyPr>
          <a:lstStyle/>
          <a:p>
            <a:pPr eaLnBrk="1" fontAlgn="auto" hangingPunct="1">
              <a:spcAft>
                <a:spcPts val="0"/>
              </a:spcAft>
              <a:defRPr/>
            </a:pPr>
            <a:r>
              <a:rPr lang="en-US" dirty="0">
                <a:ea typeface="+mj-ea"/>
                <a:cs typeface="+mj-cs"/>
              </a:rPr>
              <a:t>Sanctioned countries</a:t>
            </a:r>
          </a:p>
        </p:txBody>
      </p:sp>
      <p:sp>
        <p:nvSpPr>
          <p:cNvPr id="32772" name="TextBox 3">
            <a:extLst>
              <a:ext uri="{FF2B5EF4-FFF2-40B4-BE49-F238E27FC236}">
                <a16:creationId xmlns:a16="http://schemas.microsoft.com/office/drawing/2014/main" id="{CA79C6FB-E11D-224E-A34C-B9FDBCE97BF3}"/>
              </a:ext>
            </a:extLst>
          </p:cNvPr>
          <p:cNvSpPr txBox="1">
            <a:spLocks noChangeArrowheads="1"/>
          </p:cNvSpPr>
          <p:nvPr/>
        </p:nvSpPr>
        <p:spPr bwMode="auto">
          <a:xfrm>
            <a:off x="677863" y="982663"/>
            <a:ext cx="800893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buFont typeface="Arial" panose="020B0604020202020204" pitchFamily="34" charset="0"/>
              <a:buNone/>
            </a:pPr>
            <a:r>
              <a:rPr lang="en-US" altLang="en-US" sz="1600" dirty="0">
                <a:hlinkClick r:id="rId2"/>
              </a:rPr>
              <a:t>http://www.treasury.gov/resource-center/sanctions/Programs/Pages/Programs.aspx</a:t>
            </a:r>
            <a:br>
              <a:rPr lang="en-US" altLang="en-US" sz="1600" dirty="0"/>
            </a:br>
            <a:r>
              <a:rPr lang="en-US" altLang="en-US" sz="1600" dirty="0">
                <a:hlinkClick r:id="rId3"/>
              </a:rPr>
              <a:t>https://www.bis.doc.gov/index.php/policy-guidance/country-guidance</a:t>
            </a:r>
            <a:r>
              <a:rPr lang="en-US" altLang="en-US" sz="1600" dirty="0"/>
              <a:t> </a:t>
            </a:r>
          </a:p>
          <a:p>
            <a:pPr eaLnBrk="1" hangingPunct="1"/>
            <a:r>
              <a:rPr lang="en-US" altLang="en-US" sz="1600" dirty="0"/>
              <a:t>Sanctions change frequently - check the regulations for latest restrictions affecting countries and parties with which you plan to do business. </a:t>
            </a:r>
          </a:p>
        </p:txBody>
      </p:sp>
      <p:sp>
        <p:nvSpPr>
          <p:cNvPr id="3" name="Content Placeholder 2">
            <a:extLst>
              <a:ext uri="{FF2B5EF4-FFF2-40B4-BE49-F238E27FC236}">
                <a16:creationId xmlns:a16="http://schemas.microsoft.com/office/drawing/2014/main" id="{3E657225-3422-D544-B264-3CC1ABF9C7DF}"/>
              </a:ext>
            </a:extLst>
          </p:cNvPr>
          <p:cNvSpPr>
            <a:spLocks noGrp="1"/>
          </p:cNvSpPr>
          <p:nvPr>
            <p:ph sz="half" idx="1"/>
          </p:nvPr>
        </p:nvSpPr>
        <p:spPr>
          <a:xfrm>
            <a:off x="457200" y="2059881"/>
            <a:ext cx="4038600" cy="2778819"/>
          </a:xfrm>
        </p:spPr>
        <p:txBody>
          <a:bodyPr rtlCol="0">
            <a:normAutofit fontScale="92500" lnSpcReduction="20000"/>
          </a:bodyPr>
          <a:lstStyle/>
          <a:p>
            <a:pPr marL="57150" indent="0" eaLnBrk="1" fontAlgn="auto" hangingPunct="1">
              <a:spcAft>
                <a:spcPts val="0"/>
              </a:spcAft>
              <a:buFont typeface="Arial" charset="0"/>
              <a:buNone/>
              <a:defRPr/>
            </a:pPr>
            <a:r>
              <a:rPr lang="en-US" sz="2200" dirty="0">
                <a:ea typeface="ＭＳ Ｐゴシック" panose="020B0600070205080204" pitchFamily="34" charset="-128"/>
              </a:rPr>
              <a:t>OFAC countries of highest concern (comprehensive sanctions of services and transactions</a:t>
            </a:r>
            <a:r>
              <a:rPr lang="en-US" sz="2200" dirty="0">
                <a:ea typeface="+mn-ea"/>
              </a:rPr>
              <a:t>)</a:t>
            </a:r>
          </a:p>
          <a:p>
            <a:pPr marL="514350" indent="-457200" eaLnBrk="1" fontAlgn="auto" hangingPunct="1">
              <a:spcAft>
                <a:spcPts val="0"/>
              </a:spcAft>
              <a:buFont typeface="Arial" charset="0"/>
              <a:buChar char="•"/>
              <a:defRPr/>
            </a:pPr>
            <a:r>
              <a:rPr lang="en-US" sz="2200" dirty="0">
                <a:ea typeface="+mn-ea"/>
              </a:rPr>
              <a:t>Cuba</a:t>
            </a:r>
          </a:p>
          <a:p>
            <a:pPr marL="514350" indent="-457200" eaLnBrk="1" fontAlgn="auto" hangingPunct="1">
              <a:spcAft>
                <a:spcPts val="0"/>
              </a:spcAft>
              <a:buFont typeface="Arial" charset="0"/>
              <a:buChar char="•"/>
              <a:defRPr/>
            </a:pPr>
            <a:r>
              <a:rPr lang="en-US" sz="2200" dirty="0">
                <a:ea typeface="+mn-ea"/>
              </a:rPr>
              <a:t>Iran</a:t>
            </a:r>
          </a:p>
          <a:p>
            <a:pPr marL="514350" indent="-457200" eaLnBrk="1" fontAlgn="auto" hangingPunct="1">
              <a:spcAft>
                <a:spcPts val="0"/>
              </a:spcAft>
              <a:buFont typeface="Arial" charset="0"/>
              <a:buChar char="•"/>
              <a:defRPr/>
            </a:pPr>
            <a:r>
              <a:rPr lang="en-US" sz="2200" dirty="0">
                <a:ea typeface="+mn-ea"/>
              </a:rPr>
              <a:t>North Korea</a:t>
            </a:r>
          </a:p>
          <a:p>
            <a:pPr marL="514350" indent="-457200" eaLnBrk="1" fontAlgn="auto" hangingPunct="1">
              <a:spcAft>
                <a:spcPts val="0"/>
              </a:spcAft>
              <a:buFont typeface="Arial" charset="0"/>
              <a:buChar char="•"/>
              <a:defRPr/>
            </a:pPr>
            <a:r>
              <a:rPr lang="en-US" sz="2200" dirty="0">
                <a:ea typeface="+mn-ea"/>
              </a:rPr>
              <a:t>Russia</a:t>
            </a:r>
          </a:p>
          <a:p>
            <a:pPr marL="514350" indent="-457200" eaLnBrk="1" fontAlgn="auto" hangingPunct="1">
              <a:spcAft>
                <a:spcPts val="0"/>
              </a:spcAft>
              <a:buFont typeface="Arial" charset="0"/>
              <a:buChar char="•"/>
              <a:defRPr/>
            </a:pPr>
            <a:r>
              <a:rPr lang="en-US" sz="2200" dirty="0">
                <a:ea typeface="+mn-ea"/>
              </a:rPr>
              <a:t>Syria</a:t>
            </a:r>
          </a:p>
          <a:p>
            <a:pPr marL="514350" indent="-457200" eaLnBrk="1" fontAlgn="auto" hangingPunct="1">
              <a:spcAft>
                <a:spcPts val="0"/>
              </a:spcAft>
              <a:buFont typeface="Arial" charset="0"/>
              <a:buChar char="•"/>
              <a:defRPr/>
            </a:pPr>
            <a:r>
              <a:rPr lang="en-US" sz="2200" dirty="0"/>
              <a:t>Ukraine</a:t>
            </a:r>
            <a:endParaRPr lang="en-US" sz="2100" dirty="0">
              <a:ea typeface="+mn-ea"/>
            </a:endParaRPr>
          </a:p>
        </p:txBody>
      </p:sp>
      <p:sp>
        <p:nvSpPr>
          <p:cNvPr id="32771" name="Content Placeholder 1">
            <a:extLst>
              <a:ext uri="{FF2B5EF4-FFF2-40B4-BE49-F238E27FC236}">
                <a16:creationId xmlns:a16="http://schemas.microsoft.com/office/drawing/2014/main" id="{07AFB516-F15C-7B41-9C59-44A31DF6017F}"/>
              </a:ext>
            </a:extLst>
          </p:cNvPr>
          <p:cNvSpPr>
            <a:spLocks noGrp="1"/>
          </p:cNvSpPr>
          <p:nvPr>
            <p:ph sz="half" idx="2"/>
          </p:nvPr>
        </p:nvSpPr>
        <p:spPr>
          <a:xfrm>
            <a:off x="4648200" y="2059881"/>
            <a:ext cx="4038600" cy="2877244"/>
          </a:xfrm>
        </p:spPr>
        <p:txBody>
          <a:bodyPr/>
          <a:lstStyle/>
          <a:p>
            <a:pPr marL="0" indent="0" eaLnBrk="1" fontAlgn="auto" hangingPunct="1">
              <a:lnSpc>
                <a:spcPct val="80000"/>
              </a:lnSpc>
              <a:spcAft>
                <a:spcPts val="0"/>
              </a:spcAft>
              <a:buFont typeface="Arial" charset="0"/>
              <a:buNone/>
              <a:defRPr/>
            </a:pPr>
            <a:r>
              <a:rPr lang="en-US" altLang="en-US" sz="2000" dirty="0">
                <a:ea typeface="ＭＳ Ｐゴシック" panose="020B0600070205080204" pitchFamily="34" charset="-128"/>
              </a:rPr>
              <a:t>EAR countries of highest concern (sharing of tangible goods or non-fundamental research results)</a:t>
            </a:r>
          </a:p>
          <a:p>
            <a:pPr eaLnBrk="1" fontAlgn="auto" hangingPunct="1">
              <a:lnSpc>
                <a:spcPct val="80000"/>
              </a:lnSpc>
              <a:spcAft>
                <a:spcPts val="0"/>
              </a:spcAft>
              <a:buFont typeface="Arial" charset="0"/>
              <a:defRPr/>
            </a:pPr>
            <a:r>
              <a:rPr lang="en-US" altLang="en-US" sz="2000" dirty="0">
                <a:ea typeface="ＭＳ Ｐゴシック" panose="020B0600070205080204" pitchFamily="34" charset="-128"/>
              </a:rPr>
              <a:t>Cuba</a:t>
            </a:r>
          </a:p>
          <a:p>
            <a:pPr eaLnBrk="1" fontAlgn="auto" hangingPunct="1">
              <a:lnSpc>
                <a:spcPct val="80000"/>
              </a:lnSpc>
              <a:spcAft>
                <a:spcPts val="0"/>
              </a:spcAft>
              <a:buFont typeface="Arial" charset="0"/>
              <a:defRPr/>
            </a:pPr>
            <a:r>
              <a:rPr lang="en-US" altLang="en-US" sz="2000" dirty="0">
                <a:ea typeface="ＭＳ Ｐゴシック" panose="020B0600070205080204" pitchFamily="34" charset="-128"/>
              </a:rPr>
              <a:t>Iran</a:t>
            </a:r>
          </a:p>
          <a:p>
            <a:pPr eaLnBrk="1" fontAlgn="auto" hangingPunct="1">
              <a:lnSpc>
                <a:spcPct val="80000"/>
              </a:lnSpc>
              <a:spcAft>
                <a:spcPts val="0"/>
              </a:spcAft>
              <a:buFont typeface="Arial" charset="0"/>
              <a:defRPr/>
            </a:pPr>
            <a:r>
              <a:rPr lang="en-US" altLang="en-US" sz="2000" dirty="0">
                <a:ea typeface="ＭＳ Ｐゴシック" panose="020B0600070205080204" pitchFamily="34" charset="-128"/>
              </a:rPr>
              <a:t>Iraq</a:t>
            </a:r>
          </a:p>
          <a:p>
            <a:pPr eaLnBrk="1" fontAlgn="auto" hangingPunct="1">
              <a:lnSpc>
                <a:spcPct val="80000"/>
              </a:lnSpc>
              <a:spcAft>
                <a:spcPts val="0"/>
              </a:spcAft>
              <a:buFont typeface="Arial" charset="0"/>
              <a:defRPr/>
            </a:pPr>
            <a:r>
              <a:rPr lang="en-US" altLang="en-US" sz="2000" dirty="0">
                <a:ea typeface="ＭＳ Ｐゴシック" panose="020B0600070205080204" pitchFamily="34" charset="-128"/>
              </a:rPr>
              <a:t>North Korea</a:t>
            </a:r>
          </a:p>
          <a:p>
            <a:pPr eaLnBrk="1" fontAlgn="auto" hangingPunct="1">
              <a:lnSpc>
                <a:spcPct val="80000"/>
              </a:lnSpc>
              <a:spcAft>
                <a:spcPts val="0"/>
              </a:spcAft>
              <a:buFont typeface="Arial" charset="0"/>
              <a:defRPr/>
            </a:pPr>
            <a:r>
              <a:rPr lang="en-US" altLang="en-US" sz="2000" dirty="0">
                <a:ea typeface="ＭＳ Ｐゴシック" panose="020B0600070205080204" pitchFamily="34" charset="-128"/>
              </a:rPr>
              <a:t>Sudan</a:t>
            </a:r>
          </a:p>
          <a:p>
            <a:pPr eaLnBrk="1" fontAlgn="auto" hangingPunct="1">
              <a:lnSpc>
                <a:spcPct val="80000"/>
              </a:lnSpc>
              <a:spcAft>
                <a:spcPts val="0"/>
              </a:spcAft>
              <a:buFont typeface="Arial" charset="0"/>
              <a:defRPr/>
            </a:pPr>
            <a:r>
              <a:rPr lang="en-US" altLang="en-US" sz="2000" dirty="0">
                <a:ea typeface="ＭＳ Ｐゴシック" panose="020B0600070205080204" pitchFamily="34" charset="-128"/>
              </a:rPr>
              <a:t>Syria</a:t>
            </a:r>
          </a:p>
        </p:txBody>
      </p:sp>
      <p:sp>
        <p:nvSpPr>
          <p:cNvPr id="5" name="Slide Number Placeholder 4" hidden="1">
            <a:extLst>
              <a:ext uri="{FF2B5EF4-FFF2-40B4-BE49-F238E27FC236}">
                <a16:creationId xmlns:a16="http://schemas.microsoft.com/office/drawing/2014/main" id="{F0C5E2FF-13D4-2145-9A68-490A1232D814}"/>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6AC0FE1F-F10A-0945-8B4E-B5E55033E0C7}" type="slidenum">
              <a:rPr lang="en-US" altLang="en-US" sz="1200">
                <a:solidFill>
                  <a:srgbClr val="898989"/>
                </a:solidFill>
              </a:rPr>
              <a:pPr eaLnBrk="1" hangingPunct="1"/>
              <a:t>16</a:t>
            </a:fld>
            <a:endParaRPr lang="en-US" altLang="en-US" sz="1200">
              <a:solidFill>
                <a:srgbClr val="898989"/>
              </a:solidFill>
            </a:endParaRPr>
          </a:p>
        </p:txBody>
      </p:sp>
      <p:sp>
        <p:nvSpPr>
          <p:cNvPr id="2" name="TextBox 1">
            <a:extLst>
              <a:ext uri="{FF2B5EF4-FFF2-40B4-BE49-F238E27FC236}">
                <a16:creationId xmlns:a16="http://schemas.microsoft.com/office/drawing/2014/main" id="{71CCAFED-746B-E945-B085-DCB039890FB8}"/>
              </a:ext>
            </a:extLst>
          </p:cNvPr>
          <p:cNvSpPr txBox="1"/>
          <p:nvPr/>
        </p:nvSpPr>
        <p:spPr>
          <a:xfrm>
            <a:off x="103367" y="4838700"/>
            <a:ext cx="1598212" cy="276999"/>
          </a:xfrm>
          <a:prstGeom prst="rect">
            <a:avLst/>
          </a:prstGeom>
          <a:noFill/>
        </p:spPr>
        <p:txBody>
          <a:bodyPr wrap="square" rtlCol="0">
            <a:spAutoFit/>
          </a:bodyPr>
          <a:lstStyle/>
          <a:p>
            <a:r>
              <a:rPr lang="en-US" sz="1200" dirty="0"/>
              <a:t>As of October 2019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D7074400-A666-3847-8F7D-1982FDD3F1E1}"/>
              </a:ext>
            </a:extLst>
          </p:cNvPr>
          <p:cNvSpPr>
            <a:spLocks noGrp="1"/>
          </p:cNvSpPr>
          <p:nvPr>
            <p:ph type="title"/>
          </p:nvPr>
        </p:nvSpPr>
        <p:spPr/>
        <p:txBody>
          <a:bodyPr/>
          <a:lstStyle/>
          <a:p>
            <a:pPr eaLnBrk="1" hangingPunct="1"/>
            <a:r>
              <a:rPr lang="en-US" altLang="en-US">
                <a:ea typeface="ＭＳ Ｐゴシック" panose="020B0600070205080204" pitchFamily="34" charset="-128"/>
              </a:rPr>
              <a:t>Categories of Sanctions</a:t>
            </a:r>
          </a:p>
        </p:txBody>
      </p:sp>
      <p:sp>
        <p:nvSpPr>
          <p:cNvPr id="33794" name="Content Placeholder 2">
            <a:extLst>
              <a:ext uri="{FF2B5EF4-FFF2-40B4-BE49-F238E27FC236}">
                <a16:creationId xmlns:a16="http://schemas.microsoft.com/office/drawing/2014/main" id="{CFA9FECB-91B6-E44E-AFED-CA822E304252}"/>
              </a:ext>
            </a:extLst>
          </p:cNvPr>
          <p:cNvSpPr>
            <a:spLocks noGrp="1"/>
          </p:cNvSpPr>
          <p:nvPr>
            <p:ph idx="1"/>
          </p:nvPr>
        </p:nvSpPr>
        <p:spPr/>
        <p:txBody>
          <a:bodyPr/>
          <a:lstStyle/>
          <a:p>
            <a:pPr eaLnBrk="1" hangingPunct="1"/>
            <a:r>
              <a:rPr lang="en-US" altLang="en-US" sz="1800" b="1" i="1">
                <a:ea typeface="ＭＳ Ｐゴシック" panose="020B0600070205080204" pitchFamily="34" charset="-128"/>
              </a:rPr>
              <a:t>Comprehensive Sanctions</a:t>
            </a:r>
            <a:r>
              <a:rPr lang="en-US" altLang="en-US" sz="1800">
                <a:ea typeface="ＭＳ Ｐゴシック" panose="020B0600070205080204" pitchFamily="34" charset="-128"/>
              </a:rPr>
              <a:t>:</a:t>
            </a:r>
            <a:r>
              <a:rPr lang="en-US" altLang="en-US" sz="1800" i="1">
                <a:ea typeface="ＭＳ Ｐゴシック" panose="020B0600070205080204" pitchFamily="34" charset="-128"/>
              </a:rPr>
              <a:t>  </a:t>
            </a:r>
            <a:r>
              <a:rPr lang="en-US" altLang="en-US" sz="1800">
                <a:ea typeface="ＭＳ Ｐゴシック" panose="020B0600070205080204" pitchFamily="34" charset="-128"/>
              </a:rPr>
              <a:t>Generally prohibit </a:t>
            </a:r>
            <a:r>
              <a:rPr lang="en-US" altLang="en-US" sz="1800" b="1">
                <a:ea typeface="ＭＳ Ｐゴシック" panose="020B0600070205080204" pitchFamily="34" charset="-128"/>
              </a:rPr>
              <a:t>all</a:t>
            </a:r>
            <a:r>
              <a:rPr lang="en-US" altLang="en-US" sz="1800">
                <a:ea typeface="ＭＳ Ｐゴシック" panose="020B0600070205080204" pitchFamily="34" charset="-128"/>
              </a:rPr>
              <a:t> imports and exports of materials, financial transactions of any kind, and/or providing services of any kind. Transactions will require a specific license or exemption from OFAC before any transaction can take place.</a:t>
            </a:r>
          </a:p>
          <a:p>
            <a:pPr eaLnBrk="1" hangingPunct="1"/>
            <a:r>
              <a:rPr lang="en-US" altLang="en-US" sz="1800" b="1" i="1">
                <a:ea typeface="ＭＳ Ｐゴシック" panose="020B0600070205080204" pitchFamily="34" charset="-128"/>
              </a:rPr>
              <a:t>Limited Sanctions</a:t>
            </a:r>
            <a:r>
              <a:rPr lang="en-US" altLang="en-US" sz="1800" b="1">
                <a:ea typeface="ＭＳ Ｐゴシック" panose="020B0600070205080204" pitchFamily="34" charset="-128"/>
              </a:rPr>
              <a:t>:</a:t>
            </a:r>
            <a:r>
              <a:rPr lang="en-US" altLang="en-US" sz="1800">
                <a:ea typeface="ＭＳ Ｐゴシック" panose="020B0600070205080204" pitchFamily="34" charset="-128"/>
              </a:rPr>
              <a:t> Block specific practices. Most research and business activities may be conducted without an OFAC special license, so long as specific criteria are met as outlined in the regulations for a General License. </a:t>
            </a:r>
          </a:p>
          <a:p>
            <a:pPr eaLnBrk="1" hangingPunct="1"/>
            <a:r>
              <a:rPr lang="en-US" altLang="en-US" sz="1800" b="1" i="1">
                <a:ea typeface="ＭＳ Ｐゴシック" panose="020B0600070205080204" pitchFamily="34" charset="-128"/>
              </a:rPr>
              <a:t>Regime or List-Based Sanctions</a:t>
            </a:r>
            <a:r>
              <a:rPr lang="en-US" altLang="en-US" sz="1800" b="1">
                <a:ea typeface="ＭＳ Ｐゴシック" panose="020B0600070205080204" pitchFamily="34" charset="-128"/>
              </a:rPr>
              <a:t>: </a:t>
            </a:r>
            <a:r>
              <a:rPr lang="en-US" altLang="en-US" sz="1800">
                <a:ea typeface="ＭＳ Ｐゴシック" panose="020B0600070205080204" pitchFamily="34" charset="-128"/>
              </a:rPr>
              <a:t>Blocks specific property of targeted foreign governments, regimes, supporters and persons that are not necessarily country-specific, but which may be owned, controlled by, or acting for or on behalf of, targeted countries or entities as a front organization. </a:t>
            </a:r>
          </a:p>
        </p:txBody>
      </p:sp>
      <p:sp>
        <p:nvSpPr>
          <p:cNvPr id="4" name="Slide Number Placeholder 3">
            <a:extLst>
              <a:ext uri="{FF2B5EF4-FFF2-40B4-BE49-F238E27FC236}">
                <a16:creationId xmlns:a16="http://schemas.microsoft.com/office/drawing/2014/main" id="{060F6F92-8E0E-B643-9C5C-23D21470A106}"/>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E0F92615-7F4A-A64E-BE26-21E45BB13F6E}" type="slidenum">
              <a:rPr lang="en-US" altLang="en-US" sz="1200">
                <a:solidFill>
                  <a:srgbClr val="898989"/>
                </a:solidFill>
              </a:rPr>
              <a:pPr eaLnBrk="1" hangingPunct="1"/>
              <a:t>17</a:t>
            </a:fld>
            <a:endParaRPr lang="en-US" altLang="en-US" sz="1200">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91E7EBC2-39E9-2B4A-A2C6-0D9ECE25BBE1}"/>
              </a:ext>
            </a:extLst>
          </p:cNvPr>
          <p:cNvSpPr>
            <a:spLocks noGrp="1"/>
          </p:cNvSpPr>
          <p:nvPr>
            <p:ph type="title"/>
          </p:nvPr>
        </p:nvSpPr>
        <p:spPr>
          <a:xfrm>
            <a:off x="457200" y="414338"/>
            <a:ext cx="8229600" cy="633412"/>
          </a:xfrm>
        </p:spPr>
        <p:txBody>
          <a:bodyPr rtlCol="0">
            <a:normAutofit fontScale="90000"/>
          </a:bodyPr>
          <a:lstStyle/>
          <a:p>
            <a:pPr eaLnBrk="1" fontAlgn="auto" hangingPunct="1">
              <a:spcAft>
                <a:spcPts val="0"/>
              </a:spcAft>
              <a:defRPr/>
            </a:pPr>
            <a:r>
              <a:rPr lang="en-US" dirty="0">
                <a:ea typeface="+mj-ea"/>
                <a:cs typeface="+mj-cs"/>
              </a:rPr>
              <a:t>ITAR</a:t>
            </a:r>
          </a:p>
        </p:txBody>
      </p:sp>
      <p:sp>
        <p:nvSpPr>
          <p:cNvPr id="3" name="Content Placeholder 2">
            <a:extLst>
              <a:ext uri="{FF2B5EF4-FFF2-40B4-BE49-F238E27FC236}">
                <a16:creationId xmlns:a16="http://schemas.microsoft.com/office/drawing/2014/main" id="{17A22B90-08ED-304C-B827-EF08E06F143B}"/>
              </a:ext>
            </a:extLst>
          </p:cNvPr>
          <p:cNvSpPr>
            <a:spLocks noGrp="1"/>
          </p:cNvSpPr>
          <p:nvPr>
            <p:ph idx="1"/>
          </p:nvPr>
        </p:nvSpPr>
        <p:spPr>
          <a:xfrm>
            <a:off x="457200" y="1185863"/>
            <a:ext cx="8229600" cy="3503612"/>
          </a:xfrm>
        </p:spPr>
        <p:txBody>
          <a:bodyPr>
            <a:normAutofit/>
          </a:bodyPr>
          <a:lstStyle/>
          <a:p>
            <a:pPr eaLnBrk="1" hangingPunct="1"/>
            <a:r>
              <a:rPr lang="en-US" altLang="en-US" sz="2000" dirty="0">
                <a:ea typeface="ＭＳ Ｐゴシック" panose="020B0600070205080204" pitchFamily="34" charset="-128"/>
              </a:rPr>
              <a:t>Department of State:  Arms Export Control Act</a:t>
            </a:r>
          </a:p>
          <a:p>
            <a:pPr lvl="1" eaLnBrk="1" hangingPunct="1"/>
            <a:r>
              <a:rPr lang="en-US" altLang="en-US" sz="1800" dirty="0">
                <a:ea typeface="ＭＳ Ｐゴシック" panose="020B0600070205080204" pitchFamily="34" charset="-128"/>
              </a:rPr>
              <a:t>International Traffic in Arms Regulations (ITAR)</a:t>
            </a:r>
          </a:p>
          <a:p>
            <a:pPr lvl="1" eaLnBrk="1" hangingPunct="1"/>
            <a:r>
              <a:rPr lang="en-US" altLang="en-US" sz="1800" dirty="0">
                <a:ea typeface="ＭＳ Ｐゴシック" panose="020B0600070205080204" pitchFamily="34" charset="-128"/>
              </a:rPr>
              <a:t>Covers commodities and technologies with a predominantly military use or space application</a:t>
            </a:r>
          </a:p>
          <a:p>
            <a:pPr lvl="1" eaLnBrk="1" hangingPunct="1"/>
            <a:r>
              <a:rPr lang="en-US" altLang="en-US" sz="1800" dirty="0">
                <a:ea typeface="ＭＳ Ｐゴシック" panose="020B0600070205080204" pitchFamily="34" charset="-128"/>
              </a:rPr>
              <a:t>U.S. Munitions List - 22 CFR Part 121</a:t>
            </a:r>
          </a:p>
          <a:p>
            <a:pPr lvl="1" eaLnBrk="1" hangingPunct="1"/>
            <a:r>
              <a:rPr lang="en-US" altLang="en-US" sz="1800" b="1" dirty="0">
                <a:ea typeface="ＭＳ Ｐゴシック" panose="020B0600070205080204" pitchFamily="34" charset="-128"/>
              </a:rPr>
              <a:t>Examples: </a:t>
            </a:r>
            <a:r>
              <a:rPr lang="en-US" altLang="en-US" sz="1800" dirty="0">
                <a:ea typeface="ＭＳ Ｐゴシック" panose="020B0600070205080204" pitchFamily="34" charset="-128"/>
              </a:rPr>
              <a:t>certain biological agents, vaccines, and medical countermeasures, especially if developed or produced under a Department of Defense contract or other funding authorization</a:t>
            </a:r>
          </a:p>
          <a:p>
            <a:pPr eaLnBrk="1" hangingPunct="1">
              <a:buNone/>
            </a:pPr>
            <a:r>
              <a:rPr lang="en-US" altLang="en-US" sz="2000" dirty="0">
                <a:ea typeface="ＭＳ Ｐゴシック" panose="020B0600070205080204" pitchFamily="34" charset="-128"/>
                <a:hlinkClick r:id="rId3"/>
              </a:rPr>
              <a:t>https://www.pmddtc.state.gov/ddtc_public?id=ddtc_kb_article_page&amp;sys_id=%2024d528fddbfc930044f9ff621f961987</a:t>
            </a:r>
            <a:r>
              <a:rPr lang="en-US" altLang="en-US" sz="2000" dirty="0">
                <a:ea typeface="ＭＳ Ｐゴシック" panose="020B0600070205080204" pitchFamily="34" charset="-128"/>
              </a:rPr>
              <a:t> </a:t>
            </a:r>
          </a:p>
        </p:txBody>
      </p:sp>
      <p:sp>
        <p:nvSpPr>
          <p:cNvPr id="2" name="Slide Number Placeholder 1">
            <a:extLst>
              <a:ext uri="{FF2B5EF4-FFF2-40B4-BE49-F238E27FC236}">
                <a16:creationId xmlns:a16="http://schemas.microsoft.com/office/drawing/2014/main" id="{7D21A7C8-E1C1-3743-943E-8501BB48D58D}"/>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740A2E15-7BE6-5045-999E-735596DA2784}" type="slidenum">
              <a:rPr lang="en-US" altLang="en-US" sz="1200">
                <a:solidFill>
                  <a:srgbClr val="898989"/>
                </a:solidFill>
              </a:rPr>
              <a:pPr eaLnBrk="1" hangingPunct="1"/>
              <a:t>18</a:t>
            </a:fld>
            <a:endParaRPr lang="en-US" altLang="en-US" sz="1200">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22387F68-9A07-F64A-93E9-7E2866B18581}"/>
              </a:ext>
            </a:extLst>
          </p:cNvPr>
          <p:cNvSpPr>
            <a:spLocks noGrp="1"/>
          </p:cNvSpPr>
          <p:nvPr>
            <p:ph type="title"/>
          </p:nvPr>
        </p:nvSpPr>
        <p:spPr/>
        <p:txBody>
          <a:bodyPr/>
          <a:lstStyle/>
          <a:p>
            <a:pPr eaLnBrk="1" hangingPunct="1"/>
            <a:r>
              <a:rPr lang="en-US" altLang="en-US">
                <a:ea typeface="ＭＳ Ｐゴシック" panose="020B0600070205080204" pitchFamily="34" charset="-128"/>
              </a:rPr>
              <a:t>EAR</a:t>
            </a:r>
          </a:p>
        </p:txBody>
      </p:sp>
      <p:sp>
        <p:nvSpPr>
          <p:cNvPr id="3" name="Content Placeholder 2">
            <a:extLst>
              <a:ext uri="{FF2B5EF4-FFF2-40B4-BE49-F238E27FC236}">
                <a16:creationId xmlns:a16="http://schemas.microsoft.com/office/drawing/2014/main" id="{6DB2E3DA-CFF6-AF41-AC11-795C31D1BCD2}"/>
              </a:ext>
            </a:extLst>
          </p:cNvPr>
          <p:cNvSpPr>
            <a:spLocks noGrp="1"/>
          </p:cNvSpPr>
          <p:nvPr>
            <p:ph idx="1"/>
          </p:nvPr>
        </p:nvSpPr>
        <p:spPr/>
        <p:txBody>
          <a:bodyPr>
            <a:normAutofit/>
          </a:bodyPr>
          <a:lstStyle/>
          <a:p>
            <a:pPr eaLnBrk="1" hangingPunct="1"/>
            <a:r>
              <a:rPr lang="en-US" altLang="en-US" sz="2000" dirty="0">
                <a:ea typeface="ＭＳ Ｐゴシック" panose="020B0600070205080204" pitchFamily="34" charset="-128"/>
              </a:rPr>
              <a:t>Department of Commerce:  Export Administration Act</a:t>
            </a:r>
          </a:p>
          <a:p>
            <a:pPr lvl="1" eaLnBrk="1" hangingPunct="1"/>
            <a:r>
              <a:rPr lang="en-US" altLang="en-US" sz="1800" dirty="0">
                <a:ea typeface="ＭＳ Ｐゴシック" panose="020B0600070205080204" pitchFamily="34" charset="-128"/>
              </a:rPr>
              <a:t>Export Administration Regulations (EAR)</a:t>
            </a:r>
          </a:p>
          <a:p>
            <a:pPr lvl="1" eaLnBrk="1" hangingPunct="1"/>
            <a:r>
              <a:rPr lang="en-US" altLang="en-US" sz="1800" dirty="0">
                <a:ea typeface="ＭＳ Ｐゴシック" panose="020B0600070205080204" pitchFamily="34" charset="-128"/>
              </a:rPr>
              <a:t>Covers commercial technologies</a:t>
            </a:r>
          </a:p>
          <a:p>
            <a:pPr lvl="1" eaLnBrk="1" hangingPunct="1"/>
            <a:r>
              <a:rPr lang="en-US" altLang="en-US" sz="1800" dirty="0">
                <a:ea typeface="ＭＳ Ｐゴシック" panose="020B0600070205080204" pitchFamily="34" charset="-128"/>
              </a:rPr>
              <a:t>Covers “dual use” technologies (i.e., civil + military applications)</a:t>
            </a:r>
          </a:p>
          <a:p>
            <a:pPr lvl="1" eaLnBrk="1" hangingPunct="1"/>
            <a:r>
              <a:rPr lang="en-US" altLang="en-US" sz="1800" dirty="0">
                <a:ea typeface="ＭＳ Ｐゴシック" panose="020B0600070205080204" pitchFamily="34" charset="-128"/>
              </a:rPr>
              <a:t>Commerce Control List - 15 CFR Part 774</a:t>
            </a:r>
          </a:p>
          <a:p>
            <a:pPr lvl="1" eaLnBrk="1" hangingPunct="1"/>
            <a:r>
              <a:rPr lang="en-US" altLang="en-US" sz="1800" b="1" dirty="0">
                <a:ea typeface="ＭＳ Ｐゴシック" panose="020B0600070205080204" pitchFamily="34" charset="-128"/>
              </a:rPr>
              <a:t>Examples: </a:t>
            </a:r>
            <a:r>
              <a:rPr lang="en-US" altLang="en-US" sz="1800" dirty="0">
                <a:ea typeface="ＭＳ Ｐゴシック" panose="020B0600070205080204" pitchFamily="34" charset="-128"/>
              </a:rPr>
              <a:t>computers, software, sensors, lasers, toxins, pathogens, night vision goggles or cameras</a:t>
            </a:r>
          </a:p>
          <a:p>
            <a:pPr eaLnBrk="1" hangingPunct="1">
              <a:buFont typeface="Arial" panose="020B0604020202020204" pitchFamily="34" charset="0"/>
              <a:buNone/>
            </a:pPr>
            <a:r>
              <a:rPr lang="en-US" altLang="en-US" sz="2000" dirty="0">
                <a:ea typeface="ＭＳ Ｐゴシック" panose="020B0600070205080204" pitchFamily="34" charset="-128"/>
                <a:hlinkClick r:id="rId2"/>
              </a:rPr>
              <a:t>http://www.bis.doc.gov/index.php/regulations/export-administration-regulations-ear</a:t>
            </a:r>
            <a:r>
              <a:rPr lang="en-US" altLang="en-US" sz="2000" dirty="0">
                <a:ea typeface="ＭＳ Ｐゴシック" panose="020B0600070205080204" pitchFamily="34" charset="-128"/>
              </a:rPr>
              <a:t> </a:t>
            </a:r>
          </a:p>
        </p:txBody>
      </p:sp>
      <p:sp>
        <p:nvSpPr>
          <p:cNvPr id="2" name="Slide Number Placeholder 1">
            <a:extLst>
              <a:ext uri="{FF2B5EF4-FFF2-40B4-BE49-F238E27FC236}">
                <a16:creationId xmlns:a16="http://schemas.microsoft.com/office/drawing/2014/main" id="{9903DB85-EF4F-D64B-BEAC-B1727F062B58}"/>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65DB6FC8-9241-6F4F-BC16-DF386E91046F}" type="slidenum">
              <a:rPr lang="en-US" altLang="en-US" sz="1200">
                <a:solidFill>
                  <a:srgbClr val="898989"/>
                </a:solidFill>
              </a:rPr>
              <a:pPr eaLnBrk="1" hangingPunct="1"/>
              <a:t>19</a:t>
            </a:fld>
            <a:endParaRPr lang="en-US" altLang="en-US" sz="1200">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D669E0AC-C383-814F-A188-A037A5B2CF10}"/>
              </a:ext>
            </a:extLst>
          </p:cNvPr>
          <p:cNvSpPr>
            <a:spLocks noGrp="1"/>
          </p:cNvSpPr>
          <p:nvPr>
            <p:ph type="title"/>
          </p:nvPr>
        </p:nvSpPr>
        <p:spPr>
          <a:xfrm>
            <a:off x="457200" y="490538"/>
            <a:ext cx="8453438" cy="709612"/>
          </a:xfrm>
        </p:spPr>
        <p:txBody>
          <a:bodyPr/>
          <a:lstStyle/>
          <a:p>
            <a:pPr eaLnBrk="1" hangingPunct="1"/>
            <a:r>
              <a:rPr lang="en-US" altLang="en-US" sz="3600" dirty="0">
                <a:ea typeface="ＭＳ Ｐゴシック" panose="020B0600070205080204" pitchFamily="34" charset="-128"/>
              </a:rPr>
              <a:t>Why does the government control exports?</a:t>
            </a:r>
          </a:p>
        </p:txBody>
      </p:sp>
      <p:sp>
        <p:nvSpPr>
          <p:cNvPr id="19458" name="Content Placeholder 4">
            <a:extLst>
              <a:ext uri="{FF2B5EF4-FFF2-40B4-BE49-F238E27FC236}">
                <a16:creationId xmlns:a16="http://schemas.microsoft.com/office/drawing/2014/main" id="{2DF40AEA-58CB-AD4F-8158-66CE753F0C16}"/>
              </a:ext>
            </a:extLst>
          </p:cNvPr>
          <p:cNvSpPr>
            <a:spLocks noGrp="1"/>
          </p:cNvSpPr>
          <p:nvPr>
            <p:ph idx="1"/>
          </p:nvPr>
        </p:nvSpPr>
        <p:spPr>
          <a:xfrm>
            <a:off x="620713" y="1200150"/>
            <a:ext cx="8066087" cy="3394075"/>
          </a:xfrm>
        </p:spPr>
        <p:txBody>
          <a:bodyPr rtlCol="0">
            <a:normAutofit fontScale="92500" lnSpcReduction="10000"/>
          </a:bodyPr>
          <a:lstStyle/>
          <a:p>
            <a:pPr marL="0" indent="0" eaLnBrk="1" fontAlgn="auto" hangingPunct="1">
              <a:spcAft>
                <a:spcPts val="0"/>
              </a:spcAft>
              <a:buFont typeface="Arial" charset="0"/>
              <a:buNone/>
              <a:defRPr/>
            </a:pPr>
            <a:r>
              <a:rPr lang="en-US" sz="2400" dirty="0">
                <a:ea typeface="+mn-ea"/>
                <a:cs typeface="+mn-cs"/>
              </a:rPr>
              <a:t>The U.S. government controls certain technologies that it considers to be strategically important for: </a:t>
            </a:r>
          </a:p>
          <a:p>
            <a:pPr lvl="1" eaLnBrk="1" fontAlgn="auto" hangingPunct="1">
              <a:spcAft>
                <a:spcPts val="0"/>
              </a:spcAft>
              <a:buFont typeface="Arial"/>
              <a:buChar char="–"/>
              <a:defRPr/>
            </a:pPr>
            <a:r>
              <a:rPr lang="en-US" sz="2000" dirty="0">
                <a:ea typeface="+mn-ea"/>
              </a:rPr>
              <a:t>National Security Reasons</a:t>
            </a:r>
          </a:p>
          <a:p>
            <a:pPr lvl="1" eaLnBrk="1" fontAlgn="auto" hangingPunct="1">
              <a:spcAft>
                <a:spcPts val="0"/>
              </a:spcAft>
              <a:buFont typeface="Arial"/>
              <a:buChar char="–"/>
              <a:defRPr/>
            </a:pPr>
            <a:r>
              <a:rPr lang="en-US" sz="2000" dirty="0">
                <a:ea typeface="+mn-ea"/>
              </a:rPr>
              <a:t>Nuclear Non-Proliferation Reasons</a:t>
            </a:r>
          </a:p>
          <a:p>
            <a:pPr lvl="1" eaLnBrk="1" fontAlgn="auto" hangingPunct="1">
              <a:spcAft>
                <a:spcPts val="0"/>
              </a:spcAft>
              <a:buFont typeface="Arial"/>
              <a:buChar char="–"/>
              <a:defRPr/>
            </a:pPr>
            <a:r>
              <a:rPr lang="en-US" sz="2000" dirty="0">
                <a:ea typeface="+mn-ea"/>
              </a:rPr>
              <a:t>Missile Technology Controls</a:t>
            </a:r>
          </a:p>
          <a:p>
            <a:pPr lvl="1" eaLnBrk="1" fontAlgn="auto" hangingPunct="1">
              <a:spcAft>
                <a:spcPts val="0"/>
              </a:spcAft>
              <a:buFont typeface="Arial"/>
              <a:buChar char="–"/>
              <a:defRPr/>
            </a:pPr>
            <a:r>
              <a:rPr lang="en-US" sz="2000" dirty="0">
                <a:ea typeface="+mn-ea"/>
              </a:rPr>
              <a:t>Anti-Terrorism</a:t>
            </a:r>
          </a:p>
          <a:p>
            <a:pPr lvl="1" eaLnBrk="1" fontAlgn="auto" hangingPunct="1">
              <a:spcAft>
                <a:spcPts val="0"/>
              </a:spcAft>
              <a:buFont typeface="Arial"/>
              <a:buChar char="–"/>
              <a:defRPr/>
            </a:pPr>
            <a:r>
              <a:rPr lang="en-US" sz="2000" dirty="0">
                <a:ea typeface="+mn-ea"/>
              </a:rPr>
              <a:t>Chemical &amp; Biological Controls</a:t>
            </a:r>
          </a:p>
          <a:p>
            <a:pPr lvl="1" eaLnBrk="1" fontAlgn="auto" hangingPunct="1">
              <a:spcAft>
                <a:spcPts val="0"/>
              </a:spcAft>
              <a:buFont typeface="Arial"/>
              <a:buChar char="–"/>
              <a:defRPr/>
            </a:pPr>
            <a:r>
              <a:rPr lang="en-US" sz="2000" dirty="0">
                <a:ea typeface="+mn-ea"/>
              </a:rPr>
              <a:t>Regional Stability</a:t>
            </a:r>
          </a:p>
          <a:p>
            <a:pPr lvl="1" eaLnBrk="1" fontAlgn="auto" hangingPunct="1">
              <a:spcAft>
                <a:spcPts val="0"/>
              </a:spcAft>
              <a:buFont typeface="Arial"/>
              <a:buChar char="–"/>
              <a:defRPr/>
            </a:pPr>
            <a:r>
              <a:rPr lang="en-US" sz="2000" dirty="0">
                <a:ea typeface="+mn-ea"/>
              </a:rPr>
              <a:t>Crime Control Measures</a:t>
            </a:r>
          </a:p>
          <a:p>
            <a:pPr lvl="1" eaLnBrk="1" fontAlgn="auto" hangingPunct="1">
              <a:spcAft>
                <a:spcPts val="0"/>
              </a:spcAft>
              <a:buFont typeface="Arial"/>
              <a:buChar char="–"/>
              <a:defRPr/>
            </a:pPr>
            <a:r>
              <a:rPr lang="en-US" sz="2000" dirty="0">
                <a:ea typeface="+mn-ea"/>
              </a:rPr>
              <a:t>Anti-boycott Reasons</a:t>
            </a:r>
          </a:p>
        </p:txBody>
      </p:sp>
      <p:sp>
        <p:nvSpPr>
          <p:cNvPr id="2" name="Slide Number Placeholder 1">
            <a:extLst>
              <a:ext uri="{FF2B5EF4-FFF2-40B4-BE49-F238E27FC236}">
                <a16:creationId xmlns:a16="http://schemas.microsoft.com/office/drawing/2014/main" id="{0FF2B6EA-C2F4-5F4C-8C9F-444CC8C3CBB7}"/>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69E3448A-7873-DB43-85A5-455D4E738D95}" type="slidenum">
              <a:rPr lang="en-US" altLang="en-US" sz="1200">
                <a:solidFill>
                  <a:srgbClr val="898989"/>
                </a:solidFill>
              </a:rPr>
              <a:pPr eaLnBrk="1" hangingPunct="1"/>
              <a:t>2</a:t>
            </a:fld>
            <a:endParaRPr lang="en-US" altLang="en-US" sz="120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8F6263-1007-3442-9A83-1DD37EE27096}"/>
              </a:ext>
            </a:extLst>
          </p:cNvPr>
          <p:cNvSpPr>
            <a:spLocks noGrp="1"/>
          </p:cNvSpPr>
          <p:nvPr>
            <p:ph type="title"/>
          </p:nvPr>
        </p:nvSpPr>
        <p:spPr/>
        <p:txBody>
          <a:bodyPr/>
          <a:lstStyle/>
          <a:p>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How does UMB export?</a:t>
            </a:r>
            <a:endParaRPr lang="en-US" dirty="0"/>
          </a:p>
        </p:txBody>
      </p:sp>
      <p:sp>
        <p:nvSpPr>
          <p:cNvPr id="3" name="Content Placeholder 2" hidden="1">
            <a:extLst>
              <a:ext uri="{FF2B5EF4-FFF2-40B4-BE49-F238E27FC236}">
                <a16:creationId xmlns:a16="http://schemas.microsoft.com/office/drawing/2014/main" id="{C03F91B5-4A44-0746-BF7F-17283A028C18}"/>
              </a:ext>
            </a:extLst>
          </p:cNvPr>
          <p:cNvSpPr>
            <a:spLocks noGrp="1"/>
          </p:cNvSpPr>
          <p:nvPr>
            <p:ph idx="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eaLnBrk="1" fontAlgn="auto" hangingPunct="1">
              <a:spcAft>
                <a:spcPts val="0"/>
              </a:spcAft>
              <a:buFont typeface="Arial" charset="0"/>
              <a:buNone/>
              <a:defRPr/>
            </a:pP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mn-ea"/>
                <a:cs typeface="+mn-cs"/>
              </a:rPr>
              <a:t> </a:t>
            </a:r>
          </a:p>
        </p:txBody>
      </p:sp>
      <p:sp>
        <p:nvSpPr>
          <p:cNvPr id="2" name="Slide Number Placeholder 1" hidden="1">
            <a:extLst>
              <a:ext uri="{FF2B5EF4-FFF2-40B4-BE49-F238E27FC236}">
                <a16:creationId xmlns:a16="http://schemas.microsoft.com/office/drawing/2014/main" id="{4AB073D0-10DB-BB40-ACD1-F8E0FE69B026}"/>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0DDD4CC-006D-5143-804F-3FB52A169B0F}" type="slidenum">
              <a:rPr lang="en-US" altLang="en-US" sz="1200">
                <a:solidFill>
                  <a:srgbClr val="898989"/>
                </a:solidFill>
              </a:rPr>
              <a:pPr eaLnBrk="1" hangingPunct="1"/>
              <a:t>20</a:t>
            </a:fld>
            <a:endParaRPr lang="en-US" altLang="en-US" sz="1200">
              <a:solidFill>
                <a:srgbClr val="898989"/>
              </a:solidFill>
            </a:endParaRPr>
          </a:p>
        </p:txBody>
      </p:sp>
      <p:pic>
        <p:nvPicPr>
          <p:cNvPr id="37891" name="Picture 1" descr="Picture of a research team standing in a hallway under a sign that reads &quot;University of Malawi College of Medicine, Department of Obstetrics &amp; Gynecology">
            <a:extLst>
              <a:ext uri="{FF2B5EF4-FFF2-40B4-BE49-F238E27FC236}">
                <a16:creationId xmlns:a16="http://schemas.microsoft.com/office/drawing/2014/main" id="{79BF09E6-1C87-1047-8BB5-3254847C78E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608263"/>
            <a:ext cx="3381375" cy="253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3" descr="Picture of two individuals working in a research lab. One or both may be considered foreign persons under the U.S. export laws.">
            <a:extLst>
              <a:ext uri="{FF2B5EF4-FFF2-40B4-BE49-F238E27FC236}">
                <a16:creationId xmlns:a16="http://schemas.microsoft.com/office/drawing/2014/main" id="{50C0F2BA-8B3A-0743-B361-E885492DE6B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38575" y="1390491"/>
            <a:ext cx="2137410" cy="1424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0" name="Picture 4" descr="Picture of two well-used suitcases with decals from multiple countries.">
            <a:extLst>
              <a:ext uri="{FF2B5EF4-FFF2-40B4-BE49-F238E27FC236}">
                <a16:creationId xmlns:a16="http://schemas.microsoft.com/office/drawing/2014/main" id="{53B026C7-A881-B94F-BE2E-C86D833D24B9}"/>
              </a:ext>
            </a:extLst>
          </p:cNvPr>
          <p:cNvPicPr>
            <a:picLocks noChangeAspect="1"/>
          </p:cNvPicPr>
          <p:nvPr/>
        </p:nvPicPr>
        <p:blipFill>
          <a:blip r:embed="rId4">
            <a:extLst>
              <a:ext uri="{28A0092B-C50C-407E-A947-70E740481C1C}">
                <a14:useLocalDpi xmlns:a14="http://schemas.microsoft.com/office/drawing/2010/main" val="0"/>
              </a:ext>
            </a:extLst>
          </a:blip>
          <a:srcRect l="-10716" r="-10716"/>
          <a:stretch>
            <a:fillRect/>
          </a:stretch>
        </p:blipFill>
        <p:spPr bwMode="auto">
          <a:xfrm>
            <a:off x="5311775" y="2815431"/>
            <a:ext cx="3832225"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2BA1EEF-7AB3-6A4B-B79D-2BB14C07423C}"/>
              </a:ext>
            </a:extLst>
          </p:cNvPr>
          <p:cNvSpPr>
            <a:spLocks noGrp="1"/>
          </p:cNvSpPr>
          <p:nvPr>
            <p:ph type="title"/>
          </p:nvPr>
        </p:nvSpPr>
        <p:spPr>
          <a:xfrm>
            <a:off x="457200" y="549275"/>
            <a:ext cx="8229600" cy="633413"/>
          </a:xfrm>
        </p:spPr>
        <p:txBody>
          <a:bodyPr rtlCol="0">
            <a:normAutofit fontScale="90000"/>
          </a:bodyPr>
          <a:lstStyle/>
          <a:p>
            <a:pPr eaLnBrk="1" fontAlgn="auto" hangingPunct="1">
              <a:spcAft>
                <a:spcPts val="0"/>
              </a:spcAft>
              <a:defRPr/>
            </a:pPr>
            <a:r>
              <a:rPr lang="en-US" dirty="0">
                <a:ea typeface="+mj-ea"/>
                <a:cs typeface="+mj-cs"/>
              </a:rPr>
              <a:t>How UMB exports:</a:t>
            </a:r>
          </a:p>
        </p:txBody>
      </p:sp>
      <p:sp>
        <p:nvSpPr>
          <p:cNvPr id="38914" name="Content Placeholder 2">
            <a:extLst>
              <a:ext uri="{FF2B5EF4-FFF2-40B4-BE49-F238E27FC236}">
                <a16:creationId xmlns:a16="http://schemas.microsoft.com/office/drawing/2014/main" id="{6B72274B-DE69-5741-9919-C644EF28AE54}"/>
              </a:ext>
            </a:extLst>
          </p:cNvPr>
          <p:cNvSpPr>
            <a:spLocks noGrp="1"/>
          </p:cNvSpPr>
          <p:nvPr>
            <p:ph idx="1"/>
          </p:nvPr>
        </p:nvSpPr>
        <p:spPr>
          <a:xfrm>
            <a:off x="457200" y="1344613"/>
            <a:ext cx="8229600" cy="3357562"/>
          </a:xfrm>
        </p:spPr>
        <p:txBody>
          <a:bodyPr/>
          <a:lstStyle/>
          <a:p>
            <a:pPr eaLnBrk="1" hangingPunct="1"/>
            <a:r>
              <a:rPr lang="en-US" altLang="en-US" sz="2400" dirty="0">
                <a:ea typeface="ＭＳ Ｐゴシック" panose="020B0600070205080204" pitchFamily="34" charset="-128"/>
              </a:rPr>
              <a:t>Global collaborations, international sponsors, foreign subrecipients, foreign consultants, international travel</a:t>
            </a:r>
          </a:p>
          <a:p>
            <a:pPr eaLnBrk="1" hangingPunct="1"/>
            <a:r>
              <a:rPr lang="en-US" altLang="en-US" sz="2400" dirty="0">
                <a:ea typeface="ＭＳ Ｐゴシック" panose="020B0600070205080204" pitchFamily="34" charset="-128"/>
              </a:rPr>
              <a:t>Deemed export (see slide 7):  Foreign persons on campus (visiting scientists, employees on work visas, students) </a:t>
            </a:r>
          </a:p>
          <a:p>
            <a:pPr eaLnBrk="1" hangingPunct="1"/>
            <a:r>
              <a:rPr lang="en-US" altLang="en-US" sz="2400" u="sng" dirty="0">
                <a:ea typeface="ＭＳ Ｐゴシック" panose="020B0600070205080204" pitchFamily="34" charset="-128"/>
              </a:rPr>
              <a:t>Most</a:t>
            </a:r>
            <a:r>
              <a:rPr lang="en-US" altLang="en-US" sz="2400" dirty="0">
                <a:ea typeface="ＭＳ Ｐゴシック" panose="020B0600070205080204" pitchFamily="34" charset="-128"/>
              </a:rPr>
              <a:t> UMB export concerns relate to country sanctions </a:t>
            </a:r>
          </a:p>
          <a:p>
            <a:pPr eaLnBrk="1" hangingPunct="1"/>
            <a:r>
              <a:rPr lang="en-US" altLang="en-US" sz="2400" dirty="0">
                <a:ea typeface="ＭＳ Ｐゴシック" panose="020B0600070205080204" pitchFamily="34" charset="-128"/>
              </a:rPr>
              <a:t>Export laws apply regardless of funding source </a:t>
            </a:r>
          </a:p>
        </p:txBody>
      </p:sp>
      <p:sp>
        <p:nvSpPr>
          <p:cNvPr id="2" name="Slide Number Placeholder 1">
            <a:extLst>
              <a:ext uri="{FF2B5EF4-FFF2-40B4-BE49-F238E27FC236}">
                <a16:creationId xmlns:a16="http://schemas.microsoft.com/office/drawing/2014/main" id="{E0F1C8C2-CB6A-E74C-8CF8-1863D60CBF64}"/>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227D1A07-091C-2048-B28D-20ED4F9C1965}" type="slidenum">
              <a:rPr lang="en-US" altLang="en-US" sz="1200">
                <a:solidFill>
                  <a:srgbClr val="898989"/>
                </a:solidFill>
              </a:rPr>
              <a:pPr eaLnBrk="1" hangingPunct="1"/>
              <a:t>21</a:t>
            </a:fld>
            <a:endParaRPr lang="en-US" altLang="en-US" sz="1200">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9956BDBF-54C2-0948-8308-4D4422B2A6D6}"/>
              </a:ext>
            </a:extLst>
          </p:cNvPr>
          <p:cNvSpPr>
            <a:spLocks noGrp="1"/>
          </p:cNvSpPr>
          <p:nvPr>
            <p:ph type="title"/>
          </p:nvPr>
        </p:nvSpPr>
        <p:spPr>
          <a:xfrm>
            <a:off x="457200" y="549275"/>
            <a:ext cx="8229600" cy="633413"/>
          </a:xfrm>
        </p:spPr>
        <p:txBody>
          <a:bodyPr rtlCol="0">
            <a:normAutofit fontScale="90000"/>
          </a:bodyPr>
          <a:lstStyle/>
          <a:p>
            <a:pPr eaLnBrk="1" fontAlgn="auto" hangingPunct="1">
              <a:spcAft>
                <a:spcPts val="0"/>
              </a:spcAft>
              <a:defRPr/>
            </a:pPr>
            <a:r>
              <a:rPr lang="en-US" sz="4000">
                <a:ea typeface="+mj-ea"/>
                <a:cs typeface="+mj-cs"/>
              </a:rPr>
              <a:t>University policy on export controls</a:t>
            </a:r>
          </a:p>
        </p:txBody>
      </p:sp>
      <p:sp>
        <p:nvSpPr>
          <p:cNvPr id="31746" name="Content Placeholder 2">
            <a:extLst>
              <a:ext uri="{FF2B5EF4-FFF2-40B4-BE49-F238E27FC236}">
                <a16:creationId xmlns:a16="http://schemas.microsoft.com/office/drawing/2014/main" id="{B1CD7BA5-B1E0-B34D-A93D-C1D879DB20B7}"/>
              </a:ext>
            </a:extLst>
          </p:cNvPr>
          <p:cNvSpPr>
            <a:spLocks noGrp="1"/>
          </p:cNvSpPr>
          <p:nvPr>
            <p:ph idx="1"/>
          </p:nvPr>
        </p:nvSpPr>
        <p:spPr>
          <a:xfrm>
            <a:off x="457200" y="1500188"/>
            <a:ext cx="8229600" cy="3094037"/>
          </a:xfrm>
        </p:spPr>
        <p:txBody>
          <a:bodyPr>
            <a:normAutofit/>
          </a:bodyPr>
          <a:lstStyle/>
          <a:p>
            <a:pPr marL="0" indent="0" eaLnBrk="1" hangingPunct="1">
              <a:lnSpc>
                <a:spcPct val="80000"/>
              </a:lnSpc>
              <a:buFont typeface="Arial" panose="020B0604020202020204" pitchFamily="34" charset="0"/>
              <a:buNone/>
            </a:pPr>
            <a:r>
              <a:rPr lang="en-US" altLang="en-US" sz="2400" dirty="0">
                <a:ea typeface="ＭＳ Ｐゴシック" panose="020B0600070205080204" pitchFamily="34" charset="-128"/>
              </a:rPr>
              <a:t>UMB and its personnel must comply with applicable laws and regulations governing Export Controls and Sanctions. UMB Personnel must comply with the provisions of any license, conditions of any other government approval, policy or UMB‐directed certification, technology control plan, or procedure if an export, activity, or transaction is subject to Export Controls and Sanctions.</a:t>
            </a:r>
          </a:p>
          <a:p>
            <a:pPr marL="0" indent="0" eaLnBrk="1" hangingPunct="1">
              <a:lnSpc>
                <a:spcPct val="80000"/>
              </a:lnSpc>
              <a:buFont typeface="Arial" panose="020B0604020202020204" pitchFamily="34" charset="0"/>
              <a:buNone/>
            </a:pPr>
            <a:endParaRPr lang="en-US" altLang="en-US" sz="2200" dirty="0">
              <a:ea typeface="ＭＳ Ｐゴシック" panose="020B0600070205080204" pitchFamily="34" charset="-128"/>
            </a:endParaRPr>
          </a:p>
          <a:p>
            <a:pPr marL="0" indent="0" eaLnBrk="1" hangingPunct="1">
              <a:lnSpc>
                <a:spcPct val="80000"/>
              </a:lnSpc>
              <a:buFont typeface="Arial" panose="020B0604020202020204" pitchFamily="34" charset="0"/>
              <a:buNone/>
            </a:pPr>
            <a:r>
              <a:rPr lang="en-US" altLang="en-US" sz="2200" dirty="0">
                <a:ea typeface="ＭＳ Ｐゴシック" panose="020B0600070205080204" pitchFamily="34" charset="-128"/>
                <a:hlinkClick r:id="rId2"/>
              </a:rPr>
              <a:t>http://www.umaryland.edu/policies-and-procedures/library/research/policies/iv-9900a.php</a:t>
            </a:r>
            <a:r>
              <a:rPr lang="en-US" altLang="en-US" sz="2200" dirty="0">
                <a:ea typeface="ＭＳ Ｐゴシック" panose="020B0600070205080204" pitchFamily="34" charset="-128"/>
              </a:rPr>
              <a:t> </a:t>
            </a:r>
          </a:p>
        </p:txBody>
      </p:sp>
      <p:sp>
        <p:nvSpPr>
          <p:cNvPr id="2" name="Slide Number Placeholder 1">
            <a:extLst>
              <a:ext uri="{FF2B5EF4-FFF2-40B4-BE49-F238E27FC236}">
                <a16:creationId xmlns:a16="http://schemas.microsoft.com/office/drawing/2014/main" id="{10719A90-187F-B940-8008-D80BA49048DF}"/>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576AE931-8921-E849-8FBA-061C973C8C4E}" type="slidenum">
              <a:rPr lang="en-US" altLang="en-US" sz="1200">
                <a:solidFill>
                  <a:srgbClr val="898989"/>
                </a:solidFill>
              </a:rPr>
              <a:pPr eaLnBrk="1" hangingPunct="1"/>
              <a:t>22</a:t>
            </a:fld>
            <a:endParaRPr lang="en-US" altLang="en-US" sz="1200">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a16="http://schemas.microsoft.com/office/drawing/2014/main" id="{2D0B6D38-7805-1442-B670-80A0C4EC4455}"/>
              </a:ext>
            </a:extLst>
          </p:cNvPr>
          <p:cNvSpPr>
            <a:spLocks noGrp="1"/>
          </p:cNvSpPr>
          <p:nvPr>
            <p:ph type="title"/>
          </p:nvPr>
        </p:nvSpPr>
        <p:spPr/>
        <p:txBody>
          <a:bodyPr/>
          <a:lstStyle/>
          <a:p>
            <a:pPr eaLnBrk="1" hangingPunct="1"/>
            <a:r>
              <a:rPr lang="en-US" altLang="en-US" sz="3600">
                <a:ea typeface="ＭＳ Ｐゴシック" panose="020B0600070205080204" pitchFamily="34" charset="-128"/>
              </a:rPr>
              <a:t>UMB is a </a:t>
            </a:r>
            <a:br>
              <a:rPr lang="en-US" altLang="en-US" sz="3600">
                <a:ea typeface="ＭＳ Ｐゴシック" panose="020B0600070205080204" pitchFamily="34" charset="-128"/>
              </a:rPr>
            </a:br>
            <a:r>
              <a:rPr lang="en-US" altLang="en-US" sz="3600">
                <a:ea typeface="ＭＳ Ｐゴシック" panose="020B0600070205080204" pitchFamily="34" charset="-128"/>
              </a:rPr>
              <a:t>“Fundamental Research” university</a:t>
            </a:r>
          </a:p>
        </p:txBody>
      </p:sp>
      <p:sp>
        <p:nvSpPr>
          <p:cNvPr id="28673" name="Content Placeholder 2">
            <a:extLst>
              <a:ext uri="{FF2B5EF4-FFF2-40B4-BE49-F238E27FC236}">
                <a16:creationId xmlns:a16="http://schemas.microsoft.com/office/drawing/2014/main" id="{435C7831-549E-A44A-B4B8-0AF15403DB53}"/>
              </a:ext>
            </a:extLst>
          </p:cNvPr>
          <p:cNvSpPr>
            <a:spLocks noGrp="1"/>
          </p:cNvSpPr>
          <p:nvPr>
            <p:ph idx="1"/>
          </p:nvPr>
        </p:nvSpPr>
        <p:spPr/>
        <p:txBody>
          <a:bodyPr>
            <a:normAutofit/>
          </a:bodyPr>
          <a:lstStyle/>
          <a:p>
            <a:pPr marL="0" indent="0" eaLnBrk="1" hangingPunct="1">
              <a:buFont typeface="Arial" panose="020B0604020202020204" pitchFamily="34" charset="0"/>
              <a:buNone/>
            </a:pPr>
            <a:endParaRPr lang="en-US" altLang="en-US" sz="2800" dirty="0">
              <a:ea typeface="ＭＳ Ｐゴシック" panose="020B0600070205080204" pitchFamily="34" charset="-128"/>
            </a:endParaRPr>
          </a:p>
          <a:p>
            <a:pPr marL="0" indent="0" eaLnBrk="1" hangingPunct="1">
              <a:buFont typeface="Arial" panose="020B0604020202020204" pitchFamily="34" charset="0"/>
              <a:buNone/>
            </a:pPr>
            <a:r>
              <a:rPr lang="en-US" altLang="en-US" sz="2800" dirty="0">
                <a:ea typeface="ＭＳ Ｐゴシック" panose="020B0600070205080204" pitchFamily="34" charset="-128"/>
              </a:rPr>
              <a:t>UMB (and many other U.S. institutions) rely on the </a:t>
            </a:r>
            <a:r>
              <a:rPr lang="en-US" altLang="en-US" sz="2800" b="1" dirty="0">
                <a:ea typeface="ＭＳ Ｐゴシック" panose="020B0600070205080204" pitchFamily="34" charset="-128"/>
              </a:rPr>
              <a:t>fundamental research exclusion </a:t>
            </a:r>
            <a:r>
              <a:rPr lang="en-US" altLang="en-US" sz="2800" dirty="0">
                <a:ea typeface="ＭＳ Ｐゴシック" panose="020B0600070205080204" pitchFamily="34" charset="-128"/>
              </a:rPr>
              <a:t>for international collaborations on campus</a:t>
            </a:r>
          </a:p>
          <a:p>
            <a:pPr marL="0" indent="0" eaLnBrk="1" hangingPunct="1">
              <a:buFont typeface="Arial" panose="020B0604020202020204" pitchFamily="34" charset="0"/>
              <a:buNone/>
            </a:pPr>
            <a:endParaRPr lang="en-US" altLang="en-US" sz="2800" dirty="0">
              <a:ea typeface="ＭＳ Ｐゴシック" panose="020B0600070205080204" pitchFamily="34" charset="-128"/>
            </a:endParaRPr>
          </a:p>
          <a:p>
            <a:pPr marL="0" indent="0" eaLnBrk="1" hangingPunct="1">
              <a:buFont typeface="Arial" panose="020B0604020202020204" pitchFamily="34" charset="0"/>
              <a:buNone/>
            </a:pPr>
            <a:r>
              <a:rPr lang="en-US" altLang="en-US" sz="1800" dirty="0">
                <a:ea typeface="ＭＳ Ｐゴシック" panose="020B0600070205080204" pitchFamily="34" charset="-128"/>
                <a:hlinkClick r:id="rId2"/>
              </a:rPr>
              <a:t>http://www.umaryland.edu/ord/export-compliance/fundamental-research/</a:t>
            </a:r>
            <a:r>
              <a:rPr lang="en-US" altLang="en-US" sz="1800" dirty="0">
                <a:ea typeface="ＭＳ Ｐゴシック" panose="020B0600070205080204" pitchFamily="34" charset="-128"/>
              </a:rPr>
              <a:t> </a:t>
            </a:r>
          </a:p>
        </p:txBody>
      </p:sp>
      <p:sp>
        <p:nvSpPr>
          <p:cNvPr id="2" name="Slide Number Placeholder 1">
            <a:extLst>
              <a:ext uri="{FF2B5EF4-FFF2-40B4-BE49-F238E27FC236}">
                <a16:creationId xmlns:a16="http://schemas.microsoft.com/office/drawing/2014/main" id="{6826E530-2DBA-EB4A-9899-891C76CC48D7}"/>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09C7C25-D664-3148-8074-4DE6AB99EA71}" type="slidenum">
              <a:rPr lang="en-US" altLang="en-US" sz="1200">
                <a:solidFill>
                  <a:srgbClr val="898989"/>
                </a:solidFill>
              </a:rPr>
              <a:pPr eaLnBrk="1" hangingPunct="1"/>
              <a:t>23</a:t>
            </a:fld>
            <a:endParaRPr lang="en-US" altLang="en-US" sz="1200">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a16="http://schemas.microsoft.com/office/drawing/2014/main" id="{875C4645-C86A-5F49-B3C8-CDF7657D4D5C}"/>
              </a:ext>
            </a:extLst>
          </p:cNvPr>
          <p:cNvSpPr>
            <a:spLocks noGrp="1"/>
          </p:cNvSpPr>
          <p:nvPr>
            <p:ph type="title"/>
          </p:nvPr>
        </p:nvSpPr>
        <p:spPr/>
        <p:txBody>
          <a:bodyPr/>
          <a:lstStyle/>
          <a:p>
            <a:r>
              <a:rPr lang="en-US" altLang="en-US" dirty="0">
                <a:ea typeface="ＭＳ Ｐゴシック" panose="020B0600070205080204" pitchFamily="34" charset="-128"/>
              </a:rPr>
              <a:t>What is Fundamental Research?</a:t>
            </a:r>
          </a:p>
        </p:txBody>
      </p:sp>
      <p:sp>
        <p:nvSpPr>
          <p:cNvPr id="41986" name="Content Placeholder 2">
            <a:extLst>
              <a:ext uri="{FF2B5EF4-FFF2-40B4-BE49-F238E27FC236}">
                <a16:creationId xmlns:a16="http://schemas.microsoft.com/office/drawing/2014/main" id="{4BC333E9-5401-4B45-B0AF-C162ABEA77DD}"/>
              </a:ext>
            </a:extLst>
          </p:cNvPr>
          <p:cNvSpPr>
            <a:spLocks noGrp="1"/>
          </p:cNvSpPr>
          <p:nvPr>
            <p:ph idx="1"/>
          </p:nvPr>
        </p:nvSpPr>
        <p:spPr/>
        <p:txBody>
          <a:bodyPr/>
          <a:lstStyle/>
          <a:p>
            <a:r>
              <a:rPr lang="en-US" altLang="en-US" sz="2400" b="1" dirty="0">
                <a:ea typeface="ＭＳ Ｐゴシック" panose="020B0600070205080204" pitchFamily="34" charset="-128"/>
              </a:rPr>
              <a:t>Fundamental research (defined in EAR and ITAR) </a:t>
            </a:r>
            <a:r>
              <a:rPr lang="en-US" altLang="en-US" sz="2400" dirty="0">
                <a:ea typeface="ＭＳ Ｐゴシック" panose="020B0600070205080204" pitchFamily="34" charset="-128"/>
              </a:rPr>
              <a:t>is:  basic and applied research in science and engineering at accredited institutions of higher learning in the U.S. where the resulting information is ordinarily published and shared broadly in the scientific community</a:t>
            </a:r>
          </a:p>
          <a:p>
            <a:pPr lvl="1"/>
            <a:r>
              <a:rPr lang="en-US" altLang="en-US" sz="2000" dirty="0">
                <a:ea typeface="ＭＳ Ｐゴシック" panose="020B0600070205080204" pitchFamily="34" charset="-128"/>
              </a:rPr>
              <a:t>Applies to research performed on campus here in the U.S. that has no restrictions on publication or dissemination of the research results</a:t>
            </a:r>
          </a:p>
        </p:txBody>
      </p:sp>
      <p:sp>
        <p:nvSpPr>
          <p:cNvPr id="4" name="Slide Number Placeholder 3">
            <a:extLst>
              <a:ext uri="{FF2B5EF4-FFF2-40B4-BE49-F238E27FC236}">
                <a16:creationId xmlns:a16="http://schemas.microsoft.com/office/drawing/2014/main" id="{F6638DD5-15C4-D541-B062-D48926E183FF}"/>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FFE998B-22BD-3148-BA3F-5CA662720844}" type="slidenum">
              <a:rPr lang="en-US" altLang="en-US" sz="1200">
                <a:solidFill>
                  <a:srgbClr val="898989"/>
                </a:solidFill>
              </a:rPr>
              <a:pPr eaLnBrk="1" hangingPunct="1"/>
              <a:t>24</a:t>
            </a:fld>
            <a:endParaRPr lang="en-US" altLang="en-US" sz="1200">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993DA078-1287-E647-B4E7-15DC6F8945FC}"/>
              </a:ext>
            </a:extLst>
          </p:cNvPr>
          <p:cNvSpPr>
            <a:spLocks noGrp="1"/>
          </p:cNvSpPr>
          <p:nvPr>
            <p:ph type="title"/>
          </p:nvPr>
        </p:nvSpPr>
        <p:spPr/>
        <p:txBody>
          <a:bodyPr/>
          <a:lstStyle/>
          <a:p>
            <a:r>
              <a:rPr lang="en-US" altLang="en-US" dirty="0">
                <a:ea typeface="ＭＳ Ｐゴシック" panose="020B0600070205080204" pitchFamily="34" charset="-128"/>
              </a:rPr>
              <a:t>Fundamental Research Exclusion</a:t>
            </a:r>
          </a:p>
        </p:txBody>
      </p:sp>
      <p:sp>
        <p:nvSpPr>
          <p:cNvPr id="43010" name="Content Placeholder 2">
            <a:extLst>
              <a:ext uri="{FF2B5EF4-FFF2-40B4-BE49-F238E27FC236}">
                <a16:creationId xmlns:a16="http://schemas.microsoft.com/office/drawing/2014/main" id="{BBAB8F56-7742-1B42-933F-141C7FE78AFA}"/>
              </a:ext>
            </a:extLst>
          </p:cNvPr>
          <p:cNvSpPr>
            <a:spLocks noGrp="1"/>
          </p:cNvSpPr>
          <p:nvPr>
            <p:ph idx="1"/>
          </p:nvPr>
        </p:nvSpPr>
        <p:spPr/>
        <p:txBody>
          <a:bodyPr/>
          <a:lstStyle/>
          <a:p>
            <a:pPr eaLnBrk="1" hangingPunct="1"/>
            <a:r>
              <a:rPr lang="en-US" altLang="en-US" sz="2400" b="1" dirty="0">
                <a:ea typeface="ＭＳ Ｐゴシック" panose="020B0600070205080204" pitchFamily="34" charset="-128"/>
              </a:rPr>
              <a:t>Research data and information resulting from fundamental research is excluded from (not subject to) EAR or ITAR</a:t>
            </a:r>
            <a:endParaRPr lang="en-US" altLang="en-US" sz="2400" dirty="0">
              <a:ea typeface="ＭＳ Ｐゴシック" panose="020B0600070205080204" pitchFamily="34" charset="-128"/>
            </a:endParaRPr>
          </a:p>
          <a:p>
            <a:pPr eaLnBrk="1" hangingPunct="1"/>
            <a:r>
              <a:rPr lang="en-US" altLang="en-US" sz="2400" dirty="0">
                <a:ea typeface="ＭＳ Ｐゴシック" panose="020B0600070205080204" pitchFamily="34" charset="-128"/>
              </a:rPr>
              <a:t>Does not cover:</a:t>
            </a:r>
          </a:p>
          <a:p>
            <a:pPr lvl="1" eaLnBrk="1" hangingPunct="1"/>
            <a:r>
              <a:rPr lang="en-US" altLang="en-US" sz="2000" dirty="0">
                <a:ea typeface="ＭＳ Ｐゴシック" panose="020B0600070205080204" pitchFamily="34" charset="-128"/>
              </a:rPr>
              <a:t>Exports of hardware, software and technology (tangible items)</a:t>
            </a:r>
          </a:p>
          <a:p>
            <a:pPr lvl="1" eaLnBrk="1" hangingPunct="1"/>
            <a:r>
              <a:rPr lang="en-US" altLang="en-US" sz="2000" dirty="0">
                <a:ea typeface="ＭＳ Ｐゴシック" panose="020B0600070205080204" pitchFamily="34" charset="-128"/>
              </a:rPr>
              <a:t>Encryption software</a:t>
            </a:r>
          </a:p>
          <a:p>
            <a:pPr lvl="1" eaLnBrk="1" hangingPunct="1"/>
            <a:r>
              <a:rPr lang="en-US" altLang="en-US" sz="2000" dirty="0">
                <a:ea typeface="ＭＳ Ｐゴシック" panose="020B0600070205080204" pitchFamily="34" charset="-128"/>
              </a:rPr>
              <a:t>Research where there is </a:t>
            </a:r>
            <a:r>
              <a:rPr lang="en-US" altLang="en-US" sz="2000" u="sng" dirty="0">
                <a:ea typeface="ＭＳ Ｐゴシック" panose="020B0600070205080204" pitchFamily="34" charset="-128"/>
              </a:rPr>
              <a:t>no intention</a:t>
            </a:r>
            <a:r>
              <a:rPr lang="en-US" altLang="en-US" sz="2000" dirty="0">
                <a:ea typeface="ＭＳ Ｐゴシック" panose="020B0600070205080204" pitchFamily="34" charset="-128"/>
              </a:rPr>
              <a:t> to publish the results</a:t>
            </a:r>
          </a:p>
          <a:p>
            <a:pPr lvl="1" eaLnBrk="1" hangingPunct="1"/>
            <a:r>
              <a:rPr lang="en-US" altLang="en-US" sz="2000" dirty="0">
                <a:ea typeface="ＭＳ Ｐゴシック" panose="020B0600070205080204" pitchFamily="34" charset="-128"/>
              </a:rPr>
              <a:t>Research conducted outside of the United States</a:t>
            </a:r>
          </a:p>
          <a:p>
            <a:pPr lvl="1" eaLnBrk="1" hangingPunct="1"/>
            <a:r>
              <a:rPr lang="en-US" altLang="en-US" sz="2000" dirty="0">
                <a:ea typeface="ＭＳ Ｐゴシック" panose="020B0600070205080204" pitchFamily="34" charset="-128"/>
              </a:rPr>
              <a:t>Project work that is not research (services, training)</a:t>
            </a:r>
          </a:p>
          <a:p>
            <a:pPr eaLnBrk="1" hangingPunct="1"/>
            <a:r>
              <a:rPr lang="en-US" altLang="en-US" sz="2400" dirty="0">
                <a:ea typeface="ＭＳ Ｐゴシック" panose="020B0600070205080204" pitchFamily="34" charset="-128"/>
              </a:rPr>
              <a:t>OFAC or other sanctions/embargoes may still apply</a:t>
            </a:r>
          </a:p>
        </p:txBody>
      </p:sp>
      <p:sp>
        <p:nvSpPr>
          <p:cNvPr id="4" name="Slide Number Placeholder 3">
            <a:extLst>
              <a:ext uri="{FF2B5EF4-FFF2-40B4-BE49-F238E27FC236}">
                <a16:creationId xmlns:a16="http://schemas.microsoft.com/office/drawing/2014/main" id="{E560ADC6-9F41-8349-BFB9-2F676728B101}"/>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D07B2B8B-F08E-D746-A8A8-000608E69809}" type="slidenum">
              <a:rPr lang="en-US" altLang="en-US" sz="1200">
                <a:solidFill>
                  <a:srgbClr val="898989"/>
                </a:solidFill>
              </a:rPr>
              <a:pPr eaLnBrk="1" hangingPunct="1"/>
              <a:t>25</a:t>
            </a:fld>
            <a:endParaRPr lang="en-US" altLang="en-US" sz="1200">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id="{A7D798CB-04DC-7540-879D-B0D4A372511A}"/>
              </a:ext>
            </a:extLst>
          </p:cNvPr>
          <p:cNvSpPr>
            <a:spLocks noGrp="1"/>
          </p:cNvSpPr>
          <p:nvPr>
            <p:ph type="title"/>
          </p:nvPr>
        </p:nvSpPr>
        <p:spPr/>
        <p:txBody>
          <a:bodyPr/>
          <a:lstStyle/>
          <a:p>
            <a:r>
              <a:rPr lang="en-US" altLang="en-US">
                <a:ea typeface="ＭＳ Ｐゴシック" panose="020B0600070205080204" pitchFamily="34" charset="-128"/>
              </a:rPr>
              <a:t>UMB and Export Compliance</a:t>
            </a:r>
          </a:p>
        </p:txBody>
      </p:sp>
      <p:sp>
        <p:nvSpPr>
          <p:cNvPr id="44034" name="Content Placeholder 2">
            <a:extLst>
              <a:ext uri="{FF2B5EF4-FFF2-40B4-BE49-F238E27FC236}">
                <a16:creationId xmlns:a16="http://schemas.microsoft.com/office/drawing/2014/main" id="{C610BB12-0315-8445-A917-29EB0A0C151E}"/>
              </a:ext>
            </a:extLst>
          </p:cNvPr>
          <p:cNvSpPr>
            <a:spLocks noGrp="1"/>
          </p:cNvSpPr>
          <p:nvPr>
            <p:ph idx="1"/>
          </p:nvPr>
        </p:nvSpPr>
        <p:spPr/>
        <p:txBody>
          <a:bodyPr/>
          <a:lstStyle/>
          <a:p>
            <a:r>
              <a:rPr lang="en-US" altLang="en-US" sz="2800" dirty="0">
                <a:ea typeface="ＭＳ Ｐゴシック" panose="020B0600070205080204" pitchFamily="34" charset="-128"/>
              </a:rPr>
              <a:t>By policy, UMB does not accept on-campus research that includes restrictions on publication</a:t>
            </a:r>
          </a:p>
          <a:p>
            <a:pPr lvl="1"/>
            <a:r>
              <a:rPr lang="en-US" altLang="en-US" sz="2400" dirty="0">
                <a:ea typeface="ＭＳ Ｐゴシック" panose="020B0600070205080204" pitchFamily="34" charset="-128"/>
              </a:rPr>
              <a:t>A reasonable delay of publication to protect patentable subject matter is not considered a restriction</a:t>
            </a:r>
          </a:p>
          <a:p>
            <a:r>
              <a:rPr lang="en-US" altLang="en-US" sz="2800" dirty="0">
                <a:ea typeface="ＭＳ Ｐゴシック" panose="020B0600070205080204" pitchFamily="34" charset="-128"/>
              </a:rPr>
              <a:t>Thus, most research at UMB is </a:t>
            </a:r>
            <a:r>
              <a:rPr lang="en-US" altLang="en-US" sz="2800" u="sng" dirty="0">
                <a:ea typeface="ＭＳ Ｐゴシック" panose="020B0600070205080204" pitchFamily="34" charset="-128"/>
              </a:rPr>
              <a:t>not</a:t>
            </a:r>
            <a:r>
              <a:rPr lang="en-US" altLang="en-US" sz="2800" dirty="0">
                <a:ea typeface="ＭＳ Ｐゴシック" panose="020B0600070205080204" pitchFamily="34" charset="-128"/>
              </a:rPr>
              <a:t> subject to EAR or ITAR</a:t>
            </a:r>
          </a:p>
          <a:p>
            <a:r>
              <a:rPr lang="en-US" altLang="en-US" sz="2800" dirty="0">
                <a:ea typeface="ＭＳ Ｐゴシック" panose="020B0600070205080204" pitchFamily="34" charset="-128"/>
              </a:rPr>
              <a:t>But, UMB must still comply with OFAC sanctions and watch for other “red flags”</a:t>
            </a:r>
          </a:p>
        </p:txBody>
      </p:sp>
      <p:sp>
        <p:nvSpPr>
          <p:cNvPr id="4" name="Slide Number Placeholder 3">
            <a:extLst>
              <a:ext uri="{FF2B5EF4-FFF2-40B4-BE49-F238E27FC236}">
                <a16:creationId xmlns:a16="http://schemas.microsoft.com/office/drawing/2014/main" id="{ED3FD9A9-0A69-7943-9985-D551D475E176}"/>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3ABEE39-950E-8C43-8AFA-8C7FC2A0A2AA}" type="slidenum">
              <a:rPr lang="en-US" altLang="en-US" sz="1200">
                <a:solidFill>
                  <a:srgbClr val="898989"/>
                </a:solidFill>
              </a:rPr>
              <a:pPr eaLnBrk="1" hangingPunct="1"/>
              <a:t>26</a:t>
            </a:fld>
            <a:endParaRPr lang="en-US" altLang="en-US" sz="1200">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F2C3D125-2DE7-8146-9D6D-44F4D5C3C97C}"/>
              </a:ext>
            </a:extLst>
          </p:cNvPr>
          <p:cNvSpPr>
            <a:spLocks noGrp="1"/>
          </p:cNvSpPr>
          <p:nvPr>
            <p:ph type="title"/>
          </p:nvPr>
        </p:nvSpPr>
        <p:spPr>
          <a:xfrm>
            <a:off x="457200" y="599758"/>
            <a:ext cx="8229600" cy="635000"/>
          </a:xfrm>
        </p:spPr>
        <p:txBody>
          <a:bodyPr rtlCol="0">
            <a:normAutofit fontScale="90000"/>
          </a:bodyPr>
          <a:lstStyle/>
          <a:p>
            <a:pPr eaLnBrk="1" fontAlgn="auto" hangingPunct="1">
              <a:spcAft>
                <a:spcPts val="0"/>
              </a:spcAft>
              <a:defRPr/>
            </a:pPr>
            <a:r>
              <a:rPr lang="en-US" dirty="0">
                <a:ea typeface="+mj-ea"/>
                <a:cs typeface="+mj-cs"/>
              </a:rPr>
              <a:t>Protecting the</a:t>
            </a:r>
            <a:br>
              <a:rPr lang="en-US" dirty="0">
                <a:ea typeface="+mj-ea"/>
                <a:cs typeface="+mj-cs"/>
              </a:rPr>
            </a:br>
            <a:r>
              <a:rPr lang="en-US" dirty="0">
                <a:ea typeface="+mj-ea"/>
                <a:cs typeface="+mj-cs"/>
              </a:rPr>
              <a:t>Fundamental Research Exclusion (FRE)</a:t>
            </a:r>
          </a:p>
        </p:txBody>
      </p:sp>
      <p:sp>
        <p:nvSpPr>
          <p:cNvPr id="34818" name="Content Placeholder 2">
            <a:extLst>
              <a:ext uri="{FF2B5EF4-FFF2-40B4-BE49-F238E27FC236}">
                <a16:creationId xmlns:a16="http://schemas.microsoft.com/office/drawing/2014/main" id="{9C4A1320-0A8F-2A41-930B-EAC03B7D9FF0}"/>
              </a:ext>
            </a:extLst>
          </p:cNvPr>
          <p:cNvSpPr>
            <a:spLocks noGrp="1"/>
          </p:cNvSpPr>
          <p:nvPr>
            <p:ph idx="1"/>
          </p:nvPr>
        </p:nvSpPr>
        <p:spPr>
          <a:xfrm>
            <a:off x="457200" y="1709928"/>
            <a:ext cx="8229600" cy="3238310"/>
          </a:xfrm>
        </p:spPr>
        <p:txBody>
          <a:bodyPr>
            <a:normAutofit/>
          </a:bodyPr>
          <a:lstStyle/>
          <a:p>
            <a:pPr eaLnBrk="1" hangingPunct="1">
              <a:lnSpc>
                <a:spcPct val="90000"/>
              </a:lnSpc>
            </a:pPr>
            <a:r>
              <a:rPr lang="en-US" altLang="en-US" sz="2600" dirty="0">
                <a:ea typeface="ＭＳ Ｐゴシック" panose="020B0600070205080204" pitchFamily="34" charset="-128"/>
              </a:rPr>
              <a:t>Research must be intended for publication.</a:t>
            </a:r>
          </a:p>
          <a:p>
            <a:pPr lvl="1" eaLnBrk="1" hangingPunct="1">
              <a:lnSpc>
                <a:spcPct val="90000"/>
              </a:lnSpc>
            </a:pPr>
            <a:r>
              <a:rPr lang="en-US" altLang="en-US" sz="2200" dirty="0">
                <a:ea typeface="ＭＳ Ｐゴシック" panose="020B0600070205080204" pitchFamily="34" charset="-128"/>
              </a:rPr>
              <a:t>Terms that require approval or consent to publish negate the FRE and are in conflict with University policy.</a:t>
            </a:r>
          </a:p>
          <a:p>
            <a:pPr lvl="1" eaLnBrk="1" hangingPunct="1">
              <a:lnSpc>
                <a:spcPct val="90000"/>
              </a:lnSpc>
            </a:pPr>
            <a:r>
              <a:rPr lang="en-US" altLang="en-US" sz="2200" dirty="0">
                <a:ea typeface="ＭＳ Ｐゴシック" panose="020B0600070205080204" pitchFamily="34" charset="-128"/>
              </a:rPr>
              <a:t>A “</a:t>
            </a:r>
            <a:r>
              <a:rPr lang="en-US" altLang="ja-JP" sz="2200" dirty="0">
                <a:ea typeface="ＭＳ Ｐゴシック" panose="020B0600070205080204" pitchFamily="34" charset="-128"/>
              </a:rPr>
              <a:t>side” agreement that agrees to publication restrictions negates the FRE (examples: correspondence between PI and sponsor; confidentiality agreement with publication restriction)</a:t>
            </a:r>
          </a:p>
        </p:txBody>
      </p:sp>
      <p:sp>
        <p:nvSpPr>
          <p:cNvPr id="2" name="Slide Number Placeholder 1">
            <a:extLst>
              <a:ext uri="{FF2B5EF4-FFF2-40B4-BE49-F238E27FC236}">
                <a16:creationId xmlns:a16="http://schemas.microsoft.com/office/drawing/2014/main" id="{6C496D71-A128-8049-9EB4-7059BF7D2AD9}"/>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BAD69EAF-C3DF-F44E-BD2F-268F0616A1D7}" type="slidenum">
              <a:rPr lang="en-US" altLang="en-US" sz="1200">
                <a:solidFill>
                  <a:srgbClr val="898989"/>
                </a:solidFill>
              </a:rPr>
              <a:pPr eaLnBrk="1" hangingPunct="1"/>
              <a:t>27</a:t>
            </a:fld>
            <a:endParaRPr lang="en-US" altLang="en-US" sz="1200">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E6639457-063D-A24B-81CE-480C9823CA1E}"/>
              </a:ext>
            </a:extLst>
          </p:cNvPr>
          <p:cNvSpPr>
            <a:spLocks noGrp="1"/>
          </p:cNvSpPr>
          <p:nvPr>
            <p:ph type="title"/>
          </p:nvPr>
        </p:nvSpPr>
        <p:spPr/>
        <p:txBody>
          <a:bodyPr/>
          <a:lstStyle/>
          <a:p>
            <a:r>
              <a:rPr lang="en-US" altLang="en-US" sz="4000" dirty="0">
                <a:ea typeface="ＭＳ Ｐゴシック" panose="020B0600070205080204" pitchFamily="34" charset="-128"/>
              </a:rPr>
              <a:t>Protecting the FRE</a:t>
            </a:r>
          </a:p>
        </p:txBody>
      </p:sp>
      <p:sp>
        <p:nvSpPr>
          <p:cNvPr id="46082" name="Content Placeholder 2">
            <a:extLst>
              <a:ext uri="{FF2B5EF4-FFF2-40B4-BE49-F238E27FC236}">
                <a16:creationId xmlns:a16="http://schemas.microsoft.com/office/drawing/2014/main" id="{9501BD22-1134-5A4B-B823-612F6567AC8C}"/>
              </a:ext>
            </a:extLst>
          </p:cNvPr>
          <p:cNvSpPr>
            <a:spLocks noGrp="1"/>
          </p:cNvSpPr>
          <p:nvPr>
            <p:ph idx="1"/>
          </p:nvPr>
        </p:nvSpPr>
        <p:spPr>
          <a:xfrm>
            <a:off x="457200" y="1373188"/>
            <a:ext cx="8229600" cy="3394075"/>
          </a:xfrm>
        </p:spPr>
        <p:txBody>
          <a:bodyPr/>
          <a:lstStyle/>
          <a:p>
            <a:pPr eaLnBrk="1" hangingPunct="1">
              <a:lnSpc>
                <a:spcPct val="90000"/>
              </a:lnSpc>
            </a:pPr>
            <a:r>
              <a:rPr lang="en-US" altLang="en-US" sz="2400">
                <a:ea typeface="ＭＳ Ｐゴシック" panose="020B0600070205080204" pitchFamily="34" charset="-128"/>
              </a:rPr>
              <a:t>Participation restrictions</a:t>
            </a:r>
          </a:p>
          <a:p>
            <a:pPr lvl="1" eaLnBrk="1" hangingPunct="1">
              <a:lnSpc>
                <a:spcPct val="90000"/>
              </a:lnSpc>
            </a:pPr>
            <a:r>
              <a:rPr lang="en-US" altLang="en-US" sz="2000">
                <a:ea typeface="ＭＳ Ｐゴシック" panose="020B0600070205080204" pitchFamily="34" charset="-128"/>
              </a:rPr>
              <a:t>Terms that restrict participation of foreign nationals in the project may negate the FRE and they limit your ability to assign students, fellows, staff and investigators to the project without sponsor approval</a:t>
            </a:r>
          </a:p>
          <a:p>
            <a:r>
              <a:rPr lang="en-US" altLang="en-US" sz="2400">
                <a:ea typeface="ＭＳ Ｐゴシック" panose="020B0600070205080204" pitchFamily="34" charset="-128"/>
              </a:rPr>
              <a:t>Accepting export-controlled material or information from a sponsor or collaborator</a:t>
            </a:r>
          </a:p>
          <a:p>
            <a:pPr lvl="1"/>
            <a:r>
              <a:rPr lang="en-US" altLang="en-US" sz="2000">
                <a:ea typeface="ＭＳ Ｐゴシック" panose="020B0600070205080204" pitchFamily="34" charset="-128"/>
              </a:rPr>
              <a:t>Agreement terms should require the provider to identify export-controlled information/material and allow UMB and its investigator to decline receipt and/or modify UMB’s research to remain fundamental</a:t>
            </a:r>
          </a:p>
        </p:txBody>
      </p:sp>
      <p:sp>
        <p:nvSpPr>
          <p:cNvPr id="4" name="Slide Number Placeholder 3">
            <a:extLst>
              <a:ext uri="{FF2B5EF4-FFF2-40B4-BE49-F238E27FC236}">
                <a16:creationId xmlns:a16="http://schemas.microsoft.com/office/drawing/2014/main" id="{FF6D99AA-AE4F-324D-A057-5149FCC81FCE}"/>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D8E564B0-5981-DE40-AB36-B123CFA20936}" type="slidenum">
              <a:rPr lang="en-US" altLang="en-US" sz="1200">
                <a:solidFill>
                  <a:srgbClr val="898989"/>
                </a:solidFill>
              </a:rPr>
              <a:pPr eaLnBrk="1" hangingPunct="1"/>
              <a:t>28</a:t>
            </a:fld>
            <a:endParaRPr lang="en-US" altLang="en-US" sz="1200">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1B4D8E10-495C-0443-980E-A2122BB6C406}"/>
              </a:ext>
            </a:extLst>
          </p:cNvPr>
          <p:cNvSpPr>
            <a:spLocks noGrp="1"/>
          </p:cNvSpPr>
          <p:nvPr>
            <p:ph type="title"/>
          </p:nvPr>
        </p:nvSpPr>
        <p:spPr/>
        <p:txBody>
          <a:bodyPr/>
          <a:lstStyle/>
          <a:p>
            <a:r>
              <a:rPr lang="en-US" altLang="en-US">
                <a:ea typeface="ＭＳ Ｐゴシック" panose="020B0600070205080204" pitchFamily="34" charset="-128"/>
              </a:rPr>
              <a:t>DURC</a:t>
            </a:r>
          </a:p>
        </p:txBody>
      </p:sp>
      <p:sp>
        <p:nvSpPr>
          <p:cNvPr id="47106" name="Content Placeholder 2">
            <a:extLst>
              <a:ext uri="{FF2B5EF4-FFF2-40B4-BE49-F238E27FC236}">
                <a16:creationId xmlns:a16="http://schemas.microsoft.com/office/drawing/2014/main" id="{2FB3D07D-C584-9145-BF73-8B8FE70DC907}"/>
              </a:ext>
            </a:extLst>
          </p:cNvPr>
          <p:cNvSpPr>
            <a:spLocks noGrp="1"/>
          </p:cNvSpPr>
          <p:nvPr>
            <p:ph idx="1"/>
          </p:nvPr>
        </p:nvSpPr>
        <p:spPr/>
        <p:txBody>
          <a:bodyPr/>
          <a:lstStyle/>
          <a:p>
            <a:pPr marL="0" indent="0">
              <a:buFont typeface="Arial" panose="020B0604020202020204" pitchFamily="34" charset="0"/>
              <a:buNone/>
            </a:pPr>
            <a:r>
              <a:rPr lang="en-US" altLang="en-US">
                <a:ea typeface="ＭＳ Ｐゴシック" panose="020B0600070205080204" pitchFamily="34" charset="-128"/>
              </a:rPr>
              <a:t>The fundamental research exclusion </a:t>
            </a:r>
            <a:r>
              <a:rPr lang="en-US" altLang="en-US" u="sng">
                <a:ea typeface="ＭＳ Ｐゴシック" panose="020B0600070205080204" pitchFamily="34" charset="-128"/>
              </a:rPr>
              <a:t>may</a:t>
            </a:r>
            <a:r>
              <a:rPr lang="en-US" altLang="en-US">
                <a:ea typeface="ＭＳ Ｐゴシック" panose="020B0600070205080204" pitchFamily="34" charset="-128"/>
              </a:rPr>
              <a:t> be lost if research is identified as Dual Use Research of Concern (DURC)</a:t>
            </a:r>
          </a:p>
          <a:p>
            <a:pPr marL="0" indent="0">
              <a:buFont typeface="Arial" panose="020B0604020202020204" pitchFamily="34" charset="0"/>
              <a:buNone/>
            </a:pPr>
            <a:r>
              <a:rPr lang="en-US" altLang="en-US" sz="2400">
                <a:ea typeface="ＭＳ Ｐゴシック" panose="020B0600070205080204" pitchFamily="34" charset="-128"/>
                <a:hlinkClick r:id="rId2"/>
              </a:rPr>
              <a:t>http://www.umaryland.edu/ehs/programs/biosafety/dual-use-research-of-concern-durc/</a:t>
            </a:r>
            <a:r>
              <a:rPr lang="en-US" altLang="en-US" sz="2400">
                <a:ea typeface="ＭＳ Ｐゴシック" panose="020B0600070205080204" pitchFamily="34" charset="-128"/>
              </a:rPr>
              <a:t> </a:t>
            </a:r>
          </a:p>
        </p:txBody>
      </p:sp>
      <p:sp>
        <p:nvSpPr>
          <p:cNvPr id="4" name="Slide Number Placeholder 3">
            <a:extLst>
              <a:ext uri="{FF2B5EF4-FFF2-40B4-BE49-F238E27FC236}">
                <a16:creationId xmlns:a16="http://schemas.microsoft.com/office/drawing/2014/main" id="{77808FEC-CE71-B149-BE0E-8A06C77E4064}"/>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2B7F0996-6529-C04C-B192-EBAD71A64C2D}" type="slidenum">
              <a:rPr lang="en-US" altLang="en-US" sz="1200">
                <a:solidFill>
                  <a:srgbClr val="898989"/>
                </a:solidFill>
              </a:rPr>
              <a:pPr eaLnBrk="1" hangingPunct="1"/>
              <a:t>29</a:t>
            </a:fld>
            <a:endParaRPr lang="en-US" altLang="en-US" sz="1200">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F16B9B22-8E6D-214F-9AA4-8C3FAE9D8823}"/>
              </a:ext>
            </a:extLst>
          </p:cNvPr>
          <p:cNvSpPr>
            <a:spLocks noGrp="1"/>
          </p:cNvSpPr>
          <p:nvPr>
            <p:ph type="title"/>
          </p:nvPr>
        </p:nvSpPr>
        <p:spPr>
          <a:xfrm>
            <a:off x="457200" y="623888"/>
            <a:ext cx="8229600" cy="633412"/>
          </a:xfrm>
        </p:spPr>
        <p:txBody>
          <a:bodyPr rtlCol="0">
            <a:normAutofit fontScale="90000"/>
          </a:bodyPr>
          <a:lstStyle/>
          <a:p>
            <a:pPr eaLnBrk="1" fontAlgn="auto" hangingPunct="1">
              <a:spcAft>
                <a:spcPts val="0"/>
              </a:spcAft>
              <a:defRPr/>
            </a:pPr>
            <a:r>
              <a:rPr lang="en-US" dirty="0">
                <a:ea typeface="+mj-ea"/>
                <a:cs typeface="+mj-cs"/>
              </a:rPr>
              <a:t>U.S. Export Control Regulations</a:t>
            </a:r>
          </a:p>
        </p:txBody>
      </p:sp>
      <p:sp>
        <p:nvSpPr>
          <p:cNvPr id="16386" name="Content Placeholder 2">
            <a:extLst>
              <a:ext uri="{FF2B5EF4-FFF2-40B4-BE49-F238E27FC236}">
                <a16:creationId xmlns:a16="http://schemas.microsoft.com/office/drawing/2014/main" id="{BFB75FCC-6820-AA4B-97D3-C07DFB52385F}"/>
              </a:ext>
            </a:extLst>
          </p:cNvPr>
          <p:cNvSpPr>
            <a:spLocks noGrp="1"/>
          </p:cNvSpPr>
          <p:nvPr>
            <p:ph idx="1"/>
          </p:nvPr>
        </p:nvSpPr>
        <p:spPr>
          <a:xfrm>
            <a:off x="457200" y="1500188"/>
            <a:ext cx="8229600" cy="3094037"/>
          </a:xfrm>
        </p:spPr>
        <p:txBody>
          <a:bodyPr rtlCol="0">
            <a:normAutofit lnSpcReduction="10000"/>
          </a:bodyPr>
          <a:lstStyle/>
          <a:p>
            <a:pPr eaLnBrk="1" fontAlgn="auto" hangingPunct="1">
              <a:spcAft>
                <a:spcPts val="0"/>
              </a:spcAft>
              <a:buFont typeface="Arial"/>
              <a:buChar char="•"/>
              <a:defRPr/>
            </a:pPr>
            <a:r>
              <a:rPr lang="en-US" dirty="0">
                <a:ea typeface="+mn-ea"/>
                <a:cs typeface="+mn-cs"/>
              </a:rPr>
              <a:t>Are designed to advance national security, foreign policy and economic interests of the United States</a:t>
            </a:r>
          </a:p>
          <a:p>
            <a:pPr eaLnBrk="1" fontAlgn="auto" hangingPunct="1">
              <a:spcAft>
                <a:spcPts val="0"/>
              </a:spcAft>
              <a:buFont typeface="Arial"/>
              <a:buChar char="•"/>
              <a:defRPr/>
            </a:pPr>
            <a:r>
              <a:rPr lang="en-US" dirty="0">
                <a:ea typeface="+mn-ea"/>
                <a:cs typeface="+mn-cs"/>
              </a:rPr>
              <a:t>Govern the export of strategic technologies, equipment, hardware, software or providing technical assistance to </a:t>
            </a:r>
            <a:r>
              <a:rPr lang="en-US" b="1" dirty="0">
                <a:ea typeface="+mn-ea"/>
                <a:cs typeface="+mn-cs"/>
              </a:rPr>
              <a:t>Foreign Persons</a:t>
            </a:r>
            <a:r>
              <a:rPr lang="en-US" dirty="0">
                <a:ea typeface="+mn-ea"/>
                <a:cs typeface="+mn-cs"/>
              </a:rPr>
              <a:t>. </a:t>
            </a:r>
          </a:p>
        </p:txBody>
      </p:sp>
      <p:sp>
        <p:nvSpPr>
          <p:cNvPr id="2" name="Slide Number Placeholder 1">
            <a:extLst>
              <a:ext uri="{FF2B5EF4-FFF2-40B4-BE49-F238E27FC236}">
                <a16:creationId xmlns:a16="http://schemas.microsoft.com/office/drawing/2014/main" id="{54F468C3-E550-FF42-9469-DFBBB4688954}"/>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0A4D88CB-F1DA-2F45-A089-0EF001BDCB2B}" type="slidenum">
              <a:rPr lang="en-US" altLang="en-US" sz="1200">
                <a:solidFill>
                  <a:srgbClr val="898989"/>
                </a:solidFill>
              </a:rPr>
              <a:pPr eaLnBrk="1" hangingPunct="1"/>
              <a:t>3</a:t>
            </a:fld>
            <a:endParaRPr lang="en-US" altLang="en-US" sz="1200">
              <a:solidFill>
                <a:srgbClr val="89898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2E8E7A2E-3200-4B40-869A-FE2D5905B054}"/>
              </a:ext>
            </a:extLst>
          </p:cNvPr>
          <p:cNvSpPr>
            <a:spLocks noGrp="1"/>
          </p:cNvSpPr>
          <p:nvPr>
            <p:ph type="title"/>
          </p:nvPr>
        </p:nvSpPr>
        <p:spPr>
          <a:xfrm>
            <a:off x="457200" y="549275"/>
            <a:ext cx="8229600" cy="633413"/>
          </a:xfrm>
        </p:spPr>
        <p:txBody>
          <a:bodyPr rtlCol="0">
            <a:normAutofit fontScale="90000"/>
          </a:bodyPr>
          <a:lstStyle/>
          <a:p>
            <a:pPr eaLnBrk="1" fontAlgn="auto" hangingPunct="1">
              <a:spcAft>
                <a:spcPts val="0"/>
              </a:spcAft>
              <a:defRPr/>
            </a:pPr>
            <a:r>
              <a:rPr lang="en-US" dirty="0">
                <a:ea typeface="+mj-ea"/>
                <a:cs typeface="+mj-cs"/>
              </a:rPr>
              <a:t>Other Exclusions from Export Controls</a:t>
            </a:r>
          </a:p>
        </p:txBody>
      </p:sp>
      <p:sp>
        <p:nvSpPr>
          <p:cNvPr id="30722" name="Content Placeholder 2">
            <a:extLst>
              <a:ext uri="{FF2B5EF4-FFF2-40B4-BE49-F238E27FC236}">
                <a16:creationId xmlns:a16="http://schemas.microsoft.com/office/drawing/2014/main" id="{18D83305-2C85-DD4B-BB71-3456FDD9AE93}"/>
              </a:ext>
            </a:extLst>
          </p:cNvPr>
          <p:cNvSpPr>
            <a:spLocks noGrp="1"/>
          </p:cNvSpPr>
          <p:nvPr>
            <p:ph idx="1"/>
          </p:nvPr>
        </p:nvSpPr>
        <p:spPr>
          <a:xfrm>
            <a:off x="457200" y="1500188"/>
            <a:ext cx="8229600" cy="3094037"/>
          </a:xfrm>
        </p:spPr>
        <p:txBody>
          <a:bodyPr>
            <a:noAutofit/>
          </a:bodyPr>
          <a:lstStyle/>
          <a:p>
            <a:pPr marL="0" indent="0" eaLnBrk="1" hangingPunct="1">
              <a:buFont typeface="Arial" panose="020B0604020202020204" pitchFamily="34" charset="0"/>
              <a:buNone/>
            </a:pPr>
            <a:r>
              <a:rPr lang="en-US" altLang="en-US" sz="2400" dirty="0">
                <a:ea typeface="ＭＳ Ｐゴシック" panose="020B0600070205080204" pitchFamily="34" charset="-128"/>
              </a:rPr>
              <a:t>Other exclusions from the EAR and ITAR that may lead to a determination that the research or transaction is </a:t>
            </a:r>
            <a:r>
              <a:rPr lang="en-US" altLang="en-US" sz="2400" u="sng" dirty="0">
                <a:ea typeface="ＭＳ Ｐゴシック" panose="020B0600070205080204" pitchFamily="34" charset="-128"/>
              </a:rPr>
              <a:t>not subject to </a:t>
            </a:r>
            <a:r>
              <a:rPr lang="en-US" altLang="en-US" sz="2400" dirty="0">
                <a:ea typeface="ＭＳ Ｐゴシック" panose="020B0600070205080204" pitchFamily="34" charset="-128"/>
              </a:rPr>
              <a:t>export controls:</a:t>
            </a:r>
          </a:p>
          <a:p>
            <a:pPr eaLnBrk="1" hangingPunct="1"/>
            <a:r>
              <a:rPr lang="en-US" altLang="en-US" sz="2000" dirty="0">
                <a:ea typeface="ＭＳ Ｐゴシック" panose="020B0600070205080204" pitchFamily="34" charset="-128"/>
              </a:rPr>
              <a:t>Public domain/publicly available information</a:t>
            </a:r>
          </a:p>
          <a:p>
            <a:pPr eaLnBrk="1" hangingPunct="1"/>
            <a:r>
              <a:rPr lang="en-US" altLang="en-US" sz="2000" dirty="0">
                <a:ea typeface="ＭＳ Ｐゴシック" panose="020B0600070205080204" pitchFamily="34" charset="-128"/>
              </a:rPr>
              <a:t>Full-time employee</a:t>
            </a:r>
          </a:p>
          <a:p>
            <a:pPr eaLnBrk="1" hangingPunct="1"/>
            <a:r>
              <a:rPr lang="en-US" altLang="en-US" sz="2000" dirty="0">
                <a:ea typeface="ＭＳ Ｐゴシック" panose="020B0600070205080204" pitchFamily="34" charset="-128"/>
              </a:rPr>
              <a:t>Educational information/registered students</a:t>
            </a:r>
          </a:p>
          <a:p>
            <a:pPr marL="0" indent="0" eaLnBrk="1" hangingPunct="1">
              <a:buFont typeface="Arial" panose="020B0604020202020204" pitchFamily="34" charset="0"/>
              <a:buNone/>
            </a:pPr>
            <a:r>
              <a:rPr lang="en-US" altLang="en-US" sz="2400" dirty="0">
                <a:ea typeface="ＭＳ Ｐゴシック" panose="020B0600070205080204" pitchFamily="34" charset="-128"/>
              </a:rPr>
              <a:t>Definitions and limitations are described in the EAR and ITAR.</a:t>
            </a:r>
          </a:p>
          <a:p>
            <a:pPr marL="0" indent="0" eaLnBrk="1" hangingPunct="1">
              <a:buFont typeface="Arial" panose="020B0604020202020204" pitchFamily="34" charset="0"/>
              <a:buNone/>
            </a:pPr>
            <a:r>
              <a:rPr lang="en-US" altLang="en-US" sz="2000" dirty="0">
                <a:ea typeface="ＭＳ Ｐゴシック" panose="020B0600070205080204" pitchFamily="34" charset="-128"/>
                <a:hlinkClick r:id="rId2"/>
              </a:rPr>
              <a:t>http://www.umaryland.edu/ord/export-compliance/fundamental-research/other-exclusions/</a:t>
            </a:r>
            <a:r>
              <a:rPr lang="en-US" altLang="en-US" sz="2000" dirty="0">
                <a:ea typeface="ＭＳ Ｐゴシック" panose="020B0600070205080204" pitchFamily="34" charset="-128"/>
              </a:rPr>
              <a:t> </a:t>
            </a:r>
          </a:p>
        </p:txBody>
      </p:sp>
      <p:sp>
        <p:nvSpPr>
          <p:cNvPr id="2" name="Slide Number Placeholder 1">
            <a:extLst>
              <a:ext uri="{FF2B5EF4-FFF2-40B4-BE49-F238E27FC236}">
                <a16:creationId xmlns:a16="http://schemas.microsoft.com/office/drawing/2014/main" id="{60C10EA4-C08A-3245-A835-9BEB150F116D}"/>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453855C3-7BDD-6C48-A2DB-596E3A8F4637}" type="slidenum">
              <a:rPr lang="en-US" altLang="en-US" sz="1200">
                <a:solidFill>
                  <a:srgbClr val="898989"/>
                </a:solidFill>
              </a:rPr>
              <a:pPr eaLnBrk="1" hangingPunct="1"/>
              <a:t>30</a:t>
            </a:fld>
            <a:endParaRPr lang="en-US" altLang="en-US" sz="1200">
              <a:solidFill>
                <a:srgbClr val="89898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CF8F397D-A892-F540-963D-559AC7F8A67E}"/>
              </a:ext>
            </a:extLst>
          </p:cNvPr>
          <p:cNvSpPr>
            <a:spLocks noGrp="1"/>
          </p:cNvSpPr>
          <p:nvPr>
            <p:ph type="title"/>
          </p:nvPr>
        </p:nvSpPr>
        <p:spPr>
          <a:xfrm>
            <a:off x="457200" y="550863"/>
            <a:ext cx="8229600" cy="633412"/>
          </a:xfrm>
        </p:spPr>
        <p:txBody>
          <a:bodyPr rtlCol="0">
            <a:normAutofit fontScale="90000"/>
          </a:bodyPr>
          <a:lstStyle/>
          <a:p>
            <a:pPr eaLnBrk="1" fontAlgn="auto" hangingPunct="1">
              <a:spcAft>
                <a:spcPts val="0"/>
              </a:spcAft>
              <a:defRPr/>
            </a:pPr>
            <a:r>
              <a:rPr lang="en-US" altLang="ja-JP" dirty="0">
                <a:ea typeface="+mj-ea"/>
                <a:cs typeface="+mj-cs"/>
              </a:rPr>
              <a:t>Export Red Flags</a:t>
            </a:r>
            <a:endParaRPr lang="en-US" dirty="0">
              <a:ea typeface="+mj-ea"/>
              <a:cs typeface="+mj-cs"/>
            </a:endParaRPr>
          </a:p>
        </p:txBody>
      </p:sp>
      <p:sp>
        <p:nvSpPr>
          <p:cNvPr id="3" name="Content Placeholder 2">
            <a:extLst>
              <a:ext uri="{FF2B5EF4-FFF2-40B4-BE49-F238E27FC236}">
                <a16:creationId xmlns:a16="http://schemas.microsoft.com/office/drawing/2014/main" id="{E5E0A957-664F-A242-8523-7899E1ACE430}"/>
              </a:ext>
            </a:extLst>
          </p:cNvPr>
          <p:cNvSpPr>
            <a:spLocks noGrp="1"/>
          </p:cNvSpPr>
          <p:nvPr>
            <p:ph idx="1"/>
          </p:nvPr>
        </p:nvSpPr>
        <p:spPr>
          <a:xfrm>
            <a:off x="174625" y="1184275"/>
            <a:ext cx="8831263" cy="3798888"/>
          </a:xfrm>
        </p:spPr>
        <p:txBody>
          <a:bodyPr>
            <a:noAutofit/>
          </a:bodyPr>
          <a:lstStyle/>
          <a:p>
            <a:pPr marL="0" indent="0" eaLnBrk="1" hangingPunct="1">
              <a:buFont typeface="Arial" panose="020B0604020202020204" pitchFamily="34" charset="0"/>
              <a:buNone/>
            </a:pPr>
            <a:r>
              <a:rPr lang="en-US" altLang="en-US" sz="1800" b="1" dirty="0">
                <a:ea typeface="ＭＳ Ｐゴシック" panose="020B0600070205080204" pitchFamily="34" charset="-128"/>
              </a:rPr>
              <a:t>Red flags identify items for further review and due diligence</a:t>
            </a:r>
          </a:p>
          <a:p>
            <a:pPr eaLnBrk="1" hangingPunct="1"/>
            <a:r>
              <a:rPr lang="en-US" altLang="en-US" sz="1800" dirty="0">
                <a:ea typeface="ＭＳ Ｐゴシック" panose="020B0600070205080204" pitchFamily="34" charset="-128"/>
              </a:rPr>
              <a:t>Restrictive terms in agreements (publication or participation)</a:t>
            </a:r>
          </a:p>
          <a:p>
            <a:pPr eaLnBrk="1" hangingPunct="1"/>
            <a:r>
              <a:rPr lang="en-US" altLang="en-US" sz="1800" dirty="0">
                <a:ea typeface="ＭＳ Ｐゴシック" panose="020B0600070205080204" pitchFamily="34" charset="-128"/>
              </a:rPr>
              <a:t>Work done abroad</a:t>
            </a:r>
          </a:p>
          <a:p>
            <a:pPr eaLnBrk="1" hangingPunct="1"/>
            <a:r>
              <a:rPr lang="en-US" altLang="en-US" sz="1800" dirty="0">
                <a:ea typeface="ＭＳ Ｐゴシック" panose="020B0600070205080204" pitchFamily="34" charset="-128"/>
              </a:rPr>
              <a:t>Sending abroad materials or equipment</a:t>
            </a:r>
          </a:p>
          <a:p>
            <a:pPr eaLnBrk="1" hangingPunct="1"/>
            <a:r>
              <a:rPr lang="en-US" altLang="en-US" sz="1800" dirty="0">
                <a:ea typeface="ＭＳ Ｐゴシック" panose="020B0600070205080204" pitchFamily="34" charset="-128"/>
              </a:rPr>
              <a:t>Sending, transmitting or disclosing to a sanctioned country (or citizens of those countries) or a person or organization on the restricted party lists</a:t>
            </a:r>
          </a:p>
          <a:p>
            <a:pPr eaLnBrk="1" hangingPunct="1"/>
            <a:r>
              <a:rPr lang="en-US" altLang="en-US" sz="1800" dirty="0">
                <a:ea typeface="ＭＳ Ｐゴシック" panose="020B0600070205080204" pitchFamily="34" charset="-128"/>
              </a:rPr>
              <a:t>Ultimate destination or use unknown (you send item/info overseas and the recipient sends it to someone else)</a:t>
            </a:r>
          </a:p>
          <a:p>
            <a:pPr marL="0" indent="0" eaLnBrk="1" hangingPunct="1">
              <a:buFont typeface="Arial" panose="020B0604020202020204" pitchFamily="34" charset="0"/>
              <a:buNone/>
            </a:pPr>
            <a:r>
              <a:rPr lang="en-US" altLang="en-US" sz="1600" dirty="0">
                <a:ea typeface="ＭＳ Ｐゴシック" panose="020B0600070205080204" pitchFamily="34" charset="-128"/>
                <a:hlinkClick r:id="rId2"/>
              </a:rPr>
              <a:t>http://www.umaryland.edu/procedures/research/sponsored-projects/export-controls-checklist.php</a:t>
            </a:r>
            <a:r>
              <a:rPr lang="en-US" altLang="en-US" sz="1600" dirty="0">
                <a:ea typeface="ＭＳ Ｐゴシック" panose="020B0600070205080204" pitchFamily="34" charset="-128"/>
              </a:rPr>
              <a:t> </a:t>
            </a:r>
          </a:p>
        </p:txBody>
      </p:sp>
      <p:pic>
        <p:nvPicPr>
          <p:cNvPr id="49155" name="Picture 1">
            <a:extLst>
              <a:ext uri="{FF2B5EF4-FFF2-40B4-BE49-F238E27FC236}">
                <a16:creationId xmlns:a16="http://schemas.microsoft.com/office/drawing/2014/main" id="{DA496569-ACA2-BA49-AAC3-20C322CA25F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30963" y="234950"/>
            <a:ext cx="2468562"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EABB4577-11F2-2D43-8619-46653D9AEC09}"/>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815F2FBD-06DB-B94D-9A2B-81B02E5A863C}" type="slidenum">
              <a:rPr lang="en-US" altLang="en-US" sz="1200">
                <a:solidFill>
                  <a:srgbClr val="898989"/>
                </a:solidFill>
              </a:rPr>
              <a:pPr eaLnBrk="1" hangingPunct="1"/>
              <a:t>31</a:t>
            </a:fld>
            <a:endParaRPr lang="en-US" altLang="en-US" sz="1200">
              <a:solidFill>
                <a:srgbClr val="89898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4EDA60EA-B8CC-2A47-9266-C5B3E297CB42}"/>
              </a:ext>
            </a:extLst>
          </p:cNvPr>
          <p:cNvSpPr>
            <a:spLocks noGrp="1"/>
          </p:cNvSpPr>
          <p:nvPr>
            <p:ph type="title"/>
          </p:nvPr>
        </p:nvSpPr>
        <p:spPr/>
        <p:txBody>
          <a:bodyPr/>
          <a:lstStyle/>
          <a:p>
            <a:pPr eaLnBrk="1" hangingPunct="1"/>
            <a:r>
              <a:rPr lang="en-US" altLang="en-US" sz="4000">
                <a:ea typeface="ＭＳ Ｐゴシック" panose="020B0600070205080204" pitchFamily="34" charset="-128"/>
              </a:rPr>
              <a:t>How do I comply </a:t>
            </a:r>
            <a:br>
              <a:rPr lang="en-US" altLang="en-US" sz="4000">
                <a:ea typeface="ＭＳ Ｐゴシック" panose="020B0600070205080204" pitchFamily="34" charset="-128"/>
              </a:rPr>
            </a:br>
            <a:r>
              <a:rPr lang="en-US" altLang="en-US" sz="4000">
                <a:ea typeface="ＭＳ Ｐゴシック" panose="020B0600070205080204" pitchFamily="34" charset="-128"/>
              </a:rPr>
              <a:t>with U.S. Export Controls?</a:t>
            </a:r>
          </a:p>
        </p:txBody>
      </p:sp>
      <p:sp>
        <p:nvSpPr>
          <p:cNvPr id="50178" name="Content Placeholder 2">
            <a:extLst>
              <a:ext uri="{FF2B5EF4-FFF2-40B4-BE49-F238E27FC236}">
                <a16:creationId xmlns:a16="http://schemas.microsoft.com/office/drawing/2014/main" id="{CD2D1949-FE48-3B46-B34C-60818AEA231D}"/>
              </a:ext>
            </a:extLst>
          </p:cNvPr>
          <p:cNvSpPr>
            <a:spLocks noGrp="1"/>
          </p:cNvSpPr>
          <p:nvPr>
            <p:ph idx="1"/>
          </p:nvPr>
        </p:nvSpPr>
        <p:spPr>
          <a:xfrm>
            <a:off x="457200" y="1373188"/>
            <a:ext cx="8229600" cy="3394075"/>
          </a:xfrm>
        </p:spPr>
        <p:txBody>
          <a:bodyPr/>
          <a:lstStyle/>
          <a:p>
            <a:pPr eaLnBrk="1" hangingPunct="1">
              <a:buFont typeface="Lucida Grande" panose="020B0600040502020204" pitchFamily="34" charset="0"/>
              <a:buChar char="*"/>
            </a:pPr>
            <a:r>
              <a:rPr lang="en-US" altLang="en-US" sz="2800" dirty="0">
                <a:ea typeface="ＭＳ Ｐゴシック" panose="020B0600070205080204" pitchFamily="34" charset="-128"/>
              </a:rPr>
              <a:t>Know and recognize </a:t>
            </a:r>
            <a:r>
              <a:rPr lang="en-US" altLang="ja-JP" sz="2800" dirty="0">
                <a:ea typeface="ＭＳ Ｐゴシック" panose="020B0600070205080204" pitchFamily="34" charset="-128"/>
              </a:rPr>
              <a:t>“red flags” </a:t>
            </a:r>
          </a:p>
          <a:p>
            <a:pPr eaLnBrk="1" hangingPunct="1">
              <a:buFont typeface="Lucida Grande" panose="020B0600040502020204" pitchFamily="34" charset="0"/>
              <a:buChar char="*"/>
            </a:pPr>
            <a:r>
              <a:rPr lang="en-US" altLang="en-US" sz="2800" dirty="0">
                <a:ea typeface="ＭＳ Ｐゴシック" panose="020B0600070205080204" pitchFamily="34" charset="-128"/>
              </a:rPr>
              <a:t>Determine what technologies/information in your work may be controlled</a:t>
            </a:r>
          </a:p>
          <a:p>
            <a:pPr marL="857250" lvl="2" indent="0" eaLnBrk="1" hangingPunct="1">
              <a:buFont typeface="Arial" panose="020B0604020202020204" pitchFamily="34" charset="0"/>
              <a:buNone/>
            </a:pPr>
            <a:r>
              <a:rPr lang="en-US" altLang="en-US" sz="2000" dirty="0">
                <a:ea typeface="ＭＳ Ｐゴシック" panose="020B0600070205080204" pitchFamily="34" charset="-128"/>
              </a:rPr>
              <a:t>See </a:t>
            </a:r>
            <a:r>
              <a:rPr lang="en-US" altLang="ja-JP" sz="2000" dirty="0">
                <a:ea typeface="ＭＳ Ｐゴシック" panose="020B0600070205080204" pitchFamily="34" charset="-128"/>
              </a:rPr>
              <a:t>“Dig Deeper” (slide 51 and following)</a:t>
            </a:r>
          </a:p>
          <a:p>
            <a:pPr eaLnBrk="1" hangingPunct="1">
              <a:buFont typeface="Lucida Grande" panose="020B0600040502020204" pitchFamily="34" charset="0"/>
              <a:buChar char="*"/>
            </a:pPr>
            <a:r>
              <a:rPr lang="en-US" altLang="en-US" sz="2800" dirty="0">
                <a:ea typeface="ＭＳ Ｐゴシック" panose="020B0600070205080204" pitchFamily="34" charset="-128"/>
              </a:rPr>
              <a:t>Ask for </a:t>
            </a:r>
            <a:r>
              <a:rPr lang="en-US" altLang="ja-JP" sz="2800" dirty="0">
                <a:ea typeface="ＭＳ Ｐゴシック" panose="020B0600070205080204" pitchFamily="34" charset="-128"/>
              </a:rPr>
              <a:t>“restricted party screening” for foreign persons, whether in your lab or overseas</a:t>
            </a:r>
          </a:p>
          <a:p>
            <a:pPr eaLnBrk="1" hangingPunct="1">
              <a:buFont typeface="Lucida Grande" panose="020B0600040502020204" pitchFamily="34" charset="0"/>
              <a:buChar char="*"/>
            </a:pPr>
            <a:r>
              <a:rPr lang="en-US" altLang="en-US" sz="2800" dirty="0">
                <a:ea typeface="ＭＳ Ｐゴシック" panose="020B0600070205080204" pitchFamily="34" charset="-128"/>
              </a:rPr>
              <a:t>Ask for advice before you export covered technology</a:t>
            </a:r>
          </a:p>
        </p:txBody>
      </p:sp>
      <p:sp>
        <p:nvSpPr>
          <p:cNvPr id="2" name="Slide Number Placeholder 1">
            <a:extLst>
              <a:ext uri="{FF2B5EF4-FFF2-40B4-BE49-F238E27FC236}">
                <a16:creationId xmlns:a16="http://schemas.microsoft.com/office/drawing/2014/main" id="{F359E92A-34EE-2C4B-AA76-DE3CB5FFCFCE}"/>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D469A677-E8FE-1B42-A9A1-9866692A8C64}" type="slidenum">
              <a:rPr lang="en-US" altLang="en-US" sz="1200">
                <a:solidFill>
                  <a:srgbClr val="898989"/>
                </a:solidFill>
              </a:rPr>
              <a:pPr eaLnBrk="1" hangingPunct="1"/>
              <a:t>32</a:t>
            </a:fld>
            <a:endParaRPr lang="en-US" altLang="en-US" sz="1200">
              <a:solidFill>
                <a:srgbClr val="89898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a:extLst>
              <a:ext uri="{FF2B5EF4-FFF2-40B4-BE49-F238E27FC236}">
                <a16:creationId xmlns:a16="http://schemas.microsoft.com/office/drawing/2014/main" id="{B9033554-A752-264B-AEC5-1583D0D31186}"/>
              </a:ext>
            </a:extLst>
          </p:cNvPr>
          <p:cNvSpPr>
            <a:spLocks noGrp="1"/>
          </p:cNvSpPr>
          <p:nvPr>
            <p:ph type="title"/>
          </p:nvPr>
        </p:nvSpPr>
        <p:spPr/>
        <p:txBody>
          <a:bodyPr/>
          <a:lstStyle/>
          <a:p>
            <a:pPr eaLnBrk="1" hangingPunct="1"/>
            <a:r>
              <a:rPr lang="en-US" altLang="en-US">
                <a:ea typeface="ＭＳ Ｐゴシック" panose="020B0600070205080204" pitchFamily="34" charset="-128"/>
              </a:rPr>
              <a:t>Compliance procedures</a:t>
            </a:r>
          </a:p>
        </p:txBody>
      </p:sp>
      <p:pic>
        <p:nvPicPr>
          <p:cNvPr id="51202" name="Content Placeholder 3" descr="Three checkboxes with checks (ticks) already in them and a pen lying on its side.">
            <a:extLst>
              <a:ext uri="{FF2B5EF4-FFF2-40B4-BE49-F238E27FC236}">
                <a16:creationId xmlns:a16="http://schemas.microsoft.com/office/drawing/2014/main" id="{7C25297A-CC5E-F848-B20B-09CE85A439C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70842" r="-70842"/>
          <a:stretch>
            <a:fillRect/>
          </a:stretch>
        </p:blipFill>
        <p:spPr/>
      </p:pic>
      <p:sp>
        <p:nvSpPr>
          <p:cNvPr id="2" name="Slide Number Placeholder 1">
            <a:extLst>
              <a:ext uri="{FF2B5EF4-FFF2-40B4-BE49-F238E27FC236}">
                <a16:creationId xmlns:a16="http://schemas.microsoft.com/office/drawing/2014/main" id="{512D1811-4514-4B48-98F8-2B2EB01804C5}"/>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98F375F5-AED9-C745-9867-C3241BBCBC07}" type="slidenum">
              <a:rPr lang="en-US" altLang="en-US" sz="1200">
                <a:solidFill>
                  <a:srgbClr val="898989"/>
                </a:solidFill>
              </a:rPr>
              <a:pPr eaLnBrk="1" hangingPunct="1"/>
              <a:t>33</a:t>
            </a:fld>
            <a:endParaRPr lang="en-US" altLang="en-US" sz="1200">
              <a:solidFill>
                <a:srgbClr val="89898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97590601-C271-E54B-94DD-6BEDCFD1D4C2}"/>
              </a:ext>
            </a:extLst>
          </p:cNvPr>
          <p:cNvSpPr>
            <a:spLocks noGrp="1"/>
          </p:cNvSpPr>
          <p:nvPr>
            <p:ph type="title"/>
          </p:nvPr>
        </p:nvSpPr>
        <p:spPr>
          <a:xfrm>
            <a:off x="388938" y="577850"/>
            <a:ext cx="8229600" cy="633413"/>
          </a:xfrm>
        </p:spPr>
        <p:txBody>
          <a:bodyPr rtlCol="0">
            <a:normAutofit fontScale="90000"/>
          </a:bodyPr>
          <a:lstStyle/>
          <a:p>
            <a:pPr eaLnBrk="1" fontAlgn="auto" hangingPunct="1">
              <a:spcAft>
                <a:spcPts val="0"/>
              </a:spcAft>
              <a:defRPr/>
            </a:pPr>
            <a:r>
              <a:rPr lang="en-US" dirty="0">
                <a:ea typeface="+mj-ea"/>
                <a:cs typeface="+mj-cs"/>
              </a:rPr>
              <a:t>Export Compliance Reviews at UMB</a:t>
            </a:r>
          </a:p>
        </p:txBody>
      </p:sp>
      <p:sp>
        <p:nvSpPr>
          <p:cNvPr id="52226" name="Content Placeholder 2">
            <a:extLst>
              <a:ext uri="{FF2B5EF4-FFF2-40B4-BE49-F238E27FC236}">
                <a16:creationId xmlns:a16="http://schemas.microsoft.com/office/drawing/2014/main" id="{5628A154-B5C3-DE4F-B784-E05892AC829B}"/>
              </a:ext>
            </a:extLst>
          </p:cNvPr>
          <p:cNvSpPr>
            <a:spLocks noGrp="1"/>
          </p:cNvSpPr>
          <p:nvPr>
            <p:ph idx="1"/>
          </p:nvPr>
        </p:nvSpPr>
        <p:spPr>
          <a:xfrm>
            <a:off x="457200" y="1383527"/>
            <a:ext cx="8229600" cy="3210698"/>
          </a:xfrm>
        </p:spPr>
        <p:txBody>
          <a:bodyPr/>
          <a:lstStyle/>
          <a:p>
            <a:pPr eaLnBrk="1" hangingPunct="1"/>
            <a:r>
              <a:rPr lang="en-US" altLang="en-US" sz="2400" dirty="0">
                <a:ea typeface="ＭＳ Ｐゴシック" panose="020B0600070205080204" pitchFamily="34" charset="-128"/>
              </a:rPr>
              <a:t>UMB export officers use a subscription software tool for screening foreign persons (entities and individuals) against restricted party lists and country sanctions, and to initiate license review for potentially controlled items.</a:t>
            </a:r>
          </a:p>
          <a:p>
            <a:pPr lvl="1" eaLnBrk="1" hangingPunct="1"/>
            <a:r>
              <a:rPr lang="en-US" altLang="en-US" sz="1800" i="1" dirty="0">
                <a:ea typeface="ＭＳ Ｐゴシック" panose="020B0600070205080204" pitchFamily="34" charset="-128"/>
              </a:rPr>
              <a:t>Restricted party screening </a:t>
            </a:r>
            <a:r>
              <a:rPr lang="en-US" altLang="en-US" sz="1800" dirty="0">
                <a:ea typeface="ＭＳ Ｐゴシック" panose="020B0600070205080204" pitchFamily="34" charset="-128"/>
              </a:rPr>
              <a:t>– PI or administrator will be contacted for more information if required (to eliminate false hits)</a:t>
            </a:r>
          </a:p>
          <a:p>
            <a:pPr lvl="1" eaLnBrk="1" hangingPunct="1"/>
            <a:r>
              <a:rPr lang="en-US" altLang="en-US" sz="1800" i="1" dirty="0">
                <a:ea typeface="ＭＳ Ｐゴシック" panose="020B0600070205080204" pitchFamily="34" charset="-128"/>
              </a:rPr>
              <a:t>Project/technology-related questions</a:t>
            </a:r>
            <a:r>
              <a:rPr lang="en-US" altLang="en-US" sz="1800" dirty="0">
                <a:ea typeface="ＭＳ Ｐゴシック" panose="020B0600070205080204" pitchFamily="34" charset="-128"/>
              </a:rPr>
              <a:t>, e.g., research, training or service details or equipment/software to be used – PI will be contacted for more information if required</a:t>
            </a:r>
          </a:p>
        </p:txBody>
      </p:sp>
      <p:sp>
        <p:nvSpPr>
          <p:cNvPr id="2" name="Slide Number Placeholder 1">
            <a:extLst>
              <a:ext uri="{FF2B5EF4-FFF2-40B4-BE49-F238E27FC236}">
                <a16:creationId xmlns:a16="http://schemas.microsoft.com/office/drawing/2014/main" id="{71DE7F5C-9F69-1C4C-8DF9-DC22EAE2B65B}"/>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8E44A248-9D7F-6C4B-8C37-013108791596}" type="slidenum">
              <a:rPr lang="en-US" altLang="en-US" sz="1200">
                <a:solidFill>
                  <a:srgbClr val="898989"/>
                </a:solidFill>
              </a:rPr>
              <a:pPr eaLnBrk="1" hangingPunct="1"/>
              <a:t>34</a:t>
            </a:fld>
            <a:endParaRPr lang="en-US" altLang="en-US" sz="1200">
              <a:solidFill>
                <a:srgbClr val="89898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2F49AA50-F3B2-5344-B6F4-3CF775CAC59B}"/>
              </a:ext>
            </a:extLst>
          </p:cNvPr>
          <p:cNvSpPr>
            <a:spLocks noGrp="1"/>
          </p:cNvSpPr>
          <p:nvPr>
            <p:ph type="title"/>
          </p:nvPr>
        </p:nvSpPr>
        <p:spPr>
          <a:xfrm>
            <a:off x="457200" y="493713"/>
            <a:ext cx="8229600" cy="857250"/>
          </a:xfrm>
        </p:spPr>
        <p:txBody>
          <a:bodyPr/>
          <a:lstStyle/>
          <a:p>
            <a:pPr eaLnBrk="1" hangingPunct="1"/>
            <a:r>
              <a:rPr lang="en-US" altLang="en-US">
                <a:ea typeface="ＭＳ Ｐゴシック" panose="020B0600070205080204" pitchFamily="34" charset="-128"/>
              </a:rPr>
              <a:t>Analysis of potential issues</a:t>
            </a:r>
          </a:p>
        </p:txBody>
      </p:sp>
      <p:sp>
        <p:nvSpPr>
          <p:cNvPr id="53250" name="Content Placeholder 2">
            <a:extLst>
              <a:ext uri="{FF2B5EF4-FFF2-40B4-BE49-F238E27FC236}">
                <a16:creationId xmlns:a16="http://schemas.microsoft.com/office/drawing/2014/main" id="{A55366DD-B368-7C44-B5E9-D372F9F4AB78}"/>
              </a:ext>
            </a:extLst>
          </p:cNvPr>
          <p:cNvSpPr>
            <a:spLocks noGrp="1"/>
          </p:cNvSpPr>
          <p:nvPr>
            <p:ph idx="1"/>
          </p:nvPr>
        </p:nvSpPr>
        <p:spPr>
          <a:xfrm>
            <a:off x="457200" y="1425575"/>
            <a:ext cx="8229600" cy="3394075"/>
          </a:xfrm>
        </p:spPr>
        <p:txBody>
          <a:bodyPr/>
          <a:lstStyle/>
          <a:p>
            <a:pPr eaLnBrk="1" hangingPunct="1"/>
            <a:r>
              <a:rPr lang="en-US" altLang="en-US" sz="2000" dirty="0">
                <a:ea typeface="ＭＳ Ｐゴシック" panose="020B0600070205080204" pitchFamily="34" charset="-128"/>
              </a:rPr>
              <a:t>Does an exclusion, exemption, general license, or authorization allow the transaction?</a:t>
            </a:r>
          </a:p>
          <a:p>
            <a:pPr lvl="1" eaLnBrk="1" hangingPunct="1"/>
            <a:r>
              <a:rPr lang="en-US" altLang="en-US" sz="1600" i="1" dirty="0">
                <a:ea typeface="ＭＳ Ｐゴシック" panose="020B0600070205080204" pitchFamily="34" charset="-128"/>
              </a:rPr>
              <a:t>If yes</a:t>
            </a:r>
            <a:r>
              <a:rPr lang="en-US" altLang="en-US" sz="1600" dirty="0">
                <a:ea typeface="ＭＳ Ｐゴシック" panose="020B0600070205080204" pitchFamily="34" charset="-128"/>
              </a:rPr>
              <a:t>, the determination is documented and the PI is informed of any conditions or restrictions</a:t>
            </a:r>
          </a:p>
          <a:p>
            <a:pPr lvl="1" eaLnBrk="1" hangingPunct="1"/>
            <a:r>
              <a:rPr lang="en-US" altLang="en-US" sz="1600" i="1" dirty="0">
                <a:ea typeface="ＭＳ Ｐゴシック" panose="020B0600070205080204" pitchFamily="34" charset="-128"/>
              </a:rPr>
              <a:t>If no</a:t>
            </a:r>
            <a:r>
              <a:rPr lang="en-US" altLang="en-US" sz="1600" dirty="0">
                <a:ea typeface="ＭＳ Ｐゴシック" panose="020B0600070205080204" pitchFamily="34" charset="-128"/>
              </a:rPr>
              <a:t>, then UMB’s export officers work with the PI to decide whether or not to request a license or other authorization from the regulating agency. </a:t>
            </a:r>
          </a:p>
          <a:p>
            <a:pPr eaLnBrk="1" hangingPunct="1"/>
            <a:r>
              <a:rPr lang="en-US" altLang="en-US" sz="2000" dirty="0">
                <a:ea typeface="ＭＳ Ｐゴシック" panose="020B0600070205080204" pitchFamily="34" charset="-128"/>
              </a:rPr>
              <a:t>If a specific license or authorization is needed:  the timetable for agency response and obtaining a license or authorization is </a:t>
            </a:r>
            <a:r>
              <a:rPr lang="en-US" altLang="en-US" sz="2000" u="sng" dirty="0">
                <a:ea typeface="ＭＳ Ｐゴシック" panose="020B0600070205080204" pitchFamily="34" charset="-128"/>
              </a:rPr>
              <a:t>weeks to months</a:t>
            </a:r>
            <a:r>
              <a:rPr lang="en-US" altLang="en-US" sz="2000" dirty="0">
                <a:ea typeface="ＭＳ Ｐゴシック" panose="020B0600070205080204" pitchFamily="34" charset="-128"/>
              </a:rPr>
              <a:t>, with no guarantee that the request will be granted. Be prepared for a “plan B”.</a:t>
            </a:r>
          </a:p>
        </p:txBody>
      </p:sp>
      <p:sp>
        <p:nvSpPr>
          <p:cNvPr id="2" name="Slide Number Placeholder 1">
            <a:extLst>
              <a:ext uri="{FF2B5EF4-FFF2-40B4-BE49-F238E27FC236}">
                <a16:creationId xmlns:a16="http://schemas.microsoft.com/office/drawing/2014/main" id="{731BD032-272B-8546-B8BF-75EE241346DC}"/>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570B87D1-89CF-654E-A51B-974428E72B19}" type="slidenum">
              <a:rPr lang="en-US" altLang="en-US" sz="1200">
                <a:solidFill>
                  <a:srgbClr val="898989"/>
                </a:solidFill>
              </a:rPr>
              <a:pPr eaLnBrk="1" hangingPunct="1"/>
              <a:t>35</a:t>
            </a:fld>
            <a:endParaRPr lang="en-US" altLang="en-US" sz="1200">
              <a:solidFill>
                <a:srgbClr val="89898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a:extLst>
              <a:ext uri="{FF2B5EF4-FFF2-40B4-BE49-F238E27FC236}">
                <a16:creationId xmlns:a16="http://schemas.microsoft.com/office/drawing/2014/main" id="{0BD4240A-C0B8-2E4D-A233-4BD9EBE511FA}"/>
              </a:ext>
            </a:extLst>
          </p:cNvPr>
          <p:cNvSpPr>
            <a:spLocks noGrp="1"/>
          </p:cNvSpPr>
          <p:nvPr>
            <p:ph type="title"/>
          </p:nvPr>
        </p:nvSpPr>
        <p:spPr>
          <a:xfrm>
            <a:off x="457200" y="663575"/>
            <a:ext cx="8229600" cy="633413"/>
          </a:xfrm>
        </p:spPr>
        <p:txBody>
          <a:bodyPr/>
          <a:lstStyle/>
          <a:p>
            <a:pPr eaLnBrk="1" hangingPunct="1"/>
            <a:r>
              <a:rPr lang="en-US" altLang="en-US" sz="3600">
                <a:ea typeface="ＭＳ Ｐゴシック" panose="020B0600070205080204" pitchFamily="34" charset="-128"/>
              </a:rPr>
              <a:t>Key Export Compliance Reviews at UMB</a:t>
            </a:r>
          </a:p>
        </p:txBody>
      </p:sp>
      <p:sp>
        <p:nvSpPr>
          <p:cNvPr id="54274" name="Content Placeholder 2">
            <a:extLst>
              <a:ext uri="{FF2B5EF4-FFF2-40B4-BE49-F238E27FC236}">
                <a16:creationId xmlns:a16="http://schemas.microsoft.com/office/drawing/2014/main" id="{72E03E18-4E17-CA4C-8A36-B9C7C2D94BF8}"/>
              </a:ext>
            </a:extLst>
          </p:cNvPr>
          <p:cNvSpPr>
            <a:spLocks noGrp="1"/>
          </p:cNvSpPr>
          <p:nvPr>
            <p:ph idx="1"/>
          </p:nvPr>
        </p:nvSpPr>
        <p:spPr>
          <a:xfrm>
            <a:off x="457200" y="1296988"/>
            <a:ext cx="8229600" cy="3297237"/>
          </a:xfrm>
        </p:spPr>
        <p:txBody>
          <a:bodyPr/>
          <a:lstStyle/>
          <a:p>
            <a:pPr eaLnBrk="1" hangingPunct="1"/>
            <a:r>
              <a:rPr lang="en-US" altLang="en-US" sz="2000" dirty="0">
                <a:ea typeface="ＭＳ Ｐゴシック" panose="020B0600070205080204" pitchFamily="34" charset="-128"/>
              </a:rPr>
              <a:t>Deemed export review and I-129 visa petition export control certifications for foreign national employees</a:t>
            </a:r>
          </a:p>
          <a:p>
            <a:pPr eaLnBrk="1" hangingPunct="1"/>
            <a:r>
              <a:rPr lang="en-US" altLang="en-US" sz="2000" dirty="0">
                <a:ea typeface="ＭＳ Ｐゴシック" panose="020B0600070205080204" pitchFamily="34" charset="-128"/>
              </a:rPr>
              <a:t>Foreign national visiting scientists and scholars</a:t>
            </a:r>
          </a:p>
          <a:p>
            <a:pPr eaLnBrk="1" hangingPunct="1"/>
            <a:r>
              <a:rPr lang="en-US" altLang="en-US" sz="2000" dirty="0">
                <a:ea typeface="ＭＳ Ｐゴシック" panose="020B0600070205080204" pitchFamily="34" charset="-128"/>
              </a:rPr>
              <a:t>Subawards, consultant agreements, material transfer agreements for non-U.S. entities/persons</a:t>
            </a:r>
          </a:p>
          <a:p>
            <a:pPr eaLnBrk="1" hangingPunct="1"/>
            <a:r>
              <a:rPr lang="en-US" altLang="en-US" sz="2000" dirty="0">
                <a:ea typeface="ＭＳ Ｐゴシック" panose="020B0600070205080204" pitchFamily="34" charset="-128"/>
              </a:rPr>
              <a:t>Review of awards with overseas project work (on a risk basis)</a:t>
            </a:r>
          </a:p>
        </p:txBody>
      </p:sp>
      <p:sp>
        <p:nvSpPr>
          <p:cNvPr id="2" name="Slide Number Placeholder 1">
            <a:extLst>
              <a:ext uri="{FF2B5EF4-FFF2-40B4-BE49-F238E27FC236}">
                <a16:creationId xmlns:a16="http://schemas.microsoft.com/office/drawing/2014/main" id="{DB47ABE7-C58D-E54E-A1F9-BA180B1203A8}"/>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905C3FF3-D849-B84A-AE56-EB65B48102B6}" type="slidenum">
              <a:rPr lang="en-US" altLang="en-US" sz="1200">
                <a:solidFill>
                  <a:srgbClr val="898989"/>
                </a:solidFill>
              </a:rPr>
              <a:pPr eaLnBrk="1" hangingPunct="1"/>
              <a:t>36</a:t>
            </a:fld>
            <a:endParaRPr lang="en-US" altLang="en-US" sz="1200">
              <a:solidFill>
                <a:srgbClr val="898989"/>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a:extLst>
              <a:ext uri="{FF2B5EF4-FFF2-40B4-BE49-F238E27FC236}">
                <a16:creationId xmlns:a16="http://schemas.microsoft.com/office/drawing/2014/main" id="{803DE6E3-A27B-7145-AE61-CC3BC5332C36}"/>
              </a:ext>
            </a:extLst>
          </p:cNvPr>
          <p:cNvSpPr>
            <a:spLocks noGrp="1"/>
          </p:cNvSpPr>
          <p:nvPr>
            <p:ph type="title"/>
          </p:nvPr>
        </p:nvSpPr>
        <p:spPr>
          <a:xfrm>
            <a:off x="457200" y="515938"/>
            <a:ext cx="8229600" cy="857250"/>
          </a:xfrm>
        </p:spPr>
        <p:txBody>
          <a:bodyPr/>
          <a:lstStyle/>
          <a:p>
            <a:r>
              <a:rPr lang="en-US" altLang="en-US" dirty="0">
                <a:ea typeface="ＭＳ Ｐゴシック" panose="020B0600070205080204" pitchFamily="34" charset="-128"/>
              </a:rPr>
              <a:t>Other available reviews </a:t>
            </a:r>
            <a:br>
              <a:rPr lang="en-US" altLang="en-US" dirty="0">
                <a:ea typeface="ＭＳ Ｐゴシック" panose="020B0600070205080204" pitchFamily="34" charset="-128"/>
              </a:rPr>
            </a:br>
            <a:r>
              <a:rPr lang="en-US" altLang="en-US" sz="3200" dirty="0">
                <a:ea typeface="ＭＳ Ｐゴシック" panose="020B0600070205080204" pitchFamily="34" charset="-128"/>
              </a:rPr>
              <a:t>(performed on request or as spot-checks)</a:t>
            </a:r>
          </a:p>
        </p:txBody>
      </p:sp>
      <p:sp>
        <p:nvSpPr>
          <p:cNvPr id="55298" name="Content Placeholder 2">
            <a:extLst>
              <a:ext uri="{FF2B5EF4-FFF2-40B4-BE49-F238E27FC236}">
                <a16:creationId xmlns:a16="http://schemas.microsoft.com/office/drawing/2014/main" id="{329B896B-F83F-BD47-A81B-8839668E52EE}"/>
              </a:ext>
            </a:extLst>
          </p:cNvPr>
          <p:cNvSpPr>
            <a:spLocks noGrp="1"/>
          </p:cNvSpPr>
          <p:nvPr>
            <p:ph idx="1"/>
          </p:nvPr>
        </p:nvSpPr>
        <p:spPr>
          <a:xfrm>
            <a:off x="457200" y="1709529"/>
            <a:ext cx="8229600" cy="2884695"/>
          </a:xfrm>
        </p:spPr>
        <p:txBody>
          <a:bodyPr/>
          <a:lstStyle/>
          <a:p>
            <a:r>
              <a:rPr lang="en-US" altLang="en-US" sz="2000" dirty="0">
                <a:ea typeface="ＭＳ Ｐゴシック" panose="020B0600070205080204" pitchFamily="34" charset="-128"/>
              </a:rPr>
              <a:t>Potential issues at the proposal stage</a:t>
            </a:r>
          </a:p>
          <a:p>
            <a:r>
              <a:rPr lang="en-US" altLang="en-US" sz="2000" dirty="0">
                <a:ea typeface="ＭＳ Ｐゴシック" panose="020B0600070205080204" pitchFamily="34" charset="-128"/>
              </a:rPr>
              <a:t>International travel</a:t>
            </a:r>
          </a:p>
          <a:p>
            <a:r>
              <a:rPr lang="en-US" altLang="en-US" sz="2000" dirty="0">
                <a:ea typeface="ＭＳ Ｐゴシック" panose="020B0600070205080204" pitchFamily="34" charset="-128"/>
              </a:rPr>
              <a:t>International shipping</a:t>
            </a:r>
          </a:p>
          <a:p>
            <a:r>
              <a:rPr lang="en-US" altLang="en-US" sz="2000" b="1" dirty="0">
                <a:ea typeface="ＭＳ Ｐゴシック" panose="020B0600070205080204" pitchFamily="34" charset="-128"/>
              </a:rPr>
              <a:t>Restricted party screening </a:t>
            </a:r>
            <a:r>
              <a:rPr lang="en-US" altLang="en-US" sz="2000" dirty="0">
                <a:ea typeface="ＭＳ Ｐゴシック" panose="020B0600070205080204" pitchFamily="34" charset="-128"/>
              </a:rPr>
              <a:t>may be requested for any transaction with foreign individuals or entities, e.g., international conference attendees on campus, overseas wire transfer not associated with a subaward, foreign national consultants, etc.</a:t>
            </a:r>
          </a:p>
        </p:txBody>
      </p:sp>
      <p:sp>
        <p:nvSpPr>
          <p:cNvPr id="4" name="Slide Number Placeholder 3">
            <a:extLst>
              <a:ext uri="{FF2B5EF4-FFF2-40B4-BE49-F238E27FC236}">
                <a16:creationId xmlns:a16="http://schemas.microsoft.com/office/drawing/2014/main" id="{822B3230-D66E-A04B-933D-C25FB50E04B9}"/>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D574C693-AB84-3D4C-8915-19E46583EDEF}" type="slidenum">
              <a:rPr lang="en-US" altLang="en-US" sz="1200">
                <a:solidFill>
                  <a:srgbClr val="898989"/>
                </a:solidFill>
              </a:rPr>
              <a:pPr eaLnBrk="1" hangingPunct="1"/>
              <a:t>37</a:t>
            </a:fld>
            <a:endParaRPr lang="en-US" altLang="en-US" sz="1200">
              <a:solidFill>
                <a:srgbClr val="898989"/>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B72DBA00-554B-604F-8971-7A65D5EE3666}"/>
              </a:ext>
            </a:extLst>
          </p:cNvPr>
          <p:cNvSpPr>
            <a:spLocks noGrp="1"/>
          </p:cNvSpPr>
          <p:nvPr>
            <p:ph type="title"/>
          </p:nvPr>
        </p:nvSpPr>
        <p:spPr>
          <a:xfrm>
            <a:off x="457200" y="503238"/>
            <a:ext cx="8229600" cy="857250"/>
          </a:xfrm>
        </p:spPr>
        <p:txBody>
          <a:bodyPr/>
          <a:lstStyle/>
          <a:p>
            <a:r>
              <a:rPr lang="en-US" altLang="en-US" dirty="0">
                <a:ea typeface="ＭＳ Ｐゴシック" panose="020B0600070205080204" pitchFamily="34" charset="-128"/>
              </a:rPr>
              <a:t>Deemed Export Control review</a:t>
            </a:r>
          </a:p>
        </p:txBody>
      </p:sp>
      <p:sp>
        <p:nvSpPr>
          <p:cNvPr id="56322" name="Content Placeholder 2">
            <a:extLst>
              <a:ext uri="{FF2B5EF4-FFF2-40B4-BE49-F238E27FC236}">
                <a16:creationId xmlns:a16="http://schemas.microsoft.com/office/drawing/2014/main" id="{F4A28F11-0ABF-524D-88E1-6F1BEFE3BD51}"/>
              </a:ext>
            </a:extLst>
          </p:cNvPr>
          <p:cNvSpPr>
            <a:spLocks noGrp="1"/>
          </p:cNvSpPr>
          <p:nvPr>
            <p:ph idx="1"/>
          </p:nvPr>
        </p:nvSpPr>
        <p:spPr>
          <a:xfrm>
            <a:off x="457200" y="1487488"/>
            <a:ext cx="8229600" cy="3106737"/>
          </a:xfrm>
        </p:spPr>
        <p:txBody>
          <a:bodyPr/>
          <a:lstStyle/>
          <a:p>
            <a:pPr marL="0" indent="0">
              <a:buFont typeface="Arial" panose="020B0604020202020204" pitchFamily="34" charset="0"/>
              <a:buNone/>
            </a:pPr>
            <a:r>
              <a:rPr lang="en-US" altLang="en-US" sz="2800" dirty="0">
                <a:ea typeface="ＭＳ Ｐゴシック" panose="020B0600070205080204" pitchFamily="34" charset="-128"/>
              </a:rPr>
              <a:t>Submit the Deemed Export Control Form for review of all foreign national employees on work visas including H-1B, paid J-1, F-1 OPT, etc.</a:t>
            </a:r>
          </a:p>
          <a:p>
            <a:pPr lvl="1"/>
            <a:r>
              <a:rPr lang="en-US" altLang="en-US" sz="2400" dirty="0">
                <a:ea typeface="ＭＳ Ｐゴシック" panose="020B0600070205080204" pitchFamily="34" charset="-128"/>
              </a:rPr>
              <a:t>Included with HR and Office of International Services packets</a:t>
            </a:r>
          </a:p>
          <a:p>
            <a:pPr marL="0" indent="0">
              <a:buFont typeface="Arial" panose="020B0604020202020204" pitchFamily="34" charset="0"/>
              <a:buNone/>
            </a:pPr>
            <a:r>
              <a:rPr lang="en-US" altLang="en-US" sz="1800" dirty="0">
                <a:ea typeface="ＭＳ Ｐゴシック" panose="020B0600070205080204" pitchFamily="34" charset="-128"/>
                <a:hlinkClick r:id="rId2"/>
              </a:rPr>
              <a:t>http://www.umaryland.edu/media/umb/ord/documents/DEForm-rev-Aug2016.pdf</a:t>
            </a:r>
            <a:r>
              <a:rPr lang="en-US" altLang="en-US" sz="1800" dirty="0">
                <a:ea typeface="ＭＳ Ｐゴシック" panose="020B0600070205080204" pitchFamily="34" charset="-128"/>
              </a:rPr>
              <a:t> </a:t>
            </a:r>
          </a:p>
          <a:p>
            <a:pPr marL="0" indent="0">
              <a:buFont typeface="Arial" panose="020B0604020202020204" pitchFamily="34" charset="0"/>
              <a:buNone/>
            </a:pPr>
            <a:endParaRPr lang="en-US" altLang="en-US" sz="1800" dirty="0">
              <a:ea typeface="ＭＳ Ｐゴシック" panose="020B0600070205080204" pitchFamily="34" charset="-128"/>
            </a:endParaRPr>
          </a:p>
          <a:p>
            <a:pPr marL="0" indent="0">
              <a:buFont typeface="Arial" panose="020B0604020202020204" pitchFamily="34" charset="0"/>
              <a:buNone/>
            </a:pPr>
            <a:r>
              <a:rPr lang="en-US" altLang="en-US" sz="1800" dirty="0">
                <a:ea typeface="ＭＳ Ｐゴシック" panose="020B0600070205080204" pitchFamily="34" charset="-128"/>
                <a:hlinkClick r:id="rId3"/>
              </a:rPr>
              <a:t>http://www.umaryland.edu/ord/export-compliance/procedures/deemed-exports/</a:t>
            </a:r>
            <a:r>
              <a:rPr lang="en-US" altLang="en-US" sz="1800" dirty="0">
                <a:ea typeface="ＭＳ Ｐゴシック" panose="020B0600070205080204" pitchFamily="34" charset="-128"/>
              </a:rPr>
              <a:t> </a:t>
            </a:r>
          </a:p>
        </p:txBody>
      </p:sp>
      <p:sp>
        <p:nvSpPr>
          <p:cNvPr id="4" name="Slide Number Placeholder 3">
            <a:extLst>
              <a:ext uri="{FF2B5EF4-FFF2-40B4-BE49-F238E27FC236}">
                <a16:creationId xmlns:a16="http://schemas.microsoft.com/office/drawing/2014/main" id="{AA6ED482-1808-6C41-AE18-DCB319FFB1A4}"/>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C3328FA7-FC15-4443-B600-F78ECBFD0A2C}" type="slidenum">
              <a:rPr lang="en-US" altLang="en-US" sz="1200">
                <a:solidFill>
                  <a:srgbClr val="898989"/>
                </a:solidFill>
              </a:rPr>
              <a:pPr eaLnBrk="1" hangingPunct="1"/>
              <a:t>38</a:t>
            </a:fld>
            <a:endParaRPr lang="en-US" altLang="en-US" sz="1200">
              <a:solidFill>
                <a:srgbClr val="898989"/>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a:extLst>
              <a:ext uri="{FF2B5EF4-FFF2-40B4-BE49-F238E27FC236}">
                <a16:creationId xmlns:a16="http://schemas.microsoft.com/office/drawing/2014/main" id="{D512458E-FB0C-5F4F-9078-68D48AC103CD}"/>
              </a:ext>
            </a:extLst>
          </p:cNvPr>
          <p:cNvSpPr>
            <a:spLocks noGrp="1"/>
          </p:cNvSpPr>
          <p:nvPr>
            <p:ph type="title"/>
          </p:nvPr>
        </p:nvSpPr>
        <p:spPr>
          <a:xfrm>
            <a:off x="457200" y="517525"/>
            <a:ext cx="8229600" cy="633413"/>
          </a:xfrm>
        </p:spPr>
        <p:txBody>
          <a:bodyPr rtlCol="0">
            <a:normAutofit fontScale="90000"/>
          </a:bodyPr>
          <a:lstStyle/>
          <a:p>
            <a:pPr eaLnBrk="1" fontAlgn="auto" hangingPunct="1">
              <a:spcAft>
                <a:spcPts val="0"/>
              </a:spcAft>
              <a:defRPr/>
            </a:pPr>
            <a:r>
              <a:rPr lang="en-US" dirty="0">
                <a:ea typeface="+mj-ea"/>
                <a:cs typeface="+mj-cs"/>
              </a:rPr>
              <a:t>Visiting scientists/scholars</a:t>
            </a:r>
          </a:p>
        </p:txBody>
      </p:sp>
      <p:sp>
        <p:nvSpPr>
          <p:cNvPr id="32770" name="Content Placeholder 2">
            <a:extLst>
              <a:ext uri="{FF2B5EF4-FFF2-40B4-BE49-F238E27FC236}">
                <a16:creationId xmlns:a16="http://schemas.microsoft.com/office/drawing/2014/main" id="{243162ED-F664-A540-A13F-813C75663775}"/>
              </a:ext>
            </a:extLst>
          </p:cNvPr>
          <p:cNvSpPr>
            <a:spLocks noGrp="1"/>
          </p:cNvSpPr>
          <p:nvPr>
            <p:ph idx="1"/>
          </p:nvPr>
        </p:nvSpPr>
        <p:spPr>
          <a:xfrm>
            <a:off x="457200" y="1150938"/>
            <a:ext cx="8489950" cy="3860800"/>
          </a:xfrm>
        </p:spPr>
        <p:txBody>
          <a:bodyPr>
            <a:normAutofit/>
          </a:bodyPr>
          <a:lstStyle/>
          <a:p>
            <a:pPr marL="0" indent="0" eaLnBrk="1" hangingPunct="1">
              <a:buFont typeface="Arial" panose="020B0604020202020204" pitchFamily="34" charset="0"/>
              <a:buNone/>
            </a:pPr>
            <a:r>
              <a:rPr lang="en-US" altLang="en-US" sz="1800" dirty="0">
                <a:ea typeface="ＭＳ Ｐゴシック" panose="020B0600070205080204" pitchFamily="34" charset="-128"/>
                <a:hlinkClick r:id="rId3"/>
              </a:rPr>
              <a:t>http://www.umaryland.edu/ord/export-compliance/procedures/international-visitors/</a:t>
            </a:r>
            <a:r>
              <a:rPr lang="en-US" altLang="en-US" sz="1800" dirty="0">
                <a:ea typeface="ＭＳ Ｐゴシック" panose="020B0600070205080204" pitchFamily="34" charset="-128"/>
              </a:rPr>
              <a:t> </a:t>
            </a:r>
          </a:p>
          <a:p>
            <a:pPr eaLnBrk="1" hangingPunct="1"/>
            <a:r>
              <a:rPr lang="en-US" altLang="en-US" sz="2400" dirty="0">
                <a:ea typeface="ＭＳ Ｐゴシック" panose="020B0600070205080204" pitchFamily="34" charset="-128"/>
              </a:rPr>
              <a:t>Export review includes restricted party screening of visitor and their home organization (if any) and review of proposed activities at UMB</a:t>
            </a:r>
          </a:p>
          <a:p>
            <a:pPr eaLnBrk="1" hangingPunct="1"/>
            <a:r>
              <a:rPr lang="en-US" altLang="en-US" sz="2400" b="1" dirty="0">
                <a:ea typeface="ＭＳ Ｐゴシック" panose="020B0600070205080204" pitchFamily="34" charset="-128"/>
              </a:rPr>
              <a:t>Visiting scientist agreement required </a:t>
            </a:r>
            <a:r>
              <a:rPr lang="en-US" altLang="en-US" sz="2400" dirty="0">
                <a:ea typeface="ＭＳ Ｐゴシック" panose="020B0600070205080204" pitchFamily="34" charset="-128"/>
              </a:rPr>
              <a:t>– Visitors/Volunteers who are not paid by UMB and who will have independent access to facilities (i.e., a UMB One Card) must sign a Visiting Scientist Agreement</a:t>
            </a:r>
          </a:p>
          <a:p>
            <a:pPr lvl="1" eaLnBrk="1" hangingPunct="1">
              <a:buFont typeface="Arial" panose="020B0604020202020204" pitchFamily="34" charset="0"/>
              <a:buChar char="•"/>
            </a:pPr>
            <a:r>
              <a:rPr lang="en-US" altLang="en-US" sz="2000" dirty="0">
                <a:ea typeface="ＭＳ Ｐゴシック" panose="020B0600070205080204" pitchFamily="34" charset="-128"/>
              </a:rPr>
              <a:t>Protects UMB and PI with terms addressing intellectual property, confidentiality, other issues</a:t>
            </a:r>
          </a:p>
        </p:txBody>
      </p:sp>
      <p:sp>
        <p:nvSpPr>
          <p:cNvPr id="2" name="Slide Number Placeholder 1">
            <a:extLst>
              <a:ext uri="{FF2B5EF4-FFF2-40B4-BE49-F238E27FC236}">
                <a16:creationId xmlns:a16="http://schemas.microsoft.com/office/drawing/2014/main" id="{91FBE44B-4614-4849-BAC5-184FBB74B80D}"/>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BDB5EB94-AB76-B044-87BD-E03D5D48CD5D}" type="slidenum">
              <a:rPr lang="en-US" altLang="en-US" sz="1200">
                <a:solidFill>
                  <a:srgbClr val="898989"/>
                </a:solidFill>
              </a:rPr>
              <a:pPr eaLnBrk="1" hangingPunct="1"/>
              <a:t>39</a:t>
            </a:fld>
            <a:endParaRPr lang="en-US" altLang="en-US" sz="1200">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B46D877E-662A-9D4D-AAD0-068F9F216355}"/>
              </a:ext>
            </a:extLst>
          </p:cNvPr>
          <p:cNvSpPr>
            <a:spLocks noGrp="1"/>
          </p:cNvSpPr>
          <p:nvPr>
            <p:ph type="title"/>
          </p:nvPr>
        </p:nvSpPr>
        <p:spPr>
          <a:xfrm>
            <a:off x="457200" y="566738"/>
            <a:ext cx="8229600" cy="633412"/>
          </a:xfrm>
        </p:spPr>
        <p:txBody>
          <a:bodyPr rtlCol="0">
            <a:normAutofit fontScale="90000"/>
          </a:bodyPr>
          <a:lstStyle/>
          <a:p>
            <a:pPr eaLnBrk="1" fontAlgn="auto" hangingPunct="1">
              <a:spcAft>
                <a:spcPts val="0"/>
              </a:spcAft>
              <a:defRPr/>
            </a:pPr>
            <a:r>
              <a:rPr lang="en-US" dirty="0">
                <a:ea typeface="+mj-ea"/>
                <a:cs typeface="+mj-cs"/>
              </a:rPr>
              <a:t>Who is a Foreign Person?</a:t>
            </a:r>
          </a:p>
        </p:txBody>
      </p:sp>
      <p:sp>
        <p:nvSpPr>
          <p:cNvPr id="18434" name="Content Placeholder 2">
            <a:extLst>
              <a:ext uri="{FF2B5EF4-FFF2-40B4-BE49-F238E27FC236}">
                <a16:creationId xmlns:a16="http://schemas.microsoft.com/office/drawing/2014/main" id="{62429D12-DE2F-0340-AB70-F1EC11B77983}"/>
              </a:ext>
            </a:extLst>
          </p:cNvPr>
          <p:cNvSpPr>
            <a:spLocks noGrp="1"/>
          </p:cNvSpPr>
          <p:nvPr>
            <p:ph idx="1"/>
          </p:nvPr>
        </p:nvSpPr>
        <p:spPr>
          <a:xfrm>
            <a:off x="457200" y="1279525"/>
            <a:ext cx="8393113" cy="3314700"/>
          </a:xfrm>
        </p:spPr>
        <p:txBody>
          <a:bodyPr/>
          <a:lstStyle/>
          <a:p>
            <a:pPr marL="457200" indent="-457200" eaLnBrk="1" hangingPunct="1">
              <a:buFont typeface="Calibri" panose="020F0502020204030204" pitchFamily="34" charset="0"/>
              <a:buAutoNum type="arabicPeriod"/>
            </a:pPr>
            <a:r>
              <a:rPr lang="en-US" altLang="en-US" sz="2400">
                <a:ea typeface="ＭＳ Ｐゴシック" panose="020B0600070205080204" pitchFamily="34" charset="-128"/>
              </a:rPr>
              <a:t>Any person who is NOT a:</a:t>
            </a:r>
          </a:p>
          <a:p>
            <a:pPr lvl="1" eaLnBrk="1" hangingPunct="1"/>
            <a:r>
              <a:rPr lang="en-US" altLang="en-US" sz="2000">
                <a:ea typeface="ＭＳ Ｐゴシック" panose="020B0600070205080204" pitchFamily="34" charset="-128"/>
              </a:rPr>
              <a:t>U.S. citizen</a:t>
            </a:r>
          </a:p>
          <a:p>
            <a:pPr lvl="1" eaLnBrk="1" hangingPunct="1"/>
            <a:r>
              <a:rPr lang="en-US" altLang="en-US" sz="2000">
                <a:ea typeface="ＭＳ Ｐゴシック" panose="020B0600070205080204" pitchFamily="34" charset="-128"/>
              </a:rPr>
              <a:t>U.S. Permanent Resident (Green Card holder)</a:t>
            </a:r>
          </a:p>
          <a:p>
            <a:pPr lvl="1" eaLnBrk="1" hangingPunct="1"/>
            <a:r>
              <a:rPr lang="en-US" altLang="en-US" sz="2000">
                <a:ea typeface="ＭＳ Ｐゴシック" panose="020B0600070205080204" pitchFamily="34" charset="-128"/>
              </a:rPr>
              <a:t>Person who has been granted political asylum by the U.S.</a:t>
            </a:r>
          </a:p>
          <a:p>
            <a:pPr marL="457200" indent="-457200" eaLnBrk="1" hangingPunct="1">
              <a:buFont typeface="Calibri" panose="020F0502020204030204" pitchFamily="34" charset="0"/>
              <a:buAutoNum type="arabicPeriod"/>
            </a:pPr>
            <a:r>
              <a:rPr lang="en-US" altLang="en-US" sz="2400">
                <a:ea typeface="ＭＳ Ｐゴシック" panose="020B0600070205080204" pitchFamily="34" charset="-128"/>
              </a:rPr>
              <a:t>Any foreign corporation, entity, partnership or group that is not incorporated or organized to do business in the U.S.</a:t>
            </a:r>
          </a:p>
          <a:p>
            <a:pPr marL="457200" indent="-457200" eaLnBrk="1" hangingPunct="1">
              <a:buFont typeface="Calibri" panose="020F0502020204030204" pitchFamily="34" charset="0"/>
              <a:buAutoNum type="arabicPeriod"/>
            </a:pPr>
            <a:r>
              <a:rPr lang="en-US" altLang="en-US" sz="2400">
                <a:ea typeface="ＭＳ Ｐゴシック" panose="020B0600070205080204" pitchFamily="34" charset="-128"/>
              </a:rPr>
              <a:t>Any foreign government</a:t>
            </a:r>
          </a:p>
          <a:p>
            <a:pPr marL="457200" indent="-457200" eaLnBrk="1" hangingPunct="1">
              <a:buFont typeface="Calibri" panose="020F0502020204030204" pitchFamily="34" charset="0"/>
              <a:buAutoNum type="arabicPeriod"/>
            </a:pPr>
            <a:r>
              <a:rPr lang="en-US" altLang="en-US" sz="2400">
                <a:ea typeface="ＭＳ Ｐゴシック" panose="020B0600070205080204" pitchFamily="34" charset="-128"/>
              </a:rPr>
              <a:t>Individuals (including U.S. citizens) who represent a foreign government or foreign entity</a:t>
            </a:r>
          </a:p>
        </p:txBody>
      </p:sp>
      <p:sp>
        <p:nvSpPr>
          <p:cNvPr id="2" name="Slide Number Placeholder 1">
            <a:extLst>
              <a:ext uri="{FF2B5EF4-FFF2-40B4-BE49-F238E27FC236}">
                <a16:creationId xmlns:a16="http://schemas.microsoft.com/office/drawing/2014/main" id="{175895AA-5304-7648-82F3-0D7FC8089930}"/>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7DF581C5-36D7-7E44-B6F0-E2DF95098111}" type="slidenum">
              <a:rPr lang="en-US" altLang="en-US" sz="1200">
                <a:solidFill>
                  <a:srgbClr val="898989"/>
                </a:solidFill>
              </a:rPr>
              <a:pPr eaLnBrk="1" hangingPunct="1"/>
              <a:t>4</a:t>
            </a:fld>
            <a:endParaRPr lang="en-US" altLang="en-US" sz="1200">
              <a:solidFill>
                <a:srgbClr val="898989"/>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a16="http://schemas.microsoft.com/office/drawing/2014/main" id="{9D711E3A-FF54-1641-AE83-75A583D4EE4B}"/>
              </a:ext>
            </a:extLst>
          </p:cNvPr>
          <p:cNvSpPr>
            <a:spLocks noGrp="1"/>
          </p:cNvSpPr>
          <p:nvPr>
            <p:ph type="title"/>
          </p:nvPr>
        </p:nvSpPr>
        <p:spPr>
          <a:xfrm>
            <a:off x="457200" y="630238"/>
            <a:ext cx="8229600" cy="633412"/>
          </a:xfrm>
        </p:spPr>
        <p:txBody>
          <a:bodyPr rtlCol="0">
            <a:normAutofit fontScale="90000"/>
          </a:bodyPr>
          <a:lstStyle/>
          <a:p>
            <a:pPr eaLnBrk="1" fontAlgn="auto" hangingPunct="1">
              <a:spcAft>
                <a:spcPts val="0"/>
              </a:spcAft>
              <a:defRPr/>
            </a:pPr>
            <a:r>
              <a:rPr lang="en-US" dirty="0" err="1">
                <a:ea typeface="+mj-ea"/>
                <a:cs typeface="+mj-cs"/>
              </a:rPr>
              <a:t>Subawards</a:t>
            </a:r>
            <a:endParaRPr lang="en-US" dirty="0">
              <a:ea typeface="+mj-ea"/>
              <a:cs typeface="+mj-cs"/>
            </a:endParaRPr>
          </a:p>
        </p:txBody>
      </p:sp>
      <p:sp>
        <p:nvSpPr>
          <p:cNvPr id="57346" name="Content Placeholder 2">
            <a:extLst>
              <a:ext uri="{FF2B5EF4-FFF2-40B4-BE49-F238E27FC236}">
                <a16:creationId xmlns:a16="http://schemas.microsoft.com/office/drawing/2014/main" id="{16655DBC-90FF-9846-9F76-C7387FF1E9CA}"/>
              </a:ext>
            </a:extLst>
          </p:cNvPr>
          <p:cNvSpPr>
            <a:spLocks noGrp="1"/>
          </p:cNvSpPr>
          <p:nvPr>
            <p:ph idx="1"/>
          </p:nvPr>
        </p:nvSpPr>
        <p:spPr>
          <a:xfrm>
            <a:off x="457200" y="1500188"/>
            <a:ext cx="8229600" cy="3094037"/>
          </a:xfrm>
        </p:spPr>
        <p:txBody>
          <a:bodyPr/>
          <a:lstStyle/>
          <a:p>
            <a:pPr eaLnBrk="1" hangingPunct="1">
              <a:buFont typeface="Arial" charset="0"/>
              <a:buChar char="•"/>
              <a:defRPr/>
            </a:pPr>
            <a:r>
              <a:rPr lang="en-US" sz="2400" dirty="0"/>
              <a:t>Export control review usually occurs after the department submits a </a:t>
            </a:r>
            <a:r>
              <a:rPr lang="en-US" sz="2400" dirty="0" err="1"/>
              <a:t>Subaward</a:t>
            </a:r>
            <a:r>
              <a:rPr lang="en-US" sz="2400" dirty="0"/>
              <a:t> Request naming a foreign </a:t>
            </a:r>
            <a:r>
              <a:rPr lang="en-US" sz="2400" dirty="0" err="1"/>
              <a:t>subrecipient</a:t>
            </a:r>
            <a:endParaRPr lang="en-US" sz="2400" dirty="0"/>
          </a:p>
          <a:p>
            <a:pPr eaLnBrk="1" hangingPunct="1">
              <a:buFont typeface="Arial" charset="0"/>
              <a:buChar char="•"/>
              <a:defRPr/>
            </a:pPr>
            <a:r>
              <a:rPr lang="en-US" sz="2400" dirty="0"/>
              <a:t>Export officer reviews the scope of work and screens organization, </a:t>
            </a:r>
            <a:r>
              <a:rPr lang="en-US" sz="2400" dirty="0" err="1"/>
              <a:t>subrecipient</a:t>
            </a:r>
            <a:r>
              <a:rPr lang="en-US" sz="2400" dirty="0"/>
              <a:t> PI and other key individuals against the restricted party lists</a:t>
            </a:r>
          </a:p>
          <a:p>
            <a:pPr marL="0" indent="0" eaLnBrk="1" hangingPunct="1">
              <a:buFont typeface="Arial" charset="0"/>
              <a:buNone/>
              <a:defRPr/>
            </a:pPr>
            <a:endParaRPr lang="en-US" sz="1800" dirty="0">
              <a:hlinkClick r:id="rId3"/>
            </a:endParaRPr>
          </a:p>
          <a:p>
            <a:pPr marL="0" indent="0" eaLnBrk="1" hangingPunct="1">
              <a:buFont typeface="Arial" charset="0"/>
              <a:buNone/>
              <a:defRPr/>
            </a:pPr>
            <a:r>
              <a:rPr lang="en-US" sz="1800" dirty="0">
                <a:hlinkClick r:id="rId3"/>
              </a:rPr>
              <a:t>http://www.umaryland.edu/ord/export-compliance/procedures/international-subrecipients/</a:t>
            </a:r>
            <a:r>
              <a:rPr lang="en-US" sz="1800" dirty="0"/>
              <a:t> </a:t>
            </a:r>
          </a:p>
        </p:txBody>
      </p:sp>
      <p:sp>
        <p:nvSpPr>
          <p:cNvPr id="2" name="Slide Number Placeholder 1">
            <a:extLst>
              <a:ext uri="{FF2B5EF4-FFF2-40B4-BE49-F238E27FC236}">
                <a16:creationId xmlns:a16="http://schemas.microsoft.com/office/drawing/2014/main" id="{0BD49A66-697E-7445-9EC6-70827A176CE2}"/>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4507F004-4C64-5045-9072-0744D8FB6E8C}" type="slidenum">
              <a:rPr lang="en-US" altLang="en-US" sz="1200">
                <a:solidFill>
                  <a:srgbClr val="898989"/>
                </a:solidFill>
              </a:rPr>
              <a:pPr eaLnBrk="1" hangingPunct="1"/>
              <a:t>40</a:t>
            </a:fld>
            <a:endParaRPr lang="en-US" altLang="en-US" sz="1200">
              <a:solidFill>
                <a:srgbClr val="89898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2D6EC3DF-B1A3-134C-8DC5-0588CC0533D3}"/>
              </a:ext>
            </a:extLst>
          </p:cNvPr>
          <p:cNvSpPr>
            <a:spLocks noGrp="1"/>
          </p:cNvSpPr>
          <p:nvPr>
            <p:ph type="title"/>
          </p:nvPr>
        </p:nvSpPr>
        <p:spPr>
          <a:xfrm>
            <a:off x="457200" y="427038"/>
            <a:ext cx="8229600" cy="857250"/>
          </a:xfrm>
        </p:spPr>
        <p:txBody>
          <a:bodyPr/>
          <a:lstStyle/>
          <a:p>
            <a:r>
              <a:rPr lang="en-US" altLang="en-US" sz="4000" dirty="0">
                <a:ea typeface="ＭＳ Ｐゴシック" panose="020B0600070205080204" pitchFamily="34" charset="-128"/>
              </a:rPr>
              <a:t>Other reviews</a:t>
            </a:r>
          </a:p>
        </p:txBody>
      </p:sp>
      <p:sp>
        <p:nvSpPr>
          <p:cNvPr id="50178" name="Content Placeholder 2">
            <a:extLst>
              <a:ext uri="{FF2B5EF4-FFF2-40B4-BE49-F238E27FC236}">
                <a16:creationId xmlns:a16="http://schemas.microsoft.com/office/drawing/2014/main" id="{A0AF15FC-A2BE-F047-92F6-B7E416BB19B4}"/>
              </a:ext>
            </a:extLst>
          </p:cNvPr>
          <p:cNvSpPr>
            <a:spLocks noGrp="1"/>
          </p:cNvSpPr>
          <p:nvPr>
            <p:ph idx="1"/>
          </p:nvPr>
        </p:nvSpPr>
        <p:spPr>
          <a:xfrm>
            <a:off x="457200" y="1284288"/>
            <a:ext cx="8229600" cy="3309937"/>
          </a:xfrm>
        </p:spPr>
        <p:txBody>
          <a:bodyPr/>
          <a:lstStyle/>
          <a:p>
            <a:r>
              <a:rPr lang="en-US" altLang="en-US" sz="2400" dirty="0">
                <a:ea typeface="ＭＳ Ｐゴシック" panose="020B0600070205080204" pitchFamily="34" charset="-128"/>
              </a:rPr>
              <a:t>Proposal development: Proposals to flag for review should include: </a:t>
            </a:r>
          </a:p>
          <a:p>
            <a:pPr lvl="2"/>
            <a:r>
              <a:rPr lang="en-US" altLang="en-US" sz="1600" dirty="0">
                <a:ea typeface="ＭＳ Ｐゴシック" panose="020B0600070205080204" pitchFamily="34" charset="-128"/>
              </a:rPr>
              <a:t>Proposals involving known sanctioned countries</a:t>
            </a:r>
          </a:p>
          <a:p>
            <a:pPr lvl="2"/>
            <a:r>
              <a:rPr lang="en-US" altLang="en-US" sz="1600" dirty="0">
                <a:ea typeface="ＭＳ Ｐゴシック" panose="020B0600070205080204" pitchFamily="34" charset="-128"/>
              </a:rPr>
              <a:t>Proposals potentially involving a “Defense Article” or “Defense Service” (defined on the next two slides)</a:t>
            </a:r>
          </a:p>
          <a:p>
            <a:r>
              <a:rPr lang="en-US" altLang="en-US" sz="2400" dirty="0">
                <a:ea typeface="ＭＳ Ｐゴシック" panose="020B0600070205080204" pitchFamily="34" charset="-128"/>
              </a:rPr>
              <a:t>International MOUs, teaming agreements and affiliation agreements should always be reviewed. </a:t>
            </a:r>
          </a:p>
          <a:p>
            <a:pPr lvl="1">
              <a:buFont typeface="Arial" panose="020B0604020202020204" pitchFamily="34" charset="0"/>
              <a:buNone/>
            </a:pPr>
            <a:r>
              <a:rPr lang="en-US" altLang="en-US" sz="1600" dirty="0">
                <a:ea typeface="ＭＳ Ｐゴシック" panose="020B0600070205080204" pitchFamily="34" charset="-128"/>
                <a:hlinkClick r:id="rId2"/>
              </a:rPr>
              <a:t>http://www.umaryland.edu/spa/developing-proposals/projects-with-international-components/mous-for-international-initiatives/</a:t>
            </a:r>
            <a:r>
              <a:rPr lang="en-US" altLang="en-US" sz="1600" dirty="0">
                <a:ea typeface="ＭＳ Ｐゴシック" panose="020B0600070205080204" pitchFamily="34" charset="-128"/>
              </a:rPr>
              <a:t> </a:t>
            </a:r>
          </a:p>
          <a:p>
            <a:pPr lvl="1">
              <a:buFont typeface="Arial" panose="020B0604020202020204" pitchFamily="34" charset="0"/>
              <a:buNone/>
            </a:pPr>
            <a:endParaRPr lang="en-US" altLang="en-US" sz="1600" dirty="0">
              <a:ea typeface="ＭＳ Ｐゴシック" panose="020B0600070205080204" pitchFamily="34" charset="-128"/>
            </a:endParaRPr>
          </a:p>
          <a:p>
            <a:pPr marL="0" indent="0">
              <a:buNone/>
            </a:pPr>
            <a:r>
              <a:rPr lang="en-US" altLang="en-US" sz="2000" dirty="0">
                <a:ea typeface="ＭＳ Ｐゴシック" panose="020B0600070205080204" pitchFamily="34" charset="-128"/>
              </a:rPr>
              <a:t>Contact </a:t>
            </a:r>
            <a:r>
              <a:rPr lang="en-US" altLang="en-US" sz="2000" dirty="0">
                <a:ea typeface="ＭＳ Ｐゴシック" panose="020B0600070205080204" pitchFamily="34" charset="-128"/>
                <a:hlinkClick r:id="rId3"/>
              </a:rPr>
              <a:t>jsimons@umaryland.edu</a:t>
            </a:r>
            <a:r>
              <a:rPr lang="en-US" altLang="en-US" sz="2000" dirty="0">
                <a:ea typeface="ＭＳ Ｐゴシック" panose="020B0600070205080204" pitchFamily="34" charset="-128"/>
              </a:rPr>
              <a:t> to initiate review.</a:t>
            </a:r>
          </a:p>
        </p:txBody>
      </p:sp>
      <p:sp>
        <p:nvSpPr>
          <p:cNvPr id="4" name="Slide Number Placeholder 3">
            <a:extLst>
              <a:ext uri="{FF2B5EF4-FFF2-40B4-BE49-F238E27FC236}">
                <a16:creationId xmlns:a16="http://schemas.microsoft.com/office/drawing/2014/main" id="{0F3F762A-0792-D44A-8A04-EF1D7BF844F5}"/>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5651EE5B-53C6-A34B-AF88-2955469559D7}" type="slidenum">
              <a:rPr lang="en-US" altLang="en-US" sz="1200">
                <a:solidFill>
                  <a:srgbClr val="898989"/>
                </a:solidFill>
              </a:rPr>
              <a:pPr eaLnBrk="1" hangingPunct="1"/>
              <a:t>41</a:t>
            </a:fld>
            <a:endParaRPr lang="en-US" altLang="en-US" sz="1200">
              <a:solidFill>
                <a:srgbClr val="89898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a:extLst>
              <a:ext uri="{FF2B5EF4-FFF2-40B4-BE49-F238E27FC236}">
                <a16:creationId xmlns:a16="http://schemas.microsoft.com/office/drawing/2014/main" id="{E72046C4-C6D5-9F4D-ACA6-7E07109CB7B5}"/>
              </a:ext>
            </a:extLst>
          </p:cNvPr>
          <p:cNvSpPr>
            <a:spLocks noGrp="1"/>
          </p:cNvSpPr>
          <p:nvPr>
            <p:ph type="title"/>
          </p:nvPr>
        </p:nvSpPr>
        <p:spPr>
          <a:xfrm>
            <a:off x="457200" y="419100"/>
            <a:ext cx="8229600" cy="644525"/>
          </a:xfrm>
        </p:spPr>
        <p:txBody>
          <a:bodyPr/>
          <a:lstStyle/>
          <a:p>
            <a:pPr eaLnBrk="1" hangingPunct="1"/>
            <a:r>
              <a:rPr lang="en-US" altLang="en-US" sz="4000">
                <a:ea typeface="ＭＳ Ｐゴシック" panose="020B0600070205080204" pitchFamily="34" charset="-128"/>
              </a:rPr>
              <a:t>“Defense article” defined:</a:t>
            </a:r>
          </a:p>
        </p:txBody>
      </p:sp>
      <p:sp>
        <p:nvSpPr>
          <p:cNvPr id="3" name="Content Placeholder 2">
            <a:extLst>
              <a:ext uri="{FF2B5EF4-FFF2-40B4-BE49-F238E27FC236}">
                <a16:creationId xmlns:a16="http://schemas.microsoft.com/office/drawing/2014/main" id="{C68FFE43-434A-2442-9DF9-C0C20D846364}"/>
              </a:ext>
            </a:extLst>
          </p:cNvPr>
          <p:cNvSpPr>
            <a:spLocks noGrp="1"/>
          </p:cNvSpPr>
          <p:nvPr>
            <p:ph idx="1"/>
          </p:nvPr>
        </p:nvSpPr>
        <p:spPr>
          <a:xfrm>
            <a:off x="287338" y="1063625"/>
            <a:ext cx="8580437" cy="3754438"/>
          </a:xfrm>
        </p:spPr>
        <p:txBody>
          <a:bodyPr>
            <a:noAutofit/>
          </a:bodyPr>
          <a:lstStyle/>
          <a:p>
            <a:pPr marL="0" indent="0" eaLnBrk="1" hangingPunct="1">
              <a:buFont typeface="Arial" panose="020B0604020202020204" pitchFamily="34" charset="0"/>
              <a:buNone/>
            </a:pPr>
            <a:r>
              <a:rPr lang="en-US" altLang="en-US" sz="1400" b="1" i="1">
                <a:ea typeface="ＭＳ Ｐゴシック" panose="020B0600070205080204" pitchFamily="34" charset="-128"/>
              </a:rPr>
              <a:t>Defense Article: 22 CFR §120.6</a:t>
            </a:r>
            <a:endParaRPr lang="en-US" altLang="en-US" sz="1400">
              <a:solidFill>
                <a:srgbClr val="000000"/>
              </a:solidFill>
              <a:latin typeface="Lucida Grande" panose="020B0600040502020204" pitchFamily="34" charset="0"/>
              <a:ea typeface="ＭＳ Ｐゴシック" panose="020B0600070205080204" pitchFamily="34" charset="-128"/>
            </a:endParaRPr>
          </a:p>
          <a:p>
            <a:pPr marL="0" indent="0" eaLnBrk="1" hangingPunct="1">
              <a:buFont typeface="Arial" panose="020B0604020202020204" pitchFamily="34" charset="0"/>
              <a:buNone/>
            </a:pPr>
            <a:r>
              <a:rPr lang="en-US" altLang="en-US" sz="1400">
                <a:ea typeface="ＭＳ Ｐゴシック" panose="020B0600070205080204" pitchFamily="34" charset="-128"/>
              </a:rPr>
              <a:t>Any item or technical data (defined on next slide) listed on the United Stated Munitions List (USML) (22 CFR §121.1), including technical data recorded or stored in any physical form, models, mockups or other items that reveal technical data directly relating to items on the USML. It does not include basic marketing information on function or purpose or general system descriptions. Defense Articles listed in the USML include weapons, ammunition, vehicles, explosives, military training and equipment, personal protective equipment, certain lasers, infrared cameras and other detection equipment/devices, certain chemical agents, biological agents and nerve agents. The USML also defines certain items funded specifically by the Department of Defense as Defense Articles.</a:t>
            </a:r>
          </a:p>
          <a:p>
            <a:pPr marL="0" indent="0" eaLnBrk="1" hangingPunct="1">
              <a:buFont typeface="Arial" panose="020B0604020202020204" pitchFamily="34" charset="0"/>
              <a:buNone/>
            </a:pPr>
            <a:endParaRPr lang="en-US" altLang="en-US" sz="1400">
              <a:ea typeface="ＭＳ Ｐゴシック" panose="020B0600070205080204" pitchFamily="34" charset="-128"/>
            </a:endParaRPr>
          </a:p>
          <a:p>
            <a:pPr marL="0" indent="0" eaLnBrk="1" hangingPunct="1">
              <a:buFont typeface="Arial" panose="020B0604020202020204" pitchFamily="34" charset="0"/>
              <a:buNone/>
            </a:pPr>
            <a:r>
              <a:rPr lang="en-US" altLang="en-US" sz="1400">
                <a:ea typeface="ＭＳ Ｐゴシック" panose="020B0600070205080204" pitchFamily="34" charset="-128"/>
              </a:rPr>
              <a:t>The detailed specifications in the USML must be reviewed carefully.</a:t>
            </a:r>
          </a:p>
          <a:p>
            <a:pPr marL="0" indent="0" eaLnBrk="1" hangingPunct="1">
              <a:buFont typeface="Arial" panose="020B0604020202020204" pitchFamily="34" charset="0"/>
              <a:buNone/>
            </a:pPr>
            <a:endParaRPr lang="en-US" altLang="en-US" sz="1400">
              <a:ea typeface="ＭＳ Ｐゴシック" panose="020B0600070205080204" pitchFamily="34" charset="-128"/>
            </a:endParaRPr>
          </a:p>
          <a:p>
            <a:pPr marL="0" indent="0">
              <a:buFont typeface="Arial" panose="020B0604020202020204" pitchFamily="34" charset="0"/>
              <a:buNone/>
            </a:pPr>
            <a:r>
              <a:rPr lang="en-US" altLang="en-US" sz="1400">
                <a:ea typeface="ＭＳ Ｐゴシック" panose="020B0600070205080204" pitchFamily="34" charset="-128"/>
              </a:rPr>
              <a:t>The determination for inclusion on the U.S. Munitions List is guided by the following criteria: </a:t>
            </a:r>
          </a:p>
          <a:p>
            <a:pPr marL="0" indent="0"/>
            <a:r>
              <a:rPr lang="en-US" altLang="en-US" sz="1400">
                <a:ea typeface="ＭＳ Ｐゴシック" panose="020B0600070205080204" pitchFamily="34" charset="-128"/>
              </a:rPr>
              <a:t>specifically designed, developed, configured, adapted, or modified for a military application,</a:t>
            </a:r>
          </a:p>
          <a:p>
            <a:pPr marL="0" indent="0"/>
            <a:r>
              <a:rPr lang="en-US" altLang="en-US" sz="1400">
                <a:ea typeface="ＭＳ Ｐゴシック" panose="020B0600070205080204" pitchFamily="34" charset="-128"/>
              </a:rPr>
              <a:t>does not have predominant civil applications, and</a:t>
            </a:r>
          </a:p>
          <a:p>
            <a:pPr marL="0" indent="0"/>
            <a:r>
              <a:rPr lang="en-US" altLang="en-US" sz="1400">
                <a:ea typeface="ＭＳ Ｐゴシック" panose="020B0600070205080204" pitchFamily="34" charset="-128"/>
              </a:rPr>
              <a:t>does not have performance equivalent (defined by form, fit and function) to those of an article or service used for civil applications;</a:t>
            </a:r>
          </a:p>
        </p:txBody>
      </p:sp>
      <p:sp>
        <p:nvSpPr>
          <p:cNvPr id="2" name="Slide Number Placeholder 1">
            <a:extLst>
              <a:ext uri="{FF2B5EF4-FFF2-40B4-BE49-F238E27FC236}">
                <a16:creationId xmlns:a16="http://schemas.microsoft.com/office/drawing/2014/main" id="{C498C6B5-27B6-534F-9B14-72984CB5CBEC}"/>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0CC019A2-D8AC-AF4D-B60C-22966EB7F122}" type="slidenum">
              <a:rPr lang="en-US" altLang="en-US" sz="1200">
                <a:solidFill>
                  <a:srgbClr val="898989"/>
                </a:solidFill>
              </a:rPr>
              <a:pPr eaLnBrk="1" hangingPunct="1"/>
              <a:t>42</a:t>
            </a:fld>
            <a:endParaRPr lang="en-US" altLang="en-US" sz="1200">
              <a:solidFill>
                <a:srgbClr val="898989"/>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a:extLst>
              <a:ext uri="{FF2B5EF4-FFF2-40B4-BE49-F238E27FC236}">
                <a16:creationId xmlns:a16="http://schemas.microsoft.com/office/drawing/2014/main" id="{13D855C3-6AA7-FE49-B69F-3191FBF9658D}"/>
              </a:ext>
            </a:extLst>
          </p:cNvPr>
          <p:cNvSpPr>
            <a:spLocks noGrp="1"/>
          </p:cNvSpPr>
          <p:nvPr>
            <p:ph type="title"/>
          </p:nvPr>
        </p:nvSpPr>
        <p:spPr>
          <a:xfrm>
            <a:off x="457200" y="342900"/>
            <a:ext cx="8229600" cy="857250"/>
          </a:xfrm>
        </p:spPr>
        <p:txBody>
          <a:bodyPr/>
          <a:lstStyle/>
          <a:p>
            <a:r>
              <a:rPr lang="en-US" altLang="en-US">
                <a:ea typeface="ＭＳ Ｐゴシック" panose="020B0600070205080204" pitchFamily="34" charset="-128"/>
              </a:rPr>
              <a:t>“Defense service” defined</a:t>
            </a:r>
          </a:p>
        </p:txBody>
      </p:sp>
      <p:sp>
        <p:nvSpPr>
          <p:cNvPr id="3" name="Content Placeholder 2">
            <a:extLst>
              <a:ext uri="{FF2B5EF4-FFF2-40B4-BE49-F238E27FC236}">
                <a16:creationId xmlns:a16="http://schemas.microsoft.com/office/drawing/2014/main" id="{D47D2912-E313-204B-B53C-696115B1E7E8}"/>
              </a:ext>
            </a:extLst>
          </p:cNvPr>
          <p:cNvSpPr>
            <a:spLocks noGrp="1"/>
          </p:cNvSpPr>
          <p:nvPr>
            <p:ph idx="1"/>
          </p:nvPr>
        </p:nvSpPr>
        <p:spPr/>
        <p:txBody>
          <a:bodyPr/>
          <a:lstStyle/>
          <a:p>
            <a:pPr marL="0" indent="0" eaLnBrk="1" hangingPunct="1">
              <a:buFont typeface="Arial" panose="020B0604020202020204" pitchFamily="34" charset="0"/>
              <a:buNone/>
            </a:pPr>
            <a:r>
              <a:rPr lang="en-US" altLang="en-US" sz="1100" b="1" i="1">
                <a:ea typeface="ＭＳ Ｐゴシック" panose="020B0600070205080204" pitchFamily="34" charset="-128"/>
              </a:rPr>
              <a:t>Defense Service:  22 CFR §120.9</a:t>
            </a:r>
          </a:p>
          <a:p>
            <a:pPr marL="0" indent="0" eaLnBrk="1" hangingPunct="1"/>
            <a:r>
              <a:rPr lang="en-US" altLang="en-US" sz="1100">
                <a:ea typeface="ＭＳ Ｐゴシック" panose="020B0600070205080204" pitchFamily="34" charset="-128"/>
              </a:rPr>
              <a:t>The furnishing of assistance (including training) to foreign persons, whether in the U.S. or abroad in the design, development, engineering, manufacture, production, assembly, testing, repair, maintenance, modification, operation, demilitarization, destruction, processing or use of Defense Articles; </a:t>
            </a:r>
          </a:p>
          <a:p>
            <a:pPr marL="0" indent="0" eaLnBrk="1" hangingPunct="1"/>
            <a:r>
              <a:rPr lang="en-US" altLang="en-US" sz="1100">
                <a:ea typeface="ＭＳ Ｐゴシック" panose="020B0600070205080204" pitchFamily="34" charset="-128"/>
              </a:rPr>
              <a:t>The furnishing to foreign persons of any technical data (as defined in §120.10), whether in the United States or abroad; or</a:t>
            </a:r>
          </a:p>
          <a:p>
            <a:pPr marL="0" indent="0" eaLnBrk="1" hangingPunct="1"/>
            <a:r>
              <a:rPr lang="en-US" altLang="en-US" sz="1100">
                <a:ea typeface="ＭＳ Ｐゴシック" panose="020B0600070205080204" pitchFamily="34" charset="-128"/>
              </a:rPr>
              <a:t>Military training of foreign units and forces including formal or informal instruction of foreign persons in the U.S. or abroad or by correspondence courses, technical, educational, or information publications and media of all kinds, training aid, orientation, training exercise, and military advice. </a:t>
            </a:r>
            <a:br>
              <a:rPr lang="en-US" altLang="en-US" sz="1100">
                <a:ea typeface="ＭＳ Ｐゴシック" panose="020B0600070205080204" pitchFamily="34" charset="-128"/>
              </a:rPr>
            </a:br>
            <a:endParaRPr lang="en-US" altLang="en-US" sz="1100">
              <a:ea typeface="ＭＳ Ｐゴシック" panose="020B0600070205080204" pitchFamily="34" charset="-128"/>
            </a:endParaRPr>
          </a:p>
          <a:p>
            <a:pPr marL="0" indent="0" eaLnBrk="1" hangingPunct="1">
              <a:buFont typeface="Arial" panose="020B0604020202020204" pitchFamily="34" charset="0"/>
              <a:buNone/>
            </a:pPr>
            <a:r>
              <a:rPr lang="en-US" altLang="en-US" sz="1100" b="1" i="1">
                <a:ea typeface="ＭＳ Ｐゴシック" panose="020B0600070205080204" pitchFamily="34" charset="-128"/>
              </a:rPr>
              <a:t>Technical data:  22 CFR §120.10</a:t>
            </a:r>
          </a:p>
          <a:p>
            <a:pPr marL="0" indent="0" eaLnBrk="1" hangingPunct="1"/>
            <a:r>
              <a:rPr lang="en-US" altLang="en-US" sz="1100">
                <a:ea typeface="ＭＳ Ｐゴシック" panose="020B0600070205080204" pitchFamily="34" charset="-128"/>
              </a:rPr>
              <a:t>Information other than software which is required for the design, development, production, manufacture, assembly, operation, repair, testing, maintenance, or modification of Defense Articles, and classified information relating to Defense Articles and Defense Services on the USML and 600-series items controlled by the [EAR] Commerce Control List</a:t>
            </a:r>
          </a:p>
          <a:p>
            <a:pPr marL="0" indent="0" eaLnBrk="1" hangingPunct="1"/>
            <a:r>
              <a:rPr lang="en-US" altLang="en-US" sz="1100">
                <a:ea typeface="ＭＳ Ｐゴシック" panose="020B0600070205080204" pitchFamily="34" charset="-128"/>
              </a:rPr>
              <a:t>Software directly related to Defense Articles</a:t>
            </a:r>
          </a:p>
          <a:p>
            <a:pPr marL="0" indent="0" eaLnBrk="1" hangingPunct="1"/>
            <a:r>
              <a:rPr lang="en-US" altLang="en-US" sz="1100">
                <a:ea typeface="ＭＳ Ｐゴシック" panose="020B0600070205080204" pitchFamily="34" charset="-128"/>
              </a:rPr>
              <a:t>NOT information concerning general scientific, mathematical or engineering principles commonly taught in schools, colleges and universities or information in the public domain (i.e., public domain and fundamental research exclusions as defined in 22 CFR §120.11)</a:t>
            </a:r>
          </a:p>
          <a:p>
            <a:pPr marL="0" indent="0" eaLnBrk="1" hangingPunct="1"/>
            <a:endParaRPr lang="en-US" altLang="en-US" sz="1100">
              <a:ea typeface="ＭＳ Ｐゴシック" panose="020B0600070205080204" pitchFamily="34" charset="-128"/>
            </a:endParaRPr>
          </a:p>
          <a:p>
            <a:pPr marL="0" indent="0" eaLnBrk="1" hangingPunct="1">
              <a:buFont typeface="Arial" panose="020B0604020202020204" pitchFamily="34" charset="0"/>
              <a:buNone/>
            </a:pPr>
            <a:r>
              <a:rPr lang="en-US" altLang="en-US" sz="1100" i="1">
                <a:ea typeface="ＭＳ Ｐゴシック" panose="020B0600070205080204" pitchFamily="34" charset="-128"/>
              </a:rPr>
              <a:t>22 CFR §120.3 (Note):  </a:t>
            </a:r>
            <a:r>
              <a:rPr lang="en-US" altLang="en-US" sz="1100" b="1" i="1">
                <a:ea typeface="ＭＳ Ｐゴシック" panose="020B0600070205080204" pitchFamily="34" charset="-128"/>
              </a:rPr>
              <a:t>The intended use of the article or service after its export (i.e., for a military or civilian purpose), by itself, is not a factor in determining whether the article or service is subject to the controls of this subchapter [ITAR controls]. </a:t>
            </a:r>
            <a:endParaRPr lang="en-US" altLang="en-US" sz="1100" b="1">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98FED242-7A39-124B-ABB0-6E5A01D1367B}"/>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787639DB-AF6D-3D42-8A73-9DDF46EF3F6F}" type="slidenum">
              <a:rPr lang="en-US" altLang="en-US" sz="1200">
                <a:solidFill>
                  <a:srgbClr val="898989"/>
                </a:solidFill>
              </a:rPr>
              <a:pPr eaLnBrk="1" hangingPunct="1"/>
              <a:t>43</a:t>
            </a:fld>
            <a:endParaRPr lang="en-US" altLang="en-US" sz="1200">
              <a:solidFill>
                <a:srgbClr val="898989"/>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a:extLst>
              <a:ext uri="{FF2B5EF4-FFF2-40B4-BE49-F238E27FC236}">
                <a16:creationId xmlns:a16="http://schemas.microsoft.com/office/drawing/2014/main" id="{55BB2A58-5242-BB4C-B307-9A6B707D46D3}"/>
              </a:ext>
            </a:extLst>
          </p:cNvPr>
          <p:cNvSpPr>
            <a:spLocks noGrp="1"/>
          </p:cNvSpPr>
          <p:nvPr>
            <p:ph type="title"/>
          </p:nvPr>
        </p:nvSpPr>
        <p:spPr>
          <a:xfrm>
            <a:off x="457200" y="617538"/>
            <a:ext cx="8229600" cy="633412"/>
          </a:xfrm>
        </p:spPr>
        <p:txBody>
          <a:bodyPr rtlCol="0">
            <a:normAutofit fontScale="90000"/>
          </a:bodyPr>
          <a:lstStyle/>
          <a:p>
            <a:pPr eaLnBrk="1" fontAlgn="auto" hangingPunct="1">
              <a:spcAft>
                <a:spcPts val="0"/>
              </a:spcAft>
              <a:defRPr/>
            </a:pPr>
            <a:r>
              <a:rPr lang="en-US">
                <a:ea typeface="+mj-ea"/>
                <a:cs typeface="+mj-cs"/>
              </a:rPr>
              <a:t>International travel</a:t>
            </a:r>
          </a:p>
        </p:txBody>
      </p:sp>
      <p:sp>
        <p:nvSpPr>
          <p:cNvPr id="47107" name="Content Placeholder 2">
            <a:extLst>
              <a:ext uri="{FF2B5EF4-FFF2-40B4-BE49-F238E27FC236}">
                <a16:creationId xmlns:a16="http://schemas.microsoft.com/office/drawing/2014/main" id="{577EF789-BE16-D648-A94E-1F6C9DD8852E}"/>
              </a:ext>
            </a:extLst>
          </p:cNvPr>
          <p:cNvSpPr>
            <a:spLocks noGrp="1"/>
          </p:cNvSpPr>
          <p:nvPr>
            <p:ph idx="1"/>
          </p:nvPr>
        </p:nvSpPr>
        <p:spPr>
          <a:xfrm>
            <a:off x="457200" y="1408113"/>
            <a:ext cx="8229600" cy="3322637"/>
          </a:xfrm>
        </p:spPr>
        <p:txBody>
          <a:bodyPr>
            <a:normAutofit/>
          </a:bodyPr>
          <a:lstStyle/>
          <a:p>
            <a:pPr marL="0" indent="0" eaLnBrk="1" hangingPunct="1">
              <a:lnSpc>
                <a:spcPct val="90000"/>
              </a:lnSpc>
              <a:buFont typeface="Arial" panose="020B0604020202020204" pitchFamily="34" charset="0"/>
              <a:buNone/>
            </a:pPr>
            <a:r>
              <a:rPr lang="en-US" altLang="en-US" sz="1900" dirty="0">
                <a:ea typeface="ＭＳ Ｐゴシック" panose="020B0600070205080204" pitchFamily="34" charset="-128"/>
                <a:hlinkClick r:id="rId3"/>
              </a:rPr>
              <a:t>http://www.umaryland.edu/ord/export-compliance/procedures/international-travel/</a:t>
            </a:r>
            <a:endParaRPr lang="en-US" altLang="en-US" sz="1900" dirty="0">
              <a:ea typeface="ＭＳ Ｐゴシック" panose="020B0600070205080204" pitchFamily="34" charset="-128"/>
            </a:endParaRPr>
          </a:p>
          <a:p>
            <a:pPr eaLnBrk="1" hangingPunct="1">
              <a:lnSpc>
                <a:spcPct val="90000"/>
              </a:lnSpc>
            </a:pPr>
            <a:r>
              <a:rPr lang="en-US" altLang="en-US" sz="2200" dirty="0">
                <a:ea typeface="ＭＳ Ｐゴシック" panose="020B0600070205080204" pitchFamily="34" charset="-128"/>
              </a:rPr>
              <a:t>International travel to meetings or for other scientific exchange is generally exempt from export controls UNLESS the findings to be presented include detailed information regarding controlled items or technologies, or research identified as DURC.</a:t>
            </a:r>
          </a:p>
          <a:p>
            <a:pPr eaLnBrk="1" hangingPunct="1">
              <a:lnSpc>
                <a:spcPct val="90000"/>
              </a:lnSpc>
            </a:pPr>
            <a:r>
              <a:rPr lang="en-US" altLang="en-US" sz="2200" dirty="0">
                <a:ea typeface="ＭＳ Ｐゴシック" panose="020B0600070205080204" pitchFamily="34" charset="-128"/>
              </a:rPr>
              <a:t>Research or educational activities (including conference attendance or presentation) are restricted in sanctioned countries.</a:t>
            </a:r>
          </a:p>
          <a:p>
            <a:pPr eaLnBrk="1" hangingPunct="1">
              <a:lnSpc>
                <a:spcPct val="90000"/>
              </a:lnSpc>
            </a:pPr>
            <a:r>
              <a:rPr lang="en-US" altLang="en-US" sz="2200" dirty="0">
                <a:ea typeface="ＭＳ Ｐゴシック" panose="020B0600070205080204" pitchFamily="34" charset="-128"/>
              </a:rPr>
              <a:t>Taking UMB-owned equipment out of the country?</a:t>
            </a:r>
          </a:p>
          <a:p>
            <a:pPr lvl="1" eaLnBrk="1" hangingPunct="1">
              <a:lnSpc>
                <a:spcPct val="90000"/>
              </a:lnSpc>
            </a:pPr>
            <a:r>
              <a:rPr lang="en-US" altLang="en-US" sz="1900" dirty="0">
                <a:ea typeface="ＭＳ Ｐゴシック" panose="020B0600070205080204" pitchFamily="34" charset="-128"/>
              </a:rPr>
              <a:t>Some equipment (e.g., GPS, specialty software) may require a license.</a:t>
            </a:r>
          </a:p>
        </p:txBody>
      </p:sp>
      <p:sp>
        <p:nvSpPr>
          <p:cNvPr id="2" name="Slide Number Placeholder 1">
            <a:extLst>
              <a:ext uri="{FF2B5EF4-FFF2-40B4-BE49-F238E27FC236}">
                <a16:creationId xmlns:a16="http://schemas.microsoft.com/office/drawing/2014/main" id="{F6173B32-6111-4C40-B64B-9256FAE81A4C}"/>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A2E943D3-4FB4-4349-BBCB-FA7AA262860A}" type="slidenum">
              <a:rPr lang="en-US" altLang="en-US" sz="1200">
                <a:solidFill>
                  <a:srgbClr val="898989"/>
                </a:solidFill>
              </a:rPr>
              <a:pPr eaLnBrk="1" hangingPunct="1"/>
              <a:t>44</a:t>
            </a:fld>
            <a:endParaRPr lang="en-US" altLang="en-US" sz="1200">
              <a:solidFill>
                <a:srgbClr val="898989"/>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a:extLst>
              <a:ext uri="{FF2B5EF4-FFF2-40B4-BE49-F238E27FC236}">
                <a16:creationId xmlns:a16="http://schemas.microsoft.com/office/drawing/2014/main" id="{1DAD2EF7-9B73-6C4D-840C-39817071394D}"/>
              </a:ext>
            </a:extLst>
          </p:cNvPr>
          <p:cNvSpPr>
            <a:spLocks noGrp="1"/>
          </p:cNvSpPr>
          <p:nvPr>
            <p:ph type="title"/>
          </p:nvPr>
        </p:nvSpPr>
        <p:spPr>
          <a:xfrm>
            <a:off x="457200" y="252413"/>
            <a:ext cx="8229600" cy="857250"/>
          </a:xfrm>
        </p:spPr>
        <p:txBody>
          <a:bodyPr/>
          <a:lstStyle/>
          <a:p>
            <a:r>
              <a:rPr lang="en-US" altLang="en-US" dirty="0">
                <a:ea typeface="ＭＳ Ｐゴシック" panose="020B0600070205080204" pitchFamily="34" charset="-128"/>
              </a:rPr>
              <a:t>Global travel and technology 1</a:t>
            </a:r>
          </a:p>
        </p:txBody>
      </p:sp>
      <p:sp>
        <p:nvSpPr>
          <p:cNvPr id="3" name="Content Placeholder 2">
            <a:extLst>
              <a:ext uri="{FF2B5EF4-FFF2-40B4-BE49-F238E27FC236}">
                <a16:creationId xmlns:a16="http://schemas.microsoft.com/office/drawing/2014/main" id="{061EC511-5700-7449-BE9A-0A76C7288E43}"/>
              </a:ext>
            </a:extLst>
          </p:cNvPr>
          <p:cNvSpPr>
            <a:spLocks noGrp="1"/>
          </p:cNvSpPr>
          <p:nvPr>
            <p:ph idx="1"/>
          </p:nvPr>
        </p:nvSpPr>
        <p:spPr>
          <a:xfrm>
            <a:off x="180975" y="1063625"/>
            <a:ext cx="8720138" cy="3879850"/>
          </a:xfrm>
        </p:spPr>
        <p:txBody>
          <a:bodyPr/>
          <a:lstStyle/>
          <a:p>
            <a:pPr marL="0" indent="0">
              <a:buFont typeface="Arial" panose="020B0604020202020204" pitchFamily="34" charset="0"/>
              <a:buNone/>
            </a:pPr>
            <a:r>
              <a:rPr lang="en-US" altLang="en-US" sz="1400" dirty="0">
                <a:ea typeface="ＭＳ Ｐゴシック" panose="020B0600070205080204" pitchFamily="34" charset="-128"/>
              </a:rPr>
              <a:t>Take security precautions when visiting sensitive countries/areas (Middle East, China, Russia, and others).  Recommendations for highest security include:</a:t>
            </a:r>
          </a:p>
          <a:p>
            <a:r>
              <a:rPr lang="en-US" altLang="en-US" sz="1100" dirty="0">
                <a:ea typeface="ＭＳ Ｐゴシック" panose="020B0600070205080204" pitchFamily="34" charset="-128"/>
              </a:rPr>
              <a:t>Use clean laptops or other IT devices when available;</a:t>
            </a:r>
          </a:p>
          <a:p>
            <a:r>
              <a:rPr lang="en-US" altLang="en-US" sz="1100" dirty="0">
                <a:ea typeface="ＭＳ Ｐゴシック" panose="020B0600070205080204" pitchFamily="34" charset="-128"/>
              </a:rPr>
              <a:t>Ensure systems are updated with the most recent security and malware definition files prior to travel;</a:t>
            </a:r>
          </a:p>
          <a:p>
            <a:r>
              <a:rPr lang="en-US" altLang="en-US" sz="1100" dirty="0">
                <a:ea typeface="ＭＳ Ｐゴシック" panose="020B0600070205080204" pitchFamily="34" charset="-128"/>
              </a:rPr>
              <a:t>Remove all unnecessary UMB data and/or personal data from laptops or electronic devices before taking such devices overseas (only what you need to complete the reason for your visit). If you cannot afford to lose it, or if the loss of the information or data would create financial or reputational risk to the University, leave it at home;</a:t>
            </a:r>
          </a:p>
          <a:p>
            <a:r>
              <a:rPr lang="en-US" altLang="en-US" sz="1100" dirty="0">
                <a:ea typeface="ＭＳ Ｐゴシック" panose="020B0600070205080204" pitchFamily="34" charset="-128"/>
              </a:rPr>
              <a:t>Remove ALL third-party proprietary, confidential, or sensitive data and all export controlled data and materials from any electronic devices prior to travel;</a:t>
            </a:r>
          </a:p>
          <a:p>
            <a:r>
              <a:rPr lang="en-US" altLang="en-US" sz="1100" dirty="0">
                <a:ea typeface="ＭＳ Ｐゴシック" panose="020B0600070205080204" pitchFamily="34" charset="-128"/>
              </a:rPr>
              <a:t>Remove any encrypted files and encryption capable software, other than system critical or software support encryption technologies (for instance, built-in Windows encryption resources). Encryption technologies are strictly controlled for entry and exit from countries such as China;</a:t>
            </a:r>
          </a:p>
          <a:p>
            <a:r>
              <a:rPr lang="en-US" altLang="en-US" sz="1100" dirty="0">
                <a:ea typeface="ＭＳ Ｐゴシック" panose="020B0600070205080204" pitchFamily="34" charset="-128"/>
              </a:rPr>
              <a:t>Do not use any Wi-Fi connections from unknown third-party providers/sources;</a:t>
            </a:r>
          </a:p>
          <a:p>
            <a:r>
              <a:rPr lang="en-US" altLang="en-US" sz="1100" dirty="0">
                <a:ea typeface="ＭＳ Ｐゴシック" panose="020B0600070205080204" pitchFamily="34" charset="-128"/>
              </a:rPr>
              <a:t>Always use VPN back into UMB systems; note that China prohibits use of VPN unless specifically approved for use</a:t>
            </a:r>
          </a:p>
          <a:p>
            <a:r>
              <a:rPr lang="en-US" altLang="en-US" sz="1100" dirty="0">
                <a:ea typeface="ＭＳ Ｐゴシック" panose="020B0600070205080204" pitchFamily="34" charset="-128"/>
              </a:rPr>
              <a:t>Refrain from use of publicly available Wi-Fi connections if possible, even if labeled as secure and/or requiring passwords for use, as these connection points are often subject to intrusion software risks such as keystroke loggers;</a:t>
            </a:r>
          </a:p>
          <a:p>
            <a:r>
              <a:rPr lang="en-US" altLang="en-US" sz="1100" dirty="0">
                <a:ea typeface="ＭＳ Ｐゴシック" panose="020B0600070205080204" pitchFamily="34" charset="-128"/>
              </a:rPr>
              <a:t>To the extent possible, keep laptops/devices in your personal possession at all times.</a:t>
            </a:r>
          </a:p>
          <a:p>
            <a:r>
              <a:rPr lang="en-US" altLang="en-US" sz="1100" dirty="0">
                <a:ea typeface="ＭＳ Ｐゴシック" panose="020B0600070205080204" pitchFamily="34" charset="-128"/>
              </a:rPr>
              <a:t>Never accept or attach unknown devices or drives (including flash/USB drives) as malicious code may be installed on such devices at any time, including at manufacture or after; and,</a:t>
            </a:r>
          </a:p>
          <a:p>
            <a:r>
              <a:rPr lang="en-US" altLang="en-US" sz="1100" dirty="0">
                <a:ea typeface="ＭＳ Ｐゴシック" panose="020B0600070205080204" pitchFamily="34" charset="-128"/>
              </a:rPr>
              <a:t>Have your electronic devices scanned for malware upon return prior to connection to the UMB network.</a:t>
            </a:r>
          </a:p>
          <a:p>
            <a:pPr marL="0" indent="0">
              <a:buFont typeface="Arial" panose="020B0604020202020204" pitchFamily="34" charset="0"/>
              <a:buNone/>
            </a:pPr>
            <a:r>
              <a:rPr lang="en-US" altLang="en-US" sz="1100" dirty="0">
                <a:ea typeface="ＭＳ Ｐゴシック" panose="020B0600070205080204" pitchFamily="34" charset="-128"/>
              </a:rPr>
              <a:t>Source:  Pennsylvania State University, edited</a:t>
            </a:r>
          </a:p>
        </p:txBody>
      </p:sp>
      <p:sp>
        <p:nvSpPr>
          <p:cNvPr id="4" name="Slide Number Placeholder 3">
            <a:extLst>
              <a:ext uri="{FF2B5EF4-FFF2-40B4-BE49-F238E27FC236}">
                <a16:creationId xmlns:a16="http://schemas.microsoft.com/office/drawing/2014/main" id="{705C36A5-A584-7F41-9177-20D69C6EE14F}"/>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E96C13D-1D76-574B-8B9F-6088590F4371}" type="slidenum">
              <a:rPr lang="en-US" altLang="en-US" sz="1200">
                <a:solidFill>
                  <a:srgbClr val="898989"/>
                </a:solidFill>
              </a:rPr>
              <a:pPr eaLnBrk="1" hangingPunct="1"/>
              <a:t>45</a:t>
            </a:fld>
            <a:endParaRPr lang="en-US" altLang="en-US" sz="1200">
              <a:solidFill>
                <a:srgbClr val="898989"/>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a:extLst>
              <a:ext uri="{FF2B5EF4-FFF2-40B4-BE49-F238E27FC236}">
                <a16:creationId xmlns:a16="http://schemas.microsoft.com/office/drawing/2014/main" id="{340DE212-2368-D44E-B70A-F746C9C67DF5}"/>
              </a:ext>
            </a:extLst>
          </p:cNvPr>
          <p:cNvSpPr>
            <a:spLocks noGrp="1"/>
          </p:cNvSpPr>
          <p:nvPr>
            <p:ph type="title"/>
          </p:nvPr>
        </p:nvSpPr>
        <p:spPr>
          <a:xfrm>
            <a:off x="457200" y="342900"/>
            <a:ext cx="8229600" cy="857250"/>
          </a:xfrm>
        </p:spPr>
        <p:txBody>
          <a:bodyPr/>
          <a:lstStyle/>
          <a:p>
            <a:r>
              <a:rPr lang="en-US" altLang="en-US" dirty="0">
                <a:ea typeface="ＭＳ Ｐゴシック" panose="020B0600070205080204" pitchFamily="34" charset="-128"/>
              </a:rPr>
              <a:t>Global travel and technology 2</a:t>
            </a:r>
          </a:p>
        </p:txBody>
      </p:sp>
      <p:sp>
        <p:nvSpPr>
          <p:cNvPr id="3" name="Content Placeholder 2">
            <a:extLst>
              <a:ext uri="{FF2B5EF4-FFF2-40B4-BE49-F238E27FC236}">
                <a16:creationId xmlns:a16="http://schemas.microsoft.com/office/drawing/2014/main" id="{7251547F-B961-6C4F-A60A-3F20519E4CDA}"/>
              </a:ext>
            </a:extLst>
          </p:cNvPr>
          <p:cNvSpPr>
            <a:spLocks noGrp="1"/>
          </p:cNvSpPr>
          <p:nvPr>
            <p:ph idx="1"/>
          </p:nvPr>
        </p:nvSpPr>
        <p:spPr>
          <a:xfrm>
            <a:off x="260350" y="1200150"/>
            <a:ext cx="8572500" cy="3394075"/>
          </a:xfrm>
        </p:spPr>
        <p:txBody>
          <a:bodyPr/>
          <a:lstStyle/>
          <a:p>
            <a:r>
              <a:rPr lang="en-US" altLang="en-US" sz="1600">
                <a:ea typeface="ＭＳ Ｐゴシック" panose="020B0600070205080204" pitchFamily="34" charset="-128"/>
              </a:rPr>
              <a:t>In most countries, you have no expectation of privacy in internet cafes, hotels, offices, or public places. In some countries, hotel rooms are often searched.</a:t>
            </a:r>
          </a:p>
          <a:p>
            <a:r>
              <a:rPr lang="en-US" altLang="en-US" sz="1600">
                <a:ea typeface="ＭＳ Ｐゴシック" panose="020B0600070205080204" pitchFamily="34" charset="-128"/>
              </a:rPr>
              <a:t>All information you send electronically – no matter the method – can be intercepted.</a:t>
            </a:r>
          </a:p>
          <a:p>
            <a:r>
              <a:rPr lang="en-US" altLang="en-US" sz="1600">
                <a:ea typeface="ＭＳ Ｐゴシック" panose="020B0600070205080204" pitchFamily="34" charset="-128"/>
              </a:rPr>
              <a:t>Security services and criminals can track your movements using your mobile computing/electronic device and can even turn on the microphone in your computing/electronic device when you think that it’s off. </a:t>
            </a:r>
          </a:p>
          <a:p>
            <a:r>
              <a:rPr lang="en-US" altLang="en-US" sz="1600">
                <a:ea typeface="ＭＳ Ｐゴシック" panose="020B0600070205080204" pitchFamily="34" charset="-128"/>
              </a:rPr>
              <a:t>Security services and criminals can insert malicious software into your computing/electronic device through any connection that they control. When connecting to your home or University systems or networks, this malware can be transmitted back to these systems as well.</a:t>
            </a:r>
          </a:p>
          <a:p>
            <a:r>
              <a:rPr lang="en-US" altLang="en-US" sz="1600">
                <a:ea typeface="ＭＳ Ｐゴシック" panose="020B0600070205080204" pitchFamily="34" charset="-128"/>
              </a:rPr>
              <a:t>Transmitting sensitive information from abroad is risky.</a:t>
            </a:r>
          </a:p>
          <a:p>
            <a:r>
              <a:rPr lang="en-US" altLang="en-US" sz="1600">
                <a:ea typeface="ＭＳ Ｐゴシック" panose="020B0600070205080204" pitchFamily="34" charset="-128"/>
              </a:rPr>
              <a:t>If your mobile computing/electronic device is examined, or if your hotel room is searched while you are not present, you should assume that your device’s data has been copied and/or compromised. </a:t>
            </a:r>
          </a:p>
          <a:p>
            <a:pPr>
              <a:buFont typeface="Arial" panose="020B0604020202020204" pitchFamily="34" charset="0"/>
              <a:buNone/>
            </a:pPr>
            <a:r>
              <a:rPr lang="en-US" altLang="en-US" sz="1600">
                <a:ea typeface="ＭＳ Ｐゴシック" panose="020B0600070205080204" pitchFamily="34" charset="-128"/>
              </a:rPr>
              <a:t>Source:  Pennsylvania State University, edited</a:t>
            </a:r>
          </a:p>
        </p:txBody>
      </p:sp>
      <p:sp>
        <p:nvSpPr>
          <p:cNvPr id="4" name="Slide Number Placeholder 3">
            <a:extLst>
              <a:ext uri="{FF2B5EF4-FFF2-40B4-BE49-F238E27FC236}">
                <a16:creationId xmlns:a16="http://schemas.microsoft.com/office/drawing/2014/main" id="{7E0ED4F3-62E9-BF42-869A-A5AC24C72294}"/>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194519AD-620C-034A-B8E0-BCBFE869E11C}" type="slidenum">
              <a:rPr lang="en-US" altLang="en-US" sz="1200">
                <a:solidFill>
                  <a:srgbClr val="898989"/>
                </a:solidFill>
              </a:rPr>
              <a:pPr eaLnBrk="1" hangingPunct="1"/>
              <a:t>46</a:t>
            </a:fld>
            <a:endParaRPr lang="en-US" altLang="en-US" sz="1200">
              <a:solidFill>
                <a:srgbClr val="898989"/>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a:extLst>
              <a:ext uri="{FF2B5EF4-FFF2-40B4-BE49-F238E27FC236}">
                <a16:creationId xmlns:a16="http://schemas.microsoft.com/office/drawing/2014/main" id="{935B051B-04DE-D742-93CA-D08938EB71C0}"/>
              </a:ext>
            </a:extLst>
          </p:cNvPr>
          <p:cNvSpPr>
            <a:spLocks noGrp="1"/>
          </p:cNvSpPr>
          <p:nvPr>
            <p:ph type="title"/>
          </p:nvPr>
        </p:nvSpPr>
        <p:spPr/>
        <p:txBody>
          <a:bodyPr/>
          <a:lstStyle/>
          <a:p>
            <a:r>
              <a:rPr lang="en-US" altLang="en-US" sz="3600" dirty="0">
                <a:ea typeface="ＭＳ Ｐゴシック" panose="020B0600070205080204" pitchFamily="34" charset="-128"/>
              </a:rPr>
              <a:t>Global travel </a:t>
            </a:r>
            <a:br>
              <a:rPr lang="en-US" altLang="en-US" sz="3600" dirty="0">
                <a:ea typeface="ＭＳ Ｐゴシック" panose="020B0600070205080204" pitchFamily="34" charset="-128"/>
              </a:rPr>
            </a:br>
            <a:r>
              <a:rPr lang="en-US" altLang="en-US" sz="3600" dirty="0">
                <a:ea typeface="ＭＳ Ｐゴシック" panose="020B0600070205080204" pitchFamily="34" charset="-128"/>
              </a:rPr>
              <a:t>and anti-bribery regulations</a:t>
            </a:r>
          </a:p>
        </p:txBody>
      </p:sp>
      <p:sp>
        <p:nvSpPr>
          <p:cNvPr id="68610" name="Content Placeholder 2">
            <a:extLst>
              <a:ext uri="{FF2B5EF4-FFF2-40B4-BE49-F238E27FC236}">
                <a16:creationId xmlns:a16="http://schemas.microsoft.com/office/drawing/2014/main" id="{9BE9BFC6-7A52-CA4B-B8C8-1E5201F4507F}"/>
              </a:ext>
            </a:extLst>
          </p:cNvPr>
          <p:cNvSpPr>
            <a:spLocks noGrp="1"/>
          </p:cNvSpPr>
          <p:nvPr>
            <p:ph idx="1"/>
          </p:nvPr>
        </p:nvSpPr>
        <p:spPr/>
        <p:txBody>
          <a:bodyPr/>
          <a:lstStyle/>
          <a:p>
            <a:r>
              <a:rPr lang="en-US" altLang="en-US" sz="2400">
                <a:ea typeface="ＭＳ Ｐゴシック" panose="020B0600070205080204" pitchFamily="34" charset="-128"/>
              </a:rPr>
              <a:t>Foreign Corrupt Practices Act</a:t>
            </a:r>
          </a:p>
          <a:p>
            <a:r>
              <a:rPr lang="en-US" altLang="en-US" sz="2400">
                <a:ea typeface="ＭＳ Ｐゴシック" panose="020B0600070205080204" pitchFamily="34" charset="-128"/>
              </a:rPr>
              <a:t>Unlawful for a U.S. person, including UMB and its personnel, to bribe a foreign official for the purpose of obtaining or retaining business, or to otherwise securing an improper advantage</a:t>
            </a:r>
          </a:p>
          <a:p>
            <a:r>
              <a:rPr lang="en-US" altLang="en-US" sz="2400">
                <a:ea typeface="ＭＳ Ｐゴシック" panose="020B0600070205080204" pitchFamily="34" charset="-128"/>
              </a:rPr>
              <a:t>Bribes include money, favors, and other inducements</a:t>
            </a:r>
          </a:p>
          <a:p>
            <a:r>
              <a:rPr lang="en-US" altLang="en-US" sz="2400">
                <a:ea typeface="ＭＳ Ｐゴシック" panose="020B0600070205080204" pitchFamily="34" charset="-128"/>
              </a:rPr>
              <a:t>More information and training:</a:t>
            </a:r>
            <a:br>
              <a:rPr lang="en-US" altLang="en-US" sz="2400">
                <a:ea typeface="ＭＳ Ｐゴシック" panose="020B0600070205080204" pitchFamily="34" charset="-128"/>
              </a:rPr>
            </a:br>
            <a:r>
              <a:rPr lang="en-US" altLang="en-US" sz="2400">
                <a:ea typeface="ＭＳ Ｐゴシック" panose="020B0600070205080204" pitchFamily="34" charset="-128"/>
                <a:hlinkClick r:id="rId2"/>
              </a:rPr>
              <a:t>http://www.umaryland.edu/ord/export-compliance/foreign-corrupt-practices-act/</a:t>
            </a:r>
            <a:r>
              <a:rPr lang="en-US" altLang="en-US" sz="2400">
                <a:ea typeface="ＭＳ Ｐゴシック" panose="020B0600070205080204" pitchFamily="34" charset="-128"/>
              </a:rPr>
              <a:t> </a:t>
            </a:r>
          </a:p>
        </p:txBody>
      </p:sp>
      <p:sp>
        <p:nvSpPr>
          <p:cNvPr id="4" name="Slide Number Placeholder 3">
            <a:extLst>
              <a:ext uri="{FF2B5EF4-FFF2-40B4-BE49-F238E27FC236}">
                <a16:creationId xmlns:a16="http://schemas.microsoft.com/office/drawing/2014/main" id="{84453A75-8C31-9241-B869-B95F46FA8ACC}"/>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61045A66-0ADD-5542-8F67-C3B66F443CDA}" type="slidenum">
              <a:rPr lang="en-US" altLang="en-US" sz="1200">
                <a:solidFill>
                  <a:srgbClr val="898989"/>
                </a:solidFill>
              </a:rPr>
              <a:pPr eaLnBrk="1" hangingPunct="1"/>
              <a:t>47</a:t>
            </a:fld>
            <a:endParaRPr lang="en-US" altLang="en-US" sz="1200">
              <a:solidFill>
                <a:srgbClr val="898989"/>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5A2527CE-8D95-F74D-8CF7-42D59833D5F0}"/>
              </a:ext>
            </a:extLst>
          </p:cNvPr>
          <p:cNvSpPr>
            <a:spLocks noGrp="1"/>
          </p:cNvSpPr>
          <p:nvPr>
            <p:ph type="title"/>
          </p:nvPr>
        </p:nvSpPr>
        <p:spPr>
          <a:xfrm>
            <a:off x="457200" y="482600"/>
            <a:ext cx="8229600" cy="633413"/>
          </a:xfrm>
        </p:spPr>
        <p:txBody>
          <a:bodyPr rtlCol="0">
            <a:normAutofit fontScale="90000"/>
          </a:bodyPr>
          <a:lstStyle/>
          <a:p>
            <a:pPr eaLnBrk="1" fontAlgn="auto" hangingPunct="1">
              <a:spcAft>
                <a:spcPts val="0"/>
              </a:spcAft>
              <a:defRPr/>
            </a:pPr>
            <a:r>
              <a:rPr lang="en-US">
                <a:ea typeface="+mj-ea"/>
                <a:cs typeface="+mj-cs"/>
              </a:rPr>
              <a:t>Shipping</a:t>
            </a:r>
          </a:p>
        </p:txBody>
      </p:sp>
      <p:sp>
        <p:nvSpPr>
          <p:cNvPr id="69634" name="Content Placeholder 2">
            <a:extLst>
              <a:ext uri="{FF2B5EF4-FFF2-40B4-BE49-F238E27FC236}">
                <a16:creationId xmlns:a16="http://schemas.microsoft.com/office/drawing/2014/main" id="{619EF1F7-37F2-DA4D-834D-6F4E7F13C3E9}"/>
              </a:ext>
            </a:extLst>
          </p:cNvPr>
          <p:cNvSpPr>
            <a:spLocks noGrp="1"/>
          </p:cNvSpPr>
          <p:nvPr>
            <p:ph idx="1"/>
          </p:nvPr>
        </p:nvSpPr>
        <p:spPr>
          <a:xfrm>
            <a:off x="457200" y="1273175"/>
            <a:ext cx="8229600" cy="3094038"/>
          </a:xfrm>
        </p:spPr>
        <p:txBody>
          <a:bodyPr/>
          <a:lstStyle/>
          <a:p>
            <a:pPr eaLnBrk="1" hangingPunct="1"/>
            <a:r>
              <a:rPr lang="en-US" altLang="en-US" sz="2400">
                <a:ea typeface="ＭＳ Ｐゴシック" panose="020B0600070205080204" pitchFamily="34" charset="-128"/>
              </a:rPr>
              <a:t>Be aware of the requirements for proper labeling and marking.  </a:t>
            </a:r>
          </a:p>
          <a:p>
            <a:pPr eaLnBrk="1" hangingPunct="1"/>
            <a:r>
              <a:rPr lang="en-US" altLang="en-US" sz="2400">
                <a:ea typeface="ＭＳ Ｐゴシック" panose="020B0600070205080204" pitchFamily="34" charset="-128"/>
              </a:rPr>
              <a:t>Shipping tangible items outside of the United States usually requires an export license determination to correctly complete the shipping documentation.  </a:t>
            </a:r>
          </a:p>
          <a:p>
            <a:pPr eaLnBrk="1" hangingPunct="1"/>
            <a:r>
              <a:rPr lang="en-US" altLang="en-US" sz="2400">
                <a:ea typeface="ＭＳ Ｐゴシック" panose="020B0600070205080204" pitchFamily="34" charset="-128"/>
              </a:rPr>
              <a:t>Contact Environmental Health and Safety for information and training.</a:t>
            </a:r>
          </a:p>
        </p:txBody>
      </p:sp>
      <p:sp>
        <p:nvSpPr>
          <p:cNvPr id="2" name="Slide Number Placeholder 1">
            <a:extLst>
              <a:ext uri="{FF2B5EF4-FFF2-40B4-BE49-F238E27FC236}">
                <a16:creationId xmlns:a16="http://schemas.microsoft.com/office/drawing/2014/main" id="{E44DB121-6B7E-4C4E-BD30-AFFB3E29306C}"/>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06BDFE0E-0C38-5447-A294-1B74F241AE4C}" type="slidenum">
              <a:rPr lang="en-US" altLang="en-US" sz="1200">
                <a:solidFill>
                  <a:srgbClr val="898989"/>
                </a:solidFill>
              </a:rPr>
              <a:pPr eaLnBrk="1" hangingPunct="1"/>
              <a:t>48</a:t>
            </a:fld>
            <a:endParaRPr lang="en-US" altLang="en-US" sz="1200">
              <a:solidFill>
                <a:srgbClr val="898989"/>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0E27338C-D95E-C44D-B3E3-F8DF866BD763}"/>
              </a:ext>
            </a:extLst>
          </p:cNvPr>
          <p:cNvSpPr>
            <a:spLocks noGrp="1"/>
          </p:cNvSpPr>
          <p:nvPr>
            <p:ph type="title"/>
          </p:nvPr>
        </p:nvSpPr>
        <p:spPr>
          <a:xfrm>
            <a:off x="457200" y="658813"/>
            <a:ext cx="8229600" cy="635000"/>
          </a:xfrm>
        </p:spPr>
        <p:txBody>
          <a:bodyPr rtlCol="0">
            <a:normAutofit fontScale="90000"/>
          </a:bodyPr>
          <a:lstStyle/>
          <a:p>
            <a:pPr eaLnBrk="1" fontAlgn="auto" hangingPunct="1">
              <a:spcAft>
                <a:spcPts val="0"/>
              </a:spcAft>
              <a:defRPr/>
            </a:pPr>
            <a:r>
              <a:rPr lang="en-US" dirty="0">
                <a:ea typeface="+mj-ea"/>
                <a:cs typeface="+mj-cs"/>
              </a:rPr>
              <a:t>UMB Export Officers</a:t>
            </a:r>
          </a:p>
        </p:txBody>
      </p:sp>
      <p:sp>
        <p:nvSpPr>
          <p:cNvPr id="56323" name="Content Placeholder 2">
            <a:extLst>
              <a:ext uri="{FF2B5EF4-FFF2-40B4-BE49-F238E27FC236}">
                <a16:creationId xmlns:a16="http://schemas.microsoft.com/office/drawing/2014/main" id="{5C404C9A-1BEE-904F-A0F0-EF75A7ABE9C9}"/>
              </a:ext>
            </a:extLst>
          </p:cNvPr>
          <p:cNvSpPr>
            <a:spLocks noGrp="1"/>
          </p:cNvSpPr>
          <p:nvPr>
            <p:ph idx="1"/>
          </p:nvPr>
        </p:nvSpPr>
        <p:spPr>
          <a:xfrm>
            <a:off x="457200" y="1500188"/>
            <a:ext cx="8229600" cy="3094037"/>
          </a:xfrm>
        </p:spPr>
        <p:txBody>
          <a:bodyPr>
            <a:normAutofit/>
          </a:bodyPr>
          <a:lstStyle/>
          <a:p>
            <a:pPr eaLnBrk="1" hangingPunct="1">
              <a:lnSpc>
                <a:spcPct val="90000"/>
              </a:lnSpc>
            </a:pPr>
            <a:r>
              <a:rPr lang="en-US" altLang="en-US">
                <a:ea typeface="ＭＳ Ｐゴシック" panose="020B0600070205080204" pitchFamily="34" charset="-128"/>
              </a:rPr>
              <a:t>Office of Research and Development</a:t>
            </a:r>
            <a:endParaRPr lang="en-US" altLang="en-US" sz="1400">
              <a:ea typeface="ＭＳ Ｐゴシック" panose="020B0600070205080204" pitchFamily="34" charset="-128"/>
            </a:endParaRPr>
          </a:p>
          <a:p>
            <a:pPr lvl="2" eaLnBrk="1" hangingPunct="1">
              <a:lnSpc>
                <a:spcPct val="90000"/>
              </a:lnSpc>
              <a:buFont typeface="Arial" panose="020B0604020202020204" pitchFamily="34" charset="0"/>
              <a:buNone/>
            </a:pPr>
            <a:r>
              <a:rPr lang="en-US" altLang="en-US">
                <a:ea typeface="ＭＳ Ｐゴシック" panose="020B0600070205080204" pitchFamily="34" charset="-128"/>
              </a:rPr>
              <a:t>Janet Simons, Director, Research Policy</a:t>
            </a:r>
          </a:p>
          <a:p>
            <a:pPr lvl="2" eaLnBrk="1" hangingPunct="1">
              <a:lnSpc>
                <a:spcPct val="90000"/>
              </a:lnSpc>
              <a:buFont typeface="Arial" panose="020B0604020202020204" pitchFamily="34" charset="0"/>
              <a:buNone/>
            </a:pPr>
            <a:r>
              <a:rPr lang="en-US" altLang="en-US">
                <a:ea typeface="ＭＳ Ｐゴシック" panose="020B0600070205080204" pitchFamily="34" charset="-128"/>
              </a:rPr>
              <a:t>410-706-5632    </a:t>
            </a:r>
            <a:r>
              <a:rPr lang="en-US" altLang="en-US">
                <a:ea typeface="ＭＳ Ｐゴシック" panose="020B0600070205080204" pitchFamily="34" charset="-128"/>
                <a:hlinkClick r:id="rId3"/>
              </a:rPr>
              <a:t>jsimons@umaryland.edu</a:t>
            </a:r>
            <a:r>
              <a:rPr lang="en-US" altLang="en-US">
                <a:ea typeface="ＭＳ Ｐゴシック" panose="020B0600070205080204" pitchFamily="34" charset="-128"/>
              </a:rPr>
              <a:t> </a:t>
            </a:r>
          </a:p>
          <a:p>
            <a:pPr lvl="2" eaLnBrk="1" hangingPunct="1">
              <a:lnSpc>
                <a:spcPct val="90000"/>
              </a:lnSpc>
              <a:buFont typeface="Arial" panose="020B0604020202020204" pitchFamily="34" charset="0"/>
              <a:buNone/>
            </a:pPr>
            <a:endParaRPr lang="en-US" altLang="en-US" sz="1400">
              <a:ea typeface="ＭＳ Ｐゴシック" panose="020B0600070205080204" pitchFamily="34" charset="-128"/>
            </a:endParaRPr>
          </a:p>
          <a:p>
            <a:pPr eaLnBrk="1" hangingPunct="1">
              <a:lnSpc>
                <a:spcPct val="90000"/>
              </a:lnSpc>
            </a:pPr>
            <a:r>
              <a:rPr lang="en-US" altLang="en-US">
                <a:ea typeface="ＭＳ Ｐゴシック" panose="020B0600070205080204" pitchFamily="34" charset="-128"/>
              </a:rPr>
              <a:t>Environmental Health and Safety</a:t>
            </a:r>
          </a:p>
          <a:p>
            <a:pPr lvl="2" eaLnBrk="1" hangingPunct="1">
              <a:lnSpc>
                <a:spcPct val="90000"/>
              </a:lnSpc>
              <a:buFont typeface="Arial" panose="020B0604020202020204" pitchFamily="34" charset="0"/>
              <a:buNone/>
            </a:pPr>
            <a:r>
              <a:rPr lang="en-US" altLang="en-US">
                <a:ea typeface="ＭＳ Ｐゴシック" panose="020B0600070205080204" pitchFamily="34" charset="-128"/>
              </a:rPr>
              <a:t>Melissa Morland, Biosafety Officer</a:t>
            </a:r>
          </a:p>
          <a:p>
            <a:pPr lvl="2" eaLnBrk="1" hangingPunct="1">
              <a:lnSpc>
                <a:spcPct val="90000"/>
              </a:lnSpc>
              <a:buFont typeface="Arial" panose="020B0604020202020204" pitchFamily="34" charset="0"/>
              <a:buNone/>
            </a:pPr>
            <a:r>
              <a:rPr lang="en-US" altLang="en-US">
                <a:ea typeface="ＭＳ Ｐゴシック" panose="020B0600070205080204" pitchFamily="34" charset="-128"/>
              </a:rPr>
              <a:t>410-706-7845   </a:t>
            </a:r>
            <a:r>
              <a:rPr lang="en-US" altLang="en-US">
                <a:ea typeface="ＭＳ Ｐゴシック" panose="020B0600070205080204" pitchFamily="34" charset="-128"/>
                <a:hlinkClick r:id="rId4"/>
              </a:rPr>
              <a:t>mmorland@umaryland.edu</a:t>
            </a:r>
            <a:r>
              <a:rPr lang="en-US" altLang="en-US">
                <a:ea typeface="ＭＳ Ｐゴシック" panose="020B0600070205080204" pitchFamily="34" charset="-128"/>
              </a:rPr>
              <a:t> </a:t>
            </a:r>
          </a:p>
        </p:txBody>
      </p:sp>
      <p:sp>
        <p:nvSpPr>
          <p:cNvPr id="2" name="Slide Number Placeholder 1">
            <a:extLst>
              <a:ext uri="{FF2B5EF4-FFF2-40B4-BE49-F238E27FC236}">
                <a16:creationId xmlns:a16="http://schemas.microsoft.com/office/drawing/2014/main" id="{4BC10BEF-A187-EE43-B368-659DCE05871C}"/>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6A3F7613-5ACE-624B-824B-E2525C694DDF}" type="slidenum">
              <a:rPr lang="en-US" altLang="en-US" sz="1200">
                <a:solidFill>
                  <a:srgbClr val="898989"/>
                </a:solidFill>
              </a:rPr>
              <a:pPr eaLnBrk="1" hangingPunct="1"/>
              <a:t>49</a:t>
            </a:fld>
            <a:endParaRPr lang="en-US" altLang="en-US" sz="1200">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C3FEAF6C-198A-8B4A-A384-CC5A3903046F}"/>
              </a:ext>
            </a:extLst>
          </p:cNvPr>
          <p:cNvSpPr>
            <a:spLocks noGrp="1"/>
          </p:cNvSpPr>
          <p:nvPr>
            <p:ph type="title"/>
          </p:nvPr>
        </p:nvSpPr>
        <p:spPr>
          <a:xfrm>
            <a:off x="457200" y="552022"/>
            <a:ext cx="8229600" cy="857250"/>
          </a:xfrm>
        </p:spPr>
        <p:txBody>
          <a:bodyPr/>
          <a:lstStyle/>
          <a:p>
            <a:r>
              <a:rPr lang="en-US" altLang="en-US" dirty="0">
                <a:ea typeface="ＭＳ Ｐゴシック" panose="020B0600070205080204" pitchFamily="34" charset="-128"/>
              </a:rPr>
              <a:t>Export includes</a:t>
            </a:r>
          </a:p>
        </p:txBody>
      </p:sp>
      <p:sp>
        <p:nvSpPr>
          <p:cNvPr id="19458" name="Content Placeholder 2">
            <a:extLst>
              <a:ext uri="{FF2B5EF4-FFF2-40B4-BE49-F238E27FC236}">
                <a16:creationId xmlns:a16="http://schemas.microsoft.com/office/drawing/2014/main" id="{BCACF00F-4882-3044-A565-D6A80CFECD21}"/>
              </a:ext>
            </a:extLst>
          </p:cNvPr>
          <p:cNvSpPr>
            <a:spLocks noGrp="1"/>
          </p:cNvSpPr>
          <p:nvPr>
            <p:ph idx="1"/>
          </p:nvPr>
        </p:nvSpPr>
        <p:spPr>
          <a:xfrm>
            <a:off x="457200" y="1582310"/>
            <a:ext cx="8229600" cy="3011915"/>
          </a:xfrm>
        </p:spPr>
        <p:txBody>
          <a:bodyPr/>
          <a:lstStyle/>
          <a:p>
            <a:r>
              <a:rPr lang="en-US" altLang="en-US" dirty="0">
                <a:ea typeface="ＭＳ Ｐゴシック" panose="020B0600070205080204" pitchFamily="34" charset="-128"/>
              </a:rPr>
              <a:t>Things, information, services</a:t>
            </a:r>
          </a:p>
          <a:p>
            <a:r>
              <a:rPr lang="en-US" altLang="en-US" dirty="0">
                <a:ea typeface="ＭＳ Ｐゴシック" panose="020B0600070205080204" pitchFamily="34" charset="-128"/>
              </a:rPr>
              <a:t>Either within the U.S. or abroad</a:t>
            </a:r>
          </a:p>
        </p:txBody>
      </p:sp>
      <p:sp>
        <p:nvSpPr>
          <p:cNvPr id="4" name="Slide Number Placeholder 3">
            <a:extLst>
              <a:ext uri="{FF2B5EF4-FFF2-40B4-BE49-F238E27FC236}">
                <a16:creationId xmlns:a16="http://schemas.microsoft.com/office/drawing/2014/main" id="{D116A51C-E128-AB4C-AE3B-087FA3FF4881}"/>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4FA563D-8DB7-5942-B8A0-7EF4DD7314C5}" type="slidenum">
              <a:rPr lang="en-US" altLang="en-US" sz="1200">
                <a:solidFill>
                  <a:srgbClr val="898989"/>
                </a:solidFill>
              </a:rPr>
              <a:pPr eaLnBrk="1" hangingPunct="1"/>
              <a:t>5</a:t>
            </a:fld>
            <a:endParaRPr lang="en-US" altLang="en-US" sz="1200">
              <a:solidFill>
                <a:srgbClr val="898989"/>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a:extLst>
              <a:ext uri="{FF2B5EF4-FFF2-40B4-BE49-F238E27FC236}">
                <a16:creationId xmlns:a16="http://schemas.microsoft.com/office/drawing/2014/main" id="{D0BBDDCE-1FF1-9046-B812-7C6BC18FBF22}"/>
              </a:ext>
            </a:extLst>
          </p:cNvPr>
          <p:cNvSpPr>
            <a:spLocks noGrp="1"/>
          </p:cNvSpPr>
          <p:nvPr>
            <p:ph type="title"/>
          </p:nvPr>
        </p:nvSpPr>
        <p:spPr/>
        <p:txBody>
          <a:bodyPr/>
          <a:lstStyle/>
          <a:p>
            <a:pPr eaLnBrk="1" hangingPunct="1"/>
            <a:r>
              <a:rPr lang="en-US" altLang="en-US">
                <a:ea typeface="ＭＳ Ｐゴシック" panose="020B0600070205080204" pitchFamily="34" charset="-128"/>
              </a:rPr>
              <a:t>More information</a:t>
            </a:r>
          </a:p>
        </p:txBody>
      </p:sp>
      <p:sp>
        <p:nvSpPr>
          <p:cNvPr id="73730" name="Content Placeholder 2">
            <a:extLst>
              <a:ext uri="{FF2B5EF4-FFF2-40B4-BE49-F238E27FC236}">
                <a16:creationId xmlns:a16="http://schemas.microsoft.com/office/drawing/2014/main" id="{188B85DF-34CA-1F4E-82AF-BBB525F9328E}"/>
              </a:ext>
            </a:extLst>
          </p:cNvPr>
          <p:cNvSpPr>
            <a:spLocks noGrp="1"/>
          </p:cNvSpPr>
          <p:nvPr>
            <p:ph idx="1"/>
          </p:nvPr>
        </p:nvSpPr>
        <p:spPr/>
        <p:txBody>
          <a:bodyPr/>
          <a:lstStyle/>
          <a:p>
            <a:pPr marL="0" indent="0" eaLnBrk="1" hangingPunct="1">
              <a:buFont typeface="Arial" panose="020B0604020202020204" pitchFamily="34" charset="0"/>
              <a:buNone/>
            </a:pPr>
            <a:r>
              <a:rPr lang="en-US" altLang="en-US" sz="2800">
                <a:ea typeface="ＭＳ Ｐゴシック" panose="020B0600070205080204" pitchFamily="34" charset="-128"/>
                <a:hlinkClick r:id="rId2"/>
              </a:rPr>
              <a:t>http://www.umaryland.edu/ord/export-compliance/</a:t>
            </a:r>
            <a:endParaRPr lang="en-US" altLang="en-US" sz="2800">
              <a:ea typeface="ＭＳ Ｐゴシック" panose="020B0600070205080204" pitchFamily="34" charset="-128"/>
            </a:endParaRPr>
          </a:p>
          <a:p>
            <a:pPr marL="0" indent="0" eaLnBrk="1" hangingPunct="1">
              <a:buFont typeface="Arial" panose="020B0604020202020204" pitchFamily="34" charset="0"/>
              <a:buNone/>
            </a:pPr>
            <a:endParaRPr lang="en-US" altLang="en-US" sz="2800">
              <a:ea typeface="ＭＳ Ｐゴシック" panose="020B0600070205080204" pitchFamily="34" charset="-128"/>
            </a:endParaRPr>
          </a:p>
        </p:txBody>
      </p:sp>
      <p:pic>
        <p:nvPicPr>
          <p:cNvPr id="73731" name="Picture 3" descr="Screenshot of UMB's export compliance website.">
            <a:extLst>
              <a:ext uri="{FF2B5EF4-FFF2-40B4-BE49-F238E27FC236}">
                <a16:creationId xmlns:a16="http://schemas.microsoft.com/office/drawing/2014/main" id="{36C642D0-6FDC-F34B-8450-859E4B45193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924050"/>
            <a:ext cx="56388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960DDD8D-EAB6-7343-84E2-26B5B4BFBDAC}"/>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B1DD1B0C-F472-2B40-943D-410CBCB60479}" type="slidenum">
              <a:rPr lang="en-US" altLang="en-US" sz="1200">
                <a:solidFill>
                  <a:srgbClr val="898989"/>
                </a:solidFill>
              </a:rPr>
              <a:pPr eaLnBrk="1" hangingPunct="1"/>
              <a:t>50</a:t>
            </a:fld>
            <a:endParaRPr lang="en-US" altLang="en-US" sz="1200">
              <a:solidFill>
                <a:srgbClr val="898989"/>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3">
            <a:extLst>
              <a:ext uri="{FF2B5EF4-FFF2-40B4-BE49-F238E27FC236}">
                <a16:creationId xmlns:a16="http://schemas.microsoft.com/office/drawing/2014/main" id="{49E4A74B-E77C-504C-9747-21E532A5CA27}"/>
              </a:ext>
            </a:extLst>
          </p:cNvPr>
          <p:cNvSpPr>
            <a:spLocks noGrp="1"/>
          </p:cNvSpPr>
          <p:nvPr>
            <p:ph type="title"/>
          </p:nvPr>
        </p:nvSpPr>
        <p:spPr/>
        <p:txBody>
          <a:bodyPr rtlCol="0">
            <a:normAutofit fontScale="90000"/>
          </a:bodyPr>
          <a:lstStyle/>
          <a:p>
            <a:pPr eaLnBrk="1" fontAlgn="auto" hangingPunct="1">
              <a:spcAft>
                <a:spcPts val="0"/>
              </a:spcAft>
              <a:defRPr/>
            </a:pPr>
            <a:r>
              <a:rPr lang="en-US" sz="6000" b="1" i="1" dirty="0"/>
              <a:t>Dig Deeper</a:t>
            </a:r>
          </a:p>
        </p:txBody>
      </p:sp>
      <p:sp>
        <p:nvSpPr>
          <p:cNvPr id="5" name="Subtitle 4">
            <a:extLst>
              <a:ext uri="{FF2B5EF4-FFF2-40B4-BE49-F238E27FC236}">
                <a16:creationId xmlns:a16="http://schemas.microsoft.com/office/drawing/2014/main" id="{649CDFAF-089B-E049-BF4C-B76E7921CF7B}"/>
              </a:ext>
            </a:extLst>
          </p:cNvPr>
          <p:cNvSpPr>
            <a:spLocks noGrp="1"/>
          </p:cNvSpPr>
          <p:nvPr>
            <p:ph idx="1"/>
          </p:nvPr>
        </p:nvSpPr>
        <p:spPr/>
        <p:txBody>
          <a:bodyPr rtlCol="0">
            <a:normAutofit fontScale="85000" lnSpcReduction="20000"/>
          </a:bodyPr>
          <a:lstStyle/>
          <a:p>
            <a:pPr marL="0" indent="0" eaLnBrk="1" fontAlgn="auto" hangingPunct="1">
              <a:spcAft>
                <a:spcPts val="0"/>
              </a:spcAft>
              <a:buFont typeface="Arial" charset="0"/>
              <a:buNone/>
              <a:defRPr/>
            </a:pPr>
            <a:r>
              <a:rPr lang="en-US" sz="2400" dirty="0">
                <a:ea typeface="+mn-ea"/>
                <a:cs typeface="+mn-cs"/>
              </a:rPr>
              <a:t>The following slides provide additional references, links and information about:</a:t>
            </a:r>
          </a:p>
          <a:p>
            <a:pPr eaLnBrk="1" fontAlgn="auto" hangingPunct="1">
              <a:spcAft>
                <a:spcPts val="0"/>
              </a:spcAft>
              <a:buFont typeface="Arial"/>
              <a:buChar char="•"/>
              <a:defRPr/>
            </a:pPr>
            <a:r>
              <a:rPr lang="en-US" dirty="0">
                <a:ea typeface="+mn-ea"/>
                <a:cs typeface="+mn-cs"/>
              </a:rPr>
              <a:t>EAR</a:t>
            </a:r>
          </a:p>
          <a:p>
            <a:pPr eaLnBrk="1" fontAlgn="auto" hangingPunct="1">
              <a:spcAft>
                <a:spcPts val="0"/>
              </a:spcAft>
              <a:buFont typeface="Arial"/>
              <a:buChar char="•"/>
              <a:defRPr/>
            </a:pPr>
            <a:r>
              <a:rPr lang="en-US" dirty="0">
                <a:ea typeface="+mn-ea"/>
                <a:cs typeface="+mn-cs"/>
              </a:rPr>
              <a:t>ITAR</a:t>
            </a:r>
          </a:p>
          <a:p>
            <a:pPr eaLnBrk="1" fontAlgn="auto" hangingPunct="1">
              <a:spcAft>
                <a:spcPts val="0"/>
              </a:spcAft>
              <a:buFont typeface="Arial"/>
              <a:buChar char="•"/>
              <a:defRPr/>
            </a:pPr>
            <a:r>
              <a:rPr lang="en-US" dirty="0">
                <a:ea typeface="+mn-ea"/>
                <a:cs typeface="+mn-cs"/>
              </a:rPr>
              <a:t>Country Issues (Embargoes/Sanctions)</a:t>
            </a:r>
          </a:p>
          <a:p>
            <a:pPr eaLnBrk="1" fontAlgn="auto" hangingPunct="1">
              <a:spcAft>
                <a:spcPts val="0"/>
              </a:spcAft>
              <a:buFont typeface="Arial"/>
              <a:buChar char="•"/>
              <a:defRPr/>
            </a:pPr>
            <a:r>
              <a:rPr lang="en-US" dirty="0">
                <a:ea typeface="+mn-ea"/>
                <a:cs typeface="+mn-cs"/>
              </a:rPr>
              <a:t>Violations and Penalties</a:t>
            </a:r>
          </a:p>
          <a:p>
            <a:pPr eaLnBrk="1" fontAlgn="auto" hangingPunct="1">
              <a:spcAft>
                <a:spcPts val="0"/>
              </a:spcAft>
              <a:buFont typeface="Arial"/>
              <a:buChar char="•"/>
              <a:defRPr/>
            </a:pPr>
            <a:r>
              <a:rPr lang="en-US" dirty="0">
                <a:ea typeface="+mn-ea"/>
                <a:cs typeface="+mn-cs"/>
              </a:rPr>
              <a:t>Related Laws</a:t>
            </a:r>
          </a:p>
          <a:p>
            <a:pPr eaLnBrk="1" fontAlgn="auto" hangingPunct="1">
              <a:spcAft>
                <a:spcPts val="0"/>
              </a:spcAft>
              <a:buFont typeface="Arial"/>
              <a:buChar char="•"/>
              <a:defRPr/>
            </a:pPr>
            <a:r>
              <a:rPr lang="en-US" dirty="0">
                <a:ea typeface="+mn-ea"/>
                <a:cs typeface="+mn-cs"/>
              </a:rPr>
              <a:t>Flowcharts and Questionnaires</a:t>
            </a:r>
          </a:p>
        </p:txBody>
      </p:sp>
      <p:sp>
        <p:nvSpPr>
          <p:cNvPr id="2" name="Slide Number Placeholder 1">
            <a:extLst>
              <a:ext uri="{FF2B5EF4-FFF2-40B4-BE49-F238E27FC236}">
                <a16:creationId xmlns:a16="http://schemas.microsoft.com/office/drawing/2014/main" id="{61FD1004-DABD-D040-A6DD-4E04B8DA3B98}"/>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450128C4-2B7C-7644-948E-6406BF0D875D}" type="slidenum">
              <a:rPr lang="en-US" altLang="en-US" sz="1200">
                <a:solidFill>
                  <a:srgbClr val="898989"/>
                </a:solidFill>
              </a:rPr>
              <a:pPr eaLnBrk="1" hangingPunct="1"/>
              <a:t>51</a:t>
            </a:fld>
            <a:endParaRPr lang="en-US" altLang="en-US" sz="1200">
              <a:solidFill>
                <a:srgbClr val="898989"/>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a:extLst>
              <a:ext uri="{FF2B5EF4-FFF2-40B4-BE49-F238E27FC236}">
                <a16:creationId xmlns:a16="http://schemas.microsoft.com/office/drawing/2014/main" id="{D9E0DB80-0DDE-484B-A5ED-6DF7B7DFDF0B}"/>
              </a:ext>
            </a:extLst>
          </p:cNvPr>
          <p:cNvSpPr>
            <a:spLocks noGrp="1"/>
          </p:cNvSpPr>
          <p:nvPr>
            <p:ph type="title"/>
          </p:nvPr>
        </p:nvSpPr>
        <p:spPr/>
        <p:txBody>
          <a:bodyPr/>
          <a:lstStyle/>
          <a:p>
            <a:pPr eaLnBrk="1" hangingPunct="1"/>
            <a:r>
              <a:rPr lang="en-US" altLang="en-US">
                <a:ea typeface="ＭＳ Ｐゴシック" panose="020B0600070205080204" pitchFamily="34" charset="-128"/>
              </a:rPr>
              <a:t>Regulations</a:t>
            </a:r>
          </a:p>
        </p:txBody>
      </p:sp>
      <p:sp>
        <p:nvSpPr>
          <p:cNvPr id="41987" name="Content Placeholder 2">
            <a:extLst>
              <a:ext uri="{FF2B5EF4-FFF2-40B4-BE49-F238E27FC236}">
                <a16:creationId xmlns:a16="http://schemas.microsoft.com/office/drawing/2014/main" id="{E8C48F0B-A3B8-6446-8273-73D478DC2CE4}"/>
              </a:ext>
            </a:extLst>
          </p:cNvPr>
          <p:cNvSpPr>
            <a:spLocks noGrp="1"/>
          </p:cNvSpPr>
          <p:nvPr>
            <p:ph idx="1"/>
          </p:nvPr>
        </p:nvSpPr>
        <p:spPr>
          <a:xfrm>
            <a:off x="457200" y="1063625"/>
            <a:ext cx="8229600" cy="3978275"/>
          </a:xfrm>
        </p:spPr>
        <p:txBody>
          <a:bodyPr>
            <a:normAutofit/>
          </a:bodyPr>
          <a:lstStyle/>
          <a:p>
            <a:pPr eaLnBrk="1" hangingPunct="1">
              <a:lnSpc>
                <a:spcPct val="80000"/>
              </a:lnSpc>
            </a:pPr>
            <a:r>
              <a:rPr lang="en-US" altLang="en-US" sz="2200" b="1">
                <a:ea typeface="ＭＳ Ｐゴシック" panose="020B0600070205080204" pitchFamily="34" charset="-128"/>
              </a:rPr>
              <a:t>Export Administration Regulations (EAR)</a:t>
            </a:r>
          </a:p>
          <a:p>
            <a:pPr eaLnBrk="1" hangingPunct="1">
              <a:lnSpc>
                <a:spcPct val="80000"/>
              </a:lnSpc>
              <a:buFont typeface="Arial" panose="020B0604020202020204" pitchFamily="34" charset="0"/>
              <a:buNone/>
            </a:pPr>
            <a:r>
              <a:rPr lang="en-US" altLang="en-US" sz="1900">
                <a:ea typeface="ＭＳ Ｐゴシック" panose="020B0600070205080204" pitchFamily="34" charset="-128"/>
              </a:rPr>
              <a:t>		Department of Commerce export controls </a:t>
            </a:r>
            <a:r>
              <a:rPr lang="en-US" altLang="en-US" sz="1500">
                <a:ea typeface="ＭＳ Ｐゴシック" panose="020B0600070205080204" pitchFamily="34" charset="-128"/>
              </a:rPr>
              <a:t>(15 CFR §§734-774)</a:t>
            </a:r>
            <a:endParaRPr lang="en-US" altLang="en-US" sz="1900">
              <a:ea typeface="ＭＳ Ｐゴシック" panose="020B0600070205080204" pitchFamily="34" charset="-128"/>
            </a:endParaRPr>
          </a:p>
          <a:p>
            <a:pPr eaLnBrk="1" hangingPunct="1">
              <a:lnSpc>
                <a:spcPct val="80000"/>
              </a:lnSpc>
            </a:pPr>
            <a:endParaRPr lang="en-US" altLang="en-US" sz="1900">
              <a:ea typeface="ＭＳ Ｐゴシック" panose="020B0600070205080204" pitchFamily="34" charset="-128"/>
            </a:endParaRPr>
          </a:p>
          <a:p>
            <a:pPr eaLnBrk="1" hangingPunct="1">
              <a:lnSpc>
                <a:spcPct val="80000"/>
              </a:lnSpc>
            </a:pPr>
            <a:r>
              <a:rPr lang="en-US" altLang="en-US" sz="2200" b="1">
                <a:ea typeface="ＭＳ Ｐゴシック" panose="020B0600070205080204" pitchFamily="34" charset="-128"/>
              </a:rPr>
              <a:t>International Traffic in Arms Regulations (ITAR) </a:t>
            </a:r>
            <a:br>
              <a:rPr lang="en-US" altLang="en-US" sz="1900">
                <a:ea typeface="ＭＳ Ｐゴシック" panose="020B0600070205080204" pitchFamily="34" charset="-128"/>
              </a:rPr>
            </a:br>
            <a:r>
              <a:rPr lang="en-US" altLang="en-US" sz="1900">
                <a:ea typeface="ＭＳ Ｐゴシック" panose="020B0600070205080204" pitchFamily="34" charset="-128"/>
              </a:rPr>
              <a:t>   Department of State export controls </a:t>
            </a:r>
            <a:r>
              <a:rPr lang="en-US" altLang="en-US" sz="1500">
                <a:ea typeface="ＭＳ Ｐゴシック" panose="020B0600070205080204" pitchFamily="34" charset="-128"/>
              </a:rPr>
              <a:t>(22 CFR §§120-130)</a:t>
            </a:r>
            <a:endParaRPr lang="en-US" altLang="en-US" sz="1900">
              <a:ea typeface="ＭＳ Ｐゴシック" panose="020B0600070205080204" pitchFamily="34" charset="-128"/>
            </a:endParaRPr>
          </a:p>
          <a:p>
            <a:pPr eaLnBrk="1" hangingPunct="1">
              <a:lnSpc>
                <a:spcPct val="80000"/>
              </a:lnSpc>
            </a:pPr>
            <a:endParaRPr lang="en-US" altLang="en-US" sz="1900">
              <a:ea typeface="ＭＳ Ｐゴシック" panose="020B0600070205080204" pitchFamily="34" charset="-128"/>
            </a:endParaRPr>
          </a:p>
          <a:p>
            <a:pPr eaLnBrk="1" hangingPunct="1">
              <a:lnSpc>
                <a:spcPct val="80000"/>
              </a:lnSpc>
            </a:pPr>
            <a:r>
              <a:rPr lang="en-US" altLang="en-US" sz="2200" b="1">
                <a:ea typeface="ＭＳ Ｐゴシック" panose="020B0600070205080204" pitchFamily="34" charset="-128"/>
              </a:rPr>
              <a:t>Foreign Assets Control Regulations (FACR)</a:t>
            </a:r>
          </a:p>
          <a:p>
            <a:pPr lvl="1" eaLnBrk="1" hangingPunct="1">
              <a:lnSpc>
                <a:spcPct val="80000"/>
              </a:lnSpc>
              <a:buFontTx/>
              <a:buNone/>
            </a:pPr>
            <a:r>
              <a:rPr lang="en-US" altLang="en-US" sz="1900">
                <a:ea typeface="ＭＳ Ｐゴシック" panose="020B0600070205080204" pitchFamily="34" charset="-128"/>
              </a:rPr>
              <a:t>  U.S. Treasury exchange controls </a:t>
            </a:r>
            <a:r>
              <a:rPr lang="en-US" altLang="en-US" sz="1500">
                <a:ea typeface="ＭＳ Ｐゴシック" panose="020B0600070205080204" pitchFamily="34" charset="-128"/>
              </a:rPr>
              <a:t>(31 CFR §§500-599)</a:t>
            </a:r>
            <a:endParaRPr lang="en-US" altLang="en-US" sz="1900">
              <a:ea typeface="ＭＳ Ｐゴシック" panose="020B0600070205080204" pitchFamily="34" charset="-128"/>
            </a:endParaRPr>
          </a:p>
          <a:p>
            <a:pPr lvl="1" eaLnBrk="1" hangingPunct="1">
              <a:lnSpc>
                <a:spcPct val="80000"/>
              </a:lnSpc>
              <a:buFontTx/>
              <a:buNone/>
            </a:pPr>
            <a:endParaRPr lang="en-US" altLang="en-US" sz="1900">
              <a:ea typeface="ＭＳ Ｐゴシック" panose="020B0600070205080204" pitchFamily="34" charset="-128"/>
            </a:endParaRPr>
          </a:p>
          <a:p>
            <a:pPr eaLnBrk="1" hangingPunct="1">
              <a:lnSpc>
                <a:spcPct val="80000"/>
              </a:lnSpc>
            </a:pPr>
            <a:r>
              <a:rPr lang="en-US" altLang="en-US" sz="2200" b="1">
                <a:ea typeface="ＭＳ Ｐゴシック" panose="020B0600070205080204" pitchFamily="34" charset="-128"/>
              </a:rPr>
              <a:t>US Customs Service Regulations </a:t>
            </a:r>
          </a:p>
          <a:p>
            <a:pPr lvl="1" eaLnBrk="1" hangingPunct="1">
              <a:lnSpc>
                <a:spcPct val="80000"/>
              </a:lnSpc>
              <a:buFontTx/>
              <a:buNone/>
            </a:pPr>
            <a:r>
              <a:rPr lang="en-US" altLang="en-US" sz="1900">
                <a:ea typeface="ＭＳ Ｐゴシック" panose="020B0600070205080204" pitchFamily="34" charset="-128"/>
              </a:rPr>
              <a:t>Automated Export Shipping documentation </a:t>
            </a:r>
            <a:r>
              <a:rPr lang="en-US" altLang="en-US" sz="1500">
                <a:ea typeface="ＭＳ Ｐゴシック" panose="020B0600070205080204" pitchFamily="34" charset="-128"/>
              </a:rPr>
              <a:t>(15 CFR §§30-199)</a:t>
            </a:r>
          </a:p>
          <a:p>
            <a:pPr lvl="1" eaLnBrk="1" hangingPunct="1">
              <a:lnSpc>
                <a:spcPct val="80000"/>
              </a:lnSpc>
              <a:buFontTx/>
              <a:buNone/>
            </a:pPr>
            <a:endParaRPr lang="en-US" altLang="en-US" sz="1500">
              <a:ea typeface="ＭＳ Ｐゴシック" panose="020B0600070205080204" pitchFamily="34" charset="-128"/>
            </a:endParaRPr>
          </a:p>
          <a:p>
            <a:pPr eaLnBrk="1" hangingPunct="1">
              <a:lnSpc>
                <a:spcPct val="80000"/>
              </a:lnSpc>
              <a:buFontTx/>
              <a:buNone/>
            </a:pPr>
            <a:r>
              <a:rPr lang="en-US" altLang="en-US" sz="1900">
                <a:ea typeface="ＭＳ Ｐゴシック" panose="020B0600070205080204" pitchFamily="34" charset="-128"/>
              </a:rPr>
              <a:t>Look up a CFR reference:  https://www.ecfr.gov/cgi-bin/ECFR</a:t>
            </a:r>
          </a:p>
          <a:p>
            <a:pPr eaLnBrk="1" hangingPunct="1">
              <a:lnSpc>
                <a:spcPct val="80000"/>
              </a:lnSpc>
              <a:buFontTx/>
              <a:buNone/>
            </a:pPr>
            <a:endParaRPr lang="en-US" altLang="en-US" sz="1900">
              <a:ea typeface="ＭＳ Ｐゴシック" panose="020B0600070205080204" pitchFamily="34" charset="-128"/>
            </a:endParaRPr>
          </a:p>
          <a:p>
            <a:pPr eaLnBrk="1" hangingPunct="1">
              <a:lnSpc>
                <a:spcPct val="80000"/>
              </a:lnSpc>
              <a:buFontTx/>
              <a:buNone/>
            </a:pPr>
            <a:endParaRPr lang="en-US" altLang="en-US" sz="1900" b="1" i="1">
              <a:ea typeface="ＭＳ Ｐゴシック" panose="020B0600070205080204" pitchFamily="34" charset="-128"/>
            </a:endParaRPr>
          </a:p>
          <a:p>
            <a:pPr eaLnBrk="1" hangingPunct="1">
              <a:lnSpc>
                <a:spcPct val="80000"/>
              </a:lnSpc>
              <a:buFontTx/>
              <a:buNone/>
            </a:pPr>
            <a:endParaRPr lang="en-US" altLang="en-US" sz="2200" b="1" i="1">
              <a:ea typeface="ＭＳ Ｐゴシック" panose="020B0600070205080204" pitchFamily="34" charset="-128"/>
            </a:endParaRPr>
          </a:p>
        </p:txBody>
      </p:sp>
      <p:sp>
        <p:nvSpPr>
          <p:cNvPr id="2" name="Slide Number Placeholder 1">
            <a:extLst>
              <a:ext uri="{FF2B5EF4-FFF2-40B4-BE49-F238E27FC236}">
                <a16:creationId xmlns:a16="http://schemas.microsoft.com/office/drawing/2014/main" id="{53AEA22E-1AEC-7C42-A53A-C4DB385ED1D3}"/>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E3B6A85E-DD53-AB4E-86E1-B43D382A81EE}" type="slidenum">
              <a:rPr lang="en-US" altLang="en-US" sz="1200">
                <a:solidFill>
                  <a:srgbClr val="898989"/>
                </a:solidFill>
              </a:rPr>
              <a:pPr eaLnBrk="1" hangingPunct="1"/>
              <a:t>52</a:t>
            </a:fld>
            <a:endParaRPr lang="en-US" altLang="en-US" sz="1200">
              <a:solidFill>
                <a:srgbClr val="898989"/>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a:extLst>
              <a:ext uri="{FF2B5EF4-FFF2-40B4-BE49-F238E27FC236}">
                <a16:creationId xmlns:a16="http://schemas.microsoft.com/office/drawing/2014/main" id="{0711EF77-6EF3-7D4A-98BF-FE45B5240F6A}"/>
              </a:ext>
            </a:extLst>
          </p:cNvPr>
          <p:cNvSpPr>
            <a:spLocks noGrp="1"/>
          </p:cNvSpPr>
          <p:nvPr>
            <p:ph type="title"/>
          </p:nvPr>
        </p:nvSpPr>
        <p:spPr>
          <a:xfrm>
            <a:off x="457200" y="404813"/>
            <a:ext cx="8229600" cy="857250"/>
          </a:xfrm>
        </p:spPr>
        <p:txBody>
          <a:bodyPr/>
          <a:lstStyle/>
          <a:p>
            <a:pPr eaLnBrk="1" hangingPunct="1"/>
            <a:r>
              <a:rPr lang="en-US" altLang="en-US">
                <a:ea typeface="ＭＳ Ｐゴシック" panose="020B0600070205080204" pitchFamily="34" charset="-128"/>
              </a:rPr>
              <a:t>EAR/Commerce Control List</a:t>
            </a:r>
          </a:p>
        </p:txBody>
      </p:sp>
      <p:sp>
        <p:nvSpPr>
          <p:cNvPr id="43011" name="Content Placeholder 2">
            <a:extLst>
              <a:ext uri="{FF2B5EF4-FFF2-40B4-BE49-F238E27FC236}">
                <a16:creationId xmlns:a16="http://schemas.microsoft.com/office/drawing/2014/main" id="{E0932E67-5A81-254D-9288-C9F52FFD0C9E}"/>
              </a:ext>
            </a:extLst>
          </p:cNvPr>
          <p:cNvSpPr>
            <a:spLocks noGrp="1"/>
          </p:cNvSpPr>
          <p:nvPr>
            <p:ph idx="1"/>
          </p:nvPr>
        </p:nvSpPr>
        <p:spPr>
          <a:xfrm>
            <a:off x="457200" y="1373188"/>
            <a:ext cx="8229600" cy="3394075"/>
          </a:xfrm>
        </p:spPr>
        <p:txBody>
          <a:bodyPr>
            <a:normAutofit fontScale="92500" lnSpcReduction="20000"/>
          </a:bodyPr>
          <a:lstStyle/>
          <a:p>
            <a:pPr eaLnBrk="1" hangingPunct="1">
              <a:lnSpc>
                <a:spcPct val="110000"/>
              </a:lnSpc>
            </a:pPr>
            <a:r>
              <a:rPr lang="en-US" altLang="en-US" sz="1900" dirty="0">
                <a:ea typeface="ＭＳ Ｐゴシック" panose="020B0600070205080204" pitchFamily="34" charset="-128"/>
              </a:rPr>
              <a:t>Category 0 - Nuclear Materials, Facilities &amp; Equipment (and Miscellaneous Items)</a:t>
            </a:r>
          </a:p>
          <a:p>
            <a:pPr eaLnBrk="1" hangingPunct="1">
              <a:lnSpc>
                <a:spcPct val="110000"/>
              </a:lnSpc>
            </a:pPr>
            <a:r>
              <a:rPr lang="en-US" altLang="en-US" sz="1900" dirty="0">
                <a:ea typeface="ＭＳ Ｐゴシック" panose="020B0600070205080204" pitchFamily="34" charset="-128"/>
              </a:rPr>
              <a:t>Category 1 – Special Materials and Related Equipment, Chemicals, Microorganisms, and Toxins </a:t>
            </a:r>
          </a:p>
          <a:p>
            <a:pPr eaLnBrk="1" hangingPunct="1">
              <a:lnSpc>
                <a:spcPct val="110000"/>
              </a:lnSpc>
            </a:pPr>
            <a:r>
              <a:rPr lang="en-US" altLang="en-US" sz="1900" dirty="0">
                <a:ea typeface="ＭＳ Ｐゴシック" panose="020B0600070205080204" pitchFamily="34" charset="-128"/>
              </a:rPr>
              <a:t>Category 2 - Materials Processing</a:t>
            </a:r>
          </a:p>
          <a:p>
            <a:pPr eaLnBrk="1" hangingPunct="1">
              <a:lnSpc>
                <a:spcPct val="110000"/>
              </a:lnSpc>
            </a:pPr>
            <a:r>
              <a:rPr lang="en-US" altLang="en-US" sz="1900" dirty="0">
                <a:ea typeface="ＭＳ Ｐゴシック" panose="020B0600070205080204" pitchFamily="34" charset="-128"/>
              </a:rPr>
              <a:t>Category 3 - Electronics</a:t>
            </a:r>
          </a:p>
          <a:p>
            <a:pPr eaLnBrk="1" hangingPunct="1">
              <a:lnSpc>
                <a:spcPct val="110000"/>
              </a:lnSpc>
            </a:pPr>
            <a:r>
              <a:rPr lang="en-US" altLang="en-US" sz="1900" dirty="0">
                <a:ea typeface="ＭＳ Ｐゴシック" panose="020B0600070205080204" pitchFamily="34" charset="-128"/>
              </a:rPr>
              <a:t>Category 4 - Computers</a:t>
            </a:r>
          </a:p>
          <a:p>
            <a:pPr eaLnBrk="1" hangingPunct="1">
              <a:lnSpc>
                <a:spcPct val="110000"/>
              </a:lnSpc>
            </a:pPr>
            <a:r>
              <a:rPr lang="en-US" altLang="en-US" sz="1900" dirty="0">
                <a:ea typeface="ＭＳ Ｐゴシック" panose="020B0600070205080204" pitchFamily="34" charset="-128"/>
              </a:rPr>
              <a:t>Category 5 - Telecommunications and Information Security</a:t>
            </a:r>
          </a:p>
          <a:p>
            <a:pPr eaLnBrk="1" hangingPunct="1">
              <a:lnSpc>
                <a:spcPct val="110000"/>
              </a:lnSpc>
            </a:pPr>
            <a:r>
              <a:rPr lang="en-US" altLang="en-US" sz="1900" dirty="0">
                <a:ea typeface="ＭＳ Ｐゴシック" panose="020B0600070205080204" pitchFamily="34" charset="-128"/>
              </a:rPr>
              <a:t>Category 6 - Sensors and Lasers</a:t>
            </a:r>
          </a:p>
          <a:p>
            <a:pPr eaLnBrk="1" hangingPunct="1">
              <a:lnSpc>
                <a:spcPct val="110000"/>
              </a:lnSpc>
            </a:pPr>
            <a:r>
              <a:rPr lang="en-US" altLang="en-US" sz="1900" dirty="0">
                <a:ea typeface="ＭＳ Ｐゴシック" panose="020B0600070205080204" pitchFamily="34" charset="-128"/>
              </a:rPr>
              <a:t>Category 7 - Navigation and Avionics</a:t>
            </a:r>
          </a:p>
          <a:p>
            <a:pPr eaLnBrk="1" hangingPunct="1">
              <a:lnSpc>
                <a:spcPct val="110000"/>
              </a:lnSpc>
            </a:pPr>
            <a:r>
              <a:rPr lang="en-US" altLang="en-US" sz="1900" dirty="0">
                <a:ea typeface="ＭＳ Ｐゴシック" panose="020B0600070205080204" pitchFamily="34" charset="-128"/>
              </a:rPr>
              <a:t>Category 8 - Marine</a:t>
            </a:r>
          </a:p>
          <a:p>
            <a:pPr eaLnBrk="1" hangingPunct="1">
              <a:lnSpc>
                <a:spcPct val="110000"/>
              </a:lnSpc>
            </a:pPr>
            <a:r>
              <a:rPr lang="en-US" altLang="en-US" sz="1900" dirty="0">
                <a:ea typeface="ＭＳ Ｐゴシック" panose="020B0600070205080204" pitchFamily="34" charset="-128"/>
              </a:rPr>
              <a:t>Category 9 - Aerospace and Propulsion</a:t>
            </a:r>
          </a:p>
        </p:txBody>
      </p:sp>
      <p:sp>
        <p:nvSpPr>
          <p:cNvPr id="2" name="Slide Number Placeholder 1">
            <a:extLst>
              <a:ext uri="{FF2B5EF4-FFF2-40B4-BE49-F238E27FC236}">
                <a16:creationId xmlns:a16="http://schemas.microsoft.com/office/drawing/2014/main" id="{C5BD44CC-E05D-CD45-883A-7BF2C7B35DE6}"/>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12127731-190C-9248-BC7A-8AC6FD8397A7}" type="slidenum">
              <a:rPr lang="en-US" altLang="en-US" sz="1200">
                <a:solidFill>
                  <a:srgbClr val="898989"/>
                </a:solidFill>
              </a:rPr>
              <a:pPr eaLnBrk="1" hangingPunct="1"/>
              <a:t>53</a:t>
            </a:fld>
            <a:endParaRPr lang="en-US" altLang="en-US" sz="1200">
              <a:solidFill>
                <a:srgbClr val="898989"/>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a:extLst>
              <a:ext uri="{FF2B5EF4-FFF2-40B4-BE49-F238E27FC236}">
                <a16:creationId xmlns:a16="http://schemas.microsoft.com/office/drawing/2014/main" id="{BC7AC9D4-A755-3348-BC55-38819697E233}"/>
              </a:ext>
            </a:extLst>
          </p:cNvPr>
          <p:cNvSpPr>
            <a:spLocks noGrp="1"/>
          </p:cNvSpPr>
          <p:nvPr>
            <p:ph type="title"/>
          </p:nvPr>
        </p:nvSpPr>
        <p:spPr/>
        <p:txBody>
          <a:bodyPr/>
          <a:lstStyle/>
          <a:p>
            <a:r>
              <a:rPr lang="en-US" altLang="en-US" dirty="0">
                <a:ea typeface="ＭＳ Ｐゴシック" panose="020B0600070205080204" pitchFamily="34" charset="-128"/>
              </a:rPr>
              <a:t>EAR/Commerce Control List URL</a:t>
            </a:r>
          </a:p>
        </p:txBody>
      </p:sp>
      <p:sp>
        <p:nvSpPr>
          <p:cNvPr id="77826" name="Content Placeholder 2">
            <a:extLst>
              <a:ext uri="{FF2B5EF4-FFF2-40B4-BE49-F238E27FC236}">
                <a16:creationId xmlns:a16="http://schemas.microsoft.com/office/drawing/2014/main" id="{0CB04EFA-D813-8049-B074-5247C1C5FC75}"/>
              </a:ext>
            </a:extLst>
          </p:cNvPr>
          <p:cNvSpPr>
            <a:spLocks noGrp="1"/>
          </p:cNvSpPr>
          <p:nvPr>
            <p:ph idx="1"/>
          </p:nvPr>
        </p:nvSpPr>
        <p:spPr/>
        <p:txBody>
          <a:bodyPr/>
          <a:lstStyle/>
          <a:p>
            <a:pPr marL="0" indent="0">
              <a:buFont typeface="Arial" panose="020B0604020202020204" pitchFamily="34" charset="0"/>
              <a:buNone/>
            </a:pPr>
            <a:r>
              <a:rPr lang="en-US" altLang="en-US" b="1" dirty="0">
                <a:ea typeface="ＭＳ Ｐゴシック" panose="020B0600070205080204" pitchFamily="34" charset="-128"/>
              </a:rPr>
              <a:t>Copy and paste </a:t>
            </a:r>
            <a:r>
              <a:rPr lang="en-US" altLang="en-US" dirty="0">
                <a:ea typeface="ＭＳ Ｐゴシック" panose="020B0600070205080204" pitchFamily="34" charset="-128"/>
              </a:rPr>
              <a:t>this link into your browser to view the Commerce Control List (CCL):</a:t>
            </a:r>
          </a:p>
          <a:p>
            <a:pPr marL="0" indent="0">
              <a:buFont typeface="Arial" panose="020B0604020202020204" pitchFamily="34" charset="0"/>
              <a:buNone/>
            </a:pPr>
            <a:r>
              <a:rPr lang="en-US" altLang="en-US" sz="1800" dirty="0">
                <a:ea typeface="ＭＳ Ｐゴシック" panose="020B0600070205080204" pitchFamily="34" charset="-128"/>
              </a:rPr>
              <a:t>https://</a:t>
            </a:r>
            <a:r>
              <a:rPr lang="en-US" altLang="en-US" sz="1800" dirty="0" err="1">
                <a:ea typeface="ＭＳ Ｐゴシック" panose="020B0600070205080204" pitchFamily="34" charset="-128"/>
              </a:rPr>
              <a:t>www.ecfr.gov</a:t>
            </a:r>
            <a:r>
              <a:rPr lang="en-US" altLang="en-US" sz="1800" dirty="0">
                <a:ea typeface="ＭＳ Ｐゴシック" panose="020B0600070205080204" pitchFamily="34" charset="-128"/>
              </a:rPr>
              <a:t>/</a:t>
            </a:r>
            <a:r>
              <a:rPr lang="en-US" altLang="en-US" sz="1800" dirty="0" err="1">
                <a:ea typeface="ＭＳ Ｐゴシック" panose="020B0600070205080204" pitchFamily="34" charset="-128"/>
              </a:rPr>
              <a:t>cgi</a:t>
            </a:r>
            <a:r>
              <a:rPr lang="en-US" altLang="en-US" sz="1800" dirty="0">
                <a:ea typeface="ＭＳ Ｐゴシック" panose="020B0600070205080204" pitchFamily="34" charset="-128"/>
              </a:rPr>
              <a:t>-bin/</a:t>
            </a:r>
            <a:r>
              <a:rPr lang="en-US" altLang="en-US" sz="1800" dirty="0" err="1">
                <a:ea typeface="ＭＳ Ｐゴシック" panose="020B0600070205080204" pitchFamily="34" charset="-128"/>
              </a:rPr>
              <a:t>text-idx?SID</a:t>
            </a:r>
            <a:r>
              <a:rPr lang="en-US" altLang="en-US" sz="1800" dirty="0">
                <a:ea typeface="ＭＳ Ｐゴシック" panose="020B0600070205080204" pitchFamily="34" charset="-128"/>
              </a:rPr>
              <a:t>=8c4f74d9182f632f40e160ffeaa797d9&amp;mc=</a:t>
            </a:r>
            <a:r>
              <a:rPr lang="en-US" altLang="en-US" sz="1800" dirty="0" err="1">
                <a:ea typeface="ＭＳ Ｐゴシック" panose="020B0600070205080204" pitchFamily="34" charset="-128"/>
              </a:rPr>
              <a:t>true&amp;node</a:t>
            </a:r>
            <a:r>
              <a:rPr lang="en-US" altLang="en-US" sz="1800" dirty="0">
                <a:ea typeface="ＭＳ Ｐゴシック" panose="020B0600070205080204" pitchFamily="34" charset="-128"/>
              </a:rPr>
              <a:t>=pt15.2.774&amp;rgn=div5</a:t>
            </a:r>
          </a:p>
        </p:txBody>
      </p:sp>
      <p:sp>
        <p:nvSpPr>
          <p:cNvPr id="4" name="Slide Number Placeholder 3">
            <a:extLst>
              <a:ext uri="{FF2B5EF4-FFF2-40B4-BE49-F238E27FC236}">
                <a16:creationId xmlns:a16="http://schemas.microsoft.com/office/drawing/2014/main" id="{92C92803-E8ED-274D-B3CE-7862E9418FBE}"/>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23CD9A0-A0E4-4C47-96F9-B5C7B83660BA}" type="slidenum">
              <a:rPr lang="en-US" altLang="en-US" sz="1200">
                <a:solidFill>
                  <a:srgbClr val="898989"/>
                </a:solidFill>
              </a:rPr>
              <a:pPr eaLnBrk="1" hangingPunct="1"/>
              <a:t>54</a:t>
            </a:fld>
            <a:endParaRPr lang="en-US" altLang="en-US" sz="1200">
              <a:solidFill>
                <a:srgbClr val="898989"/>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a:extLst>
              <a:ext uri="{FF2B5EF4-FFF2-40B4-BE49-F238E27FC236}">
                <a16:creationId xmlns:a16="http://schemas.microsoft.com/office/drawing/2014/main" id="{E9A68222-ACB3-F040-9A53-042E59B39A5F}"/>
              </a:ext>
            </a:extLst>
          </p:cNvPr>
          <p:cNvSpPr>
            <a:spLocks noGrp="1"/>
          </p:cNvSpPr>
          <p:nvPr>
            <p:ph type="title"/>
          </p:nvPr>
        </p:nvSpPr>
        <p:spPr>
          <a:xfrm>
            <a:off x="457200" y="404813"/>
            <a:ext cx="8229600" cy="857250"/>
          </a:xfrm>
        </p:spPr>
        <p:txBody>
          <a:bodyPr/>
          <a:lstStyle/>
          <a:p>
            <a:pPr eaLnBrk="1" hangingPunct="1"/>
            <a:r>
              <a:rPr lang="en-US" altLang="en-US" sz="3600">
                <a:ea typeface="ＭＳ Ｐゴシック" panose="020B0600070205080204" pitchFamily="34" charset="-128"/>
              </a:rPr>
              <a:t>EAR/Commerce Control List – Category 1 </a:t>
            </a:r>
            <a:endParaRPr lang="en-US" altLang="en-US">
              <a:ea typeface="ＭＳ Ｐゴシック" panose="020B0600070205080204" pitchFamily="34" charset="-128"/>
            </a:endParaRPr>
          </a:p>
        </p:txBody>
      </p:sp>
      <p:sp>
        <p:nvSpPr>
          <p:cNvPr id="44035" name="Content Placeholder 2">
            <a:extLst>
              <a:ext uri="{FF2B5EF4-FFF2-40B4-BE49-F238E27FC236}">
                <a16:creationId xmlns:a16="http://schemas.microsoft.com/office/drawing/2014/main" id="{A53C84FC-DC04-1443-8B90-6CC24EA71904}"/>
              </a:ext>
            </a:extLst>
          </p:cNvPr>
          <p:cNvSpPr>
            <a:spLocks noGrp="1"/>
          </p:cNvSpPr>
          <p:nvPr>
            <p:ph idx="1"/>
          </p:nvPr>
        </p:nvSpPr>
        <p:spPr>
          <a:xfrm>
            <a:off x="457200" y="1373188"/>
            <a:ext cx="8229600" cy="3394075"/>
          </a:xfrm>
        </p:spPr>
        <p:txBody>
          <a:bodyPr>
            <a:normAutofit fontScale="92500" lnSpcReduction="20000"/>
          </a:bodyPr>
          <a:lstStyle/>
          <a:p>
            <a:pPr eaLnBrk="1" hangingPunct="1">
              <a:buFont typeface="Arial" panose="020B0604020202020204" pitchFamily="34" charset="0"/>
              <a:buNone/>
            </a:pPr>
            <a:r>
              <a:rPr lang="en-US" altLang="en-US" sz="2200" dirty="0">
                <a:ea typeface="ＭＳ Ｐゴシック" panose="020B0600070205080204" pitchFamily="34" charset="-128"/>
              </a:rPr>
              <a:t>EXAMPLES of Category 1 controlled items</a:t>
            </a:r>
          </a:p>
          <a:p>
            <a:pPr eaLnBrk="1" hangingPunct="1"/>
            <a:r>
              <a:rPr lang="en-US" altLang="en-US" sz="1600" dirty="0">
                <a:ea typeface="ＭＳ Ｐゴシック" panose="020B0600070205080204" pitchFamily="34" charset="-128"/>
              </a:rPr>
              <a:t>Gas masks, protective suits designed to protect against chemical warfare, tear gas, radioactive materials, biological agents </a:t>
            </a:r>
          </a:p>
          <a:p>
            <a:pPr eaLnBrk="1" hangingPunct="1"/>
            <a:r>
              <a:rPr lang="en-US" altLang="en-US" sz="1600" dirty="0">
                <a:ea typeface="ＭＳ Ｐゴシック" panose="020B0600070205080204" pitchFamily="34" charset="-128"/>
              </a:rPr>
              <a:t>Chemicals that may be used as precursors for toxic chemical agents</a:t>
            </a:r>
            <a:endParaRPr lang="en-US" altLang="en-US" sz="1600" b="1" dirty="0">
              <a:ea typeface="ＭＳ Ｐゴシック" panose="020B0600070205080204" pitchFamily="34" charset="-128"/>
            </a:endParaRPr>
          </a:p>
          <a:p>
            <a:pPr eaLnBrk="1" hangingPunct="1"/>
            <a:r>
              <a:rPr lang="en-US" altLang="en-US" sz="1600" dirty="0">
                <a:ea typeface="ＭＳ Ｐゴシック" panose="020B0600070205080204" pitchFamily="34" charset="-128"/>
              </a:rPr>
              <a:t>ECCN 1C351   Human and animal pathogens and toxins; ECCN 1C354  Plant pathogens</a:t>
            </a:r>
          </a:p>
          <a:p>
            <a:pPr lvl="1" eaLnBrk="1" hangingPunct="1"/>
            <a:r>
              <a:rPr lang="en-US" altLang="en-US" sz="1200" dirty="0">
                <a:ea typeface="ＭＳ Ｐゴシック" panose="020B0600070205080204" pitchFamily="34" charset="-128"/>
              </a:rPr>
              <a:t>Viruses</a:t>
            </a:r>
          </a:p>
          <a:p>
            <a:pPr lvl="1" eaLnBrk="1" hangingPunct="1"/>
            <a:r>
              <a:rPr lang="en-US" altLang="en-US" sz="1200" dirty="0">
                <a:ea typeface="ＭＳ Ｐゴシック" panose="020B0600070205080204" pitchFamily="34" charset="-128"/>
              </a:rPr>
              <a:t>Rickettsia</a:t>
            </a:r>
          </a:p>
          <a:p>
            <a:pPr lvl="1" eaLnBrk="1" hangingPunct="1"/>
            <a:r>
              <a:rPr lang="en-US" altLang="en-US" sz="1200" dirty="0">
                <a:ea typeface="ＭＳ Ｐゴシック" panose="020B0600070205080204" pitchFamily="34" charset="-128"/>
              </a:rPr>
              <a:t>Bacteria (e.g., Bacillus anthracis, Chlamydia </a:t>
            </a:r>
            <a:r>
              <a:rPr lang="en-US" altLang="en-US" sz="1200" dirty="0" err="1">
                <a:ea typeface="ＭＳ Ｐゴシック" panose="020B0600070205080204" pitchFamily="34" charset="-128"/>
              </a:rPr>
              <a:t>psittaci</a:t>
            </a:r>
            <a:r>
              <a:rPr lang="en-US" altLang="en-US" sz="1200" dirty="0">
                <a:ea typeface="ＭＳ Ｐゴシック" panose="020B0600070205080204" pitchFamily="34" charset="-128"/>
              </a:rPr>
              <a:t>, </a:t>
            </a:r>
            <a:r>
              <a:rPr lang="en-US" altLang="en-US" sz="1200" dirty="0" err="1">
                <a:ea typeface="ＭＳ Ｐゴシック" panose="020B0600070205080204" pitchFamily="34" charset="-128"/>
              </a:rPr>
              <a:t>Francisella</a:t>
            </a:r>
            <a:r>
              <a:rPr lang="en-US" altLang="en-US" sz="1200" dirty="0">
                <a:ea typeface="ＭＳ Ｐゴシック" panose="020B0600070205080204" pitchFamily="34" charset="-128"/>
              </a:rPr>
              <a:t> </a:t>
            </a:r>
            <a:r>
              <a:rPr lang="en-US" altLang="en-US" sz="1200" dirty="0" err="1">
                <a:ea typeface="ＭＳ Ｐゴシック" panose="020B0600070205080204" pitchFamily="34" charset="-128"/>
              </a:rPr>
              <a:t>tularensis</a:t>
            </a:r>
            <a:r>
              <a:rPr lang="en-US" altLang="en-US" sz="1200" dirty="0">
                <a:ea typeface="ＭＳ Ｐゴシック" panose="020B0600070205080204" pitchFamily="34" charset="-128"/>
              </a:rPr>
              <a:t>, Shigella </a:t>
            </a:r>
            <a:r>
              <a:rPr lang="en-US" altLang="en-US" sz="1200" dirty="0" err="1">
                <a:ea typeface="ＭＳ Ｐゴシック" panose="020B0600070205080204" pitchFamily="34" charset="-128"/>
              </a:rPr>
              <a:t>dysenteriae</a:t>
            </a:r>
            <a:r>
              <a:rPr lang="en-US" altLang="en-US" sz="1200" dirty="0">
                <a:ea typeface="ＭＳ Ｐゴシック" panose="020B0600070205080204" pitchFamily="34" charset="-128"/>
              </a:rPr>
              <a:t>)</a:t>
            </a:r>
          </a:p>
          <a:p>
            <a:pPr lvl="1" eaLnBrk="1" hangingPunct="1"/>
            <a:r>
              <a:rPr lang="en-US" altLang="en-US" sz="1200" dirty="0">
                <a:ea typeface="ＭＳ Ｐゴシック" panose="020B0600070205080204" pitchFamily="34" charset="-128"/>
              </a:rPr>
              <a:t>Toxins (e.g., Botulinum toxins, Shiga toxin, Staphylococcus aureus toxins</a:t>
            </a:r>
          </a:p>
          <a:p>
            <a:pPr lvl="1" eaLnBrk="1" hangingPunct="1"/>
            <a:r>
              <a:rPr lang="en-US" altLang="en-US" sz="1200" dirty="0">
                <a:ea typeface="ＭＳ Ｐゴシック" panose="020B0600070205080204" pitchFamily="34" charset="-128"/>
              </a:rPr>
              <a:t>Fungi</a:t>
            </a:r>
          </a:p>
          <a:p>
            <a:pPr eaLnBrk="1" hangingPunct="1"/>
            <a:r>
              <a:rPr lang="en-US" altLang="en-US" sz="1600" dirty="0">
                <a:ea typeface="ＭＳ Ｐゴシック" panose="020B0600070205080204" pitchFamily="34" charset="-128"/>
              </a:rPr>
              <a:t>ECCN 1C353  Genetic elements and genetically modified organisms associated with the pathogenicity of microorganisms controlled by 1C351.a to .c or 1C354.</a:t>
            </a:r>
          </a:p>
          <a:p>
            <a:pPr eaLnBrk="1" hangingPunct="1"/>
            <a:r>
              <a:rPr lang="en-US" altLang="en-US" sz="1600" dirty="0">
                <a:ea typeface="ＭＳ Ｐゴシック" panose="020B0600070205080204" pitchFamily="34" charset="-128"/>
              </a:rPr>
              <a:t>ECCN 1C991  Vaccines against items controlled by ECCN 1C351, 1C353 or 1C354. Vaccines that contain genetic elements or genetically modified organisms identified in ECCN 1C353.  </a:t>
            </a:r>
          </a:p>
          <a:p>
            <a:pPr eaLnBrk="1" hangingPunct="1">
              <a:buFont typeface="Arial" panose="020B0604020202020204" pitchFamily="34" charset="0"/>
              <a:buNone/>
            </a:pPr>
            <a:r>
              <a:rPr lang="en-US" altLang="en-US" sz="1600" b="1" i="1" dirty="0">
                <a:ea typeface="ＭＳ Ｐゴシック" panose="020B0600070205080204" pitchFamily="34" charset="-128"/>
              </a:rPr>
              <a:t>ECCN:  Export Control Classification Number</a:t>
            </a:r>
          </a:p>
        </p:txBody>
      </p:sp>
      <p:sp>
        <p:nvSpPr>
          <p:cNvPr id="2" name="Slide Number Placeholder 1">
            <a:extLst>
              <a:ext uri="{FF2B5EF4-FFF2-40B4-BE49-F238E27FC236}">
                <a16:creationId xmlns:a16="http://schemas.microsoft.com/office/drawing/2014/main" id="{137F72A1-7B92-6547-9ADE-A25485B3DBFB}"/>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06B6F143-29F1-1D4B-8B76-F72C2B7F8308}" type="slidenum">
              <a:rPr lang="en-US" altLang="en-US" sz="1200">
                <a:solidFill>
                  <a:srgbClr val="898989"/>
                </a:solidFill>
              </a:rPr>
              <a:pPr eaLnBrk="1" hangingPunct="1"/>
              <a:t>55</a:t>
            </a:fld>
            <a:endParaRPr lang="en-US" altLang="en-US" sz="1200">
              <a:solidFill>
                <a:srgbClr val="898989"/>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a:extLst>
              <a:ext uri="{FF2B5EF4-FFF2-40B4-BE49-F238E27FC236}">
                <a16:creationId xmlns:a16="http://schemas.microsoft.com/office/drawing/2014/main" id="{044B5348-275C-BE41-9692-198D48662412}"/>
              </a:ext>
            </a:extLst>
          </p:cNvPr>
          <p:cNvSpPr>
            <a:spLocks noGrp="1"/>
          </p:cNvSpPr>
          <p:nvPr>
            <p:ph type="title"/>
          </p:nvPr>
        </p:nvSpPr>
        <p:spPr>
          <a:xfrm>
            <a:off x="457200" y="358775"/>
            <a:ext cx="8229600" cy="857250"/>
          </a:xfrm>
        </p:spPr>
        <p:txBody>
          <a:bodyPr/>
          <a:lstStyle/>
          <a:p>
            <a:pPr eaLnBrk="1" hangingPunct="1"/>
            <a:r>
              <a:rPr lang="en-US" altLang="en-US">
                <a:ea typeface="ＭＳ Ｐゴシック" panose="020B0600070205080204" pitchFamily="34" charset="-128"/>
              </a:rPr>
              <a:t>ITAR/U.S. Munitions List</a:t>
            </a:r>
          </a:p>
        </p:txBody>
      </p:sp>
      <p:sp>
        <p:nvSpPr>
          <p:cNvPr id="45059" name="Content Placeholder 2">
            <a:extLst>
              <a:ext uri="{FF2B5EF4-FFF2-40B4-BE49-F238E27FC236}">
                <a16:creationId xmlns:a16="http://schemas.microsoft.com/office/drawing/2014/main" id="{BF8504B5-8263-DE42-835B-EFF87F65D9EC}"/>
              </a:ext>
            </a:extLst>
          </p:cNvPr>
          <p:cNvSpPr>
            <a:spLocks noGrp="1"/>
          </p:cNvSpPr>
          <p:nvPr>
            <p:ph idx="1"/>
          </p:nvPr>
        </p:nvSpPr>
        <p:spPr>
          <a:xfrm>
            <a:off x="457200" y="1216025"/>
            <a:ext cx="8229600" cy="3825875"/>
          </a:xfrm>
        </p:spPr>
        <p:txBody>
          <a:bodyPr>
            <a:normAutofit/>
          </a:bodyPr>
          <a:lstStyle/>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I - Firearms, Close Assault Weapons and Combat Shotguns</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II - Guns and Armament</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III - Ammunition/Ordnance</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IV - Launch Vehicles, Guided Missiles, Ballistic Missiles, Rockets, Torpedoes, Bombs, and Mines</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V - Explosives and Energetic Materials, Propellants, Incendiary Agents, and Their Constituents.</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VI – Surface Vessels of War and Special Naval Equipment.</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VII – Ground Vehicles</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VIII - Aircraft and Related Articles </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IX - Military Training Equipment and Training</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 – Personal Protective Equipment</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XI - Military Electronics</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XII - Fire Control, Laser, Imaging, and Guidance Equipment</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XIII – Materials and Miscellaneous Articles </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XIV - Toxicological Agents, Including Chemical Agents, Biological Agents, and Associated Equipment.</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XV – Spacecraft and Related Articles </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XVI - Nuclear Weapons Related Articles </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XVII - Classified Articles, Technical Data and Defense Services Not Otherwise Enumerated</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XVIII - Directed Energy Weapons</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XIX – Gas Turbine Engines and Associated Equipment</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XX - Submersible Vessels and Related Articles </a:t>
            </a:r>
          </a:p>
          <a:p>
            <a:pPr eaLnBrk="1" hangingPunct="1">
              <a:lnSpc>
                <a:spcPct val="80000"/>
              </a:lnSpc>
              <a:buFont typeface="Arial" panose="020B0604020202020204" pitchFamily="34" charset="0"/>
              <a:buNone/>
            </a:pPr>
            <a:r>
              <a:rPr lang="en-US" altLang="en-US" sz="1100" dirty="0">
                <a:ea typeface="ＭＳ Ｐゴシック" panose="020B0600070205080204" pitchFamily="34" charset="-128"/>
              </a:rPr>
              <a:t>Category XXI – Articles, Technical Data, and Defense Services Not Otherwise Enumerated</a:t>
            </a:r>
          </a:p>
        </p:txBody>
      </p:sp>
      <p:sp>
        <p:nvSpPr>
          <p:cNvPr id="2" name="Slide Number Placeholder 1">
            <a:extLst>
              <a:ext uri="{FF2B5EF4-FFF2-40B4-BE49-F238E27FC236}">
                <a16:creationId xmlns:a16="http://schemas.microsoft.com/office/drawing/2014/main" id="{C84E0CC0-31ED-7448-86DF-84D37DA21725}"/>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28D6F797-0DD0-1B45-A471-1D31B1CEAFC8}" type="slidenum">
              <a:rPr lang="en-US" altLang="en-US" sz="1200">
                <a:solidFill>
                  <a:srgbClr val="898989"/>
                </a:solidFill>
              </a:rPr>
              <a:pPr eaLnBrk="1" hangingPunct="1"/>
              <a:t>56</a:t>
            </a:fld>
            <a:endParaRPr lang="en-US" altLang="en-US" sz="1200">
              <a:solidFill>
                <a:srgbClr val="898989"/>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a:extLst>
              <a:ext uri="{FF2B5EF4-FFF2-40B4-BE49-F238E27FC236}">
                <a16:creationId xmlns:a16="http://schemas.microsoft.com/office/drawing/2014/main" id="{021C4AE7-5167-CF43-AEAF-4C17B07B13C1}"/>
              </a:ext>
            </a:extLst>
          </p:cNvPr>
          <p:cNvSpPr>
            <a:spLocks noGrp="1"/>
          </p:cNvSpPr>
          <p:nvPr>
            <p:ph type="title"/>
          </p:nvPr>
        </p:nvSpPr>
        <p:spPr/>
        <p:txBody>
          <a:bodyPr/>
          <a:lstStyle/>
          <a:p>
            <a:r>
              <a:rPr lang="en-US" altLang="en-US" dirty="0">
                <a:ea typeface="ＭＳ Ｐゴシック" panose="020B0600070205080204" pitchFamily="34" charset="-128"/>
              </a:rPr>
              <a:t>ITAR/U.S. Munitions List URL</a:t>
            </a:r>
          </a:p>
        </p:txBody>
      </p:sp>
      <p:sp>
        <p:nvSpPr>
          <p:cNvPr id="80898" name="Content Placeholder 2">
            <a:extLst>
              <a:ext uri="{FF2B5EF4-FFF2-40B4-BE49-F238E27FC236}">
                <a16:creationId xmlns:a16="http://schemas.microsoft.com/office/drawing/2014/main" id="{5534C861-35C1-0049-955C-8C2D209E54AE}"/>
              </a:ext>
            </a:extLst>
          </p:cNvPr>
          <p:cNvSpPr>
            <a:spLocks noGrp="1"/>
          </p:cNvSpPr>
          <p:nvPr>
            <p:ph idx="1"/>
          </p:nvPr>
        </p:nvSpPr>
        <p:spPr/>
        <p:txBody>
          <a:bodyPr/>
          <a:lstStyle/>
          <a:p>
            <a:pPr marL="0" indent="0">
              <a:buFont typeface="Arial" panose="020B0604020202020204" pitchFamily="34" charset="0"/>
              <a:buNone/>
            </a:pPr>
            <a:r>
              <a:rPr lang="en-US" altLang="en-US" dirty="0">
                <a:ea typeface="ＭＳ Ｐゴシック" panose="020B0600070205080204" pitchFamily="34" charset="-128"/>
              </a:rPr>
              <a:t>Copy and paste link into your browser to view the U.S. Munitions List (USML):</a:t>
            </a:r>
          </a:p>
          <a:p>
            <a:pPr marL="0" indent="0">
              <a:buFont typeface="Arial" panose="020B0604020202020204" pitchFamily="34" charset="0"/>
              <a:buNone/>
            </a:pPr>
            <a:r>
              <a:rPr lang="en-US" altLang="en-US" sz="1800" dirty="0">
                <a:ea typeface="ＭＳ Ｐゴシック" panose="020B0600070205080204" pitchFamily="34" charset="-128"/>
              </a:rPr>
              <a:t>https://</a:t>
            </a:r>
            <a:r>
              <a:rPr lang="en-US" altLang="en-US" sz="1800" dirty="0" err="1">
                <a:ea typeface="ＭＳ Ｐゴシック" panose="020B0600070205080204" pitchFamily="34" charset="-128"/>
              </a:rPr>
              <a:t>www.ecfr.gov</a:t>
            </a:r>
            <a:r>
              <a:rPr lang="en-US" altLang="en-US" sz="1800" dirty="0">
                <a:ea typeface="ＭＳ Ｐゴシック" panose="020B0600070205080204" pitchFamily="34" charset="-128"/>
              </a:rPr>
              <a:t>/</a:t>
            </a:r>
            <a:r>
              <a:rPr lang="en-US" altLang="en-US" sz="1800" dirty="0" err="1">
                <a:ea typeface="ＭＳ Ｐゴシック" panose="020B0600070205080204" pitchFamily="34" charset="-128"/>
              </a:rPr>
              <a:t>cgi</a:t>
            </a:r>
            <a:r>
              <a:rPr lang="en-US" altLang="en-US" sz="1800" dirty="0">
                <a:ea typeface="ＭＳ Ｐゴシック" panose="020B0600070205080204" pitchFamily="34" charset="-128"/>
              </a:rPr>
              <a:t>-bin/</a:t>
            </a:r>
            <a:r>
              <a:rPr lang="en-US" altLang="en-US" sz="1800" dirty="0" err="1">
                <a:ea typeface="ＭＳ Ｐゴシック" panose="020B0600070205080204" pitchFamily="34" charset="-128"/>
              </a:rPr>
              <a:t>text-idx?SID</a:t>
            </a:r>
            <a:r>
              <a:rPr lang="en-US" altLang="en-US" sz="1800" dirty="0">
                <a:ea typeface="ＭＳ Ｐゴシック" panose="020B0600070205080204" pitchFamily="34" charset="-128"/>
              </a:rPr>
              <a:t>=8c4f74d9182f632f40e160ffeaa797d9&amp;mc=</a:t>
            </a:r>
            <a:r>
              <a:rPr lang="en-US" altLang="en-US" sz="1800" dirty="0" err="1">
                <a:ea typeface="ＭＳ Ｐゴシック" panose="020B0600070205080204" pitchFamily="34" charset="-128"/>
              </a:rPr>
              <a:t>true&amp;node</a:t>
            </a:r>
            <a:r>
              <a:rPr lang="en-US" altLang="en-US" sz="1800" dirty="0">
                <a:ea typeface="ＭＳ Ｐゴシック" panose="020B0600070205080204" pitchFamily="34" charset="-128"/>
              </a:rPr>
              <a:t>=pt22.1.121&amp;rgn=div5</a:t>
            </a:r>
          </a:p>
        </p:txBody>
      </p:sp>
      <p:sp>
        <p:nvSpPr>
          <p:cNvPr id="4" name="Slide Number Placeholder 3">
            <a:extLst>
              <a:ext uri="{FF2B5EF4-FFF2-40B4-BE49-F238E27FC236}">
                <a16:creationId xmlns:a16="http://schemas.microsoft.com/office/drawing/2014/main" id="{4BCB855B-EE09-5D4B-BE44-A1F1D9D6FE4B}"/>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494FA265-1D00-6F4D-9B4D-D2A026825449}" type="slidenum">
              <a:rPr lang="en-US" altLang="en-US" sz="1200">
                <a:solidFill>
                  <a:srgbClr val="898989"/>
                </a:solidFill>
              </a:rPr>
              <a:pPr eaLnBrk="1" hangingPunct="1"/>
              <a:t>57</a:t>
            </a:fld>
            <a:endParaRPr lang="en-US" altLang="en-US" sz="1200">
              <a:solidFill>
                <a:srgbClr val="898989"/>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a:extLst>
              <a:ext uri="{FF2B5EF4-FFF2-40B4-BE49-F238E27FC236}">
                <a16:creationId xmlns:a16="http://schemas.microsoft.com/office/drawing/2014/main" id="{C8350E4C-FAE5-B746-ACA2-40451FE986BB}"/>
              </a:ext>
            </a:extLst>
          </p:cNvPr>
          <p:cNvSpPr>
            <a:spLocks noGrp="1"/>
          </p:cNvSpPr>
          <p:nvPr>
            <p:ph type="title"/>
          </p:nvPr>
        </p:nvSpPr>
        <p:spPr>
          <a:xfrm>
            <a:off x="457200" y="434975"/>
            <a:ext cx="8229600" cy="857250"/>
          </a:xfrm>
        </p:spPr>
        <p:txBody>
          <a:bodyPr/>
          <a:lstStyle/>
          <a:p>
            <a:pPr eaLnBrk="1" hangingPunct="1"/>
            <a:r>
              <a:rPr lang="en-US" altLang="en-US">
                <a:ea typeface="ＭＳ Ｐゴシック" panose="020B0600070205080204" pitchFamily="34" charset="-128"/>
              </a:rPr>
              <a:t>ITAR/USML – Category XIV</a:t>
            </a:r>
          </a:p>
        </p:txBody>
      </p:sp>
      <p:sp>
        <p:nvSpPr>
          <p:cNvPr id="81922" name="Content Placeholder 2">
            <a:extLst>
              <a:ext uri="{FF2B5EF4-FFF2-40B4-BE49-F238E27FC236}">
                <a16:creationId xmlns:a16="http://schemas.microsoft.com/office/drawing/2014/main" id="{71B51E22-3700-BB48-A942-4DA48EEB3B0A}"/>
              </a:ext>
            </a:extLst>
          </p:cNvPr>
          <p:cNvSpPr>
            <a:spLocks noGrp="1"/>
          </p:cNvSpPr>
          <p:nvPr>
            <p:ph idx="1"/>
          </p:nvPr>
        </p:nvSpPr>
        <p:spPr>
          <a:xfrm>
            <a:off x="457200" y="1292225"/>
            <a:ext cx="8229600" cy="3394075"/>
          </a:xfrm>
        </p:spPr>
        <p:txBody>
          <a:bodyPr/>
          <a:lstStyle/>
          <a:p>
            <a:pPr eaLnBrk="1" hangingPunct="1">
              <a:buFont typeface="Arial" panose="020B0604020202020204" pitchFamily="34" charset="0"/>
              <a:buNone/>
            </a:pPr>
            <a:r>
              <a:rPr lang="en-US" altLang="en-US" sz="1800" dirty="0">
                <a:ea typeface="ＭＳ Ｐゴシック" panose="020B0600070205080204" pitchFamily="34" charset="-128"/>
              </a:rPr>
              <a:t>EXAMPLES of Category XIV controlled items</a:t>
            </a:r>
          </a:p>
          <a:p>
            <a:pPr eaLnBrk="1" hangingPunct="1"/>
            <a:r>
              <a:rPr lang="en-US" altLang="en-US" sz="1800" b="1" dirty="0">
                <a:ea typeface="ＭＳ Ｐゴシック" panose="020B0600070205080204" pitchFamily="34" charset="-128"/>
              </a:rPr>
              <a:t>Nerve agents </a:t>
            </a:r>
          </a:p>
          <a:p>
            <a:pPr eaLnBrk="1" hangingPunct="1"/>
            <a:r>
              <a:rPr lang="en-US" sz="1800" dirty="0"/>
              <a:t>Genetically modified </a:t>
            </a:r>
            <a:r>
              <a:rPr lang="en-US" sz="1800" b="1" dirty="0"/>
              <a:t>biological agents </a:t>
            </a:r>
            <a:r>
              <a:rPr lang="en-US" sz="1800" dirty="0"/>
              <a:t>(as specified) having non-naturally occurring genetic modifications that are known to or are reasonably expected to result in an increase in the ability to defeat or overcome standard detection methods, personnel protection, natural or acquired host immunity, host immune response, or response to standard medical countermeasures</a:t>
            </a:r>
          </a:p>
          <a:p>
            <a:pPr eaLnBrk="1" hangingPunct="1"/>
            <a:r>
              <a:rPr lang="en-US" altLang="en-US" sz="1800" dirty="0">
                <a:ea typeface="ＭＳ Ｐゴシック" panose="020B0600070205080204" pitchFamily="34" charset="-128"/>
              </a:rPr>
              <a:t>Technical data and defense services related to defense articles</a:t>
            </a:r>
          </a:p>
        </p:txBody>
      </p:sp>
      <p:sp>
        <p:nvSpPr>
          <p:cNvPr id="2" name="Slide Number Placeholder 1">
            <a:extLst>
              <a:ext uri="{FF2B5EF4-FFF2-40B4-BE49-F238E27FC236}">
                <a16:creationId xmlns:a16="http://schemas.microsoft.com/office/drawing/2014/main" id="{E3EFBF73-EC44-614C-B121-62B7482BB89A}"/>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E40CCFC0-8EEB-E14C-A69B-3E84009F6753}" type="slidenum">
              <a:rPr lang="en-US" altLang="en-US" sz="1200">
                <a:solidFill>
                  <a:srgbClr val="898989"/>
                </a:solidFill>
              </a:rPr>
              <a:pPr eaLnBrk="1" hangingPunct="1"/>
              <a:t>58</a:t>
            </a:fld>
            <a:endParaRPr lang="en-US" altLang="en-US" sz="1200">
              <a:solidFill>
                <a:srgbClr val="898989"/>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a:extLst>
              <a:ext uri="{FF2B5EF4-FFF2-40B4-BE49-F238E27FC236}">
                <a16:creationId xmlns:a16="http://schemas.microsoft.com/office/drawing/2014/main" id="{D1AA7545-DF69-484F-825F-68F124B6A247}"/>
              </a:ext>
            </a:extLst>
          </p:cNvPr>
          <p:cNvSpPr>
            <a:spLocks noGrp="1"/>
          </p:cNvSpPr>
          <p:nvPr>
            <p:ph type="title"/>
          </p:nvPr>
        </p:nvSpPr>
        <p:spPr/>
        <p:txBody>
          <a:bodyPr/>
          <a:lstStyle/>
          <a:p>
            <a:pPr eaLnBrk="1" hangingPunct="1"/>
            <a:r>
              <a:rPr lang="en-US" altLang="en-US">
                <a:ea typeface="ＭＳ Ｐゴシック" panose="020B0600070205080204" pitchFamily="34" charset="-128"/>
              </a:rPr>
              <a:t>Country Issues</a:t>
            </a:r>
          </a:p>
        </p:txBody>
      </p:sp>
      <p:sp>
        <p:nvSpPr>
          <p:cNvPr id="47107" name="Content Placeholder 2">
            <a:extLst>
              <a:ext uri="{FF2B5EF4-FFF2-40B4-BE49-F238E27FC236}">
                <a16:creationId xmlns:a16="http://schemas.microsoft.com/office/drawing/2014/main" id="{7351B74E-AADA-1249-A597-E7C40BA9DE95}"/>
              </a:ext>
            </a:extLst>
          </p:cNvPr>
          <p:cNvSpPr>
            <a:spLocks noGrp="1"/>
          </p:cNvSpPr>
          <p:nvPr>
            <p:ph idx="1"/>
          </p:nvPr>
        </p:nvSpPr>
        <p:spPr>
          <a:xfrm>
            <a:off x="350838" y="1200150"/>
            <a:ext cx="8437562" cy="3460750"/>
          </a:xfrm>
        </p:spPr>
        <p:txBody>
          <a:bodyPr rtlCol="0">
            <a:noAutofit/>
          </a:bodyPr>
          <a:lstStyle/>
          <a:p>
            <a:pPr eaLnBrk="1" fontAlgn="auto" hangingPunct="1">
              <a:spcAft>
                <a:spcPts val="0"/>
              </a:spcAft>
              <a:buFont typeface="Arial"/>
              <a:buChar char="•"/>
              <a:defRPr/>
            </a:pPr>
            <a:r>
              <a:rPr lang="en-US" sz="2400" dirty="0"/>
              <a:t>For export purposes, the United States comprises:</a:t>
            </a:r>
          </a:p>
          <a:p>
            <a:pPr lvl="1" eaLnBrk="1" fontAlgn="auto" hangingPunct="1">
              <a:spcAft>
                <a:spcPts val="0"/>
              </a:spcAft>
              <a:buFont typeface="Arial"/>
              <a:buChar char="–"/>
              <a:defRPr/>
            </a:pPr>
            <a:r>
              <a:rPr lang="en-US" sz="1800" dirty="0"/>
              <a:t>50 States and District of Columbia</a:t>
            </a:r>
          </a:p>
          <a:p>
            <a:pPr lvl="1" eaLnBrk="1" fontAlgn="auto" hangingPunct="1">
              <a:spcAft>
                <a:spcPts val="0"/>
              </a:spcAft>
              <a:buFont typeface="Arial"/>
              <a:buChar char="–"/>
              <a:defRPr/>
            </a:pPr>
            <a:r>
              <a:rPr lang="en-US" sz="1800" dirty="0"/>
              <a:t>Puerto Rico</a:t>
            </a:r>
          </a:p>
          <a:p>
            <a:pPr lvl="1" eaLnBrk="1" fontAlgn="auto" hangingPunct="1">
              <a:spcAft>
                <a:spcPts val="0"/>
              </a:spcAft>
              <a:buFont typeface="Arial"/>
              <a:buChar char="–"/>
              <a:defRPr/>
            </a:pPr>
            <a:r>
              <a:rPr lang="en-US" sz="1800" dirty="0"/>
              <a:t>U.S. Virgin Islands</a:t>
            </a:r>
          </a:p>
          <a:p>
            <a:pPr lvl="1" eaLnBrk="1" fontAlgn="auto" hangingPunct="1">
              <a:spcAft>
                <a:spcPts val="0"/>
              </a:spcAft>
              <a:buFont typeface="Arial"/>
              <a:buChar char="–"/>
              <a:defRPr/>
            </a:pPr>
            <a:r>
              <a:rPr lang="en-US" sz="1800" dirty="0"/>
              <a:t>Guam</a:t>
            </a:r>
          </a:p>
          <a:p>
            <a:pPr lvl="1" eaLnBrk="1" fontAlgn="auto" hangingPunct="1">
              <a:spcAft>
                <a:spcPts val="0"/>
              </a:spcAft>
              <a:buFont typeface="Arial"/>
              <a:buChar char="–"/>
              <a:defRPr/>
            </a:pPr>
            <a:r>
              <a:rPr lang="en-US" sz="1800" dirty="0"/>
              <a:t>American Samoa</a:t>
            </a:r>
          </a:p>
          <a:p>
            <a:pPr lvl="1" eaLnBrk="1" fontAlgn="auto" hangingPunct="1">
              <a:spcAft>
                <a:spcPts val="0"/>
              </a:spcAft>
              <a:buFont typeface="Arial"/>
              <a:buChar char="–"/>
              <a:defRPr/>
            </a:pPr>
            <a:r>
              <a:rPr lang="en-US" sz="1800" dirty="0"/>
              <a:t>Northern Mariana Islands</a:t>
            </a:r>
          </a:p>
          <a:p>
            <a:pPr marL="0" indent="0" eaLnBrk="1" fontAlgn="auto" hangingPunct="1">
              <a:spcAft>
                <a:spcPts val="0"/>
              </a:spcAft>
              <a:buFont typeface="Arial" charset="0"/>
              <a:buNone/>
              <a:defRPr/>
            </a:pPr>
            <a:endParaRPr lang="en-US" sz="1600" dirty="0"/>
          </a:p>
        </p:txBody>
      </p:sp>
      <p:sp>
        <p:nvSpPr>
          <p:cNvPr id="2" name="Slide Number Placeholder 1">
            <a:extLst>
              <a:ext uri="{FF2B5EF4-FFF2-40B4-BE49-F238E27FC236}">
                <a16:creationId xmlns:a16="http://schemas.microsoft.com/office/drawing/2014/main" id="{773B9495-9CE3-804F-B89A-B43CBBE4D030}"/>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2EF4C5EA-A282-2744-9CD1-696A1EC11A5B}" type="slidenum">
              <a:rPr lang="en-US" altLang="en-US" sz="1200">
                <a:solidFill>
                  <a:srgbClr val="898989"/>
                </a:solidFill>
              </a:rPr>
              <a:pPr eaLnBrk="1" hangingPunct="1"/>
              <a:t>59</a:t>
            </a:fld>
            <a:endParaRPr lang="en-US" altLang="en-US" sz="1200">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0DFC4EFF-78DA-DA46-AC94-1E798B967363}"/>
              </a:ext>
            </a:extLst>
          </p:cNvPr>
          <p:cNvSpPr>
            <a:spLocks noGrp="1"/>
          </p:cNvSpPr>
          <p:nvPr>
            <p:ph type="title"/>
          </p:nvPr>
        </p:nvSpPr>
        <p:spPr>
          <a:xfrm>
            <a:off x="457200" y="622301"/>
            <a:ext cx="8229600" cy="857250"/>
          </a:xfrm>
        </p:spPr>
        <p:txBody>
          <a:bodyPr/>
          <a:lstStyle/>
          <a:p>
            <a:pPr eaLnBrk="1" hangingPunct="1"/>
            <a:r>
              <a:rPr lang="en-US" altLang="en-US" dirty="0">
                <a:ea typeface="ＭＳ Ｐゴシック" panose="020B0600070205080204" pitchFamily="34" charset="-128"/>
              </a:rPr>
              <a:t>Export examples</a:t>
            </a:r>
          </a:p>
        </p:txBody>
      </p:sp>
      <p:sp>
        <p:nvSpPr>
          <p:cNvPr id="20482" name="Content Placeholder 2">
            <a:extLst>
              <a:ext uri="{FF2B5EF4-FFF2-40B4-BE49-F238E27FC236}">
                <a16:creationId xmlns:a16="http://schemas.microsoft.com/office/drawing/2014/main" id="{F4B6D58B-8B61-ED4A-836F-E65C15D398A7}"/>
              </a:ext>
            </a:extLst>
          </p:cNvPr>
          <p:cNvSpPr>
            <a:spLocks noGrp="1"/>
          </p:cNvSpPr>
          <p:nvPr>
            <p:ph sz="half" idx="1"/>
          </p:nvPr>
        </p:nvSpPr>
        <p:spPr>
          <a:xfrm>
            <a:off x="457200" y="1563688"/>
            <a:ext cx="4038600" cy="3394075"/>
          </a:xfrm>
        </p:spPr>
        <p:txBody>
          <a:bodyPr/>
          <a:lstStyle/>
          <a:p>
            <a:pPr eaLnBrk="1" hangingPunct="1"/>
            <a:r>
              <a:rPr lang="en-US" altLang="en-US" sz="2000">
                <a:ea typeface="ＭＳ Ｐゴシック" panose="020B0600070205080204" pitchFamily="34" charset="-128"/>
              </a:rPr>
              <a:t>Transmission of material goods</a:t>
            </a:r>
          </a:p>
          <a:p>
            <a:pPr lvl="1" eaLnBrk="1" hangingPunct="1"/>
            <a:r>
              <a:rPr lang="en-US" altLang="en-US" sz="1800">
                <a:ea typeface="ＭＳ Ｐゴシック" panose="020B0600070205080204" pitchFamily="34" charset="-128"/>
              </a:rPr>
              <a:t>Items shipped out of the U.S.</a:t>
            </a:r>
          </a:p>
          <a:p>
            <a:pPr lvl="1" eaLnBrk="1" hangingPunct="1"/>
            <a:r>
              <a:rPr lang="en-US" altLang="en-US" sz="1800">
                <a:ea typeface="ＭＳ Ｐゴシック" panose="020B0600070205080204" pitchFamily="34" charset="-128"/>
              </a:rPr>
              <a:t>Items hand-carried (laptop, memory devices) out of the U.S.</a:t>
            </a:r>
          </a:p>
          <a:p>
            <a:pPr lvl="1" eaLnBrk="1" hangingPunct="1"/>
            <a:r>
              <a:rPr lang="en-US" altLang="en-US" sz="1800">
                <a:ea typeface="ＭＳ Ｐゴシック" panose="020B0600070205080204" pitchFamily="34" charset="-128"/>
              </a:rPr>
              <a:t>Use of controlled materials by a foreign person</a:t>
            </a:r>
          </a:p>
          <a:p>
            <a:pPr eaLnBrk="1" hangingPunct="1"/>
            <a:r>
              <a:rPr lang="en-US" altLang="en-US" sz="2000">
                <a:ea typeface="ＭＳ Ｐゴシック" panose="020B0600070205080204" pitchFamily="34" charset="-128"/>
              </a:rPr>
              <a:t>Use or application of controlled technology on behalf of, or for the benefit of, any foreign person or entity</a:t>
            </a:r>
            <a:endParaRPr lang="en-US" altLang="en-US" sz="2000" b="1">
              <a:ea typeface="ＭＳ Ｐゴシック" panose="020B0600070205080204" pitchFamily="34" charset="-128"/>
            </a:endParaRPr>
          </a:p>
        </p:txBody>
      </p:sp>
      <p:sp>
        <p:nvSpPr>
          <p:cNvPr id="20483" name="Content Placeholder 3">
            <a:extLst>
              <a:ext uri="{FF2B5EF4-FFF2-40B4-BE49-F238E27FC236}">
                <a16:creationId xmlns:a16="http://schemas.microsoft.com/office/drawing/2014/main" id="{5F2DABBA-7982-DC48-9C69-AED85D31C048}"/>
              </a:ext>
            </a:extLst>
          </p:cNvPr>
          <p:cNvSpPr>
            <a:spLocks noGrp="1"/>
          </p:cNvSpPr>
          <p:nvPr>
            <p:ph sz="half" idx="2"/>
          </p:nvPr>
        </p:nvSpPr>
        <p:spPr>
          <a:xfrm>
            <a:off x="4648200" y="1563688"/>
            <a:ext cx="4038600" cy="3394075"/>
          </a:xfrm>
        </p:spPr>
        <p:txBody>
          <a:bodyPr/>
          <a:lstStyle/>
          <a:p>
            <a:pPr eaLnBrk="1" hangingPunct="1"/>
            <a:r>
              <a:rPr lang="en-US" altLang="en-US" sz="2000">
                <a:ea typeface="ＭＳ Ｐゴシック" panose="020B0600070205080204" pitchFamily="34" charset="-128"/>
              </a:rPr>
              <a:t>Dissemination of research data and information to a foreign person</a:t>
            </a:r>
          </a:p>
          <a:p>
            <a:pPr lvl="1" eaLnBrk="1" hangingPunct="1"/>
            <a:r>
              <a:rPr lang="en-US" altLang="en-US" sz="1800">
                <a:ea typeface="ＭＳ Ｐゴシック" panose="020B0600070205080204" pitchFamily="34" charset="-128"/>
              </a:rPr>
              <a:t>Email</a:t>
            </a:r>
          </a:p>
          <a:p>
            <a:pPr lvl="1" eaLnBrk="1" hangingPunct="1"/>
            <a:r>
              <a:rPr lang="en-US" altLang="en-US" sz="1800">
                <a:ea typeface="ＭＳ Ｐゴシック" panose="020B0600070205080204" pitchFamily="34" charset="-128"/>
              </a:rPr>
              <a:t>Website</a:t>
            </a:r>
          </a:p>
          <a:p>
            <a:pPr lvl="1" eaLnBrk="1" hangingPunct="1"/>
            <a:r>
              <a:rPr lang="en-US" altLang="en-US" sz="1800">
                <a:ea typeface="ＭＳ Ｐゴシック" panose="020B0600070205080204" pitchFamily="34" charset="-128"/>
              </a:rPr>
              <a:t>Face-to-face</a:t>
            </a:r>
          </a:p>
          <a:p>
            <a:pPr lvl="1" eaLnBrk="1" hangingPunct="1"/>
            <a:r>
              <a:rPr lang="en-US" altLang="en-US" sz="1800">
                <a:ea typeface="ＭＳ Ｐゴシック" panose="020B0600070205080204" pitchFamily="34" charset="-128"/>
              </a:rPr>
              <a:t>Visual inspection that reveals controlled technical data</a:t>
            </a:r>
          </a:p>
          <a:p>
            <a:pPr lvl="1" eaLnBrk="1" hangingPunct="1"/>
            <a:r>
              <a:rPr lang="en-US" altLang="en-US" sz="1800">
                <a:ea typeface="ＭＳ Ｐゴシック" panose="020B0600070205080204" pitchFamily="34" charset="-128"/>
              </a:rPr>
              <a:t>Conference</a:t>
            </a:r>
          </a:p>
        </p:txBody>
      </p:sp>
      <p:sp>
        <p:nvSpPr>
          <p:cNvPr id="2" name="Slide Number Placeholder 1">
            <a:extLst>
              <a:ext uri="{FF2B5EF4-FFF2-40B4-BE49-F238E27FC236}">
                <a16:creationId xmlns:a16="http://schemas.microsoft.com/office/drawing/2014/main" id="{0845BFE9-0E18-4542-8F23-9B5B0C6C4D78}"/>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9A668AE4-D48A-E948-8AB4-16A9D88A7D8C}" type="slidenum">
              <a:rPr lang="en-US" altLang="en-US" sz="1200">
                <a:solidFill>
                  <a:srgbClr val="898989"/>
                </a:solidFill>
              </a:rPr>
              <a:pPr eaLnBrk="1" hangingPunct="1"/>
              <a:t>6</a:t>
            </a:fld>
            <a:endParaRPr lang="en-US" altLang="en-US" sz="1200">
              <a:solidFill>
                <a:srgbClr val="898989"/>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a:extLst>
              <a:ext uri="{FF2B5EF4-FFF2-40B4-BE49-F238E27FC236}">
                <a16:creationId xmlns:a16="http://schemas.microsoft.com/office/drawing/2014/main" id="{05F52EEC-6FFC-2F48-B4F4-E9A48C289B01}"/>
              </a:ext>
            </a:extLst>
          </p:cNvPr>
          <p:cNvSpPr>
            <a:spLocks noGrp="1"/>
          </p:cNvSpPr>
          <p:nvPr>
            <p:ph type="title"/>
          </p:nvPr>
        </p:nvSpPr>
        <p:spPr/>
        <p:txBody>
          <a:bodyPr/>
          <a:lstStyle/>
          <a:p>
            <a:r>
              <a:rPr lang="en-US" altLang="en-US">
                <a:ea typeface="ＭＳ Ｐゴシック" panose="020B0600070205080204" pitchFamily="34" charset="-128"/>
              </a:rPr>
              <a:t>OFAC Sanctions/Embargoes</a:t>
            </a:r>
          </a:p>
        </p:txBody>
      </p:sp>
      <p:sp>
        <p:nvSpPr>
          <p:cNvPr id="92162" name="Content Placeholder 2">
            <a:extLst>
              <a:ext uri="{FF2B5EF4-FFF2-40B4-BE49-F238E27FC236}">
                <a16:creationId xmlns:a16="http://schemas.microsoft.com/office/drawing/2014/main" id="{547B3EE6-940C-F14B-9B85-6A97C1486D66}"/>
              </a:ext>
            </a:extLst>
          </p:cNvPr>
          <p:cNvSpPr>
            <a:spLocks noGrp="1"/>
          </p:cNvSpPr>
          <p:nvPr>
            <p:ph idx="1"/>
          </p:nvPr>
        </p:nvSpPr>
        <p:spPr/>
        <p:txBody>
          <a:bodyPr/>
          <a:lstStyle/>
          <a:p>
            <a:r>
              <a:rPr lang="en-US" altLang="en-US" sz="2000" dirty="0">
                <a:ea typeface="ＭＳ Ｐゴシック" panose="020B0600070205080204" pitchFamily="34" charset="-128"/>
              </a:rPr>
              <a:t>Always check the latest sanctions and embargoes which change frequently</a:t>
            </a:r>
            <a:br>
              <a:rPr lang="en-US" altLang="en-US" sz="2000" dirty="0">
                <a:ea typeface="ＭＳ Ｐゴシック" panose="020B0600070205080204" pitchFamily="34" charset="-128"/>
              </a:rPr>
            </a:br>
            <a:r>
              <a:rPr lang="en-US" altLang="en-US" sz="1800" dirty="0">
                <a:ea typeface="ＭＳ Ｐゴシック" panose="020B0600070205080204" pitchFamily="34" charset="-128"/>
                <a:hlinkClick r:id="rId2"/>
              </a:rPr>
              <a:t>http://www.treasury.gov/resource-center/sanctions/Programs/Pages/Programs.aspx</a:t>
            </a:r>
            <a:r>
              <a:rPr lang="en-US" altLang="en-US" sz="2000" dirty="0">
                <a:ea typeface="ＭＳ Ｐゴシック" panose="020B0600070205080204" pitchFamily="34" charset="-128"/>
              </a:rPr>
              <a:t>
Any type of transaction – including financial, collaboration, and travel – should be reviewed for comprehensively sanctioned countries such as Iran or Cuba. The review will document:</a:t>
            </a:r>
          </a:p>
          <a:p>
            <a:pPr lvl="1"/>
            <a:r>
              <a:rPr lang="en-US" altLang="en-US" sz="1600" dirty="0">
                <a:ea typeface="ＭＳ Ｐゴシック" panose="020B0600070205080204" pitchFamily="34" charset="-128"/>
              </a:rPr>
              <a:t>Screening for restricted/prohibited parties</a:t>
            </a:r>
          </a:p>
          <a:p>
            <a:pPr lvl="1"/>
            <a:r>
              <a:rPr lang="en-US" altLang="en-US" sz="1600" dirty="0">
                <a:ea typeface="ＭＳ Ｐゴシック" panose="020B0600070205080204" pitchFamily="34" charset="-128"/>
              </a:rPr>
              <a:t>Whether a specific license must be applied for, or, if not,</a:t>
            </a:r>
          </a:p>
          <a:p>
            <a:pPr lvl="1"/>
            <a:r>
              <a:rPr lang="en-US" altLang="en-US" sz="1600" dirty="0">
                <a:ea typeface="ＭＳ Ｐゴシック" panose="020B0600070205080204" pitchFamily="34" charset="-128"/>
              </a:rPr>
              <a:t>What provision(s) of the regulations authorize the transaction</a:t>
            </a:r>
          </a:p>
        </p:txBody>
      </p:sp>
      <p:sp>
        <p:nvSpPr>
          <p:cNvPr id="4" name="Slide Number Placeholder 3">
            <a:extLst>
              <a:ext uri="{FF2B5EF4-FFF2-40B4-BE49-F238E27FC236}">
                <a16:creationId xmlns:a16="http://schemas.microsoft.com/office/drawing/2014/main" id="{1CB39AAA-9922-AE4B-9AD5-17A587C996C0}"/>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0DA56C95-8EFC-1149-9436-EA0ABD2FE053}" type="slidenum">
              <a:rPr lang="en-US" altLang="en-US" sz="1200">
                <a:solidFill>
                  <a:srgbClr val="898989"/>
                </a:solidFill>
              </a:rPr>
              <a:pPr eaLnBrk="1" hangingPunct="1"/>
              <a:t>60</a:t>
            </a:fld>
            <a:endParaRPr lang="en-US" altLang="en-US" sz="1200">
              <a:solidFill>
                <a:srgbClr val="898989"/>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74361EA5-01FA-8743-AD6E-BBDF054B13F3}"/>
              </a:ext>
            </a:extLst>
          </p:cNvPr>
          <p:cNvSpPr>
            <a:spLocks noGrp="1"/>
          </p:cNvSpPr>
          <p:nvPr>
            <p:ph type="title"/>
          </p:nvPr>
        </p:nvSpPr>
        <p:spPr/>
        <p:txBody>
          <a:bodyPr rtlCol="0">
            <a:normAutofit fontScale="90000"/>
          </a:bodyPr>
          <a:lstStyle/>
          <a:p>
            <a:pPr eaLnBrk="1" fontAlgn="auto" hangingPunct="1">
              <a:spcAft>
                <a:spcPts val="0"/>
              </a:spcAft>
              <a:defRPr/>
            </a:pPr>
            <a:r>
              <a:rPr lang="en-US" dirty="0"/>
              <a:t>Country Issues -</a:t>
            </a:r>
            <a:br>
              <a:rPr lang="en-US" dirty="0"/>
            </a:br>
            <a:r>
              <a:rPr lang="en-US" sz="4000" dirty="0"/>
              <a:t>ITAR-prohibited Export Destinations</a:t>
            </a:r>
            <a:endParaRPr lang="en-US" dirty="0"/>
          </a:p>
        </p:txBody>
      </p:sp>
      <p:sp>
        <p:nvSpPr>
          <p:cNvPr id="49155" name="Content Placeholder 3">
            <a:extLst>
              <a:ext uri="{FF2B5EF4-FFF2-40B4-BE49-F238E27FC236}">
                <a16:creationId xmlns:a16="http://schemas.microsoft.com/office/drawing/2014/main" id="{A775FD9C-D56C-B04C-B8E5-FB480F8B76EC}"/>
              </a:ext>
            </a:extLst>
          </p:cNvPr>
          <p:cNvSpPr>
            <a:spLocks noGrp="1"/>
          </p:cNvSpPr>
          <p:nvPr>
            <p:ph sz="half" idx="1"/>
          </p:nvPr>
        </p:nvSpPr>
        <p:spPr>
          <a:xfrm>
            <a:off x="457200" y="1733550"/>
            <a:ext cx="4038600" cy="2959100"/>
          </a:xfrm>
        </p:spPr>
        <p:txBody>
          <a:bodyPr rtlCol="0">
            <a:normAutofit fontScale="70000" lnSpcReduction="20000"/>
          </a:bodyPr>
          <a:lstStyle/>
          <a:p>
            <a:pPr eaLnBrk="1" fontAlgn="auto" hangingPunct="1">
              <a:spcAft>
                <a:spcPts val="0"/>
              </a:spcAft>
              <a:buFont typeface="Arial"/>
              <a:buChar char="•"/>
              <a:defRPr/>
            </a:pPr>
            <a:r>
              <a:rPr lang="en-US" sz="2000" dirty="0"/>
              <a:t>Afghanistan</a:t>
            </a:r>
          </a:p>
          <a:p>
            <a:pPr eaLnBrk="1" fontAlgn="auto" hangingPunct="1">
              <a:spcAft>
                <a:spcPts val="0"/>
              </a:spcAft>
              <a:buFont typeface="Arial"/>
              <a:buChar char="•"/>
              <a:defRPr/>
            </a:pPr>
            <a:r>
              <a:rPr lang="en-US" sz="2000" dirty="0"/>
              <a:t>Belarus</a:t>
            </a:r>
          </a:p>
          <a:p>
            <a:pPr eaLnBrk="1" fontAlgn="auto" hangingPunct="1">
              <a:spcAft>
                <a:spcPts val="0"/>
              </a:spcAft>
              <a:buFont typeface="Arial"/>
              <a:buChar char="•"/>
              <a:defRPr/>
            </a:pPr>
            <a:r>
              <a:rPr lang="en-US" sz="2000" dirty="0"/>
              <a:t>Burma (Myanmar)</a:t>
            </a:r>
          </a:p>
          <a:p>
            <a:pPr eaLnBrk="1" fontAlgn="auto" hangingPunct="1">
              <a:spcAft>
                <a:spcPts val="0"/>
              </a:spcAft>
              <a:buFont typeface="Arial"/>
              <a:buChar char="•"/>
              <a:defRPr/>
            </a:pPr>
            <a:r>
              <a:rPr lang="en-US" sz="2000" dirty="0"/>
              <a:t>Central African Republic </a:t>
            </a:r>
          </a:p>
          <a:p>
            <a:pPr eaLnBrk="1" fontAlgn="auto" hangingPunct="1">
              <a:spcAft>
                <a:spcPts val="0"/>
              </a:spcAft>
              <a:buFont typeface="Arial"/>
              <a:buChar char="•"/>
              <a:defRPr/>
            </a:pPr>
            <a:r>
              <a:rPr lang="en-US" sz="2000" dirty="0"/>
              <a:t>China</a:t>
            </a:r>
          </a:p>
          <a:p>
            <a:pPr eaLnBrk="1" fontAlgn="auto" hangingPunct="1">
              <a:spcAft>
                <a:spcPts val="0"/>
              </a:spcAft>
              <a:buFont typeface="Arial"/>
              <a:buChar char="•"/>
              <a:defRPr/>
            </a:pPr>
            <a:r>
              <a:rPr lang="en-US" sz="2000" dirty="0"/>
              <a:t>Cuba</a:t>
            </a:r>
          </a:p>
          <a:p>
            <a:pPr eaLnBrk="1" fontAlgn="auto" hangingPunct="1">
              <a:spcAft>
                <a:spcPts val="0"/>
              </a:spcAft>
              <a:buFont typeface="Arial"/>
              <a:buChar char="•"/>
              <a:defRPr/>
            </a:pPr>
            <a:r>
              <a:rPr lang="en-US" sz="2000" dirty="0"/>
              <a:t>Cyprus</a:t>
            </a:r>
          </a:p>
          <a:p>
            <a:pPr eaLnBrk="1" fontAlgn="auto" hangingPunct="1">
              <a:spcAft>
                <a:spcPts val="0"/>
              </a:spcAft>
              <a:buFont typeface="Arial"/>
              <a:buChar char="•"/>
              <a:defRPr/>
            </a:pPr>
            <a:r>
              <a:rPr lang="en-US" sz="2000" dirty="0"/>
              <a:t>Democratic Republic of Congo </a:t>
            </a:r>
          </a:p>
          <a:p>
            <a:pPr eaLnBrk="1" fontAlgn="auto" hangingPunct="1">
              <a:spcAft>
                <a:spcPts val="0"/>
              </a:spcAft>
              <a:buFont typeface="Arial"/>
              <a:buChar char="•"/>
              <a:defRPr/>
            </a:pPr>
            <a:r>
              <a:rPr lang="en-US" sz="2000" dirty="0"/>
              <a:t>Eritrea</a:t>
            </a:r>
          </a:p>
          <a:p>
            <a:pPr eaLnBrk="1" fontAlgn="auto" hangingPunct="1">
              <a:spcAft>
                <a:spcPts val="0"/>
              </a:spcAft>
              <a:buFont typeface="Arial"/>
              <a:buChar char="•"/>
              <a:defRPr/>
            </a:pPr>
            <a:r>
              <a:rPr lang="en-US" sz="2000" dirty="0"/>
              <a:t>Haiti</a:t>
            </a:r>
          </a:p>
          <a:p>
            <a:pPr eaLnBrk="1" fontAlgn="auto" hangingPunct="1">
              <a:spcAft>
                <a:spcPts val="0"/>
              </a:spcAft>
              <a:buFont typeface="Arial"/>
              <a:buChar char="•"/>
              <a:defRPr/>
            </a:pPr>
            <a:r>
              <a:rPr lang="en-US" sz="2000" dirty="0"/>
              <a:t>Iran</a:t>
            </a:r>
          </a:p>
          <a:p>
            <a:pPr eaLnBrk="1" fontAlgn="auto" hangingPunct="1">
              <a:spcAft>
                <a:spcPts val="0"/>
              </a:spcAft>
              <a:buFont typeface="Arial"/>
              <a:buChar char="•"/>
              <a:defRPr/>
            </a:pPr>
            <a:r>
              <a:rPr lang="en-US" sz="2000" dirty="0"/>
              <a:t>Iraq</a:t>
            </a:r>
          </a:p>
        </p:txBody>
      </p:sp>
      <p:sp>
        <p:nvSpPr>
          <p:cNvPr id="49156" name="Content Placeholder 4">
            <a:extLst>
              <a:ext uri="{FF2B5EF4-FFF2-40B4-BE49-F238E27FC236}">
                <a16:creationId xmlns:a16="http://schemas.microsoft.com/office/drawing/2014/main" id="{BB1D6484-BCF6-ED48-AC73-15DAE3E707EE}"/>
              </a:ext>
            </a:extLst>
          </p:cNvPr>
          <p:cNvSpPr>
            <a:spLocks noGrp="1"/>
          </p:cNvSpPr>
          <p:nvPr>
            <p:ph sz="half" idx="2"/>
          </p:nvPr>
        </p:nvSpPr>
        <p:spPr>
          <a:xfrm>
            <a:off x="4648200" y="1733550"/>
            <a:ext cx="4038600" cy="2959100"/>
          </a:xfrm>
        </p:spPr>
        <p:txBody>
          <a:bodyPr rtlCol="0">
            <a:normAutofit fontScale="70000" lnSpcReduction="20000"/>
          </a:bodyPr>
          <a:lstStyle/>
          <a:p>
            <a:pPr eaLnBrk="1" fontAlgn="auto" hangingPunct="1">
              <a:spcAft>
                <a:spcPts val="0"/>
              </a:spcAft>
              <a:buFont typeface="Arial"/>
              <a:buChar char="•"/>
              <a:defRPr/>
            </a:pPr>
            <a:r>
              <a:rPr lang="en-US" sz="2000" dirty="0"/>
              <a:t>Lebanon</a:t>
            </a:r>
          </a:p>
          <a:p>
            <a:pPr eaLnBrk="1" fontAlgn="auto" hangingPunct="1">
              <a:spcAft>
                <a:spcPts val="0"/>
              </a:spcAft>
              <a:buFont typeface="Arial"/>
              <a:buChar char="•"/>
              <a:defRPr/>
            </a:pPr>
            <a:r>
              <a:rPr lang="en-US" sz="2000" dirty="0"/>
              <a:t>Libya</a:t>
            </a:r>
          </a:p>
          <a:p>
            <a:pPr eaLnBrk="1" fontAlgn="auto" hangingPunct="1">
              <a:spcAft>
                <a:spcPts val="0"/>
              </a:spcAft>
              <a:buFont typeface="Arial"/>
              <a:buChar char="•"/>
              <a:defRPr/>
            </a:pPr>
            <a:r>
              <a:rPr lang="en-US" sz="2000" dirty="0"/>
              <a:t>North Korea</a:t>
            </a:r>
          </a:p>
          <a:p>
            <a:pPr eaLnBrk="1" fontAlgn="auto" hangingPunct="1">
              <a:spcAft>
                <a:spcPts val="0"/>
              </a:spcAft>
              <a:buFont typeface="Arial"/>
              <a:buChar char="•"/>
              <a:defRPr/>
            </a:pPr>
            <a:r>
              <a:rPr lang="en-US" sz="2000" dirty="0"/>
              <a:t>Somalia</a:t>
            </a:r>
          </a:p>
          <a:p>
            <a:pPr eaLnBrk="1" fontAlgn="auto" hangingPunct="1">
              <a:spcAft>
                <a:spcPts val="0"/>
              </a:spcAft>
              <a:buFont typeface="Arial"/>
              <a:buChar char="•"/>
              <a:defRPr/>
            </a:pPr>
            <a:r>
              <a:rPr lang="en-US" sz="2000" dirty="0"/>
              <a:t>South Sudan</a:t>
            </a:r>
          </a:p>
          <a:p>
            <a:pPr eaLnBrk="1" fontAlgn="auto" hangingPunct="1">
              <a:spcAft>
                <a:spcPts val="0"/>
              </a:spcAft>
              <a:buFont typeface="Arial"/>
              <a:buChar char="•"/>
              <a:defRPr/>
            </a:pPr>
            <a:r>
              <a:rPr lang="en-US" sz="2000" dirty="0"/>
              <a:t>Sudan</a:t>
            </a:r>
          </a:p>
          <a:p>
            <a:pPr eaLnBrk="1" fontAlgn="auto" hangingPunct="1">
              <a:spcAft>
                <a:spcPts val="0"/>
              </a:spcAft>
              <a:buFont typeface="Arial"/>
              <a:buChar char="•"/>
              <a:defRPr/>
            </a:pPr>
            <a:r>
              <a:rPr lang="en-US" sz="2000" dirty="0"/>
              <a:t>Syria</a:t>
            </a:r>
          </a:p>
          <a:p>
            <a:pPr eaLnBrk="1" fontAlgn="auto" hangingPunct="1">
              <a:spcAft>
                <a:spcPts val="0"/>
              </a:spcAft>
              <a:buFont typeface="Arial"/>
              <a:buChar char="•"/>
              <a:defRPr/>
            </a:pPr>
            <a:r>
              <a:rPr lang="en-US" sz="2000" dirty="0"/>
              <a:t>Venezuela</a:t>
            </a:r>
          </a:p>
          <a:p>
            <a:pPr eaLnBrk="1" fontAlgn="auto" hangingPunct="1">
              <a:spcAft>
                <a:spcPts val="0"/>
              </a:spcAft>
              <a:buFont typeface="Arial"/>
              <a:buChar char="•"/>
              <a:defRPr/>
            </a:pPr>
            <a:r>
              <a:rPr lang="en-US" sz="2000" dirty="0"/>
              <a:t>Zimbabwe </a:t>
            </a:r>
          </a:p>
          <a:p>
            <a:pPr eaLnBrk="1" fontAlgn="auto" hangingPunct="1">
              <a:spcAft>
                <a:spcPts val="0"/>
              </a:spcAft>
              <a:buFont typeface="Arial"/>
              <a:buChar char="•"/>
              <a:defRPr/>
            </a:pPr>
            <a:endParaRPr lang="en-US" sz="2000" dirty="0"/>
          </a:p>
          <a:p>
            <a:pPr marL="0" indent="0" eaLnBrk="1" fontAlgn="auto" hangingPunct="1">
              <a:spcAft>
                <a:spcPts val="0"/>
              </a:spcAft>
              <a:buNone/>
              <a:defRPr/>
            </a:pPr>
            <a:r>
              <a:rPr lang="en-US" sz="2000" dirty="0"/>
              <a:t>See 22 CFR 126.1</a:t>
            </a:r>
          </a:p>
        </p:txBody>
      </p:sp>
      <p:sp>
        <p:nvSpPr>
          <p:cNvPr id="83973" name="TextBox 2">
            <a:extLst>
              <a:ext uri="{FF2B5EF4-FFF2-40B4-BE49-F238E27FC236}">
                <a16:creationId xmlns:a16="http://schemas.microsoft.com/office/drawing/2014/main" id="{C61740F3-C0F0-DD4A-B304-724B85EDC718}"/>
              </a:ext>
            </a:extLst>
          </p:cNvPr>
          <p:cNvSpPr txBox="1">
            <a:spLocks noChangeArrowheads="1"/>
          </p:cNvSpPr>
          <p:nvPr/>
        </p:nvSpPr>
        <p:spPr bwMode="auto">
          <a:xfrm>
            <a:off x="90488" y="4759325"/>
            <a:ext cx="2562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400" dirty="0"/>
              <a:t>As of 10/25/19</a:t>
            </a:r>
          </a:p>
        </p:txBody>
      </p:sp>
      <p:sp>
        <p:nvSpPr>
          <p:cNvPr id="2" name="Slide Number Placeholder 1">
            <a:extLst>
              <a:ext uri="{FF2B5EF4-FFF2-40B4-BE49-F238E27FC236}">
                <a16:creationId xmlns:a16="http://schemas.microsoft.com/office/drawing/2014/main" id="{87890FDD-00D0-C04A-A3FD-5C69B4D2EC7D}"/>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6E6383D-1561-B144-8A33-2ABB2D7354B9}" type="slidenum">
              <a:rPr lang="en-US" altLang="en-US" sz="1200">
                <a:solidFill>
                  <a:srgbClr val="898989"/>
                </a:solidFill>
              </a:rPr>
              <a:pPr eaLnBrk="1" hangingPunct="1"/>
              <a:t>61</a:t>
            </a:fld>
            <a:endParaRPr lang="en-US" altLang="en-US" sz="1200">
              <a:solidFill>
                <a:srgbClr val="898989"/>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a:extLst>
              <a:ext uri="{FF2B5EF4-FFF2-40B4-BE49-F238E27FC236}">
                <a16:creationId xmlns:a16="http://schemas.microsoft.com/office/drawing/2014/main" id="{ECD87A9F-B6CD-4A4A-9E95-D4EF04F7FB9F}"/>
              </a:ext>
            </a:extLst>
          </p:cNvPr>
          <p:cNvSpPr>
            <a:spLocks noGrp="1"/>
          </p:cNvSpPr>
          <p:nvPr>
            <p:ph type="title"/>
          </p:nvPr>
        </p:nvSpPr>
        <p:spPr/>
        <p:txBody>
          <a:bodyPr/>
          <a:lstStyle/>
          <a:p>
            <a:pPr eaLnBrk="1" hangingPunct="1"/>
            <a:r>
              <a:rPr lang="en-US" altLang="en-US">
                <a:ea typeface="ＭＳ Ｐゴシック" panose="020B0600070205080204" pitchFamily="34" charset="-128"/>
              </a:rPr>
              <a:t>Country Issues - EAR</a:t>
            </a:r>
          </a:p>
        </p:txBody>
      </p:sp>
      <p:sp>
        <p:nvSpPr>
          <p:cNvPr id="50179" name="Content Placeholder 4">
            <a:extLst>
              <a:ext uri="{FF2B5EF4-FFF2-40B4-BE49-F238E27FC236}">
                <a16:creationId xmlns:a16="http://schemas.microsoft.com/office/drawing/2014/main" id="{E0DEE4A2-82FC-CA4B-94E9-780EA97341B2}"/>
              </a:ext>
            </a:extLst>
          </p:cNvPr>
          <p:cNvSpPr>
            <a:spLocks noGrp="1"/>
          </p:cNvSpPr>
          <p:nvPr>
            <p:ph idx="1"/>
          </p:nvPr>
        </p:nvSpPr>
        <p:spPr/>
        <p:txBody>
          <a:bodyPr>
            <a:normAutofit/>
          </a:bodyPr>
          <a:lstStyle/>
          <a:p>
            <a:pPr eaLnBrk="1" hangingPunct="1">
              <a:lnSpc>
                <a:spcPct val="80000"/>
              </a:lnSpc>
            </a:pPr>
            <a:r>
              <a:rPr lang="en-US" altLang="en-US" sz="2200" dirty="0">
                <a:ea typeface="ＭＳ Ｐゴシック" panose="020B0600070205080204" pitchFamily="34" charset="-128"/>
                <a:hlinkClick r:id="rId2"/>
              </a:rPr>
              <a:t>Country sanctions under EAR</a:t>
            </a:r>
            <a:r>
              <a:rPr lang="en-US" altLang="en-US" sz="2200" dirty="0">
                <a:ea typeface="ＭＳ Ｐゴシック" panose="020B0600070205080204" pitchFamily="34" charset="-128"/>
              </a:rPr>
              <a:t>: Cuba, Iran, North Korea, Sudan, Syria </a:t>
            </a:r>
          </a:p>
          <a:p>
            <a:pPr eaLnBrk="1" hangingPunct="1">
              <a:lnSpc>
                <a:spcPct val="80000"/>
              </a:lnSpc>
            </a:pPr>
            <a:r>
              <a:rPr lang="en-US" altLang="en-US" sz="2200" dirty="0">
                <a:ea typeface="ＭＳ Ｐゴシック" panose="020B0600070205080204" pitchFamily="34" charset="-128"/>
              </a:rPr>
              <a:t>In addition, most export restrictions are determined by the technology or product to be exported and the country of destination</a:t>
            </a:r>
          </a:p>
          <a:p>
            <a:pPr eaLnBrk="1" hangingPunct="1">
              <a:lnSpc>
                <a:spcPct val="80000"/>
              </a:lnSpc>
            </a:pPr>
            <a:r>
              <a:rPr lang="en-US" altLang="en-US" sz="2200" dirty="0">
                <a:ea typeface="ＭＳ Ｐゴシック" panose="020B0600070205080204" pitchFamily="34" charset="-128"/>
              </a:rPr>
              <a:t>EAR Part 744 – </a:t>
            </a:r>
            <a:r>
              <a:rPr lang="en-US" altLang="en-US" sz="2200" dirty="0">
                <a:ea typeface="ＭＳ Ｐゴシック" panose="020B0600070205080204" pitchFamily="34" charset="-128"/>
                <a:hlinkClick r:id="rId3"/>
              </a:rPr>
              <a:t>Supplement 4 – Entity List</a:t>
            </a:r>
            <a:r>
              <a:rPr lang="en-US" altLang="en-US" sz="2200" dirty="0">
                <a:ea typeface="ＭＳ Ｐゴシック" panose="020B0600070205080204" pitchFamily="34" charset="-128"/>
              </a:rPr>
              <a:t>  </a:t>
            </a:r>
            <a:r>
              <a:rPr lang="en-US" altLang="en-US" sz="1800" dirty="0">
                <a:ea typeface="ＭＳ Ｐゴシック" panose="020B0600070205080204" pitchFamily="34" charset="-128"/>
              </a:rPr>
              <a:t>(downloads a document)  </a:t>
            </a:r>
            <a:endParaRPr lang="en-US" altLang="en-US" sz="2200" dirty="0">
              <a:ea typeface="ＭＳ Ｐゴシック" panose="020B0600070205080204" pitchFamily="34" charset="-128"/>
            </a:endParaRPr>
          </a:p>
          <a:p>
            <a:pPr lvl="1" eaLnBrk="1" hangingPunct="1">
              <a:lnSpc>
                <a:spcPct val="80000"/>
              </a:lnSpc>
            </a:pPr>
            <a:r>
              <a:rPr lang="en-US" altLang="en-US" sz="1900" dirty="0">
                <a:ea typeface="ＭＳ Ｐゴシック" panose="020B0600070205080204" pitchFamily="34" charset="-128"/>
              </a:rPr>
              <a:t>Lists certain entities subject to license requirements for specified items</a:t>
            </a:r>
          </a:p>
          <a:p>
            <a:pPr lvl="1" eaLnBrk="1" hangingPunct="1">
              <a:lnSpc>
                <a:spcPct val="80000"/>
              </a:lnSpc>
            </a:pPr>
            <a:r>
              <a:rPr lang="en-US" altLang="en-US" sz="1900" b="1" dirty="0">
                <a:ea typeface="ＭＳ Ｐゴシック" panose="020B0600070205080204" pitchFamily="34" charset="-128"/>
              </a:rPr>
              <a:t>Examples:  </a:t>
            </a:r>
            <a:r>
              <a:rPr lang="en-US" altLang="en-US" sz="1900" dirty="0" err="1">
                <a:ea typeface="ＭＳ Ｐゴシック" panose="020B0600070205080204" pitchFamily="34" charset="-128"/>
              </a:rPr>
              <a:t>Kitro</a:t>
            </a:r>
            <a:r>
              <a:rPr lang="en-US" altLang="en-US" sz="1900" dirty="0">
                <a:ea typeface="ＭＳ Ｐゴシック" panose="020B0600070205080204" pitchFamily="34" charset="-128"/>
              </a:rPr>
              <a:t> Corporation (Canada); Sichuan University (China); 54th Research Institute of China; Northwestern Polytechnical University (China); Ben Gurion University (Israel); Pyramid Technologies (U.A.E.)</a:t>
            </a:r>
          </a:p>
        </p:txBody>
      </p:sp>
      <p:sp>
        <p:nvSpPr>
          <p:cNvPr id="2" name="Slide Number Placeholder 1">
            <a:extLst>
              <a:ext uri="{FF2B5EF4-FFF2-40B4-BE49-F238E27FC236}">
                <a16:creationId xmlns:a16="http://schemas.microsoft.com/office/drawing/2014/main" id="{4482C5DF-82FC-F846-88AB-8C98AE159F6E}"/>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1AB0765A-96C6-1748-BAC0-3FA74B52AFD4}" type="slidenum">
              <a:rPr lang="en-US" altLang="en-US" sz="1200">
                <a:solidFill>
                  <a:srgbClr val="898989"/>
                </a:solidFill>
              </a:rPr>
              <a:pPr eaLnBrk="1" hangingPunct="1"/>
              <a:t>62</a:t>
            </a:fld>
            <a:endParaRPr lang="en-US" altLang="en-US" sz="1200">
              <a:solidFill>
                <a:srgbClr val="898989"/>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a:extLst>
              <a:ext uri="{FF2B5EF4-FFF2-40B4-BE49-F238E27FC236}">
                <a16:creationId xmlns:a16="http://schemas.microsoft.com/office/drawing/2014/main" id="{D1A066E1-1862-FC46-B218-8E40C28C8888}"/>
              </a:ext>
            </a:extLst>
          </p:cNvPr>
          <p:cNvSpPr>
            <a:spLocks noGrp="1"/>
          </p:cNvSpPr>
          <p:nvPr>
            <p:ph type="title"/>
          </p:nvPr>
        </p:nvSpPr>
        <p:spPr>
          <a:xfrm>
            <a:off x="457200" y="495300"/>
            <a:ext cx="8229600" cy="857250"/>
          </a:xfrm>
        </p:spPr>
        <p:txBody>
          <a:bodyPr/>
          <a:lstStyle/>
          <a:p>
            <a:pPr eaLnBrk="1" hangingPunct="1"/>
            <a:r>
              <a:rPr lang="en-US" altLang="en-US" sz="3600">
                <a:ea typeface="ＭＳ Ｐゴシック" panose="020B0600070205080204" pitchFamily="34" charset="-128"/>
              </a:rPr>
              <a:t>Penalties for Violation </a:t>
            </a:r>
            <a:br>
              <a:rPr lang="en-US" altLang="en-US" sz="3600">
                <a:ea typeface="ＭＳ Ｐゴシック" panose="020B0600070205080204" pitchFamily="34" charset="-128"/>
              </a:rPr>
            </a:br>
            <a:r>
              <a:rPr lang="en-US" altLang="en-US" sz="3600">
                <a:ea typeface="ＭＳ Ｐゴシック" panose="020B0600070205080204" pitchFamily="34" charset="-128"/>
              </a:rPr>
              <a:t>of the U.S. Export Control Regulations</a:t>
            </a:r>
          </a:p>
        </p:txBody>
      </p:sp>
      <p:sp>
        <p:nvSpPr>
          <p:cNvPr id="86018" name="Content Placeholder 2">
            <a:extLst>
              <a:ext uri="{FF2B5EF4-FFF2-40B4-BE49-F238E27FC236}">
                <a16:creationId xmlns:a16="http://schemas.microsoft.com/office/drawing/2014/main" id="{56B91E65-6D45-A049-81B1-C1BC23CF9985}"/>
              </a:ext>
            </a:extLst>
          </p:cNvPr>
          <p:cNvSpPr>
            <a:spLocks noGrp="1"/>
          </p:cNvSpPr>
          <p:nvPr>
            <p:ph idx="1"/>
          </p:nvPr>
        </p:nvSpPr>
        <p:spPr>
          <a:xfrm>
            <a:off x="457200" y="1628775"/>
            <a:ext cx="8229600" cy="3413125"/>
          </a:xfrm>
        </p:spPr>
        <p:txBody>
          <a:bodyPr/>
          <a:lstStyle/>
          <a:p>
            <a:pPr eaLnBrk="1" hangingPunct="1"/>
            <a:r>
              <a:rPr lang="en-US" altLang="en-US" sz="2400">
                <a:ea typeface="ＭＳ Ｐゴシック" panose="020B0600070205080204" pitchFamily="34" charset="-128"/>
              </a:rPr>
              <a:t>Denial of export privileges</a:t>
            </a:r>
          </a:p>
          <a:p>
            <a:pPr eaLnBrk="1" hangingPunct="1"/>
            <a:r>
              <a:rPr lang="en-US" altLang="en-US" sz="2400">
                <a:ea typeface="ＭＳ Ｐゴシック" panose="020B0600070205080204" pitchFamily="34" charset="-128"/>
              </a:rPr>
              <a:t>Seizure and forfeiture of goods</a:t>
            </a:r>
          </a:p>
          <a:p>
            <a:pPr eaLnBrk="1" hangingPunct="1"/>
            <a:r>
              <a:rPr lang="en-US" altLang="en-US" sz="2400">
                <a:ea typeface="ＭＳ Ｐゴシック" panose="020B0600070205080204" pitchFamily="34" charset="-128"/>
              </a:rPr>
              <a:t>Suspension; debarment</a:t>
            </a:r>
          </a:p>
          <a:p>
            <a:pPr eaLnBrk="1" hangingPunct="1"/>
            <a:r>
              <a:rPr lang="en-US" altLang="en-US" sz="2400">
                <a:ea typeface="ＭＳ Ｐゴシック" panose="020B0600070205080204" pitchFamily="34" charset="-128"/>
              </a:rPr>
              <a:t>Negative publicity</a:t>
            </a:r>
          </a:p>
          <a:p>
            <a:pPr eaLnBrk="1" hangingPunct="1"/>
            <a:r>
              <a:rPr lang="en-US" altLang="en-US" sz="2400">
                <a:ea typeface="ＭＳ Ｐゴシック" panose="020B0600070205080204" pitchFamily="34" charset="-128"/>
              </a:rPr>
              <a:t>UMB:  Disciplinary action up to termination and dismissal</a:t>
            </a:r>
          </a:p>
          <a:p>
            <a:pPr eaLnBrk="1" hangingPunct="1"/>
            <a:r>
              <a:rPr lang="en-US" altLang="en-US" sz="2400">
                <a:ea typeface="ＭＳ Ｐゴシック" panose="020B0600070205080204" pitchFamily="34" charset="-128"/>
              </a:rPr>
              <a:t>May apply to the individual(s) involved and/or the university</a:t>
            </a:r>
          </a:p>
          <a:p>
            <a:pPr eaLnBrk="1" hangingPunct="1"/>
            <a:r>
              <a:rPr lang="en-US" altLang="en-US" sz="2400">
                <a:ea typeface="ＭＳ Ｐゴシック" panose="020B0600070205080204" pitchFamily="34" charset="-128"/>
              </a:rPr>
              <a:t>Federal penalties applied may be Criminal and/or Civil</a:t>
            </a:r>
          </a:p>
        </p:txBody>
      </p:sp>
      <p:sp>
        <p:nvSpPr>
          <p:cNvPr id="2" name="Slide Number Placeholder 1">
            <a:extLst>
              <a:ext uri="{FF2B5EF4-FFF2-40B4-BE49-F238E27FC236}">
                <a16:creationId xmlns:a16="http://schemas.microsoft.com/office/drawing/2014/main" id="{39FE5417-D211-8C47-B5DC-2172679A7575}"/>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4C10CCC-7520-C944-BF18-58C5D1372C43}" type="slidenum">
              <a:rPr lang="en-US" altLang="en-US" sz="1200">
                <a:solidFill>
                  <a:srgbClr val="898989"/>
                </a:solidFill>
              </a:rPr>
              <a:pPr eaLnBrk="1" hangingPunct="1"/>
              <a:t>63</a:t>
            </a:fld>
            <a:endParaRPr lang="en-US" altLang="en-US" sz="1200">
              <a:solidFill>
                <a:srgbClr val="898989"/>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a:extLst>
              <a:ext uri="{FF2B5EF4-FFF2-40B4-BE49-F238E27FC236}">
                <a16:creationId xmlns:a16="http://schemas.microsoft.com/office/drawing/2014/main" id="{053A9F14-7E6F-5140-862E-67B624CCED1A}"/>
              </a:ext>
            </a:extLst>
          </p:cNvPr>
          <p:cNvSpPr>
            <a:spLocks noGrp="1"/>
          </p:cNvSpPr>
          <p:nvPr>
            <p:ph type="title"/>
          </p:nvPr>
        </p:nvSpPr>
        <p:spPr>
          <a:xfrm>
            <a:off x="457200" y="342900"/>
            <a:ext cx="8229600" cy="857250"/>
          </a:xfrm>
        </p:spPr>
        <p:txBody>
          <a:bodyPr/>
          <a:lstStyle/>
          <a:p>
            <a:r>
              <a:rPr lang="en-US" altLang="en-US">
                <a:ea typeface="ＭＳ Ｐゴシック" panose="020B0600070205080204" pitchFamily="34" charset="-128"/>
              </a:rPr>
              <a:t>Penalties for Violation</a:t>
            </a:r>
          </a:p>
        </p:txBody>
      </p:sp>
      <p:sp>
        <p:nvSpPr>
          <p:cNvPr id="3" name="Content Placeholder 2">
            <a:extLst>
              <a:ext uri="{FF2B5EF4-FFF2-40B4-BE49-F238E27FC236}">
                <a16:creationId xmlns:a16="http://schemas.microsoft.com/office/drawing/2014/main" id="{47BC8158-0A8E-694D-93BE-FC0B98D3B559}"/>
              </a:ext>
            </a:extLst>
          </p:cNvPr>
          <p:cNvSpPr>
            <a:spLocks noGrp="1"/>
          </p:cNvSpPr>
          <p:nvPr>
            <p:ph idx="1"/>
          </p:nvPr>
        </p:nvSpPr>
        <p:spPr/>
        <p:txBody>
          <a:bodyPr/>
          <a:lstStyle/>
          <a:p>
            <a:pPr marL="0" indent="0" eaLnBrk="1" hangingPunct="1">
              <a:buFont typeface="Arial" panose="020B0604020202020204" pitchFamily="34" charset="0"/>
              <a:buNone/>
            </a:pPr>
            <a:r>
              <a:rPr lang="en-US" altLang="en-US" sz="2000" b="1">
                <a:ea typeface="ＭＳ Ｐゴシック" panose="020B0600070205080204" pitchFamily="34" charset="-128"/>
              </a:rPr>
              <a:t>EXAMPLES:</a:t>
            </a:r>
            <a:endParaRPr lang="en-US" altLang="en-US" sz="1800">
              <a:ea typeface="ＭＳ Ｐゴシック" panose="020B0600070205080204" pitchFamily="34" charset="-128"/>
            </a:endParaRPr>
          </a:p>
          <a:p>
            <a:pPr marL="0" indent="0" eaLnBrk="1" hangingPunct="1"/>
            <a:r>
              <a:rPr lang="en-US" altLang="en-US" sz="1800">
                <a:ea typeface="ＭＳ Ｐゴシック" panose="020B0600070205080204" pitchFamily="34" charset="-128"/>
              </a:rPr>
              <a:t>OFAC:  Criminal – University – A fine of up to $1,000,000 for each violation</a:t>
            </a:r>
          </a:p>
          <a:p>
            <a:pPr marL="0" indent="0" eaLnBrk="1" hangingPunct="1"/>
            <a:r>
              <a:rPr lang="en-US" altLang="en-US" sz="1800">
                <a:ea typeface="ＭＳ Ｐゴシック" panose="020B0600070205080204" pitchFamily="34" charset="-128"/>
              </a:rPr>
              <a:t>OFAC:  Criminal – Individual – A fine of up to $1,000,000 or up to twenty years in prison, or both, for each violation</a:t>
            </a:r>
          </a:p>
          <a:p>
            <a:pPr marL="0" indent="0" eaLnBrk="1" hangingPunct="1"/>
            <a:r>
              <a:rPr lang="en-US" altLang="en-US" sz="1800">
                <a:ea typeface="ＭＳ Ｐゴシック" panose="020B0600070205080204" pitchFamily="34" charset="-128"/>
              </a:rPr>
              <a:t>ITAR:  Civil penalty up to $500,000 fine for each violation</a:t>
            </a:r>
          </a:p>
          <a:p>
            <a:pPr marL="0" indent="0" eaLnBrk="1" hangingPunct="1"/>
            <a:r>
              <a:rPr lang="en-US" altLang="en-US" sz="1800">
                <a:ea typeface="ＭＳ Ｐゴシック" panose="020B0600070205080204" pitchFamily="34" charset="-128"/>
              </a:rPr>
              <a:t>ITAR:  Criminal penalty, willful violation, up to $1,000,000 fine and/or imprisonment not more than 10 years</a:t>
            </a:r>
          </a:p>
          <a:p>
            <a:pPr marL="0" indent="0" eaLnBrk="1" hangingPunct="1"/>
            <a:r>
              <a:rPr lang="en-US" altLang="en-US" sz="1800">
                <a:ea typeface="ＭＳ Ｐゴシック" panose="020B0600070205080204" pitchFamily="34" charset="-128"/>
              </a:rPr>
              <a:t>EAR:  Civil penalty up to $500,000 fine for each violation </a:t>
            </a:r>
          </a:p>
          <a:p>
            <a:pPr marL="0" indent="0" eaLnBrk="1" hangingPunct="1"/>
            <a:r>
              <a:rPr lang="en-US" altLang="en-US" sz="1800">
                <a:ea typeface="ＭＳ Ｐゴシック" panose="020B0600070205080204" pitchFamily="34" charset="-128"/>
              </a:rPr>
              <a:t>EAR:  Criminal penalty, fine of up to five times the value of the exports or reexports involved or $50,000, whichever is greater and/or imprisonment not more than 5 years; in more egregious cases of willful violation, fine of up to $250,000 and/or imprisonment not more than 10 years</a:t>
            </a:r>
          </a:p>
        </p:txBody>
      </p:sp>
      <p:sp>
        <p:nvSpPr>
          <p:cNvPr id="4" name="Slide Number Placeholder 3">
            <a:extLst>
              <a:ext uri="{FF2B5EF4-FFF2-40B4-BE49-F238E27FC236}">
                <a16:creationId xmlns:a16="http://schemas.microsoft.com/office/drawing/2014/main" id="{A9E6A57F-59E3-BB49-AE6E-1089A9C5A7AA}"/>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77FA82FC-4B4B-434F-B3CB-35541E6D931F}" type="slidenum">
              <a:rPr lang="en-US" altLang="en-US" sz="1200">
                <a:solidFill>
                  <a:srgbClr val="898989"/>
                </a:solidFill>
              </a:rPr>
              <a:pPr eaLnBrk="1" hangingPunct="1"/>
              <a:t>64</a:t>
            </a:fld>
            <a:endParaRPr lang="en-US" altLang="en-US" sz="1200">
              <a:solidFill>
                <a:srgbClr val="898989"/>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a:extLst>
              <a:ext uri="{FF2B5EF4-FFF2-40B4-BE49-F238E27FC236}">
                <a16:creationId xmlns:a16="http://schemas.microsoft.com/office/drawing/2014/main" id="{5D74B0F3-A3B5-7241-9CBE-1C70EDE849C9}"/>
              </a:ext>
            </a:extLst>
          </p:cNvPr>
          <p:cNvSpPr>
            <a:spLocks noGrp="1"/>
          </p:cNvSpPr>
          <p:nvPr>
            <p:ph type="title"/>
          </p:nvPr>
        </p:nvSpPr>
        <p:spPr>
          <a:xfrm>
            <a:off x="457200" y="482600"/>
            <a:ext cx="8229600" cy="857250"/>
          </a:xfrm>
        </p:spPr>
        <p:txBody>
          <a:bodyPr/>
          <a:lstStyle/>
          <a:p>
            <a:pPr eaLnBrk="1" hangingPunct="1"/>
            <a:r>
              <a:rPr lang="en-US" altLang="en-US">
                <a:ea typeface="ＭＳ Ｐゴシック" panose="020B0600070205080204" pitchFamily="34" charset="-128"/>
              </a:rPr>
              <a:t>University-related export cases</a:t>
            </a:r>
          </a:p>
        </p:txBody>
      </p:sp>
      <p:sp>
        <p:nvSpPr>
          <p:cNvPr id="88066" name="Content Placeholder 2">
            <a:extLst>
              <a:ext uri="{FF2B5EF4-FFF2-40B4-BE49-F238E27FC236}">
                <a16:creationId xmlns:a16="http://schemas.microsoft.com/office/drawing/2014/main" id="{5D6C7E11-5130-5345-9639-E6895C2C3301}"/>
              </a:ext>
            </a:extLst>
          </p:cNvPr>
          <p:cNvSpPr>
            <a:spLocks noGrp="1"/>
          </p:cNvSpPr>
          <p:nvPr>
            <p:ph idx="1"/>
          </p:nvPr>
        </p:nvSpPr>
        <p:spPr>
          <a:xfrm>
            <a:off x="457200" y="1531938"/>
            <a:ext cx="8229600" cy="3394075"/>
          </a:xfrm>
        </p:spPr>
        <p:txBody>
          <a:bodyPr/>
          <a:lstStyle/>
          <a:p>
            <a:pPr eaLnBrk="1" hangingPunct="1"/>
            <a:r>
              <a:rPr lang="en-US" altLang="en-US" sz="2400">
                <a:ea typeface="ＭＳ Ｐゴシック" panose="020B0600070205080204" pitchFamily="34" charset="-128"/>
              </a:rPr>
              <a:t>Roth case, University of Tennessee:</a:t>
            </a:r>
            <a:br>
              <a:rPr lang="en-US" altLang="en-US" sz="2400">
                <a:ea typeface="ＭＳ Ｐゴシック" panose="020B0600070205080204" pitchFamily="34" charset="-128"/>
              </a:rPr>
            </a:br>
            <a:r>
              <a:rPr lang="en-US" altLang="en-US" sz="2400">
                <a:ea typeface="ＭＳ Ｐゴシック" panose="020B0600070205080204" pitchFamily="34" charset="-128"/>
                <a:hlinkClick r:id="rId2"/>
              </a:rPr>
              <a:t>Why the Professor Went to Prison</a:t>
            </a:r>
            <a:endParaRPr lang="en-US" altLang="en-US" sz="2400">
              <a:ea typeface="ＭＳ Ｐゴシック" panose="020B0600070205080204" pitchFamily="34" charset="-128"/>
            </a:endParaRPr>
          </a:p>
          <a:p>
            <a:pPr eaLnBrk="1" hangingPunct="1"/>
            <a:r>
              <a:rPr lang="en-US" altLang="en-US" sz="2400">
                <a:ea typeface="ＭＳ Ｐゴシック" panose="020B0600070205080204" pitchFamily="34" charset="-128"/>
              </a:rPr>
              <a:t>Graduate student, Iowa State University:</a:t>
            </a:r>
          </a:p>
          <a:p>
            <a:pPr lvl="1" eaLnBrk="1" hangingPunct="1"/>
            <a:r>
              <a:rPr lang="en-US" altLang="en-US" sz="2000">
                <a:ea typeface="ＭＳ Ｐゴシック" panose="020B0600070205080204" pitchFamily="34" charset="-128"/>
              </a:rPr>
              <a:t>Accused - </a:t>
            </a:r>
            <a:r>
              <a:rPr lang="en-US" altLang="en-US" sz="2000">
                <a:ea typeface="ＭＳ Ｐゴシック" panose="020B0600070205080204" pitchFamily="34" charset="-128"/>
                <a:hlinkClick r:id="rId3"/>
              </a:rPr>
              <a:t>http://www.umaryland.edu/media/umb/ord/documents/ISU_student_accused_amestrib.pdf</a:t>
            </a:r>
            <a:endParaRPr lang="en-US" altLang="en-US" sz="2000">
              <a:ea typeface="ＭＳ Ｐゴシック" panose="020B0600070205080204" pitchFamily="34" charset="-128"/>
            </a:endParaRPr>
          </a:p>
          <a:p>
            <a:pPr lvl="1" eaLnBrk="1" hangingPunct="1"/>
            <a:r>
              <a:rPr lang="en-US" altLang="en-US" sz="2000">
                <a:ea typeface="ＭＳ Ｐゴシック" panose="020B0600070205080204" pitchFamily="34" charset="-128"/>
              </a:rPr>
              <a:t>Sentenced - </a:t>
            </a:r>
            <a:r>
              <a:rPr lang="en-US" altLang="en-US" sz="2000">
                <a:ea typeface="ＭＳ Ｐゴシック" panose="020B0600070205080204" pitchFamily="34" charset="-128"/>
                <a:hlinkClick r:id="rId4"/>
              </a:rPr>
              <a:t>http://www.umaryland.edu/media/umb/ord/documents/ISU_Sentenced_DepartmentOfJustice.pdf </a:t>
            </a:r>
            <a:endParaRPr lang="en-US" altLang="en-US" sz="2000">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44C63E83-910D-AA4A-A7F9-36032E81B144}"/>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FD02AA2-8D37-074B-A18D-7A65007EBB85}" type="slidenum">
              <a:rPr lang="en-US" altLang="en-US" sz="1200">
                <a:solidFill>
                  <a:srgbClr val="898989"/>
                </a:solidFill>
              </a:rPr>
              <a:pPr eaLnBrk="1" hangingPunct="1"/>
              <a:t>65</a:t>
            </a:fld>
            <a:endParaRPr lang="en-US" altLang="en-US" sz="1200">
              <a:solidFill>
                <a:srgbClr val="898989"/>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a:extLst>
              <a:ext uri="{FF2B5EF4-FFF2-40B4-BE49-F238E27FC236}">
                <a16:creationId xmlns:a16="http://schemas.microsoft.com/office/drawing/2014/main" id="{6C3B2AFE-F0B3-2245-AC0F-8F82841B3120}"/>
              </a:ext>
            </a:extLst>
          </p:cNvPr>
          <p:cNvSpPr>
            <a:spLocks noGrp="1"/>
          </p:cNvSpPr>
          <p:nvPr>
            <p:ph type="title"/>
          </p:nvPr>
        </p:nvSpPr>
        <p:spPr/>
        <p:txBody>
          <a:bodyPr/>
          <a:lstStyle/>
          <a:p>
            <a:pPr eaLnBrk="1" hangingPunct="1"/>
            <a:r>
              <a:rPr lang="en-US" altLang="en-US">
                <a:ea typeface="ＭＳ Ｐゴシック" panose="020B0600070205080204" pitchFamily="34" charset="-128"/>
              </a:rPr>
              <a:t>Related Laws</a:t>
            </a:r>
          </a:p>
        </p:txBody>
      </p:sp>
      <p:sp>
        <p:nvSpPr>
          <p:cNvPr id="52227" name="Content Placeholder 2">
            <a:extLst>
              <a:ext uri="{FF2B5EF4-FFF2-40B4-BE49-F238E27FC236}">
                <a16:creationId xmlns:a16="http://schemas.microsoft.com/office/drawing/2014/main" id="{0296F0CD-A471-8B41-945B-A6E2DC6ACB8A}"/>
              </a:ext>
            </a:extLst>
          </p:cNvPr>
          <p:cNvSpPr>
            <a:spLocks noGrp="1"/>
          </p:cNvSpPr>
          <p:nvPr>
            <p:ph idx="1"/>
          </p:nvPr>
        </p:nvSpPr>
        <p:spPr/>
        <p:txBody>
          <a:bodyPr>
            <a:normAutofit/>
          </a:bodyPr>
          <a:lstStyle/>
          <a:p>
            <a:pPr eaLnBrk="1" hangingPunct="1">
              <a:lnSpc>
                <a:spcPct val="80000"/>
              </a:lnSpc>
            </a:pPr>
            <a:r>
              <a:rPr lang="en-US" altLang="en-US" sz="2200" b="1">
                <a:ea typeface="ＭＳ Ｐゴシック" panose="020B0600070205080204" pitchFamily="34" charset="-128"/>
              </a:rPr>
              <a:t>Trading with the Enemy Act</a:t>
            </a:r>
            <a:r>
              <a:rPr lang="en-US" altLang="en-US" sz="2200">
                <a:ea typeface="ＭＳ Ｐゴシック" panose="020B0600070205080204" pitchFamily="34" charset="-128"/>
              </a:rPr>
              <a:t> (1917) authorized the use of economic sanctions against foreign nations, citizens and nationals of foreign countries, or other persons aiding a foreign country and is the oldest such statute still in use by the United States. 50 U.S.C. App. §§ 1-44</a:t>
            </a:r>
          </a:p>
          <a:p>
            <a:pPr eaLnBrk="1" hangingPunct="1">
              <a:lnSpc>
                <a:spcPct val="80000"/>
              </a:lnSpc>
            </a:pPr>
            <a:r>
              <a:rPr lang="en-US" altLang="en-US" sz="2200" b="1">
                <a:ea typeface="ＭＳ Ｐゴシック" panose="020B0600070205080204" pitchFamily="34" charset="-128"/>
              </a:rPr>
              <a:t>International Emergency Economic Powers Act </a:t>
            </a:r>
            <a:r>
              <a:rPr lang="en-US" altLang="en-US" sz="2200">
                <a:ea typeface="ＭＳ Ｐゴシック" panose="020B0600070205080204" pitchFamily="34" charset="-128"/>
              </a:rPr>
              <a:t>(1977), 50 U.S.C. §§ 1701-1707</a:t>
            </a:r>
          </a:p>
          <a:p>
            <a:pPr eaLnBrk="1" hangingPunct="1">
              <a:lnSpc>
                <a:spcPct val="80000"/>
              </a:lnSpc>
            </a:pPr>
            <a:r>
              <a:rPr lang="en-US" altLang="en-US" sz="2200" b="1">
                <a:ea typeface="ＭＳ Ｐゴシック" panose="020B0600070205080204" pitchFamily="34" charset="-128"/>
              </a:rPr>
              <a:t>USA PATRIOT Act </a:t>
            </a:r>
            <a:r>
              <a:rPr lang="en-US" altLang="en-US" sz="2200">
                <a:ea typeface="ＭＳ Ｐゴシック" panose="020B0600070205080204" pitchFamily="34" charset="-128"/>
              </a:rPr>
              <a:t>(Uniting and Strengthening America by Providing Appropriate Tools Required to Intercept and Obstruct Terrorism Act of 2001) – makes it a crime to provide material support to a foreign organization engaged in terrorist activity.</a:t>
            </a:r>
          </a:p>
        </p:txBody>
      </p:sp>
      <p:sp>
        <p:nvSpPr>
          <p:cNvPr id="2" name="Slide Number Placeholder 1">
            <a:extLst>
              <a:ext uri="{FF2B5EF4-FFF2-40B4-BE49-F238E27FC236}">
                <a16:creationId xmlns:a16="http://schemas.microsoft.com/office/drawing/2014/main" id="{CB01F574-3F88-DB4C-9C24-5F9A6F6D37CD}"/>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8BE5F850-5113-1548-8F48-BFE94E10C12E}" type="slidenum">
              <a:rPr lang="en-US" altLang="en-US" sz="1200">
                <a:solidFill>
                  <a:srgbClr val="898989"/>
                </a:solidFill>
              </a:rPr>
              <a:pPr eaLnBrk="1" hangingPunct="1"/>
              <a:t>66</a:t>
            </a:fld>
            <a:endParaRPr lang="en-US" altLang="en-US" sz="1200">
              <a:solidFill>
                <a:srgbClr val="898989"/>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a:extLst>
              <a:ext uri="{FF2B5EF4-FFF2-40B4-BE49-F238E27FC236}">
                <a16:creationId xmlns:a16="http://schemas.microsoft.com/office/drawing/2014/main" id="{8ECF0031-9BE1-9B49-B890-7E20DC62F768}"/>
              </a:ext>
            </a:extLst>
          </p:cNvPr>
          <p:cNvSpPr>
            <a:spLocks noGrp="1"/>
          </p:cNvSpPr>
          <p:nvPr>
            <p:ph type="title"/>
          </p:nvPr>
        </p:nvSpPr>
        <p:spPr/>
        <p:txBody>
          <a:bodyPr/>
          <a:lstStyle/>
          <a:p>
            <a:pPr eaLnBrk="1" hangingPunct="1"/>
            <a:r>
              <a:rPr lang="en-US" altLang="en-US" sz="3200">
                <a:ea typeface="ＭＳ Ｐゴシック" panose="020B0600070205080204" pitchFamily="34" charset="-128"/>
              </a:rPr>
              <a:t>Other U.S. regulations </a:t>
            </a:r>
            <a:br>
              <a:rPr lang="en-US" altLang="en-US" sz="3200">
                <a:ea typeface="ＭＳ Ｐゴシック" panose="020B0600070205080204" pitchFamily="34" charset="-128"/>
              </a:rPr>
            </a:br>
            <a:r>
              <a:rPr lang="en-US" altLang="en-US" sz="3200">
                <a:ea typeface="ＭＳ Ｐゴシック" panose="020B0600070205080204" pitchFamily="34" charset="-128"/>
              </a:rPr>
              <a:t>that may affect international collaborations</a:t>
            </a:r>
          </a:p>
        </p:txBody>
      </p:sp>
      <p:sp>
        <p:nvSpPr>
          <p:cNvPr id="90114" name="Content Placeholder 4">
            <a:extLst>
              <a:ext uri="{FF2B5EF4-FFF2-40B4-BE49-F238E27FC236}">
                <a16:creationId xmlns:a16="http://schemas.microsoft.com/office/drawing/2014/main" id="{C8108D29-DFD3-1645-9425-CD3910453F6F}"/>
              </a:ext>
            </a:extLst>
          </p:cNvPr>
          <p:cNvSpPr>
            <a:spLocks noGrp="1"/>
          </p:cNvSpPr>
          <p:nvPr>
            <p:ph sz="half" idx="1"/>
          </p:nvPr>
        </p:nvSpPr>
        <p:spPr>
          <a:xfrm>
            <a:off x="320675" y="1406525"/>
            <a:ext cx="4175125" cy="3498850"/>
          </a:xfrm>
        </p:spPr>
        <p:txBody>
          <a:bodyPr/>
          <a:lstStyle/>
          <a:p>
            <a:pPr eaLnBrk="1" hangingPunct="1"/>
            <a:r>
              <a:rPr lang="en-US" altLang="en-US" sz="1400">
                <a:ea typeface="ＭＳ Ｐゴシック" panose="020B0600070205080204" pitchFamily="34" charset="-128"/>
              </a:rPr>
              <a:t>Nuclear Regulatory Commission (NRC) (Nuclear imports/exports)</a:t>
            </a:r>
          </a:p>
          <a:p>
            <a:pPr eaLnBrk="1" hangingPunct="1"/>
            <a:r>
              <a:rPr lang="en-US" altLang="en-US" sz="1400">
                <a:ea typeface="ＭＳ Ｐゴシック" panose="020B0600070205080204" pitchFamily="34" charset="-128"/>
              </a:rPr>
              <a:t>Department of Energy (DoE) (Assistance with foreign atomic energy activities)</a:t>
            </a:r>
          </a:p>
          <a:p>
            <a:pPr eaLnBrk="1" hangingPunct="1"/>
            <a:r>
              <a:rPr lang="en-US" altLang="en-US" sz="1400">
                <a:ea typeface="ＭＳ Ｐゴシック" panose="020B0600070205080204" pitchFamily="34" charset="-128"/>
              </a:rPr>
              <a:t>Bureau of Alcohol, Tobacco, Firearms and Explosives (ATF)</a:t>
            </a:r>
          </a:p>
          <a:p>
            <a:pPr eaLnBrk="1" hangingPunct="1"/>
            <a:r>
              <a:rPr lang="en-US" altLang="en-US" sz="1400">
                <a:ea typeface="ＭＳ Ｐゴシック" panose="020B0600070205080204" pitchFamily="34" charset="-128"/>
              </a:rPr>
              <a:t>Patent and Trademarks Office (PTO) (Foreign IP licenses)</a:t>
            </a:r>
          </a:p>
          <a:p>
            <a:pPr eaLnBrk="1" hangingPunct="1"/>
            <a:r>
              <a:rPr lang="en-US" altLang="en-US" sz="1400">
                <a:ea typeface="ＭＳ Ｐゴシック" panose="020B0600070205080204" pitchFamily="34" charset="-128"/>
              </a:rPr>
              <a:t>Customs and Border Protection (CBP) (Imports/Exports)</a:t>
            </a:r>
          </a:p>
          <a:p>
            <a:pPr eaLnBrk="1" hangingPunct="1"/>
            <a:r>
              <a:rPr lang="en-US" altLang="en-US" sz="1400">
                <a:ea typeface="ＭＳ Ｐゴシック" panose="020B0600070205080204" pitchFamily="34" charset="-128"/>
              </a:rPr>
              <a:t>US Bureau of the Census (Foreign trade statistics) </a:t>
            </a:r>
          </a:p>
          <a:p>
            <a:pPr eaLnBrk="1" hangingPunct="1"/>
            <a:r>
              <a:rPr lang="en-US" altLang="en-US" sz="1400">
                <a:ea typeface="ＭＳ Ｐゴシック" panose="020B0600070205080204" pitchFamily="34" charset="-128"/>
              </a:rPr>
              <a:t>US Fish &amp; Wildlife Service (Certain flora and fauna)</a:t>
            </a:r>
          </a:p>
          <a:p>
            <a:pPr eaLnBrk="1" hangingPunct="1"/>
            <a:r>
              <a:rPr lang="en-US" altLang="en-US" sz="1400">
                <a:ea typeface="ＭＳ Ｐゴシック" panose="020B0600070205080204" pitchFamily="34" charset="-128"/>
              </a:rPr>
              <a:t>Animal and Plant Health Inspection Service (APHIS) (Animals &amp; plants, soil&amp; organisms)</a:t>
            </a:r>
          </a:p>
        </p:txBody>
      </p:sp>
      <p:sp>
        <p:nvSpPr>
          <p:cNvPr id="90115" name="Content Placeholder 5">
            <a:extLst>
              <a:ext uri="{FF2B5EF4-FFF2-40B4-BE49-F238E27FC236}">
                <a16:creationId xmlns:a16="http://schemas.microsoft.com/office/drawing/2014/main" id="{C47503E9-A214-C545-9710-DCF774986652}"/>
              </a:ext>
            </a:extLst>
          </p:cNvPr>
          <p:cNvSpPr>
            <a:spLocks noGrp="1"/>
          </p:cNvSpPr>
          <p:nvPr>
            <p:ph sz="half" idx="2"/>
          </p:nvPr>
        </p:nvSpPr>
        <p:spPr>
          <a:xfrm>
            <a:off x="4648200" y="1406525"/>
            <a:ext cx="4038600" cy="3360738"/>
          </a:xfrm>
        </p:spPr>
        <p:txBody>
          <a:bodyPr/>
          <a:lstStyle/>
          <a:p>
            <a:pPr eaLnBrk="1" hangingPunct="1">
              <a:spcBef>
                <a:spcPts val="500"/>
              </a:spcBef>
            </a:pPr>
            <a:r>
              <a:rPr lang="en-US" altLang="en-US" sz="1400">
                <a:ea typeface="ＭＳ Ｐゴシック" panose="020B0600070205080204" pitchFamily="34" charset="-128"/>
              </a:rPr>
              <a:t>Food and Drug Administration (FDA)(imports of samples of food, drugs, tobacco, cosmetic, etiological agents, med devices)</a:t>
            </a:r>
          </a:p>
          <a:p>
            <a:pPr eaLnBrk="1" hangingPunct="1">
              <a:spcBef>
                <a:spcPts val="500"/>
              </a:spcBef>
            </a:pPr>
            <a:r>
              <a:rPr lang="en-US" altLang="en-US" sz="1400">
                <a:ea typeface="ＭＳ Ｐゴシック" panose="020B0600070205080204" pitchFamily="34" charset="-128"/>
              </a:rPr>
              <a:t>Federal Aviation Administration (FAA)(Hazardous materials)</a:t>
            </a:r>
          </a:p>
          <a:p>
            <a:pPr eaLnBrk="1" hangingPunct="1">
              <a:spcBef>
                <a:spcPts val="500"/>
              </a:spcBef>
            </a:pPr>
            <a:r>
              <a:rPr lang="en-US" altLang="en-US" sz="1400">
                <a:ea typeface="ＭＳ Ｐゴシック" panose="020B0600070205080204" pitchFamily="34" charset="-128"/>
              </a:rPr>
              <a:t>Drug Enforcement Agency (DEA) (controlled substances)</a:t>
            </a:r>
          </a:p>
          <a:p>
            <a:pPr eaLnBrk="1" hangingPunct="1">
              <a:spcBef>
                <a:spcPts val="500"/>
              </a:spcBef>
            </a:pPr>
            <a:r>
              <a:rPr lang="en-US" altLang="en-US" sz="1400">
                <a:ea typeface="ＭＳ Ｐゴシック" panose="020B0600070205080204" pitchFamily="34" charset="-128"/>
              </a:rPr>
              <a:t>BIS: Anti-boycott Regulations</a:t>
            </a:r>
          </a:p>
          <a:p>
            <a:pPr eaLnBrk="1" hangingPunct="1">
              <a:spcBef>
                <a:spcPts val="500"/>
              </a:spcBef>
            </a:pPr>
            <a:r>
              <a:rPr lang="en-US" altLang="en-US" sz="1400">
                <a:ea typeface="ＭＳ Ｐゴシック" panose="020B0600070205080204" pitchFamily="34" charset="-128"/>
              </a:rPr>
              <a:t>Department of Justice (DoJ) (Foreign corrupt practices)</a:t>
            </a:r>
          </a:p>
          <a:p>
            <a:pPr marL="285750" lvl="2" indent="-285750" eaLnBrk="1" hangingPunct="1"/>
            <a:r>
              <a:rPr lang="en-US" altLang="en-US" sz="1400">
                <a:ea typeface="ＭＳ Ｐゴシック" panose="020B0600070205080204" pitchFamily="34" charset="-128"/>
              </a:rPr>
              <a:t> U.S. Citizenship and Immigration Service (USCIS)  (Visas)</a:t>
            </a:r>
          </a:p>
        </p:txBody>
      </p:sp>
      <p:sp>
        <p:nvSpPr>
          <p:cNvPr id="4" name="Slide Number Placeholder 3">
            <a:extLst>
              <a:ext uri="{FF2B5EF4-FFF2-40B4-BE49-F238E27FC236}">
                <a16:creationId xmlns:a16="http://schemas.microsoft.com/office/drawing/2014/main" id="{31B0EF1C-B1EB-B740-8039-E074797CD8FF}"/>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5099B048-56A3-C64D-96C6-084E973605E3}" type="slidenum">
              <a:rPr lang="en-US" altLang="en-US" sz="1200">
                <a:solidFill>
                  <a:srgbClr val="898989"/>
                </a:solidFill>
              </a:rPr>
              <a:pPr eaLnBrk="1" hangingPunct="1"/>
              <a:t>67</a:t>
            </a:fld>
            <a:endParaRPr lang="en-US" altLang="en-US" sz="1200">
              <a:solidFill>
                <a:srgbClr val="898989"/>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a:extLst>
              <a:ext uri="{FF2B5EF4-FFF2-40B4-BE49-F238E27FC236}">
                <a16:creationId xmlns:a16="http://schemas.microsoft.com/office/drawing/2014/main" id="{011EC506-F4C8-5A40-9B2A-09DB697EE18A}"/>
              </a:ext>
            </a:extLst>
          </p:cNvPr>
          <p:cNvSpPr>
            <a:spLocks noGrp="1"/>
          </p:cNvSpPr>
          <p:nvPr>
            <p:ph type="title"/>
          </p:nvPr>
        </p:nvSpPr>
        <p:spPr/>
        <p:txBody>
          <a:bodyPr/>
          <a:lstStyle/>
          <a:p>
            <a:pPr eaLnBrk="1" hangingPunct="1"/>
            <a:r>
              <a:rPr lang="en-US" altLang="en-US">
                <a:ea typeface="ＭＳ Ｐゴシック" panose="020B0600070205080204" pitchFamily="34" charset="-128"/>
              </a:rPr>
              <a:t>External Resources</a:t>
            </a:r>
          </a:p>
        </p:txBody>
      </p:sp>
      <p:sp>
        <p:nvSpPr>
          <p:cNvPr id="91138" name="Content Placeholder 2">
            <a:extLst>
              <a:ext uri="{FF2B5EF4-FFF2-40B4-BE49-F238E27FC236}">
                <a16:creationId xmlns:a16="http://schemas.microsoft.com/office/drawing/2014/main" id="{4E61A1DE-80C4-524B-9B87-5DB0F773D0FA}"/>
              </a:ext>
            </a:extLst>
          </p:cNvPr>
          <p:cNvSpPr>
            <a:spLocks noGrp="1"/>
          </p:cNvSpPr>
          <p:nvPr>
            <p:ph idx="1"/>
          </p:nvPr>
        </p:nvSpPr>
        <p:spPr/>
        <p:txBody>
          <a:bodyPr/>
          <a:lstStyle/>
          <a:p>
            <a:pPr eaLnBrk="1" hangingPunct="1"/>
            <a:r>
              <a:rPr lang="en-US" altLang="en-US" sz="2800" dirty="0">
                <a:ea typeface="ＭＳ Ｐゴシック" panose="020B0600070205080204" pitchFamily="34" charset="-128"/>
              </a:rPr>
              <a:t>University of Maryland, College Park’s </a:t>
            </a:r>
            <a:r>
              <a:rPr lang="en-US" altLang="en-US" sz="2800" dirty="0">
                <a:ea typeface="ＭＳ Ｐゴシック" panose="020B0600070205080204" pitchFamily="34" charset="-128"/>
                <a:hlinkClick r:id="rId2"/>
              </a:rPr>
              <a:t>Export 101</a:t>
            </a:r>
            <a:endParaRPr lang="en-US" altLang="en-US" sz="2800" dirty="0">
              <a:ea typeface="ＭＳ Ｐゴシック" panose="020B0600070205080204" pitchFamily="34" charset="-128"/>
            </a:endParaRPr>
          </a:p>
          <a:p>
            <a:pPr eaLnBrk="1" hangingPunct="1"/>
            <a:r>
              <a:rPr lang="en-US" altLang="en-US" sz="2800" dirty="0">
                <a:ea typeface="ＭＳ Ｐゴシック" panose="020B0600070205080204" pitchFamily="34" charset="-128"/>
              </a:rPr>
              <a:t>Stanford University’s </a:t>
            </a:r>
            <a:r>
              <a:rPr lang="en-US" altLang="ja-JP" sz="2800" dirty="0">
                <a:ea typeface="ＭＳ Ｐゴシック" panose="020B0600070205080204" pitchFamily="34" charset="-128"/>
              </a:rPr>
              <a:t>Decision Tree </a:t>
            </a:r>
            <a:br>
              <a:rPr lang="en-US" altLang="ja-JP" sz="2800" dirty="0">
                <a:ea typeface="ＭＳ Ｐゴシック" panose="020B0600070205080204" pitchFamily="34" charset="-128"/>
              </a:rPr>
            </a:br>
            <a:r>
              <a:rPr lang="en-US" altLang="ja-JP" sz="2000" dirty="0">
                <a:ea typeface="ＭＳ Ｐゴシック" panose="020B0600070205080204" pitchFamily="34" charset="-128"/>
              </a:rPr>
              <a:t>(copy and paste link into your browser)</a:t>
            </a:r>
            <a:r>
              <a:rPr lang="en-US" altLang="en-US" sz="2000" dirty="0">
                <a:ea typeface="ＭＳ Ｐゴシック" panose="020B0600070205080204" pitchFamily="34" charset="-128"/>
              </a:rPr>
              <a:t> </a:t>
            </a:r>
            <a:br>
              <a:rPr lang="en-US" altLang="en-US" sz="2000" dirty="0">
                <a:ea typeface="ＭＳ Ｐゴシック" panose="020B0600070205080204" pitchFamily="34" charset="-128"/>
              </a:rPr>
            </a:br>
            <a:r>
              <a:rPr lang="en-US" altLang="en-US" sz="2000" dirty="0">
                <a:ea typeface="ＭＳ Ｐゴシック" panose="020B0600070205080204" pitchFamily="34" charset="-128"/>
              </a:rPr>
              <a:t>https://</a:t>
            </a:r>
            <a:r>
              <a:rPr lang="en-US" altLang="en-US" sz="2000" dirty="0" err="1">
                <a:ea typeface="ＭＳ Ｐゴシック" panose="020B0600070205080204" pitchFamily="34" charset="-128"/>
              </a:rPr>
              <a:t>doresearch.stanford.edu</a:t>
            </a:r>
            <a:r>
              <a:rPr lang="en-US" altLang="en-US" sz="2000" dirty="0">
                <a:ea typeface="ＭＳ Ｐゴシック" panose="020B0600070205080204" pitchFamily="34" charset="-128"/>
              </a:rPr>
              <a:t>/research-scholarship/export-controls/export-controls-decision-tree</a:t>
            </a:r>
          </a:p>
          <a:p>
            <a:pPr eaLnBrk="1" hangingPunct="1"/>
            <a:r>
              <a:rPr lang="en-US" altLang="en-US" sz="2800" dirty="0">
                <a:ea typeface="ＭＳ Ｐゴシック" panose="020B0600070205080204" pitchFamily="34" charset="-128"/>
              </a:rPr>
              <a:t>University of Tennessee’s </a:t>
            </a:r>
            <a:r>
              <a:rPr lang="en-US" altLang="en-US" sz="2800" dirty="0">
                <a:ea typeface="ＭＳ Ｐゴシック" panose="020B0600070205080204" pitchFamily="34" charset="-128"/>
                <a:hlinkClick r:id="rId3"/>
              </a:rPr>
              <a:t>FAQs</a:t>
            </a:r>
            <a:endParaRPr lang="en-US" altLang="en-US" sz="2800" dirty="0">
              <a:ea typeface="ＭＳ Ｐゴシック" panose="020B0600070205080204" pitchFamily="34" charset="-128"/>
            </a:endParaRPr>
          </a:p>
          <a:p>
            <a:pPr eaLnBrk="1" hangingPunct="1"/>
            <a:r>
              <a:rPr lang="en-US" altLang="en-US" sz="2800" dirty="0">
                <a:ea typeface="ＭＳ Ｐゴシック" panose="020B0600070205080204" pitchFamily="34" charset="-128"/>
              </a:rPr>
              <a:t>AUECO </a:t>
            </a:r>
            <a:r>
              <a:rPr lang="en-US" altLang="en-US" sz="2800" dirty="0">
                <a:ea typeface="ＭＳ Ｐゴシック" panose="020B0600070205080204" pitchFamily="34" charset="-128"/>
                <a:hlinkClick r:id="rId4"/>
              </a:rPr>
              <a:t>Guidance Papers</a:t>
            </a:r>
            <a:endParaRPr lang="en-US" altLang="en-US" sz="2800" dirty="0">
              <a:ea typeface="ＭＳ Ｐゴシック" panose="020B0600070205080204" pitchFamily="34" charset="-128"/>
            </a:endParaRPr>
          </a:p>
        </p:txBody>
      </p:sp>
      <p:sp>
        <p:nvSpPr>
          <p:cNvPr id="2" name="Slide Number Placeholder 1">
            <a:extLst>
              <a:ext uri="{FF2B5EF4-FFF2-40B4-BE49-F238E27FC236}">
                <a16:creationId xmlns:a16="http://schemas.microsoft.com/office/drawing/2014/main" id="{9668E78D-FEC7-5D49-BC40-ED83ECAD18CD}"/>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73F0A5EE-1918-CA44-86C6-174B2F6B65FA}" type="slidenum">
              <a:rPr lang="en-US" altLang="en-US" sz="1200">
                <a:solidFill>
                  <a:srgbClr val="898989"/>
                </a:solidFill>
              </a:rPr>
              <a:pPr eaLnBrk="1" hangingPunct="1"/>
              <a:t>68</a:t>
            </a:fld>
            <a:endParaRPr lang="en-US" altLang="en-US" sz="1200">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id="{44252B81-47CB-E943-8BC1-C232C2B32828}"/>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Export without crossing borders</a:t>
            </a:r>
          </a:p>
        </p:txBody>
      </p:sp>
      <p:sp>
        <p:nvSpPr>
          <p:cNvPr id="21506" name="Content Placeholder 2">
            <a:extLst>
              <a:ext uri="{FF2B5EF4-FFF2-40B4-BE49-F238E27FC236}">
                <a16:creationId xmlns:a16="http://schemas.microsoft.com/office/drawing/2014/main" id="{ADEDE55D-C70D-654A-962E-6CC7B381F68D}"/>
              </a:ext>
            </a:extLst>
          </p:cNvPr>
          <p:cNvSpPr>
            <a:spLocks noGrp="1"/>
          </p:cNvSpPr>
          <p:nvPr>
            <p:ph idx="1"/>
          </p:nvPr>
        </p:nvSpPr>
        <p:spPr>
          <a:xfrm>
            <a:off x="446088" y="1211263"/>
            <a:ext cx="8229600" cy="3394075"/>
          </a:xfrm>
        </p:spPr>
        <p:txBody>
          <a:bodyPr/>
          <a:lstStyle/>
          <a:p>
            <a:pPr marL="0" indent="0" eaLnBrk="1" hangingPunct="1">
              <a:buFont typeface="Arial" panose="020B0604020202020204" pitchFamily="34" charset="0"/>
              <a:buNone/>
            </a:pPr>
            <a:r>
              <a:rPr lang="en-US" altLang="en-US" dirty="0">
                <a:ea typeface="ＭＳ Ｐゴシック" panose="020B0600070205080204" pitchFamily="34" charset="-128"/>
              </a:rPr>
              <a:t>Deemed Export</a:t>
            </a:r>
          </a:p>
          <a:p>
            <a:pPr marL="0" indent="0" eaLnBrk="1" hangingPunct="1">
              <a:buFont typeface="Arial" panose="020B0604020202020204" pitchFamily="34" charset="0"/>
              <a:buNone/>
            </a:pPr>
            <a:r>
              <a:rPr lang="en-US" altLang="en-US" sz="1800" dirty="0">
                <a:ea typeface="ＭＳ Ｐゴシック" panose="020B0600070205080204" pitchFamily="34" charset="-128"/>
              </a:rPr>
              <a:t>“In its simplest terms, a “Deemed Export” can be defined as (1) the release (2) of technology or source code (3) having both military and civilian applications (4) to a foreign national (5) within the United States. Thus, even though the release in question takes place within the confines of the United States, the transaction is “deemed” to be an export and therefore subject to certain United States Government export control regulations. The logic is that knowledge transferred to an individual within the United States can readily be transported abroad should the recipient wish to do so.”</a:t>
            </a:r>
          </a:p>
          <a:p>
            <a:pPr marL="0" indent="0" eaLnBrk="1" hangingPunct="1">
              <a:buFont typeface="Arial" panose="020B0604020202020204" pitchFamily="34" charset="0"/>
              <a:buNone/>
            </a:pPr>
            <a:endParaRPr lang="en-US" altLang="en-US" sz="1800" dirty="0">
              <a:ea typeface="ＭＳ Ｐゴシック" panose="020B0600070205080204" pitchFamily="34" charset="-128"/>
            </a:endParaRPr>
          </a:p>
          <a:p>
            <a:pPr marL="0" indent="0" eaLnBrk="1" hangingPunct="1">
              <a:buFont typeface="Arial" panose="020B0604020202020204" pitchFamily="34" charset="0"/>
              <a:buNone/>
            </a:pPr>
            <a:r>
              <a:rPr lang="en-US" altLang="en-US" sz="1400" dirty="0">
                <a:ea typeface="ＭＳ Ｐゴシック" panose="020B0600070205080204" pitchFamily="34" charset="-128"/>
              </a:rPr>
              <a:t>--The Deemed Export Rule in an Era of Globalization, December 20, 2007, report to the U.S. Secretary of Commerce</a:t>
            </a:r>
          </a:p>
        </p:txBody>
      </p:sp>
      <p:sp>
        <p:nvSpPr>
          <p:cNvPr id="2" name="Slide Number Placeholder 1">
            <a:extLst>
              <a:ext uri="{FF2B5EF4-FFF2-40B4-BE49-F238E27FC236}">
                <a16:creationId xmlns:a16="http://schemas.microsoft.com/office/drawing/2014/main" id="{FCF6CC46-DF50-714C-8B0C-2CD93765D0AA}"/>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D76616D3-0324-B047-B28D-0B702E7FDC84}" type="slidenum">
              <a:rPr lang="en-US" altLang="en-US" sz="1200">
                <a:solidFill>
                  <a:srgbClr val="898989"/>
                </a:solidFill>
              </a:rPr>
              <a:pPr eaLnBrk="1" hangingPunct="1"/>
              <a:t>7</a:t>
            </a:fld>
            <a:endParaRPr lang="en-US" altLang="en-US" sz="120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7D13F8F6-968A-2A4B-B056-05633D45713C}"/>
              </a:ext>
            </a:extLst>
          </p:cNvPr>
          <p:cNvSpPr>
            <a:spLocks noGrp="1"/>
          </p:cNvSpPr>
          <p:nvPr>
            <p:ph type="title"/>
          </p:nvPr>
        </p:nvSpPr>
        <p:spPr/>
        <p:txBody>
          <a:bodyPr/>
          <a:lstStyle/>
          <a:p>
            <a:r>
              <a:rPr lang="en-US" altLang="en-US" sz="3600" dirty="0">
                <a:ea typeface="ＭＳ Ｐゴシック" panose="020B0600070205080204" pitchFamily="34" charset="-128"/>
              </a:rPr>
              <a:t>Controlled Technology and Transactions </a:t>
            </a:r>
          </a:p>
        </p:txBody>
      </p:sp>
      <p:sp>
        <p:nvSpPr>
          <p:cNvPr id="22530" name="Content Placeholder 2">
            <a:extLst>
              <a:ext uri="{FF2B5EF4-FFF2-40B4-BE49-F238E27FC236}">
                <a16:creationId xmlns:a16="http://schemas.microsoft.com/office/drawing/2014/main" id="{B3D81A6F-C5F6-CE47-B33E-EFA9FCC527C0}"/>
              </a:ext>
            </a:extLst>
          </p:cNvPr>
          <p:cNvSpPr>
            <a:spLocks noGrp="1"/>
          </p:cNvSpPr>
          <p:nvPr>
            <p:ph idx="1"/>
          </p:nvPr>
        </p:nvSpPr>
        <p:spPr/>
        <p:txBody>
          <a:bodyPr/>
          <a:lstStyle/>
          <a:p>
            <a:r>
              <a:rPr lang="en-US" altLang="en-US" sz="2000" dirty="0">
                <a:ea typeface="ＭＳ Ｐゴシック" panose="020B0600070205080204" pitchFamily="34" charset="-128"/>
              </a:rPr>
              <a:t>U.S. Export Control Regulations define controlled technologies, items, information, services</a:t>
            </a:r>
          </a:p>
          <a:p>
            <a:r>
              <a:rPr lang="en-US" altLang="en-US" sz="2000" dirty="0">
                <a:ea typeface="ＭＳ Ｐゴシック" panose="020B0600070205080204" pitchFamily="34" charset="-128"/>
              </a:rPr>
              <a:t>The regulations include exceptions, exclusions, general licenses and authorizations</a:t>
            </a:r>
          </a:p>
          <a:p>
            <a:r>
              <a:rPr lang="en-US" altLang="en-US" sz="2000" dirty="0">
                <a:ea typeface="ＭＳ Ｐゴシック" panose="020B0600070205080204" pitchFamily="34" charset="-128"/>
              </a:rPr>
              <a:t>The regulations identify countries, entities and persons that are prohibited or restricted from certain exports, transactions, or services</a:t>
            </a:r>
          </a:p>
        </p:txBody>
      </p:sp>
      <p:sp>
        <p:nvSpPr>
          <p:cNvPr id="4" name="Slide Number Placeholder 3">
            <a:extLst>
              <a:ext uri="{FF2B5EF4-FFF2-40B4-BE49-F238E27FC236}">
                <a16:creationId xmlns:a16="http://schemas.microsoft.com/office/drawing/2014/main" id="{DE4267C3-8D5C-DF43-8AE0-7D1B69C8A09C}"/>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CEB5877B-23DF-9F42-8596-5201CC4446B9}" type="slidenum">
              <a:rPr lang="en-US" altLang="en-US" sz="1200">
                <a:solidFill>
                  <a:srgbClr val="898989"/>
                </a:solidFill>
              </a:rPr>
              <a:pPr eaLnBrk="1" hangingPunct="1"/>
              <a:t>8</a:t>
            </a:fld>
            <a:endParaRPr lang="en-US" altLang="en-US" sz="1200">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4">
            <a:extLst>
              <a:ext uri="{FF2B5EF4-FFF2-40B4-BE49-F238E27FC236}">
                <a16:creationId xmlns:a16="http://schemas.microsoft.com/office/drawing/2014/main" id="{6F308E8A-F24B-D84B-9D75-317618549DE7}"/>
              </a:ext>
            </a:extLst>
          </p:cNvPr>
          <p:cNvSpPr>
            <a:spLocks noGrp="1"/>
          </p:cNvSpPr>
          <p:nvPr>
            <p:ph type="title"/>
          </p:nvPr>
        </p:nvSpPr>
        <p:spPr>
          <a:xfrm>
            <a:off x="457200" y="635000"/>
            <a:ext cx="8229600" cy="857250"/>
          </a:xfrm>
        </p:spPr>
        <p:txBody>
          <a:bodyPr/>
          <a:lstStyle/>
          <a:p>
            <a:pPr eaLnBrk="1" hangingPunct="1"/>
            <a:r>
              <a:rPr lang="en-US" altLang="en-US">
                <a:ea typeface="ＭＳ Ｐゴシック" panose="020B0600070205080204" pitchFamily="34" charset="-128"/>
              </a:rPr>
              <a:t>How do we know what is controlled?</a:t>
            </a:r>
          </a:p>
        </p:txBody>
      </p:sp>
      <p:pic>
        <p:nvPicPr>
          <p:cNvPr id="23554" name="Content Placeholder 6" descr="Picture of a padlock with keys.">
            <a:extLst>
              <a:ext uri="{FF2B5EF4-FFF2-40B4-BE49-F238E27FC236}">
                <a16:creationId xmlns:a16="http://schemas.microsoft.com/office/drawing/2014/main" id="{041323F8-C75B-D94F-9B8F-2DDFA4C0298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79761" r="-79761"/>
          <a:stretch>
            <a:fillRect/>
          </a:stretch>
        </p:blipFill>
        <p:spPr>
          <a:xfrm>
            <a:off x="457200" y="1881188"/>
            <a:ext cx="8229600" cy="2713037"/>
          </a:xfrm>
        </p:spPr>
      </p:pic>
      <p:sp>
        <p:nvSpPr>
          <p:cNvPr id="8" name="Slide Number Placeholder 7">
            <a:extLst>
              <a:ext uri="{FF2B5EF4-FFF2-40B4-BE49-F238E27FC236}">
                <a16:creationId xmlns:a16="http://schemas.microsoft.com/office/drawing/2014/main" id="{20AFB788-9DD8-904A-8A28-75E2C225FD3E}"/>
              </a:ext>
            </a:extLst>
          </p:cNvPr>
          <p:cNvSpPr>
            <a:spLocks noGrp="1"/>
          </p:cNvSpPr>
          <p:nvPr>
            <p:ph type="sldNum" sz="quarter" idx="12"/>
          </p:nvPr>
        </p:nvSpPr>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07CBB602-E903-F84C-9A98-F626E1915FA2}" type="slidenum">
              <a:rPr lang="en-US" altLang="en-US" sz="1200">
                <a:solidFill>
                  <a:srgbClr val="898989"/>
                </a:solidFill>
              </a:rPr>
              <a:pPr eaLnBrk="1" hangingPunct="1"/>
              <a:t>9</a:t>
            </a:fld>
            <a:endParaRPr lang="en-US" altLang="en-US" sz="1200">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997</TotalTime>
  <Words>5928</Words>
  <Application>Microsoft Macintosh PowerPoint</Application>
  <PresentationFormat>On-screen Show (16:9)</PresentationFormat>
  <Paragraphs>557</Paragraphs>
  <Slides>68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Arial</vt:lpstr>
      <vt:lpstr>Calibri</vt:lpstr>
      <vt:lpstr>Lucida Grande</vt:lpstr>
      <vt:lpstr>Office Theme</vt:lpstr>
      <vt:lpstr>Does UMB export? Complying with the U.S. Export and Sanction Regulations</vt:lpstr>
      <vt:lpstr>Why does the government control exports?</vt:lpstr>
      <vt:lpstr>U.S. Export Control Regulations</vt:lpstr>
      <vt:lpstr>Who is a Foreign Person?</vt:lpstr>
      <vt:lpstr>Export includes</vt:lpstr>
      <vt:lpstr>Export examples</vt:lpstr>
      <vt:lpstr>Export without crossing borders</vt:lpstr>
      <vt:lpstr>Controlled Technology and Transactions </vt:lpstr>
      <vt:lpstr>How do we know what is controlled?</vt:lpstr>
      <vt:lpstr>Details</vt:lpstr>
      <vt:lpstr>Analysis of the Details</vt:lpstr>
      <vt:lpstr>Investigator Roles</vt:lpstr>
      <vt:lpstr>Implementing UMB’s Policy</vt:lpstr>
      <vt:lpstr>Three agencies Three sets of regulations</vt:lpstr>
      <vt:lpstr>Sanctions and Restricted Parties</vt:lpstr>
      <vt:lpstr>Sanctioned countries</vt:lpstr>
      <vt:lpstr>Categories of Sanctions</vt:lpstr>
      <vt:lpstr>ITAR</vt:lpstr>
      <vt:lpstr>EAR</vt:lpstr>
      <vt:lpstr>How does UMB export?</vt:lpstr>
      <vt:lpstr>How UMB exports:</vt:lpstr>
      <vt:lpstr>University policy on export controls</vt:lpstr>
      <vt:lpstr>UMB is a  “Fundamental Research” university</vt:lpstr>
      <vt:lpstr>What is Fundamental Research?</vt:lpstr>
      <vt:lpstr>Fundamental Research Exclusion</vt:lpstr>
      <vt:lpstr>UMB and Export Compliance</vt:lpstr>
      <vt:lpstr>Protecting the Fundamental Research Exclusion (FRE)</vt:lpstr>
      <vt:lpstr>Protecting the FRE</vt:lpstr>
      <vt:lpstr>DURC</vt:lpstr>
      <vt:lpstr>Other Exclusions from Export Controls</vt:lpstr>
      <vt:lpstr>Export Red Flags</vt:lpstr>
      <vt:lpstr>How do I comply  with U.S. Export Controls?</vt:lpstr>
      <vt:lpstr>Compliance procedures</vt:lpstr>
      <vt:lpstr>Export Compliance Reviews at UMB</vt:lpstr>
      <vt:lpstr>Analysis of potential issues</vt:lpstr>
      <vt:lpstr>Key Export Compliance Reviews at UMB</vt:lpstr>
      <vt:lpstr>Other available reviews  (performed on request or as spot-checks)</vt:lpstr>
      <vt:lpstr>Deemed Export Control review</vt:lpstr>
      <vt:lpstr>Visiting scientists/scholars</vt:lpstr>
      <vt:lpstr>Subawards</vt:lpstr>
      <vt:lpstr>Other reviews</vt:lpstr>
      <vt:lpstr>“Defense article” defined:</vt:lpstr>
      <vt:lpstr>“Defense service” defined</vt:lpstr>
      <vt:lpstr>International travel</vt:lpstr>
      <vt:lpstr>Global travel and technology 1</vt:lpstr>
      <vt:lpstr>Global travel and technology 2</vt:lpstr>
      <vt:lpstr>Global travel  and anti-bribery regulations</vt:lpstr>
      <vt:lpstr>Shipping</vt:lpstr>
      <vt:lpstr>UMB Export Officers</vt:lpstr>
      <vt:lpstr>More information</vt:lpstr>
      <vt:lpstr>Dig Deeper</vt:lpstr>
      <vt:lpstr>Regulations</vt:lpstr>
      <vt:lpstr>EAR/Commerce Control List</vt:lpstr>
      <vt:lpstr>EAR/Commerce Control List URL</vt:lpstr>
      <vt:lpstr>EAR/Commerce Control List – Category 1 </vt:lpstr>
      <vt:lpstr>ITAR/U.S. Munitions List</vt:lpstr>
      <vt:lpstr>ITAR/U.S. Munitions List URL</vt:lpstr>
      <vt:lpstr>ITAR/USML – Category XIV</vt:lpstr>
      <vt:lpstr>Country Issues</vt:lpstr>
      <vt:lpstr>OFAC Sanctions/Embargoes</vt:lpstr>
      <vt:lpstr>Country Issues - ITAR-prohibited Export Destinations</vt:lpstr>
      <vt:lpstr>Country Issues - EAR</vt:lpstr>
      <vt:lpstr>Penalties for Violation  of the U.S. Export Control Regulations</vt:lpstr>
      <vt:lpstr>Penalties for Violation</vt:lpstr>
      <vt:lpstr>University-related export cases</vt:lpstr>
      <vt:lpstr>Related Laws</vt:lpstr>
      <vt:lpstr>Other U.S. regulations  that may affect international collaborations</vt:lpstr>
      <vt:lpstr>External Resources</vt:lpstr>
    </vt:vector>
  </TitlesOfParts>
  <Company>University of MD Baltimore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UMB export? Complying with the U.S. Export and Sanction Regulations</dc:title>
  <dc:creator>Office of Research &amp; Development</dc:creator>
  <cp:lastModifiedBy>Simons, Janet</cp:lastModifiedBy>
  <cp:revision>106</cp:revision>
  <dcterms:created xsi:type="dcterms:W3CDTF">2015-11-04T20:37:54Z</dcterms:created>
  <dcterms:modified xsi:type="dcterms:W3CDTF">2019-10-27T19:58:40Z</dcterms:modified>
</cp:coreProperties>
</file>