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 id="2147483682" r:id="rId7"/>
  </p:sldMasterIdLst>
  <p:notesMasterIdLst>
    <p:notesMasterId r:id="rId47"/>
  </p:notesMasterIdLst>
  <p:sldIdLst>
    <p:sldId id="262" r:id="rId8"/>
    <p:sldId id="560" r:id="rId9"/>
    <p:sldId id="604" r:id="rId10"/>
    <p:sldId id="588" r:id="rId11"/>
    <p:sldId id="404" r:id="rId12"/>
    <p:sldId id="406" r:id="rId13"/>
    <p:sldId id="405" r:id="rId14"/>
    <p:sldId id="587" r:id="rId15"/>
    <p:sldId id="594" r:id="rId16"/>
    <p:sldId id="614" r:id="rId17"/>
    <p:sldId id="615" r:id="rId18"/>
    <p:sldId id="616" r:id="rId19"/>
    <p:sldId id="617" r:id="rId20"/>
    <p:sldId id="618" r:id="rId21"/>
    <p:sldId id="619" r:id="rId22"/>
    <p:sldId id="603" r:id="rId23"/>
    <p:sldId id="640" r:id="rId24"/>
    <p:sldId id="635" r:id="rId25"/>
    <p:sldId id="636" r:id="rId26"/>
    <p:sldId id="637" r:id="rId27"/>
    <p:sldId id="638" r:id="rId28"/>
    <p:sldId id="639" r:id="rId29"/>
    <p:sldId id="631" r:id="rId30"/>
    <p:sldId id="630" r:id="rId31"/>
    <p:sldId id="632" r:id="rId32"/>
    <p:sldId id="633" r:id="rId33"/>
    <p:sldId id="586" r:id="rId34"/>
    <p:sldId id="601" r:id="rId35"/>
    <p:sldId id="608" r:id="rId36"/>
    <p:sldId id="611" r:id="rId37"/>
    <p:sldId id="610" r:id="rId38"/>
    <p:sldId id="609" r:id="rId39"/>
    <p:sldId id="591" r:id="rId40"/>
    <p:sldId id="612" r:id="rId41"/>
    <p:sldId id="613" r:id="rId42"/>
    <p:sldId id="589" r:id="rId43"/>
    <p:sldId id="606" r:id="rId44"/>
    <p:sldId id="590" r:id="rId45"/>
    <p:sldId id="607" r:id="rId4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2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5782" autoAdjust="0"/>
  </p:normalViewPr>
  <p:slideViewPr>
    <p:cSldViewPr snapToGrid="0">
      <p:cViewPr varScale="1">
        <p:scale>
          <a:sx n="109" d="100"/>
          <a:sy n="109" d="100"/>
        </p:scale>
        <p:origin x="21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E29C5EC-3C10-4427-BFF5-174FECDFB842}" type="datetimeFigureOut">
              <a:rPr lang="en-US" smtClean="0"/>
              <a:t>11/16/23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3DA68A7-B5A7-4E10-9CA6-7CFBDC038A4B}" type="slidenum">
              <a:rPr lang="en-US" smtClean="0"/>
              <a:t>‹#›</a:t>
            </a:fld>
            <a:endParaRPr lang="en-US" dirty="0"/>
          </a:p>
        </p:txBody>
      </p:sp>
    </p:spTree>
    <p:extLst>
      <p:ext uri="{BB962C8B-B14F-4D97-AF65-F5344CB8AC3E}">
        <p14:creationId xmlns:p14="http://schemas.microsoft.com/office/powerpoint/2010/main" val="4228536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2</a:t>
            </a:fld>
            <a:endParaRPr lang="en-US" dirty="0"/>
          </a:p>
        </p:txBody>
      </p:sp>
    </p:spTree>
    <p:extLst>
      <p:ext uri="{BB962C8B-B14F-4D97-AF65-F5344CB8AC3E}">
        <p14:creationId xmlns:p14="http://schemas.microsoft.com/office/powerpoint/2010/main" val="3022155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Ethical conduct across the mission areas</a:t>
            </a:r>
          </a:p>
          <a:p>
            <a:endParaRPr lang="en-US" dirty="0">
              <a:cs typeface="Calibri"/>
            </a:endParaRPr>
          </a:p>
          <a:p>
            <a:r>
              <a:rPr lang="en-US" dirty="0">
                <a:cs typeface="Calibri"/>
              </a:rPr>
              <a:t>Does the UMB infrastructure – polices, procedures, etc. - promote ethical behavior across the University?</a:t>
            </a:r>
          </a:p>
        </p:txBody>
      </p:sp>
      <p:sp>
        <p:nvSpPr>
          <p:cNvPr id="4" name="Slide Number Placeholder 3"/>
          <p:cNvSpPr>
            <a:spLocks noGrp="1"/>
          </p:cNvSpPr>
          <p:nvPr>
            <p:ph type="sldNum" sz="quarter" idx="5"/>
          </p:nvPr>
        </p:nvSpPr>
        <p:spPr/>
        <p:txBody>
          <a:bodyPr/>
          <a:lstStyle/>
          <a:p>
            <a:fld id="{B3DA68A7-B5A7-4E10-9CA6-7CFBDC038A4B}" type="slidenum">
              <a:rPr lang="en-US" smtClean="0"/>
              <a:t>16</a:t>
            </a:fld>
            <a:endParaRPr lang="en-US" dirty="0"/>
          </a:p>
        </p:txBody>
      </p:sp>
    </p:spTree>
    <p:extLst>
      <p:ext uri="{BB962C8B-B14F-4D97-AF65-F5344CB8AC3E}">
        <p14:creationId xmlns:p14="http://schemas.microsoft.com/office/powerpoint/2010/main" val="2151374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17</a:t>
            </a:fld>
            <a:endParaRPr lang="en-US" dirty="0"/>
          </a:p>
        </p:txBody>
      </p:sp>
    </p:spTree>
    <p:extLst>
      <p:ext uri="{BB962C8B-B14F-4D97-AF65-F5344CB8AC3E}">
        <p14:creationId xmlns:p14="http://schemas.microsoft.com/office/powerpoint/2010/main" val="3511428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18</a:t>
            </a:fld>
            <a:endParaRPr lang="en-US" dirty="0"/>
          </a:p>
        </p:txBody>
      </p:sp>
    </p:spTree>
    <p:extLst>
      <p:ext uri="{BB962C8B-B14F-4D97-AF65-F5344CB8AC3E}">
        <p14:creationId xmlns:p14="http://schemas.microsoft.com/office/powerpoint/2010/main" val="8951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19</a:t>
            </a:fld>
            <a:endParaRPr lang="en-US" dirty="0"/>
          </a:p>
        </p:txBody>
      </p:sp>
    </p:spTree>
    <p:extLst>
      <p:ext uri="{BB962C8B-B14F-4D97-AF65-F5344CB8AC3E}">
        <p14:creationId xmlns:p14="http://schemas.microsoft.com/office/powerpoint/2010/main" val="2211861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Ethical conduct across the mission areas</a:t>
            </a:r>
          </a:p>
          <a:p>
            <a:endParaRPr lang="en-US" dirty="0">
              <a:cs typeface="Calibri"/>
            </a:endParaRPr>
          </a:p>
          <a:p>
            <a:r>
              <a:rPr lang="en-US" dirty="0">
                <a:cs typeface="Calibri"/>
              </a:rPr>
              <a:t>Does the UMB infrastructure – polices, procedures, etc. - promote ethical behavior across the University?</a:t>
            </a:r>
          </a:p>
        </p:txBody>
      </p:sp>
      <p:sp>
        <p:nvSpPr>
          <p:cNvPr id="4" name="Slide Number Placeholder 3"/>
          <p:cNvSpPr>
            <a:spLocks noGrp="1"/>
          </p:cNvSpPr>
          <p:nvPr>
            <p:ph type="sldNum" sz="quarter" idx="5"/>
          </p:nvPr>
        </p:nvSpPr>
        <p:spPr/>
        <p:txBody>
          <a:bodyPr/>
          <a:lstStyle/>
          <a:p>
            <a:fld id="{B3DA68A7-B5A7-4E10-9CA6-7CFBDC038A4B}" type="slidenum">
              <a:rPr lang="en-US" smtClean="0"/>
              <a:t>22</a:t>
            </a:fld>
            <a:endParaRPr lang="en-US" dirty="0"/>
          </a:p>
        </p:txBody>
      </p:sp>
    </p:spTree>
    <p:extLst>
      <p:ext uri="{BB962C8B-B14F-4D97-AF65-F5344CB8AC3E}">
        <p14:creationId xmlns:p14="http://schemas.microsoft.com/office/powerpoint/2010/main" val="4082092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23</a:t>
            </a:fld>
            <a:endParaRPr lang="en-US" dirty="0"/>
          </a:p>
        </p:txBody>
      </p:sp>
    </p:spTree>
    <p:extLst>
      <p:ext uri="{BB962C8B-B14F-4D97-AF65-F5344CB8AC3E}">
        <p14:creationId xmlns:p14="http://schemas.microsoft.com/office/powerpoint/2010/main" val="3511428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24</a:t>
            </a:fld>
            <a:endParaRPr lang="en-US" dirty="0"/>
          </a:p>
        </p:txBody>
      </p:sp>
    </p:spTree>
    <p:extLst>
      <p:ext uri="{BB962C8B-B14F-4D97-AF65-F5344CB8AC3E}">
        <p14:creationId xmlns:p14="http://schemas.microsoft.com/office/powerpoint/2010/main" val="89519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25</a:t>
            </a:fld>
            <a:endParaRPr lang="en-US" dirty="0"/>
          </a:p>
        </p:txBody>
      </p:sp>
    </p:spTree>
    <p:extLst>
      <p:ext uri="{BB962C8B-B14F-4D97-AF65-F5344CB8AC3E}">
        <p14:creationId xmlns:p14="http://schemas.microsoft.com/office/powerpoint/2010/main" val="2211861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26</a:t>
            </a:fld>
            <a:endParaRPr lang="en-US" dirty="0"/>
          </a:p>
        </p:txBody>
      </p:sp>
    </p:spTree>
    <p:extLst>
      <p:ext uri="{BB962C8B-B14F-4D97-AF65-F5344CB8AC3E}">
        <p14:creationId xmlns:p14="http://schemas.microsoft.com/office/powerpoint/2010/main" val="1750278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27</a:t>
            </a:fld>
            <a:endParaRPr lang="en-US" dirty="0"/>
          </a:p>
        </p:txBody>
      </p:sp>
    </p:spTree>
    <p:extLst>
      <p:ext uri="{BB962C8B-B14F-4D97-AF65-F5344CB8AC3E}">
        <p14:creationId xmlns:p14="http://schemas.microsoft.com/office/powerpoint/2010/main" val="351142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there were “REGIONAL” accreditors and “NATIONAL” accreditors.  As a regional, MSCHE covered only a specific geographic portion of the US; a handful of contiguous states (MD, DE, NY, NY, PA); plus DC, Puerto Rico and the US Virgin Islands.  </a:t>
            </a:r>
          </a:p>
          <a:p>
            <a:endParaRPr lang="en-US" dirty="0"/>
          </a:p>
          <a:p>
            <a:r>
              <a:rPr lang="en-US" dirty="0"/>
              <a:t>In 2020, the Department of Education eliminated both titles and the combined accreditors are called institutional accreditors.  MSCHE’s footprint now extends to 48 states (the exceptions being North Dakota and Montana); two U.S. Territories (Puerto Rico and the U.S. Virgin Islands); and the District of Columbia. Its footprint extends to 94 countries. </a:t>
            </a:r>
          </a:p>
        </p:txBody>
      </p:sp>
      <p:sp>
        <p:nvSpPr>
          <p:cNvPr id="4" name="Slide Number Placeholder 3"/>
          <p:cNvSpPr>
            <a:spLocks noGrp="1"/>
          </p:cNvSpPr>
          <p:nvPr>
            <p:ph type="sldNum" sz="quarter" idx="5"/>
          </p:nvPr>
        </p:nvSpPr>
        <p:spPr/>
        <p:txBody>
          <a:bodyPr/>
          <a:lstStyle/>
          <a:p>
            <a:fld id="{B3DA68A7-B5A7-4E10-9CA6-7CFBDC038A4B}" type="slidenum">
              <a:rPr lang="en-US" smtClean="0"/>
              <a:t>3</a:t>
            </a:fld>
            <a:endParaRPr lang="en-US" dirty="0"/>
          </a:p>
        </p:txBody>
      </p:sp>
    </p:spTree>
    <p:extLst>
      <p:ext uri="{BB962C8B-B14F-4D97-AF65-F5344CB8AC3E}">
        <p14:creationId xmlns:p14="http://schemas.microsoft.com/office/powerpoint/2010/main" val="1409775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28</a:t>
            </a:fld>
            <a:endParaRPr lang="en-US" dirty="0"/>
          </a:p>
        </p:txBody>
      </p:sp>
    </p:spTree>
    <p:extLst>
      <p:ext uri="{BB962C8B-B14F-4D97-AF65-F5344CB8AC3E}">
        <p14:creationId xmlns:p14="http://schemas.microsoft.com/office/powerpoint/2010/main" val="89519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29</a:t>
            </a:fld>
            <a:endParaRPr lang="en-US" dirty="0"/>
          </a:p>
        </p:txBody>
      </p:sp>
    </p:spTree>
    <p:extLst>
      <p:ext uri="{BB962C8B-B14F-4D97-AF65-F5344CB8AC3E}">
        <p14:creationId xmlns:p14="http://schemas.microsoft.com/office/powerpoint/2010/main" val="2211861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30</a:t>
            </a:fld>
            <a:endParaRPr lang="en-US" dirty="0"/>
          </a:p>
        </p:txBody>
      </p:sp>
    </p:spTree>
    <p:extLst>
      <p:ext uri="{BB962C8B-B14F-4D97-AF65-F5344CB8AC3E}">
        <p14:creationId xmlns:p14="http://schemas.microsoft.com/office/powerpoint/2010/main" val="2507841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31</a:t>
            </a:fld>
            <a:endParaRPr lang="en-US" dirty="0"/>
          </a:p>
        </p:txBody>
      </p:sp>
    </p:spTree>
    <p:extLst>
      <p:ext uri="{BB962C8B-B14F-4D97-AF65-F5344CB8AC3E}">
        <p14:creationId xmlns:p14="http://schemas.microsoft.com/office/powerpoint/2010/main" val="782198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Ethical conduct across the mission areas</a:t>
            </a:r>
          </a:p>
          <a:p>
            <a:endParaRPr lang="en-US" dirty="0">
              <a:cs typeface="Calibri"/>
            </a:endParaRPr>
          </a:p>
          <a:p>
            <a:r>
              <a:rPr lang="en-US" dirty="0">
                <a:cs typeface="Calibri"/>
              </a:rPr>
              <a:t>Does the UMB infrastructure – polices, procedures, etc. - promote ethical behavior across the University?</a:t>
            </a:r>
          </a:p>
        </p:txBody>
      </p:sp>
      <p:sp>
        <p:nvSpPr>
          <p:cNvPr id="4" name="Slide Number Placeholder 3"/>
          <p:cNvSpPr>
            <a:spLocks noGrp="1"/>
          </p:cNvSpPr>
          <p:nvPr>
            <p:ph type="sldNum" sz="quarter" idx="5"/>
          </p:nvPr>
        </p:nvSpPr>
        <p:spPr/>
        <p:txBody>
          <a:bodyPr/>
          <a:lstStyle/>
          <a:p>
            <a:fld id="{B3DA68A7-B5A7-4E10-9CA6-7CFBDC038A4B}" type="slidenum">
              <a:rPr lang="en-US" smtClean="0"/>
              <a:t>34</a:t>
            </a:fld>
            <a:endParaRPr lang="en-US" dirty="0"/>
          </a:p>
        </p:txBody>
      </p:sp>
    </p:spTree>
    <p:extLst>
      <p:ext uri="{BB962C8B-B14F-4D97-AF65-F5344CB8AC3E}">
        <p14:creationId xmlns:p14="http://schemas.microsoft.com/office/powerpoint/2010/main" val="4082092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Ethical conduct across the mission areas</a:t>
            </a:r>
          </a:p>
          <a:p>
            <a:endParaRPr lang="en-US" dirty="0">
              <a:cs typeface="Calibri"/>
            </a:endParaRPr>
          </a:p>
          <a:p>
            <a:r>
              <a:rPr lang="en-US" dirty="0">
                <a:cs typeface="Calibri"/>
              </a:rPr>
              <a:t>Does the UMB infrastructure – polices, procedures, etc. - promote ethical behavior across the University?</a:t>
            </a:r>
          </a:p>
        </p:txBody>
      </p:sp>
      <p:sp>
        <p:nvSpPr>
          <p:cNvPr id="4" name="Slide Number Placeholder 3"/>
          <p:cNvSpPr>
            <a:spLocks noGrp="1"/>
          </p:cNvSpPr>
          <p:nvPr>
            <p:ph type="sldNum" sz="quarter" idx="5"/>
          </p:nvPr>
        </p:nvSpPr>
        <p:spPr/>
        <p:txBody>
          <a:bodyPr/>
          <a:lstStyle/>
          <a:p>
            <a:fld id="{B3DA68A7-B5A7-4E10-9CA6-7CFBDC038A4B}" type="slidenum">
              <a:rPr lang="en-US" smtClean="0"/>
              <a:t>35</a:t>
            </a:fld>
            <a:endParaRPr lang="en-US" dirty="0"/>
          </a:p>
        </p:txBody>
      </p:sp>
    </p:spTree>
    <p:extLst>
      <p:ext uri="{BB962C8B-B14F-4D97-AF65-F5344CB8AC3E}">
        <p14:creationId xmlns:p14="http://schemas.microsoft.com/office/powerpoint/2010/main" val="1040292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900" dirty="0">
                <a:solidFill>
                  <a:srgbClr val="000000"/>
                </a:solidFill>
                <a:latin typeface="Calibri" panose="020F0502020204030204" pitchFamily="34" charset="0"/>
              </a:rPr>
              <a:t>Logistics  </a:t>
            </a:r>
          </a:p>
          <a:p>
            <a:pPr algn="l" rtl="0" fontAlgn="base">
              <a:buFont typeface="+mj-lt"/>
              <a:buAutoNum type="arabicPeriod"/>
            </a:pPr>
            <a:r>
              <a:rPr lang="en-US" sz="1900" dirty="0">
                <a:solidFill>
                  <a:srgbClr val="000000"/>
                </a:solidFill>
                <a:latin typeface="Calibri" panose="020F0502020204030204" pitchFamily="34" charset="0"/>
              </a:rPr>
              <a:t>Group identifies a notetaker and presenter </a:t>
            </a:r>
          </a:p>
          <a:p>
            <a:pPr algn="l" rtl="0" fontAlgn="base">
              <a:buFont typeface="+mj-lt"/>
              <a:buAutoNum type="arabicPeriod" startAt="2"/>
            </a:pPr>
            <a:r>
              <a:rPr lang="en-US" sz="1900" dirty="0">
                <a:solidFill>
                  <a:srgbClr val="000000"/>
                </a:solidFill>
                <a:latin typeface="Calibri" panose="020F0502020204030204" pitchFamily="34" charset="0"/>
              </a:rPr>
              <a:t>Report out to the Standard group and opportunity to share key takeaways, comments with the larger group</a:t>
            </a:r>
          </a:p>
          <a:p>
            <a:pPr algn="l" rtl="0" fontAlgn="base">
              <a:buFont typeface="+mj-lt"/>
              <a:buAutoNum type="arabicPeriod" startAt="3"/>
            </a:pPr>
            <a:r>
              <a:rPr lang="en-US" sz="1900" dirty="0">
                <a:solidFill>
                  <a:srgbClr val="000000"/>
                </a:solidFill>
                <a:latin typeface="Calibri" panose="020F0502020204030204" pitchFamily="34" charset="0"/>
              </a:rPr>
              <a:t>Ask co-chairs to capture notes and write them up post-town hall with the logistics liaison</a:t>
            </a:r>
          </a:p>
          <a:p>
            <a:pPr algn="l" rtl="0" fontAlgn="base">
              <a:buFont typeface="+mj-lt"/>
              <a:buAutoNum type="arabicPeriod" startAt="3"/>
            </a:pPr>
            <a:endParaRPr lang="en-US" sz="1900" dirty="0">
              <a:solidFill>
                <a:srgbClr val="000000"/>
              </a:solidFill>
              <a:latin typeface="Calibri" panose="020F0502020204030204" pitchFamily="34" charset="0"/>
            </a:endParaRPr>
          </a:p>
          <a:p>
            <a:pPr algn="l" rtl="0" fontAlgn="base">
              <a:buFont typeface="+mj-lt"/>
              <a:buNone/>
            </a:pPr>
            <a:endParaRPr lang="en-US" sz="190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36</a:t>
            </a:fld>
            <a:endParaRPr lang="en-US" dirty="0"/>
          </a:p>
        </p:txBody>
      </p:sp>
    </p:spTree>
    <p:extLst>
      <p:ext uri="{BB962C8B-B14F-4D97-AF65-F5344CB8AC3E}">
        <p14:creationId xmlns:p14="http://schemas.microsoft.com/office/powerpoint/2010/main" val="3499245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900" dirty="0">
                <a:solidFill>
                  <a:srgbClr val="000000"/>
                </a:solidFill>
                <a:latin typeface="Calibri" panose="020F0502020204030204" pitchFamily="34" charset="0"/>
              </a:rPr>
              <a:t>Logistics  </a:t>
            </a:r>
          </a:p>
          <a:p>
            <a:pPr algn="l" rtl="0" fontAlgn="base">
              <a:buFont typeface="+mj-lt"/>
              <a:buAutoNum type="arabicPeriod"/>
            </a:pPr>
            <a:r>
              <a:rPr lang="en-US" sz="1900" dirty="0">
                <a:solidFill>
                  <a:srgbClr val="000000"/>
                </a:solidFill>
                <a:latin typeface="Calibri" panose="020F0502020204030204" pitchFamily="34" charset="0"/>
              </a:rPr>
              <a:t>Group identifies a notetaker and presenter </a:t>
            </a:r>
          </a:p>
          <a:p>
            <a:pPr algn="l" rtl="0" fontAlgn="base">
              <a:buFont typeface="+mj-lt"/>
              <a:buAutoNum type="arabicPeriod" startAt="2"/>
            </a:pPr>
            <a:r>
              <a:rPr lang="en-US" sz="1900" dirty="0">
                <a:solidFill>
                  <a:srgbClr val="000000"/>
                </a:solidFill>
                <a:latin typeface="Calibri" panose="020F0502020204030204" pitchFamily="34" charset="0"/>
              </a:rPr>
              <a:t>Report out to the Standard group and opportunity to share key takeaways, comments with the larger group</a:t>
            </a:r>
          </a:p>
          <a:p>
            <a:pPr algn="l" rtl="0" fontAlgn="base">
              <a:buFont typeface="+mj-lt"/>
              <a:buAutoNum type="arabicPeriod" startAt="3"/>
            </a:pPr>
            <a:r>
              <a:rPr lang="en-US" sz="1900" dirty="0">
                <a:solidFill>
                  <a:srgbClr val="000000"/>
                </a:solidFill>
                <a:latin typeface="Calibri" panose="020F0502020204030204" pitchFamily="34" charset="0"/>
              </a:rPr>
              <a:t>Ask co-chairs to capture notes and write them up post-town hall with the logistics liaison</a:t>
            </a:r>
          </a:p>
          <a:p>
            <a:pPr algn="l" rtl="0" fontAlgn="base">
              <a:buFont typeface="+mj-lt"/>
              <a:buAutoNum type="arabicPeriod" startAt="3"/>
            </a:pPr>
            <a:endParaRPr lang="en-US" sz="1900" dirty="0">
              <a:solidFill>
                <a:srgbClr val="000000"/>
              </a:solidFill>
              <a:latin typeface="Calibri" panose="020F0502020204030204" pitchFamily="34" charset="0"/>
            </a:endParaRPr>
          </a:p>
          <a:p>
            <a:pPr algn="l" rtl="0" fontAlgn="base">
              <a:buFont typeface="+mj-lt"/>
              <a:buNone/>
            </a:pPr>
            <a:endParaRPr lang="en-US" sz="190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37</a:t>
            </a:fld>
            <a:endParaRPr lang="en-US" dirty="0"/>
          </a:p>
        </p:txBody>
      </p:sp>
    </p:spTree>
    <p:extLst>
      <p:ext uri="{BB962C8B-B14F-4D97-AF65-F5344CB8AC3E}">
        <p14:creationId xmlns:p14="http://schemas.microsoft.com/office/powerpoint/2010/main" val="242578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Dr. Ward and Dr. Reynolds</a:t>
            </a:r>
          </a:p>
          <a:p>
            <a:endParaRPr lang="en-US" b="1" u="sng" dirty="0"/>
          </a:p>
          <a:p>
            <a:pPr marL="824503" lvl="1" indent="-353358" fontAlgn="base">
              <a:buFont typeface="+mj-lt"/>
              <a:buAutoNum type="arabicPeriod"/>
            </a:pPr>
            <a:r>
              <a:rPr lang="en-US" sz="1900" dirty="0">
                <a:solidFill>
                  <a:srgbClr val="000000"/>
                </a:solidFill>
                <a:latin typeface="Calibri" panose="020F0502020204030204" pitchFamily="34" charset="0"/>
              </a:rPr>
              <a:t>Brief reflection on what they heard from the discussions; key takeaways, etc. </a:t>
            </a:r>
          </a:p>
          <a:p>
            <a:pPr marL="1295648" lvl="2" indent="-353358" fontAlgn="base">
              <a:buFont typeface="+mj-lt"/>
              <a:buAutoNum type="alphaLcPeriod"/>
            </a:pPr>
            <a:r>
              <a:rPr lang="en-US" sz="1900" dirty="0">
                <a:solidFill>
                  <a:srgbClr val="000000"/>
                </a:solidFill>
                <a:latin typeface="Calibri" panose="020F0502020204030204" pitchFamily="34" charset="0"/>
              </a:rPr>
              <a:t>The self-study enables UMB to look at ourselves; identify ways to self-assess and improve </a:t>
            </a:r>
          </a:p>
          <a:p>
            <a:pPr marL="1295648" lvl="2" indent="-353358" fontAlgn="base">
              <a:buFont typeface="+mj-lt"/>
              <a:buAutoNum type="alphaLcPeriod"/>
            </a:pPr>
            <a:r>
              <a:rPr lang="en-US" sz="1900" dirty="0">
                <a:solidFill>
                  <a:srgbClr val="000000"/>
                </a:solidFill>
                <a:latin typeface="Calibri" panose="020F0502020204030204" pitchFamily="34" charset="0"/>
              </a:rPr>
              <a:t>This is an organic process for UMB</a:t>
            </a:r>
          </a:p>
          <a:p>
            <a:pPr marL="1295648" lvl="2" indent="-353358" fontAlgn="base">
              <a:buFont typeface="+mj-lt"/>
              <a:buAutoNum type="alphaLcPeriod"/>
            </a:pPr>
            <a:r>
              <a:rPr lang="en-US" sz="1900" dirty="0">
                <a:solidFill>
                  <a:srgbClr val="000000"/>
                </a:solidFill>
                <a:latin typeface="Calibri" panose="020F0502020204030204" pitchFamily="34" charset="0"/>
              </a:rPr>
              <a:t>Community discussions will serve as the launching point for our next strategic plan</a:t>
            </a:r>
          </a:p>
          <a:p>
            <a:pPr marL="824503" lvl="1" indent="-353358" fontAlgn="base">
              <a:buFont typeface="+mj-lt"/>
              <a:buAutoNum type="arabicPeriod"/>
            </a:pPr>
            <a:r>
              <a:rPr lang="en-US" sz="1900" dirty="0">
                <a:solidFill>
                  <a:srgbClr val="000000"/>
                </a:solidFill>
                <a:latin typeface="Calibri" panose="020F0502020204030204" pitchFamily="34" charset="0"/>
              </a:rPr>
              <a:t>Invite groups to briefly share a takeaway, comment, question, etc.</a:t>
            </a:r>
          </a:p>
          <a:p>
            <a:pPr marL="824503" lvl="1" indent="-353358" fontAlgn="base">
              <a:buFont typeface="+mj-lt"/>
              <a:buAutoNum type="arabicPeriod"/>
            </a:pPr>
            <a:r>
              <a:rPr lang="en-US" sz="1900" dirty="0">
                <a:solidFill>
                  <a:srgbClr val="000000"/>
                </a:solidFill>
                <a:latin typeface="Calibri" panose="020F0502020204030204" pitchFamily="34" charset="0"/>
              </a:rPr>
              <a:t>Next steps   </a:t>
            </a:r>
          </a:p>
          <a:p>
            <a:pPr marL="1295648" lvl="2" indent="-353358" fontAlgn="base">
              <a:buFont typeface="+mj-lt"/>
              <a:buAutoNum type="alphaLcPeriod"/>
            </a:pPr>
            <a:r>
              <a:rPr lang="en-US" sz="1900" dirty="0">
                <a:solidFill>
                  <a:srgbClr val="000000"/>
                </a:solidFill>
                <a:latin typeface="Calibri" panose="020F0502020204030204" pitchFamily="34" charset="0"/>
              </a:rPr>
              <a:t>Upcoming town halls and how to register AND QR code to provide feedback on Town Hall (CLICK TO PROGRESS SLIDE)</a:t>
            </a:r>
          </a:p>
          <a:p>
            <a:pPr marL="1766792" lvl="3" indent="-353358" fontAlgn="base">
              <a:buFont typeface="+mj-lt"/>
              <a:buAutoNum type="alphaLcPeriod"/>
            </a:pPr>
            <a:r>
              <a:rPr lang="en-US" sz="4100" dirty="0">
                <a:solidFill>
                  <a:srgbClr val="32363A"/>
                </a:solidFill>
                <a:latin typeface="72"/>
              </a:rPr>
              <a:t>One (1) suggestion, idea, question that came up for you.</a:t>
            </a:r>
          </a:p>
          <a:p>
            <a:pPr marL="1766792" lvl="3" indent="-353358" fontAlgn="base">
              <a:buFont typeface="+mj-lt"/>
              <a:buAutoNum type="alphaLcPeriod"/>
            </a:pPr>
            <a:r>
              <a:rPr lang="en-US" sz="2900" dirty="0">
                <a:solidFill>
                  <a:srgbClr val="32363A"/>
                </a:solidFill>
                <a:latin typeface="72"/>
              </a:rPr>
              <a:t>What improvement(s) should be made to the Middle States Accreditation Town Halls?</a:t>
            </a:r>
            <a:endParaRPr lang="en-US" sz="2900" dirty="0">
              <a:solidFill>
                <a:srgbClr val="000000"/>
              </a:solidFill>
              <a:latin typeface="Calibri" panose="020F0502020204030204" pitchFamily="34" charset="0"/>
            </a:endParaRPr>
          </a:p>
          <a:p>
            <a:pPr marL="1766792" lvl="3" indent="-353358" fontAlgn="base">
              <a:buFont typeface="+mj-lt"/>
              <a:buAutoNum type="alphaLcPeriod"/>
            </a:pPr>
            <a:endParaRPr lang="en-US" sz="1900" dirty="0">
              <a:solidFill>
                <a:srgbClr val="000000"/>
              </a:solidFill>
              <a:latin typeface="Calibri" panose="020F0502020204030204" pitchFamily="34" charset="0"/>
            </a:endParaRPr>
          </a:p>
          <a:p>
            <a:pPr marL="1295648" lvl="2" indent="-353358" fontAlgn="base">
              <a:buFont typeface="+mj-lt"/>
              <a:buAutoNum type="alphaLcPeriod"/>
            </a:pPr>
            <a:r>
              <a:rPr lang="en-US" sz="1900" dirty="0">
                <a:solidFill>
                  <a:srgbClr val="000000"/>
                </a:solidFill>
                <a:latin typeface="Calibri" panose="020F0502020204030204" pitchFamily="34" charset="0"/>
              </a:rPr>
              <a:t>Thank you! </a:t>
            </a:r>
          </a:p>
          <a:p>
            <a:endParaRPr lang="en-US" b="1" u="sng" dirty="0"/>
          </a:p>
          <a:p>
            <a:endParaRPr lang="en-US" dirty="0"/>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38</a:t>
            </a:fld>
            <a:endParaRPr lang="en-US" dirty="0"/>
          </a:p>
        </p:txBody>
      </p:sp>
    </p:spTree>
    <p:extLst>
      <p:ext uri="{BB962C8B-B14F-4D97-AF65-F5344CB8AC3E}">
        <p14:creationId xmlns:p14="http://schemas.microsoft.com/office/powerpoint/2010/main" val="4251395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4</a:t>
            </a:fld>
            <a:endParaRPr lang="en-US" dirty="0"/>
          </a:p>
        </p:txBody>
      </p:sp>
    </p:spTree>
    <p:extLst>
      <p:ext uri="{BB962C8B-B14F-4D97-AF65-F5344CB8AC3E}">
        <p14:creationId xmlns:p14="http://schemas.microsoft.com/office/powerpoint/2010/main" val="1110244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dirty="0">
                <a:solidFill>
                  <a:srgbClr val="333333"/>
                </a:solidFill>
                <a:latin typeface="Gotham SSm 4r"/>
              </a:rPr>
              <a:t>Select the Self-Study design most appropriate for UMB. The themes in the design should align with our core values</a:t>
            </a:r>
            <a:r>
              <a:rPr lang="en-US" i="1" dirty="0">
                <a:solidFill>
                  <a:srgbClr val="333333"/>
                </a:solidFill>
                <a:latin typeface="Gotham SSm 4r"/>
              </a:rPr>
              <a:t> </a:t>
            </a:r>
            <a:r>
              <a:rPr lang="en-US" dirty="0">
                <a:solidFill>
                  <a:srgbClr val="333333"/>
                </a:solidFill>
                <a:latin typeface="Gotham SSm 4r"/>
              </a:rPr>
              <a:t>and the priorities in our Strategic Plan. This task should be completed no later than April 25, 2023.</a:t>
            </a:r>
          </a:p>
          <a:p>
            <a:pPr algn="l">
              <a:buFont typeface="Arial" panose="020B0604020202020204" pitchFamily="34" charset="0"/>
              <a:buChar char="•"/>
            </a:pPr>
            <a:r>
              <a:rPr lang="en-US" dirty="0">
                <a:solidFill>
                  <a:srgbClr val="333333"/>
                </a:solidFill>
                <a:latin typeface="Gotham SSm 4r"/>
              </a:rPr>
              <a:t>Design an inclusive and transparent self-study process that actively and deliberately seeks to engage members of the University community from every corner of campus.</a:t>
            </a:r>
          </a:p>
          <a:p>
            <a:pPr algn="l">
              <a:buFont typeface="Arial" panose="020B0604020202020204" pitchFamily="34" charset="0"/>
              <a:buChar char="•"/>
            </a:pPr>
            <a:r>
              <a:rPr lang="en-US" dirty="0">
                <a:solidFill>
                  <a:srgbClr val="333333"/>
                </a:solidFill>
                <a:latin typeface="Gotham SSm 4r"/>
              </a:rPr>
              <a:t>Produce a Self-Study report that demonstrates our compliance with the Middle States Commission on Higher Education accreditation standards and provides forward-looking recommendations to move the institution further along its quest for excellence in graduate and professional education, research, clinical activities, and service for the public good.</a:t>
            </a: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5</a:t>
            </a:fld>
            <a:endParaRPr lang="en-US" dirty="0"/>
          </a:p>
        </p:txBody>
      </p:sp>
    </p:spTree>
    <p:extLst>
      <p:ext uri="{BB962C8B-B14F-4D97-AF65-F5344CB8AC3E}">
        <p14:creationId xmlns:p14="http://schemas.microsoft.com/office/powerpoint/2010/main" val="2086107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Gotham SSm 4r"/>
              </a:rPr>
              <a:t>Self Study Approach</a:t>
            </a:r>
          </a:p>
          <a:p>
            <a:pPr algn="l"/>
            <a:r>
              <a:rPr lang="en-US" b="0" i="0" dirty="0">
                <a:solidFill>
                  <a:srgbClr val="333333"/>
                </a:solidFill>
                <a:effectLst/>
                <a:latin typeface="Gotham SSm 4r"/>
              </a:rPr>
              <a:t>The Standards Based self-study design was chosen as the one in which the University could focus most intensely on its strategic priorities. UMB has a robust culture of planning and accreditation. Part of the reason for our unique culture is that each of UMB’s professional schools is accredited by their own unique accrediting organizations and as such UMB is continually examining its practices and making improvements. UMB is fortunate that the Middle States Self-Study affords the University yet another opportunity to integrate existing planning and accrediting processes.</a:t>
            </a: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8</a:t>
            </a:fld>
            <a:endParaRPr lang="en-US" dirty="0"/>
          </a:p>
        </p:txBody>
      </p:sp>
    </p:spTree>
    <p:extLst>
      <p:ext uri="{BB962C8B-B14F-4D97-AF65-F5344CB8AC3E}">
        <p14:creationId xmlns:p14="http://schemas.microsoft.com/office/powerpoint/2010/main" val="75764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Drs. Ward, Reynolds, and Greg Spengler to introduce Co-chairs</a:t>
            </a:r>
          </a:p>
        </p:txBody>
      </p:sp>
      <p:sp>
        <p:nvSpPr>
          <p:cNvPr id="4" name="Slide Number Placeholder 3"/>
          <p:cNvSpPr>
            <a:spLocks noGrp="1"/>
          </p:cNvSpPr>
          <p:nvPr>
            <p:ph type="sldNum" sz="quarter" idx="5"/>
          </p:nvPr>
        </p:nvSpPr>
        <p:spPr/>
        <p:txBody>
          <a:bodyPr/>
          <a:lstStyle/>
          <a:p>
            <a:fld id="{B3DA68A7-B5A7-4E10-9CA6-7CFBDC038A4B}" type="slidenum">
              <a:rPr lang="en-US" smtClean="0"/>
              <a:t>9</a:t>
            </a:fld>
            <a:endParaRPr lang="en-US" dirty="0"/>
          </a:p>
        </p:txBody>
      </p:sp>
    </p:spTree>
    <p:extLst>
      <p:ext uri="{BB962C8B-B14F-4D97-AF65-F5344CB8AC3E}">
        <p14:creationId xmlns:p14="http://schemas.microsoft.com/office/powerpoint/2010/main" val="22849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11</a:t>
            </a:fld>
            <a:endParaRPr lang="en-US" dirty="0"/>
          </a:p>
        </p:txBody>
      </p:sp>
    </p:spTree>
    <p:extLst>
      <p:ext uri="{BB962C8B-B14F-4D97-AF65-F5344CB8AC3E}">
        <p14:creationId xmlns:p14="http://schemas.microsoft.com/office/powerpoint/2010/main" val="351142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12</a:t>
            </a:fld>
            <a:endParaRPr lang="en-US" dirty="0"/>
          </a:p>
        </p:txBody>
      </p:sp>
    </p:spTree>
    <p:extLst>
      <p:ext uri="{BB962C8B-B14F-4D97-AF65-F5344CB8AC3E}">
        <p14:creationId xmlns:p14="http://schemas.microsoft.com/office/powerpoint/2010/main" val="8951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solidFill>
                  <a:srgbClr val="3A3A3A"/>
                </a:solidFill>
                <a:effectLst/>
                <a:latin typeface="Open Sans" panose="020B0606030504020204" pitchFamily="34" charset="0"/>
              </a:rPr>
              <a:t>From : https://www.msche.org/standards/thirteenth-edition/#standard1 and</a:t>
            </a:r>
          </a:p>
          <a:p>
            <a:pPr algn="l"/>
            <a:r>
              <a:rPr lang="en-US" b="0" i="0" dirty="0">
                <a:solidFill>
                  <a:srgbClr val="3A3A3A"/>
                </a:solidFill>
                <a:effectLst/>
                <a:latin typeface="Open Sans" panose="020B0606030504020204" pitchFamily="34" charset="0"/>
              </a:rPr>
              <a:t>https://www.umaryland.edu/middlestates/design/organizational-structure-of-groups-and-committees-/</a:t>
            </a:r>
          </a:p>
          <a:p>
            <a:pPr algn="l"/>
            <a:endParaRPr lang="en-US" b="0" i="0" dirty="0">
              <a:solidFill>
                <a:srgbClr val="3A3A3A"/>
              </a:solidFill>
              <a:effectLst/>
              <a:latin typeface="Open Sans" panose="020B0606030504020204" pitchFamily="34" charset="0"/>
            </a:endParaRPr>
          </a:p>
          <a:p>
            <a:pPr algn="l"/>
            <a:endParaRPr lang="en-US" b="0" i="0" dirty="0">
              <a:solidFill>
                <a:srgbClr val="3A3A3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B3DA68A7-B5A7-4E10-9CA6-7CFBDC038A4B}" type="slidenum">
              <a:rPr lang="en-US" smtClean="0"/>
              <a:t>13</a:t>
            </a:fld>
            <a:endParaRPr lang="en-US" dirty="0"/>
          </a:p>
        </p:txBody>
      </p:sp>
    </p:spTree>
    <p:extLst>
      <p:ext uri="{BB962C8B-B14F-4D97-AF65-F5344CB8AC3E}">
        <p14:creationId xmlns:p14="http://schemas.microsoft.com/office/powerpoint/2010/main" val="221186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2860-AC52-334E-AEB5-5AD3D91CF3C9}"/>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C262856-0985-A0CF-0F9E-B35D9A2B1D7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983B67-CFBB-942E-359E-F079193BB84E}"/>
              </a:ext>
            </a:extLst>
          </p:cNvPr>
          <p:cNvSpPr>
            <a:spLocks noGrp="1"/>
          </p:cNvSpPr>
          <p:nvPr>
            <p:ph type="dt" sz="half" idx="10"/>
          </p:nvPr>
        </p:nvSpPr>
        <p:spPr/>
        <p:txBody>
          <a:bodyPr/>
          <a:lstStyle/>
          <a:p>
            <a:fld id="{5820C080-57C9-1F41-AB6F-822839297DC3}" type="datetimeFigureOut">
              <a:rPr lang="en-US" smtClean="0"/>
              <a:t>11/16/23</a:t>
            </a:fld>
            <a:endParaRPr lang="en-US" dirty="0"/>
          </a:p>
        </p:txBody>
      </p:sp>
      <p:sp>
        <p:nvSpPr>
          <p:cNvPr id="5" name="Footer Placeholder 4">
            <a:extLst>
              <a:ext uri="{FF2B5EF4-FFF2-40B4-BE49-F238E27FC236}">
                <a16:creationId xmlns:a16="http://schemas.microsoft.com/office/drawing/2014/main" id="{382E7914-BBA8-8327-A4D6-44590F9768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DA0050-E852-C9D8-7FAC-C0F0DEE109DB}"/>
              </a:ext>
            </a:extLst>
          </p:cNvPr>
          <p:cNvSpPr>
            <a:spLocks noGrp="1"/>
          </p:cNvSpPr>
          <p:nvPr>
            <p:ph type="sldNum" sz="quarter" idx="12"/>
          </p:nvPr>
        </p:nvSpPr>
        <p:spPr/>
        <p:txBody>
          <a:bodyPr/>
          <a:lstStyle/>
          <a:p>
            <a:fld id="{95582936-ADC7-E241-8B20-40864E599AC4}" type="slidenum">
              <a:rPr lang="en-US" smtClean="0"/>
              <a:t>‹#›</a:t>
            </a:fld>
            <a:endParaRPr lang="en-US" dirty="0"/>
          </a:p>
        </p:txBody>
      </p:sp>
    </p:spTree>
    <p:extLst>
      <p:ext uri="{BB962C8B-B14F-4D97-AF65-F5344CB8AC3E}">
        <p14:creationId xmlns:p14="http://schemas.microsoft.com/office/powerpoint/2010/main" val="4172936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2860-AC52-334E-AEB5-5AD3D91CF3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62856-0985-A0CF-0F9E-B35D9A2B1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983B67-CFBB-942E-359E-F079193BB84E}"/>
              </a:ext>
            </a:extLst>
          </p:cNvPr>
          <p:cNvSpPr>
            <a:spLocks noGrp="1"/>
          </p:cNvSpPr>
          <p:nvPr>
            <p:ph type="dt" sz="half" idx="10"/>
          </p:nvPr>
        </p:nvSpPr>
        <p:spPr/>
        <p:txBody>
          <a:bodyPr/>
          <a:lstStyle/>
          <a:p>
            <a:fld id="{5820C080-57C9-1F41-AB6F-822839297DC3}" type="datetimeFigureOut">
              <a:rPr lang="en-US" smtClean="0"/>
              <a:t>11/16/23</a:t>
            </a:fld>
            <a:endParaRPr lang="en-US" dirty="0"/>
          </a:p>
        </p:txBody>
      </p:sp>
      <p:sp>
        <p:nvSpPr>
          <p:cNvPr id="5" name="Footer Placeholder 4">
            <a:extLst>
              <a:ext uri="{FF2B5EF4-FFF2-40B4-BE49-F238E27FC236}">
                <a16:creationId xmlns:a16="http://schemas.microsoft.com/office/drawing/2014/main" id="{382E7914-BBA8-8327-A4D6-44590F9768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DA0050-E852-C9D8-7FAC-C0F0DEE109DB}"/>
              </a:ext>
            </a:extLst>
          </p:cNvPr>
          <p:cNvSpPr>
            <a:spLocks noGrp="1"/>
          </p:cNvSpPr>
          <p:nvPr>
            <p:ph type="sldNum" sz="quarter" idx="12"/>
          </p:nvPr>
        </p:nvSpPr>
        <p:spPr/>
        <p:txBody>
          <a:bodyPr/>
          <a:lstStyle/>
          <a:p>
            <a:fld id="{95582936-ADC7-E241-8B20-40864E599AC4}" type="slidenum">
              <a:rPr lang="en-US" smtClean="0"/>
              <a:t>‹#›</a:t>
            </a:fld>
            <a:endParaRPr lang="en-US" dirty="0"/>
          </a:p>
        </p:txBody>
      </p:sp>
    </p:spTree>
    <p:extLst>
      <p:ext uri="{BB962C8B-B14F-4D97-AF65-F5344CB8AC3E}">
        <p14:creationId xmlns:p14="http://schemas.microsoft.com/office/powerpoint/2010/main" val="309729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2860-AC52-334E-AEB5-5AD3D91CF3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62856-0985-A0CF-0F9E-B35D9A2B1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983B67-CFBB-942E-359E-F079193BB84E}"/>
              </a:ext>
            </a:extLst>
          </p:cNvPr>
          <p:cNvSpPr>
            <a:spLocks noGrp="1"/>
          </p:cNvSpPr>
          <p:nvPr>
            <p:ph type="dt" sz="half" idx="10"/>
          </p:nvPr>
        </p:nvSpPr>
        <p:spPr/>
        <p:txBody>
          <a:bodyPr/>
          <a:lstStyle/>
          <a:p>
            <a:fld id="{5820C080-57C9-1F41-AB6F-822839297DC3}" type="datetimeFigureOut">
              <a:rPr lang="en-US" smtClean="0"/>
              <a:t>11/16/23</a:t>
            </a:fld>
            <a:endParaRPr lang="en-US" dirty="0"/>
          </a:p>
        </p:txBody>
      </p:sp>
      <p:sp>
        <p:nvSpPr>
          <p:cNvPr id="5" name="Footer Placeholder 4">
            <a:extLst>
              <a:ext uri="{FF2B5EF4-FFF2-40B4-BE49-F238E27FC236}">
                <a16:creationId xmlns:a16="http://schemas.microsoft.com/office/drawing/2014/main" id="{382E7914-BBA8-8327-A4D6-44590F9768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DA0050-E852-C9D8-7FAC-C0F0DEE109DB}"/>
              </a:ext>
            </a:extLst>
          </p:cNvPr>
          <p:cNvSpPr>
            <a:spLocks noGrp="1"/>
          </p:cNvSpPr>
          <p:nvPr>
            <p:ph type="sldNum" sz="quarter" idx="12"/>
          </p:nvPr>
        </p:nvSpPr>
        <p:spPr/>
        <p:txBody>
          <a:bodyPr/>
          <a:lstStyle/>
          <a:p>
            <a:fld id="{95582936-ADC7-E241-8B20-40864E599AC4}" type="slidenum">
              <a:rPr lang="en-US" smtClean="0"/>
              <a:t>‹#›</a:t>
            </a:fld>
            <a:endParaRPr lang="en-US" dirty="0"/>
          </a:p>
        </p:txBody>
      </p:sp>
    </p:spTree>
    <p:extLst>
      <p:ext uri="{BB962C8B-B14F-4D97-AF65-F5344CB8AC3E}">
        <p14:creationId xmlns:p14="http://schemas.microsoft.com/office/powerpoint/2010/main" val="959967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2860-AC52-334E-AEB5-5AD3D91CF3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62856-0985-A0CF-0F9E-B35D9A2B1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983B67-CFBB-942E-359E-F079193BB84E}"/>
              </a:ext>
            </a:extLst>
          </p:cNvPr>
          <p:cNvSpPr>
            <a:spLocks noGrp="1"/>
          </p:cNvSpPr>
          <p:nvPr>
            <p:ph type="dt" sz="half" idx="10"/>
          </p:nvPr>
        </p:nvSpPr>
        <p:spPr>
          <a:xfrm>
            <a:off x="122582" y="6371535"/>
            <a:ext cx="1401419" cy="365125"/>
          </a:xfrm>
          <a:prstGeom prst="rect">
            <a:avLst/>
          </a:prstGeom>
        </p:spPr>
        <p:txBody>
          <a:bodyPr/>
          <a:lstStyle/>
          <a:p>
            <a:fld id="{5820C080-57C9-1F41-AB6F-822839297DC3}" type="datetimeFigureOut">
              <a:rPr lang="en-US" smtClean="0"/>
              <a:t>11/16/23</a:t>
            </a:fld>
            <a:endParaRPr lang="en-US" dirty="0"/>
          </a:p>
        </p:txBody>
      </p:sp>
      <p:sp>
        <p:nvSpPr>
          <p:cNvPr id="5" name="Footer Placeholder 4">
            <a:extLst>
              <a:ext uri="{FF2B5EF4-FFF2-40B4-BE49-F238E27FC236}">
                <a16:creationId xmlns:a16="http://schemas.microsoft.com/office/drawing/2014/main" id="{382E7914-BBA8-8327-A4D6-44590F976805}"/>
              </a:ext>
            </a:extLst>
          </p:cNvPr>
          <p:cNvSpPr>
            <a:spLocks noGrp="1"/>
          </p:cNvSpPr>
          <p:nvPr>
            <p:ph type="ftr" sz="quarter" idx="11"/>
          </p:nvPr>
        </p:nvSpPr>
        <p:spPr>
          <a:xfrm>
            <a:off x="1524000" y="6356350"/>
            <a:ext cx="7053469"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0DA0050-E852-C9D8-7FAC-C0F0DEE109DB}"/>
              </a:ext>
            </a:extLst>
          </p:cNvPr>
          <p:cNvSpPr>
            <a:spLocks noGrp="1"/>
          </p:cNvSpPr>
          <p:nvPr>
            <p:ph type="sldNum" sz="quarter" idx="12"/>
          </p:nvPr>
        </p:nvSpPr>
        <p:spPr>
          <a:xfrm>
            <a:off x="8577470" y="6356350"/>
            <a:ext cx="1205950" cy="365125"/>
          </a:xfrm>
          <a:prstGeom prst="rect">
            <a:avLst/>
          </a:prstGeom>
        </p:spPr>
        <p:txBody>
          <a:bodyPr/>
          <a:lstStyle/>
          <a:p>
            <a:fld id="{95582936-ADC7-E241-8B20-40864E599AC4}" type="slidenum">
              <a:rPr lang="en-US" smtClean="0"/>
              <a:t>‹#›</a:t>
            </a:fld>
            <a:endParaRPr lang="en-US" dirty="0"/>
          </a:p>
        </p:txBody>
      </p:sp>
    </p:spTree>
    <p:extLst>
      <p:ext uri="{BB962C8B-B14F-4D97-AF65-F5344CB8AC3E}">
        <p14:creationId xmlns:p14="http://schemas.microsoft.com/office/powerpoint/2010/main" val="238002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067018"/>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17C374-F826-3F08-C073-17BAF73B36E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84ACC9D-9912-F12C-42C4-9D2D59FA27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820C080-57C9-1F41-AB6F-822839297DC3}" type="datetimeFigureOut">
              <a:rPr lang="en-US" smtClean="0"/>
              <a:pPr/>
              <a:t>11/16/23</a:t>
            </a:fld>
            <a:endParaRPr lang="en-US" dirty="0"/>
          </a:p>
        </p:txBody>
      </p:sp>
      <p:sp>
        <p:nvSpPr>
          <p:cNvPr id="5" name="Footer Placeholder 4">
            <a:extLst>
              <a:ext uri="{FF2B5EF4-FFF2-40B4-BE49-F238E27FC236}">
                <a16:creationId xmlns:a16="http://schemas.microsoft.com/office/drawing/2014/main" id="{49AD0414-1717-761A-2AD5-9100655FCA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289D4917-C652-4063-69AF-5F71D1A6C3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95582936-ADC7-E241-8B20-40864E599AC4}" type="slidenum">
              <a:rPr lang="en-US" smtClean="0"/>
              <a:pPr/>
              <a:t>‹#›</a:t>
            </a:fld>
            <a:endParaRPr lang="en-US" dirty="0"/>
          </a:p>
        </p:txBody>
      </p:sp>
    </p:spTree>
    <p:extLst>
      <p:ext uri="{BB962C8B-B14F-4D97-AF65-F5344CB8AC3E}">
        <p14:creationId xmlns:p14="http://schemas.microsoft.com/office/powerpoint/2010/main" val="369004844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4445E5-4E80-8505-9AFB-167946EF2180}"/>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5A38292-FED9-7900-EA9C-4D70FA00C1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4C4AD4-87CE-7D1E-F22F-B367E80E9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ACC9D-9912-F12C-42C4-9D2D59FA27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820C080-57C9-1F41-AB6F-822839297DC3}" type="datetimeFigureOut">
              <a:rPr lang="en-US" smtClean="0"/>
              <a:pPr/>
              <a:t>11/16/23</a:t>
            </a:fld>
            <a:endParaRPr lang="en-US" dirty="0"/>
          </a:p>
        </p:txBody>
      </p:sp>
      <p:sp>
        <p:nvSpPr>
          <p:cNvPr id="5" name="Footer Placeholder 4">
            <a:extLst>
              <a:ext uri="{FF2B5EF4-FFF2-40B4-BE49-F238E27FC236}">
                <a16:creationId xmlns:a16="http://schemas.microsoft.com/office/drawing/2014/main" id="{49AD0414-1717-761A-2AD5-9100655FCA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289D4917-C652-4063-69AF-5F71D1A6C3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95582936-ADC7-E241-8B20-40864E599AC4}" type="slidenum">
              <a:rPr lang="en-US" smtClean="0"/>
              <a:pPr/>
              <a:t>‹#›</a:t>
            </a:fld>
            <a:endParaRPr lang="en-US" dirty="0"/>
          </a:p>
        </p:txBody>
      </p:sp>
    </p:spTree>
    <p:extLst>
      <p:ext uri="{BB962C8B-B14F-4D97-AF65-F5344CB8AC3E}">
        <p14:creationId xmlns:p14="http://schemas.microsoft.com/office/powerpoint/2010/main" val="91075221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745EDB-03A8-B02F-DB65-92DEA60A2E0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5A38292-FED9-7900-EA9C-4D70FA00C1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4C4AD4-87CE-7D1E-F22F-B367E80E9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ACC9D-9912-F12C-42C4-9D2D59FA277A}"/>
              </a:ext>
            </a:extLst>
          </p:cNvPr>
          <p:cNvSpPr>
            <a:spLocks noGrp="1"/>
          </p:cNvSpPr>
          <p:nvPr>
            <p:ph type="dt" sz="half" idx="2"/>
          </p:nvPr>
        </p:nvSpPr>
        <p:spPr>
          <a:xfrm>
            <a:off x="122582" y="6371535"/>
            <a:ext cx="1401419" cy="365125"/>
          </a:xfrm>
          <a:prstGeom prst="rect">
            <a:avLst/>
          </a:prstGeom>
        </p:spPr>
        <p:txBody>
          <a:bodyPr vert="horz" lIns="91440" tIns="45720" rIns="91440" bIns="45720" rtlCol="0" anchor="ctr"/>
          <a:lstStyle>
            <a:lvl1pPr algn="l">
              <a:defRPr sz="1200">
                <a:solidFill>
                  <a:schemeClr val="bg1"/>
                </a:solidFill>
              </a:defRPr>
            </a:lvl1pPr>
          </a:lstStyle>
          <a:p>
            <a:fld id="{5820C080-57C9-1F41-AB6F-822839297DC3}" type="datetimeFigureOut">
              <a:rPr lang="en-US" smtClean="0"/>
              <a:pPr/>
              <a:t>11/16/23</a:t>
            </a:fld>
            <a:endParaRPr lang="en-US" dirty="0"/>
          </a:p>
        </p:txBody>
      </p:sp>
      <p:sp>
        <p:nvSpPr>
          <p:cNvPr id="5" name="Footer Placeholder 4">
            <a:extLst>
              <a:ext uri="{FF2B5EF4-FFF2-40B4-BE49-F238E27FC236}">
                <a16:creationId xmlns:a16="http://schemas.microsoft.com/office/drawing/2014/main" id="{49AD0414-1717-761A-2AD5-9100655FCA39}"/>
              </a:ext>
            </a:extLst>
          </p:cNvPr>
          <p:cNvSpPr>
            <a:spLocks noGrp="1"/>
          </p:cNvSpPr>
          <p:nvPr>
            <p:ph type="ftr" sz="quarter" idx="3"/>
          </p:nvPr>
        </p:nvSpPr>
        <p:spPr>
          <a:xfrm>
            <a:off x="1524000" y="6356350"/>
            <a:ext cx="7053469" cy="365125"/>
          </a:xfrm>
          <a:prstGeom prst="rect">
            <a:avLst/>
          </a:prstGeom>
        </p:spPr>
        <p:txBody>
          <a:bodyPr vert="horz" lIns="91440" tIns="45720" rIns="91440" bIns="45720" rtlCol="0" anchor="ctr"/>
          <a:lstStyle>
            <a:lvl1pPr algn="ctr">
              <a:defRPr sz="1200">
                <a:solidFill>
                  <a:schemeClr val="bg1"/>
                </a:solidFill>
                <a:highlight>
                  <a:srgbClr val="000000"/>
                </a:highlight>
              </a:defRPr>
            </a:lvl1pPr>
          </a:lstStyle>
          <a:p>
            <a:endParaRPr lang="en-US" dirty="0"/>
          </a:p>
        </p:txBody>
      </p:sp>
      <p:sp>
        <p:nvSpPr>
          <p:cNvPr id="6" name="Slide Number Placeholder 5">
            <a:extLst>
              <a:ext uri="{FF2B5EF4-FFF2-40B4-BE49-F238E27FC236}">
                <a16:creationId xmlns:a16="http://schemas.microsoft.com/office/drawing/2014/main" id="{289D4917-C652-4063-69AF-5F71D1A6C3D1}"/>
              </a:ext>
            </a:extLst>
          </p:cNvPr>
          <p:cNvSpPr>
            <a:spLocks noGrp="1"/>
          </p:cNvSpPr>
          <p:nvPr>
            <p:ph type="sldNum" sz="quarter" idx="4"/>
          </p:nvPr>
        </p:nvSpPr>
        <p:spPr>
          <a:xfrm>
            <a:off x="8577470" y="6356350"/>
            <a:ext cx="1205950" cy="365125"/>
          </a:xfrm>
          <a:prstGeom prst="rect">
            <a:avLst/>
          </a:prstGeom>
        </p:spPr>
        <p:txBody>
          <a:bodyPr vert="horz" lIns="91440" tIns="45720" rIns="91440" bIns="45720" rtlCol="0" anchor="ctr"/>
          <a:lstStyle>
            <a:lvl1pPr algn="r">
              <a:defRPr sz="1200">
                <a:solidFill>
                  <a:schemeClr val="bg1"/>
                </a:solidFill>
              </a:defRPr>
            </a:lvl1pPr>
          </a:lstStyle>
          <a:p>
            <a:fld id="{95582936-ADC7-E241-8B20-40864E599AC4}" type="slidenum">
              <a:rPr lang="en-US" smtClean="0"/>
              <a:pPr/>
              <a:t>‹#›</a:t>
            </a:fld>
            <a:endParaRPr lang="en-US" dirty="0"/>
          </a:p>
        </p:txBody>
      </p:sp>
    </p:spTree>
    <p:extLst>
      <p:ext uri="{BB962C8B-B14F-4D97-AF65-F5344CB8AC3E}">
        <p14:creationId xmlns:p14="http://schemas.microsoft.com/office/powerpoint/2010/main" val="371358418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A572FC-ACBD-C28F-D261-FDC58CD70BC6}"/>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5A38292-FED9-7900-EA9C-4D70FA00C1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4C4AD4-87CE-7D1E-F22F-B367E80E9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84EC711D-22C5-EB85-AD79-3DC1F849AA6E}"/>
              </a:ext>
            </a:extLst>
          </p:cNvPr>
          <p:cNvSpPr>
            <a:spLocks noGrp="1"/>
          </p:cNvSpPr>
          <p:nvPr>
            <p:ph type="dt" sz="half" idx="2"/>
          </p:nvPr>
        </p:nvSpPr>
        <p:spPr>
          <a:xfrm>
            <a:off x="11244470" y="6452"/>
            <a:ext cx="947530" cy="365125"/>
          </a:xfrm>
          <a:prstGeom prst="rect">
            <a:avLst/>
          </a:prstGeom>
        </p:spPr>
        <p:txBody>
          <a:bodyPr vert="horz" lIns="91440" tIns="45720" rIns="91440" bIns="45720" rtlCol="0" anchor="ctr"/>
          <a:lstStyle>
            <a:lvl1pPr algn="r">
              <a:defRPr sz="1200">
                <a:solidFill>
                  <a:schemeClr val="tx1"/>
                </a:solidFill>
              </a:defRPr>
            </a:lvl1pPr>
          </a:lstStyle>
          <a:p>
            <a:fld id="{5820C080-57C9-1F41-AB6F-822839297DC3}" type="datetimeFigureOut">
              <a:rPr lang="en-US" smtClean="0"/>
              <a:pPr/>
              <a:t>11/16/23</a:t>
            </a:fld>
            <a:endParaRPr lang="en-US" dirty="0"/>
          </a:p>
        </p:txBody>
      </p:sp>
      <p:sp>
        <p:nvSpPr>
          <p:cNvPr id="11" name="Footer Placeholder 4">
            <a:extLst>
              <a:ext uri="{FF2B5EF4-FFF2-40B4-BE49-F238E27FC236}">
                <a16:creationId xmlns:a16="http://schemas.microsoft.com/office/drawing/2014/main" id="{1B0BA76D-A9AC-CF6E-5B7D-AD0D45E0527A}"/>
              </a:ext>
            </a:extLst>
          </p:cNvPr>
          <p:cNvSpPr>
            <a:spLocks noGrp="1"/>
          </p:cNvSpPr>
          <p:nvPr>
            <p:ph type="ftr" sz="quarter" idx="3"/>
          </p:nvPr>
        </p:nvSpPr>
        <p:spPr>
          <a:xfrm>
            <a:off x="2383278" y="6356350"/>
            <a:ext cx="5077838"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12" name="Slide Number Placeholder 5">
            <a:extLst>
              <a:ext uri="{FF2B5EF4-FFF2-40B4-BE49-F238E27FC236}">
                <a16:creationId xmlns:a16="http://schemas.microsoft.com/office/drawing/2014/main" id="{790415F6-D937-5617-2D20-720EE5045CCE}"/>
              </a:ext>
            </a:extLst>
          </p:cNvPr>
          <p:cNvSpPr>
            <a:spLocks noGrp="1"/>
          </p:cNvSpPr>
          <p:nvPr>
            <p:ph type="sldNum" sz="quarter" idx="4"/>
          </p:nvPr>
        </p:nvSpPr>
        <p:spPr>
          <a:xfrm>
            <a:off x="7461116" y="6356350"/>
            <a:ext cx="1565271" cy="365125"/>
          </a:xfrm>
          <a:prstGeom prst="rect">
            <a:avLst/>
          </a:prstGeom>
        </p:spPr>
        <p:txBody>
          <a:bodyPr vert="horz" lIns="91440" tIns="45720" rIns="91440" bIns="45720" rtlCol="0" anchor="ctr"/>
          <a:lstStyle>
            <a:lvl1pPr algn="r">
              <a:defRPr sz="1200">
                <a:solidFill>
                  <a:schemeClr val="bg1"/>
                </a:solidFill>
              </a:defRPr>
            </a:lvl1pPr>
          </a:lstStyle>
          <a:p>
            <a:fld id="{95582936-ADC7-E241-8B20-40864E599AC4}" type="slidenum">
              <a:rPr lang="en-US" smtClean="0"/>
              <a:pPr/>
              <a:t>‹#›</a:t>
            </a:fld>
            <a:endParaRPr lang="en-US" dirty="0"/>
          </a:p>
        </p:txBody>
      </p:sp>
    </p:spTree>
    <p:extLst>
      <p:ext uri="{BB962C8B-B14F-4D97-AF65-F5344CB8AC3E}">
        <p14:creationId xmlns:p14="http://schemas.microsoft.com/office/powerpoint/2010/main" val="1889616020"/>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l" defTabSz="914400" rtl="0" eaLnBrk="1" latinLnBrk="0" hangingPunct="1">
        <a:lnSpc>
          <a:spcPct val="90000"/>
        </a:lnSpc>
        <a:spcBef>
          <a:spcPct val="0"/>
        </a:spcBef>
        <a:buNone/>
        <a:defRPr sz="4400" b="1" kern="1200">
          <a:solidFill>
            <a:srgbClr val="C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menti.com/al978yr53rkn"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hyperlink" Target="https://www.menti.com/al8ppt6n1pra" TargetMode="External"/><Relationship Id="rId3" Type="http://schemas.openxmlformats.org/officeDocument/2006/relationships/hyperlink" Target="https://www.menti.com/al4h92w3i1gu" TargetMode="External"/><Relationship Id="rId7" Type="http://schemas.openxmlformats.org/officeDocument/2006/relationships/hyperlink" Target="https://www.menti.com/aljxytdxqu9e"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www.menti.com/alwme3959417" TargetMode="External"/><Relationship Id="rId5" Type="http://schemas.openxmlformats.org/officeDocument/2006/relationships/hyperlink" Target="https://www.menti.com/alyxx3eo7rmj" TargetMode="External"/><Relationship Id="rId4" Type="http://schemas.openxmlformats.org/officeDocument/2006/relationships/hyperlink" Target="https://www.menti.com/al7hehxwoinp" TargetMode="External"/><Relationship Id="rId9" Type="http://schemas.openxmlformats.org/officeDocument/2006/relationships/hyperlink" Target="https://www.menti.com/alosq5oveh8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umaryland.edu/middlestates/"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hyperlink" Target="https://umaryland.az1.qualtrics.com/jfe/form/SV_eL6bx5jvIijaJiC"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9568D2D-ACBF-DE3C-DC0A-DC86AD58B306}"/>
              </a:ext>
            </a:extLst>
          </p:cNvPr>
          <p:cNvSpPr>
            <a:spLocks noGrp="1"/>
          </p:cNvSpPr>
          <p:nvPr>
            <p:ph type="subTitle" idx="1"/>
          </p:nvPr>
        </p:nvSpPr>
        <p:spPr>
          <a:xfrm>
            <a:off x="1045029" y="3429000"/>
            <a:ext cx="9622971" cy="1167384"/>
          </a:xfrm>
        </p:spPr>
        <p:txBody>
          <a:bodyPr/>
          <a:lstStyle/>
          <a:p>
            <a:r>
              <a:rPr kumimoji="0" lang="en-US" sz="6000" b="1" i="0"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rPr>
              <a:t>Virtual Town Hall: </a:t>
            </a:r>
          </a:p>
          <a:p>
            <a:r>
              <a:rPr lang="en-US" sz="5400" dirty="0">
                <a:latin typeface="Calibri" panose="020F0502020204030204" pitchFamily="34" charset="0"/>
                <a:ea typeface="+mj-ea"/>
                <a:cs typeface="Calibri" panose="020F0502020204030204" pitchFamily="34" charset="0"/>
              </a:rPr>
              <a:t>All Standards</a:t>
            </a:r>
            <a:br>
              <a:rPr kumimoji="0" lang="en-US" sz="6000" b="1" i="0" u="none"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rPr>
            </a:br>
            <a:endParaRPr kumimoji="0" lang="en-US" sz="5400" b="1" i="1" u="none"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endParaRPr>
          </a:p>
        </p:txBody>
      </p:sp>
      <p:sp>
        <p:nvSpPr>
          <p:cNvPr id="2" name="TextBox 1">
            <a:extLst>
              <a:ext uri="{FF2B5EF4-FFF2-40B4-BE49-F238E27FC236}">
                <a16:creationId xmlns:a16="http://schemas.microsoft.com/office/drawing/2014/main" id="{06941D29-1A42-882F-CA6A-4201B0215D72}"/>
              </a:ext>
            </a:extLst>
          </p:cNvPr>
          <p:cNvSpPr txBox="1"/>
          <p:nvPr/>
        </p:nvSpPr>
        <p:spPr>
          <a:xfrm>
            <a:off x="8615266" y="2177143"/>
            <a:ext cx="2960914" cy="523220"/>
          </a:xfrm>
          <a:prstGeom prst="rect">
            <a:avLst/>
          </a:prstGeom>
          <a:noFill/>
          <a:ln>
            <a:noFill/>
          </a:ln>
        </p:spPr>
        <p:txBody>
          <a:bodyPr wrap="square" rtlCol="0">
            <a:spAutoFit/>
          </a:bodyPr>
          <a:lstStyle/>
          <a:p>
            <a:r>
              <a:rPr lang="en-US" sz="2800" dirty="0">
                <a:solidFill>
                  <a:schemeClr val="bg1"/>
                </a:solidFill>
              </a:rPr>
              <a:t>Nov. 16, 2023</a:t>
            </a:r>
          </a:p>
        </p:txBody>
      </p:sp>
    </p:spTree>
    <p:extLst>
      <p:ext uri="{BB962C8B-B14F-4D97-AF65-F5344CB8AC3E}">
        <p14:creationId xmlns:p14="http://schemas.microsoft.com/office/powerpoint/2010/main" val="310281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5C3086E-B383-7199-FC75-D3F4B72C14F4}"/>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spcAft>
                <a:spcPts val="600"/>
              </a:spcAft>
            </a:pPr>
            <a:r>
              <a:rPr lang="en-US" sz="3300" b="1" i="1" kern="1200" dirty="0">
                <a:solidFill>
                  <a:srgbClr val="FFFFFF"/>
                </a:solidFill>
                <a:latin typeface="+mj-lt"/>
                <a:ea typeface="+mj-ea"/>
                <a:cs typeface="+mj-cs"/>
              </a:rPr>
              <a:t>Click on the link for a UMB and Middle States Check-In</a:t>
            </a:r>
          </a:p>
        </p:txBody>
      </p:sp>
      <p:sp>
        <p:nvSpPr>
          <p:cNvPr id="4" name="TextBox 3">
            <a:extLst>
              <a:ext uri="{FF2B5EF4-FFF2-40B4-BE49-F238E27FC236}">
                <a16:creationId xmlns:a16="http://schemas.microsoft.com/office/drawing/2014/main" id="{3E4E05CC-492F-9DA1-5653-2BECA53028E4}"/>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FAC1D97E-AF7E-139F-B38C-35DEDA0AFACF}"/>
              </a:ext>
            </a:extLst>
          </p:cNvPr>
          <p:cNvSpPr txBox="1"/>
          <p:nvPr/>
        </p:nvSpPr>
        <p:spPr>
          <a:xfrm>
            <a:off x="4527804" y="2917728"/>
            <a:ext cx="7368540" cy="646331"/>
          </a:xfrm>
          <a:prstGeom prst="rect">
            <a:avLst/>
          </a:prstGeom>
          <a:noFill/>
        </p:spPr>
        <p:txBody>
          <a:bodyPr wrap="square">
            <a:spAutoFit/>
          </a:bodyPr>
          <a:lstStyle/>
          <a:p>
            <a:r>
              <a:rPr lang="en-US" sz="3600" dirty="0">
                <a:hlinkClick r:id="rId2"/>
              </a:rPr>
              <a:t>https://www.menti.com/al978yr53rkn</a:t>
            </a:r>
            <a:r>
              <a:rPr lang="en-US" sz="3600" dirty="0"/>
              <a:t> </a:t>
            </a:r>
          </a:p>
        </p:txBody>
      </p:sp>
    </p:spTree>
    <p:extLst>
      <p:ext uri="{BB962C8B-B14F-4D97-AF65-F5344CB8AC3E}">
        <p14:creationId xmlns:p14="http://schemas.microsoft.com/office/powerpoint/2010/main" val="1255670655"/>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44FDAA-D4A1-B20D-44F8-CAF7A54616AD}"/>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I </a:t>
            </a:r>
            <a:r>
              <a:rPr lang="en-US" sz="2800" i="0" dirty="0">
                <a:effectLst/>
              </a:rPr>
              <a:t>–</a:t>
            </a:r>
            <a:r>
              <a:rPr lang="en-US" sz="2800" dirty="0">
                <a:latin typeface="Calibri" panose="020F0502020204030204" pitchFamily="34" charset="0"/>
                <a:cs typeface="Calibri" panose="020F0502020204030204" pitchFamily="34" charset="0"/>
              </a:rPr>
              <a:t> Mission and Goals</a:t>
            </a:r>
            <a:endParaRPr lang="en-US" sz="2800" b="1" dirty="0">
              <a:solidFill>
                <a:srgbClr val="C00000"/>
              </a:solidFill>
              <a:latin typeface="Calibri" panose="020F0502020204030204" pitchFamily="34" charset="0"/>
              <a:cs typeface="Calibri" panose="020F0502020204030204" pitchFamily="34" charset="0"/>
            </a:endParaRPr>
          </a:p>
        </p:txBody>
      </p:sp>
      <p:pic>
        <p:nvPicPr>
          <p:cNvPr id="10" name="Picture 9" descr="A person in a suit and tie&#10;&#10;Description automatically generated">
            <a:extLst>
              <a:ext uri="{FF2B5EF4-FFF2-40B4-BE49-F238E27FC236}">
                <a16:creationId xmlns:a16="http://schemas.microsoft.com/office/drawing/2014/main" id="{543EF319-6F80-164C-9D2D-9FDA0166C19B}"/>
              </a:ext>
            </a:extLst>
          </p:cNvPr>
          <p:cNvPicPr>
            <a:picLocks noChangeAspect="1"/>
          </p:cNvPicPr>
          <p:nvPr/>
        </p:nvPicPr>
        <p:blipFill>
          <a:blip r:embed="rId3"/>
          <a:stretch>
            <a:fillRect/>
          </a:stretch>
        </p:blipFill>
        <p:spPr>
          <a:xfrm>
            <a:off x="1481382" y="1692253"/>
            <a:ext cx="2633470" cy="2103120"/>
          </a:xfrm>
          <a:prstGeom prst="rect">
            <a:avLst/>
          </a:prstGeom>
        </p:spPr>
      </p:pic>
      <p:pic>
        <p:nvPicPr>
          <p:cNvPr id="12" name="Picture 11" descr="A person with long hair wearing glasses&#10;&#10;Description automatically generated">
            <a:extLst>
              <a:ext uri="{FF2B5EF4-FFF2-40B4-BE49-F238E27FC236}">
                <a16:creationId xmlns:a16="http://schemas.microsoft.com/office/drawing/2014/main" id="{098B9DF1-8E82-52EF-23D8-0288F883E5AF}"/>
              </a:ext>
            </a:extLst>
          </p:cNvPr>
          <p:cNvPicPr>
            <a:picLocks noChangeAspect="1"/>
          </p:cNvPicPr>
          <p:nvPr/>
        </p:nvPicPr>
        <p:blipFill>
          <a:blip r:embed="rId4"/>
          <a:stretch>
            <a:fillRect/>
          </a:stretch>
        </p:blipFill>
        <p:spPr>
          <a:xfrm>
            <a:off x="8077148" y="1692253"/>
            <a:ext cx="2633470" cy="2103120"/>
          </a:xfrm>
          <a:prstGeom prst="rect">
            <a:avLst/>
          </a:prstGeom>
        </p:spPr>
      </p:pic>
      <p:pic>
        <p:nvPicPr>
          <p:cNvPr id="14" name="Picture 13" descr="A person in a suit and tie&#10;&#10;Description automatically generated">
            <a:extLst>
              <a:ext uri="{FF2B5EF4-FFF2-40B4-BE49-F238E27FC236}">
                <a16:creationId xmlns:a16="http://schemas.microsoft.com/office/drawing/2014/main" id="{C717FB89-0F0F-74E8-AF47-CF988AC09CB9}"/>
              </a:ext>
            </a:extLst>
          </p:cNvPr>
          <p:cNvPicPr>
            <a:picLocks noChangeAspect="1"/>
          </p:cNvPicPr>
          <p:nvPr/>
        </p:nvPicPr>
        <p:blipFill rotWithShape="1">
          <a:blip r:embed="rId5"/>
          <a:srcRect/>
          <a:stretch/>
        </p:blipFill>
        <p:spPr>
          <a:xfrm>
            <a:off x="4779263" y="1692253"/>
            <a:ext cx="2633472" cy="2103120"/>
          </a:xfrm>
          <a:prstGeom prst="rect">
            <a:avLst/>
          </a:prstGeom>
        </p:spPr>
      </p:pic>
      <p:sp>
        <p:nvSpPr>
          <p:cNvPr id="16" name="TextBox 15">
            <a:extLst>
              <a:ext uri="{FF2B5EF4-FFF2-40B4-BE49-F238E27FC236}">
                <a16:creationId xmlns:a16="http://schemas.microsoft.com/office/drawing/2014/main" id="{62001451-09B9-147A-E8E2-DBB2DD7D06F3}"/>
              </a:ext>
            </a:extLst>
          </p:cNvPr>
          <p:cNvSpPr txBox="1"/>
          <p:nvPr/>
        </p:nvSpPr>
        <p:spPr>
          <a:xfrm>
            <a:off x="911180" y="3864421"/>
            <a:ext cx="3203672" cy="769441"/>
          </a:xfrm>
          <a:prstGeom prst="rect">
            <a:avLst/>
          </a:prstGeom>
          <a:noFill/>
        </p:spPr>
        <p:txBody>
          <a:bodyPr wrap="square">
            <a:spAutoFit/>
          </a:bodyPr>
          <a:lstStyle/>
          <a:p>
            <a:pPr lvl="1" algn="l" defTabSz="457200">
              <a:lnSpc>
                <a:spcPct val="100000"/>
              </a:lnSpc>
              <a:spcBef>
                <a:spcPct val="20000"/>
              </a:spcBef>
              <a:defRPr/>
            </a:pPr>
            <a:r>
              <a:rPr lang="en-US" sz="2000" dirty="0">
                <a:solidFill>
                  <a:prstClr val="black"/>
                </a:solidFill>
                <a:latin typeface="Calibri" panose="020F0502020204030204" pitchFamily="34" charset="0"/>
                <a:cs typeface="Calibri" panose="020F0502020204030204" pitchFamily="34" charset="0"/>
              </a:rPr>
              <a:t>Bill Joyner, </a:t>
            </a:r>
          </a:p>
          <a:p>
            <a:pPr lvl="1" algn="l" defTabSz="457200">
              <a:lnSpc>
                <a:spcPct val="100000"/>
              </a:lnSpc>
              <a:spcBef>
                <a:spcPct val="20000"/>
              </a:spcBef>
              <a:defRPr/>
            </a:pPr>
            <a:r>
              <a:rPr lang="en-US" sz="2000" dirty="0">
                <a:solidFill>
                  <a:prstClr val="black"/>
                </a:solidFill>
                <a:latin typeface="Calibri" panose="020F0502020204030204" pitchFamily="34" charset="0"/>
                <a:cs typeface="Calibri" panose="020F0502020204030204" pitchFamily="34" charset="0"/>
              </a:rPr>
              <a:t>JD, MSW</a:t>
            </a:r>
          </a:p>
        </p:txBody>
      </p:sp>
      <p:sp>
        <p:nvSpPr>
          <p:cNvPr id="17" name="TextBox 16">
            <a:extLst>
              <a:ext uri="{FF2B5EF4-FFF2-40B4-BE49-F238E27FC236}">
                <a16:creationId xmlns:a16="http://schemas.microsoft.com/office/drawing/2014/main" id="{739100BB-934F-9B31-6158-3AB0D031BFAF}"/>
              </a:ext>
            </a:extLst>
          </p:cNvPr>
          <p:cNvSpPr txBox="1"/>
          <p:nvPr/>
        </p:nvSpPr>
        <p:spPr>
          <a:xfrm>
            <a:off x="4218904" y="3864421"/>
            <a:ext cx="3180952" cy="769441"/>
          </a:xfrm>
          <a:prstGeom prst="rect">
            <a:avLst/>
          </a:prstGeom>
          <a:noFill/>
        </p:spPr>
        <p:txBody>
          <a:bodyPr wrap="square">
            <a:spAutoFit/>
          </a:bodyPr>
          <a:lstStyle/>
          <a:p>
            <a:pPr lvl="1" algn="l" defTabSz="457200">
              <a:lnSpc>
                <a:spcPct val="100000"/>
              </a:lnSpc>
              <a:spcBef>
                <a:spcPct val="20000"/>
              </a:spcBef>
              <a:defRPr/>
            </a:pPr>
            <a:r>
              <a:rPr lang="en-US" sz="2000" dirty="0">
                <a:solidFill>
                  <a:prstClr val="black"/>
                </a:solidFill>
                <a:latin typeface="Calibri" panose="020F0502020204030204" pitchFamily="34" charset="0"/>
                <a:cs typeface="Calibri" panose="020F0502020204030204" pitchFamily="34" charset="0"/>
              </a:rPr>
              <a:t>James B. </a:t>
            </a:r>
            <a:r>
              <a:rPr lang="en-US" sz="2000" dirty="0" err="1">
                <a:solidFill>
                  <a:prstClr val="black"/>
                </a:solidFill>
                <a:latin typeface="Calibri" panose="020F0502020204030204" pitchFamily="34" charset="0"/>
                <a:cs typeface="Calibri" panose="020F0502020204030204" pitchFamily="34" charset="0"/>
              </a:rPr>
              <a:t>Kaper</a:t>
            </a:r>
            <a:r>
              <a:rPr lang="en-US" sz="2000" dirty="0">
                <a:solidFill>
                  <a:prstClr val="black"/>
                </a:solidFill>
                <a:latin typeface="Calibri" panose="020F0502020204030204" pitchFamily="34" charset="0"/>
                <a:cs typeface="Calibri" panose="020F0502020204030204" pitchFamily="34" charset="0"/>
              </a:rPr>
              <a:t>, </a:t>
            </a:r>
          </a:p>
          <a:p>
            <a:pPr lvl="1" algn="l" defTabSz="457200">
              <a:lnSpc>
                <a:spcPct val="100000"/>
              </a:lnSpc>
              <a:spcBef>
                <a:spcPct val="20000"/>
              </a:spcBef>
              <a:defRPr/>
            </a:pPr>
            <a:r>
              <a:rPr lang="en-US" sz="2000" dirty="0">
                <a:solidFill>
                  <a:prstClr val="black"/>
                </a:solidFill>
                <a:latin typeface="Calibri" panose="020F0502020204030204" pitchFamily="34" charset="0"/>
                <a:cs typeface="Calibri" panose="020F0502020204030204" pitchFamily="34" charset="0"/>
              </a:rPr>
              <a:t>PhD</a:t>
            </a:r>
          </a:p>
        </p:txBody>
      </p:sp>
      <p:sp>
        <p:nvSpPr>
          <p:cNvPr id="18" name="TextBox 17">
            <a:extLst>
              <a:ext uri="{FF2B5EF4-FFF2-40B4-BE49-F238E27FC236}">
                <a16:creationId xmlns:a16="http://schemas.microsoft.com/office/drawing/2014/main" id="{045C70C2-0FDD-A6C9-EF2E-814DE06306FE}"/>
              </a:ext>
            </a:extLst>
          </p:cNvPr>
          <p:cNvSpPr txBox="1"/>
          <p:nvPr/>
        </p:nvSpPr>
        <p:spPr>
          <a:xfrm>
            <a:off x="7487990" y="3839130"/>
            <a:ext cx="3407535" cy="769441"/>
          </a:xfrm>
          <a:prstGeom prst="rect">
            <a:avLst/>
          </a:prstGeom>
          <a:noFill/>
        </p:spPr>
        <p:txBody>
          <a:bodyPr wrap="square">
            <a:spAutoFit/>
          </a:bodyPr>
          <a:lstStyle/>
          <a:p>
            <a:pPr lvl="1" algn="l" defTabSz="457200">
              <a:lnSpc>
                <a:spcPct val="100000"/>
              </a:lnSpc>
              <a:spcBef>
                <a:spcPct val="20000"/>
              </a:spcBef>
              <a:defRPr/>
            </a:pPr>
            <a:r>
              <a:rPr lang="en-US" sz="2000" dirty="0">
                <a:solidFill>
                  <a:prstClr val="black"/>
                </a:solidFill>
                <a:latin typeface="Calibri" panose="020F0502020204030204" pitchFamily="34" charset="0"/>
                <a:cs typeface="Calibri" panose="020F0502020204030204" pitchFamily="34" charset="0"/>
              </a:rPr>
              <a:t>Alexa A. Mayo, </a:t>
            </a:r>
          </a:p>
          <a:p>
            <a:pPr lvl="1" algn="l" defTabSz="457200">
              <a:lnSpc>
                <a:spcPct val="100000"/>
              </a:lnSpc>
              <a:spcBef>
                <a:spcPct val="20000"/>
              </a:spcBef>
              <a:defRPr/>
            </a:pPr>
            <a:r>
              <a:rPr lang="en-US" sz="2000" dirty="0">
                <a:solidFill>
                  <a:prstClr val="black"/>
                </a:solidFill>
                <a:latin typeface="Calibri" panose="020F0502020204030204" pitchFamily="34" charset="0"/>
                <a:cs typeface="Calibri" panose="020F0502020204030204" pitchFamily="34" charset="0"/>
              </a:rPr>
              <a:t>MLS, AHIP</a:t>
            </a:r>
          </a:p>
        </p:txBody>
      </p:sp>
      <p:sp>
        <p:nvSpPr>
          <p:cNvPr id="4" name="Subtitle 2">
            <a:extLst>
              <a:ext uri="{FF2B5EF4-FFF2-40B4-BE49-F238E27FC236}">
                <a16:creationId xmlns:a16="http://schemas.microsoft.com/office/drawing/2014/main" id="{FE9C9FBC-EE3F-8447-0DB0-1FFE9D71E1FF}"/>
              </a:ext>
            </a:extLst>
          </p:cNvPr>
          <p:cNvSpPr txBox="1">
            <a:spLocks/>
          </p:cNvSpPr>
          <p:nvPr/>
        </p:nvSpPr>
        <p:spPr>
          <a:xfrm>
            <a:off x="909339" y="5186694"/>
            <a:ext cx="9883740" cy="5116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defTabSz="457200">
              <a:lnSpc>
                <a:spcPct val="100000"/>
              </a:lnSpc>
              <a:spcBef>
                <a:spcPct val="20000"/>
              </a:spcBef>
              <a:defRPr/>
            </a:pPr>
            <a:r>
              <a:rPr lang="en-US" i="1" dirty="0">
                <a:solidFill>
                  <a:prstClr val="black"/>
                </a:solidFill>
                <a:latin typeface="Calibri" panose="020F0502020204030204" pitchFamily="34" charset="0"/>
                <a:cs typeface="Calibri" panose="020F0502020204030204" pitchFamily="34" charset="0"/>
              </a:rPr>
              <a:t>Logistics Committee Liaison: Victoria Meadows</a:t>
            </a:r>
          </a:p>
          <a:p>
            <a:pPr lvl="1" algn="l" defTabSz="457200">
              <a:lnSpc>
                <a:spcPct val="100000"/>
              </a:lnSpc>
              <a:spcBef>
                <a:spcPct val="20000"/>
              </a:spcBef>
              <a:defRPr/>
            </a:pPr>
            <a:endParaRPr lang="en-US" i="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5293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523999" y="1692253"/>
            <a:ext cx="9144000" cy="3234861"/>
          </a:xfrm>
        </p:spPr>
        <p:txBody>
          <a:bodyPr>
            <a:normAutofit fontScale="47500" lnSpcReduction="20000"/>
          </a:bodyPr>
          <a:lstStyle/>
          <a:p>
            <a:pPr algn="l">
              <a:lnSpc>
                <a:spcPct val="100000"/>
              </a:lnSpc>
            </a:pPr>
            <a:r>
              <a:rPr lang="en-US" sz="5100" b="1" dirty="0">
                <a:solidFill>
                  <a:srgbClr val="C00000"/>
                </a:solidFill>
                <a:latin typeface="+mn-lt"/>
                <a:cs typeface="Calibri" panose="020F0502020204030204" pitchFamily="34" charset="0"/>
              </a:rPr>
              <a:t>UMB’s Mission Statement: </a:t>
            </a:r>
            <a:r>
              <a:rPr lang="en-US" sz="5100" b="1" dirty="0">
                <a:latin typeface="+mn-lt"/>
                <a:cs typeface="Calibri" panose="020F0502020204030204" pitchFamily="34" charset="0"/>
              </a:rPr>
              <a:t>To improve the human condition and serve the public good of Maryland and society at-large through education, research, clinical care, and service.</a:t>
            </a:r>
          </a:p>
          <a:p>
            <a:pPr algn="l">
              <a:lnSpc>
                <a:spcPct val="100000"/>
              </a:lnSpc>
            </a:pPr>
            <a:r>
              <a:rPr lang="en-US" sz="5100" b="1" dirty="0">
                <a:latin typeface="+mn-lt"/>
                <a:cs typeface="Calibri" panose="020F0502020204030204" pitchFamily="34" charset="0"/>
              </a:rPr>
              <a:t>Standard I focuses on the </a:t>
            </a:r>
            <a:r>
              <a:rPr lang="en-US" sz="5100" b="1" dirty="0">
                <a:solidFill>
                  <a:srgbClr val="C00000"/>
                </a:solidFill>
                <a:latin typeface="+mn-lt"/>
                <a:cs typeface="Calibri" panose="020F0502020204030204" pitchFamily="34" charset="0"/>
              </a:rPr>
              <a:t>appropriateness, effectiveness, and alignment </a:t>
            </a:r>
            <a:r>
              <a:rPr lang="en-US" sz="5100" b="1" dirty="0">
                <a:latin typeface="+mn-lt"/>
                <a:cs typeface="Calibri" panose="020F0502020204030204" pitchFamily="34" charset="0"/>
              </a:rPr>
              <a:t>of the mission and goals of UMB and its constituent organizations such as schools and administrative units.</a:t>
            </a:r>
          </a:p>
          <a:p>
            <a:pPr algn="l">
              <a:lnSpc>
                <a:spcPct val="100000"/>
              </a:lnSpc>
            </a:pPr>
            <a:r>
              <a:rPr lang="en-US" sz="5100" b="1" dirty="0">
                <a:latin typeface="+mn-lt"/>
                <a:cs typeface="Calibri" panose="020F0502020204030204" pitchFamily="34" charset="0"/>
              </a:rPr>
              <a:t>This standard also focuses on how well the institutional </a:t>
            </a:r>
            <a:r>
              <a:rPr lang="en-US" sz="5100" b="1" dirty="0">
                <a:solidFill>
                  <a:srgbClr val="C00000"/>
                </a:solidFill>
                <a:latin typeface="+mn-lt"/>
                <a:cs typeface="Calibri" panose="020F0502020204030204" pitchFamily="34" charset="0"/>
              </a:rPr>
              <a:t>mission and goals are integrated </a:t>
            </a:r>
            <a:r>
              <a:rPr lang="en-US" sz="5100" b="1" dirty="0">
                <a:latin typeface="+mn-lt"/>
                <a:cs typeface="Calibri" panose="020F0502020204030204" pitchFamily="34" charset="0"/>
              </a:rPr>
              <a:t>into organizational processes and activities such as budgeting and teaching.</a:t>
            </a:r>
          </a:p>
          <a:p>
            <a:pPr lvl="1" defTabSz="457200">
              <a:lnSpc>
                <a:spcPct val="100000"/>
              </a:lnSpc>
              <a:spcBef>
                <a:spcPct val="20000"/>
              </a:spcBef>
              <a:defRPr/>
            </a:pPr>
            <a:endParaRPr lang="en-US" sz="4000" dirty="0">
              <a:solidFill>
                <a:prstClr val="black"/>
              </a:solidFill>
              <a:latin typeface="Calibri"/>
              <a:cs typeface="+mn-cs"/>
            </a:endParaRPr>
          </a:p>
        </p:txBody>
      </p:sp>
      <p:sp>
        <p:nvSpPr>
          <p:cNvPr id="6" name="Title 1">
            <a:extLst>
              <a:ext uri="{FF2B5EF4-FFF2-40B4-BE49-F238E27FC236}">
                <a16:creationId xmlns:a16="http://schemas.microsoft.com/office/drawing/2014/main" id="{0ADB8F2F-8044-7F8A-E2D2-C1CE60217524}"/>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I </a:t>
            </a:r>
            <a:r>
              <a:rPr lang="en-US" sz="2800" i="0" dirty="0">
                <a:effectLst/>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Mission and Goals</a:t>
            </a:r>
            <a:endParaRPr lang="en-US"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2294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524001" y="1710451"/>
            <a:ext cx="9144000" cy="3878553"/>
          </a:xfrm>
        </p:spPr>
        <p:txBody>
          <a:bodyPr>
            <a:normAutofit/>
          </a:bodyPr>
          <a:lstStyle/>
          <a:p>
            <a:pPr marL="457200" indent="-457200" algn="l">
              <a:buFont typeface="+mj-lt"/>
              <a:buAutoNum type="arabicPeriod"/>
            </a:pPr>
            <a:r>
              <a:rPr lang="en-US" dirty="0">
                <a:latin typeface="+mn-lt"/>
                <a:cs typeface="Calibri" panose="020F0502020204030204" pitchFamily="34" charset="0"/>
              </a:rPr>
              <a:t>How does UMB’s mission statement shape its current strategic plan?</a:t>
            </a:r>
            <a:endParaRPr lang="en-US" b="0" i="0" dirty="0">
              <a:effectLst/>
              <a:latin typeface="+mn-lt"/>
              <a:cs typeface="Calibri" panose="020F0502020204030204" pitchFamily="34" charset="0"/>
            </a:endParaRPr>
          </a:p>
          <a:p>
            <a:pPr marL="457200" indent="-457200" algn="l">
              <a:lnSpc>
                <a:spcPct val="100000"/>
              </a:lnSpc>
              <a:buFont typeface="+mj-lt"/>
              <a:buAutoNum type="arabicPeriod"/>
            </a:pPr>
            <a:r>
              <a:rPr lang="en-US" dirty="0">
                <a:latin typeface="+mn-lt"/>
                <a:cs typeface="Calibri" panose="020F0502020204030204" pitchFamily="34" charset="0"/>
              </a:rPr>
              <a:t>To what extent should UMB’s mission statement be reviewed and revised to reflect post-pandemic shifts, especially as they relate to:</a:t>
            </a:r>
          </a:p>
          <a:p>
            <a:pPr lvl="1" algn="l">
              <a:lnSpc>
                <a:spcPct val="100000"/>
              </a:lnSpc>
            </a:pPr>
            <a:r>
              <a:rPr lang="en-US" sz="2400" b="0" i="0" dirty="0">
                <a:effectLst/>
                <a:latin typeface="+mn-lt"/>
                <a:cs typeface="Calibri" panose="020F0502020204030204" pitchFamily="34" charset="0"/>
              </a:rPr>
              <a:t>	a. How we teach our students</a:t>
            </a:r>
          </a:p>
          <a:p>
            <a:pPr lvl="1" algn="l">
              <a:lnSpc>
                <a:spcPct val="100000"/>
              </a:lnSpc>
            </a:pPr>
            <a:r>
              <a:rPr lang="en-US" sz="2400" dirty="0">
                <a:latin typeface="+mn-lt"/>
                <a:cs typeface="Calibri" panose="020F0502020204030204" pitchFamily="34" charset="0"/>
              </a:rPr>
              <a:t>	b. How we conduct research; and</a:t>
            </a:r>
          </a:p>
          <a:p>
            <a:pPr lvl="1" algn="l">
              <a:lnSpc>
                <a:spcPct val="100000"/>
              </a:lnSpc>
            </a:pPr>
            <a:r>
              <a:rPr lang="en-US" sz="2400" b="0" i="0" dirty="0">
                <a:effectLst/>
                <a:latin typeface="+mn-lt"/>
                <a:cs typeface="Calibri" panose="020F0502020204030204" pitchFamily="34" charset="0"/>
              </a:rPr>
              <a:t>	c. How we strengthen equity, diversity, and inclusion</a:t>
            </a:r>
          </a:p>
          <a:p>
            <a:pPr marL="457200" indent="-457200" algn="l">
              <a:lnSpc>
                <a:spcPct val="100000"/>
              </a:lnSpc>
              <a:buFont typeface="+mj-lt"/>
              <a:buAutoNum type="arabicPeriod"/>
            </a:pPr>
            <a:r>
              <a:rPr lang="en-US" b="0" i="0" dirty="0">
                <a:effectLst/>
                <a:latin typeface="+mn-lt"/>
                <a:cs typeface="Calibri" panose="020F0502020204030204" pitchFamily="34" charset="0"/>
              </a:rPr>
              <a:t>What </a:t>
            </a:r>
            <a:r>
              <a:rPr lang="en-US" dirty="0">
                <a:latin typeface="+mn-lt"/>
                <a:cs typeface="Calibri" panose="020F0502020204030204" pitchFamily="34" charset="0"/>
              </a:rPr>
              <a:t>can </a:t>
            </a:r>
            <a:r>
              <a:rPr lang="en-US" b="0" i="0" dirty="0">
                <a:effectLst/>
                <a:latin typeface="+mn-lt"/>
                <a:cs typeface="Calibri" panose="020F0502020204030204" pitchFamily="34" charset="0"/>
              </a:rPr>
              <a:t>UMB do to demonstrate the economic and social impact of its community engagement initiatives in Baltimore?</a:t>
            </a:r>
          </a:p>
          <a:p>
            <a:pPr lvl="1" defTabSz="457200">
              <a:lnSpc>
                <a:spcPct val="100000"/>
              </a:lnSpc>
              <a:spcBef>
                <a:spcPct val="20000"/>
              </a:spcBef>
              <a:defRPr/>
            </a:pPr>
            <a:endParaRPr lang="en-US" sz="4000" dirty="0">
              <a:solidFill>
                <a:prstClr val="black"/>
              </a:solidFill>
              <a:latin typeface="Calibri"/>
              <a:cs typeface="+mn-cs"/>
            </a:endParaRPr>
          </a:p>
        </p:txBody>
      </p:sp>
      <p:sp>
        <p:nvSpPr>
          <p:cNvPr id="6" name="Title 1">
            <a:extLst>
              <a:ext uri="{FF2B5EF4-FFF2-40B4-BE49-F238E27FC236}">
                <a16:creationId xmlns:a16="http://schemas.microsoft.com/office/drawing/2014/main" id="{0ADB8F2F-8044-7F8A-E2D2-C1CE60217524}"/>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I </a:t>
            </a:r>
            <a:r>
              <a:rPr lang="en-US" sz="2800" i="0" dirty="0">
                <a:effectLst/>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Mission and Goals</a:t>
            </a:r>
            <a:endParaRPr lang="en-US"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4753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5BD250-F5DF-CC40-953B-4920F5119542}"/>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dirty="0">
                <a:latin typeface="Calibri" panose="020F0502020204030204" pitchFamily="34" charset="0"/>
                <a:cs typeface="Calibri" panose="020F0502020204030204" pitchFamily="34" charset="0"/>
              </a:rPr>
              <a:t>Standard II </a:t>
            </a:r>
            <a:r>
              <a:rPr lang="en-US" sz="2800" i="0" dirty="0">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Ethics and Integrity </a:t>
            </a:r>
            <a:endParaRPr lang="en-US" sz="3600" b="1" dirty="0">
              <a:solidFill>
                <a:srgbClr val="C0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92B0174-3A90-746C-E370-A0CEAA7A037C}"/>
              </a:ext>
            </a:extLst>
          </p:cNvPr>
          <p:cNvSpPr txBox="1"/>
          <p:nvPr/>
        </p:nvSpPr>
        <p:spPr>
          <a:xfrm>
            <a:off x="911180" y="3864421"/>
            <a:ext cx="3203672" cy="769441"/>
          </a:xfrm>
          <a:prstGeom prst="rect">
            <a:avLst/>
          </a:prstGeom>
          <a:noFill/>
        </p:spPr>
        <p:txBody>
          <a:bodyPr wrap="square">
            <a:spAutoFit/>
          </a:bodyPr>
          <a:lstStyle/>
          <a:p>
            <a:pPr lvl="1" algn="l" defTabSz="457200">
              <a:lnSpc>
                <a:spcPct val="100000"/>
              </a:lnSpc>
              <a:spcBef>
                <a:spcPct val="20000"/>
              </a:spcBef>
              <a:defRPr/>
            </a:pPr>
            <a:r>
              <a:rPr lang="en-US" sz="2000" dirty="0">
                <a:solidFill>
                  <a:prstClr val="black"/>
                </a:solidFill>
                <a:latin typeface="Calibri" panose="020F0502020204030204" pitchFamily="34" charset="0"/>
                <a:cs typeface="Calibri" panose="020F0502020204030204" pitchFamily="34" charset="0"/>
              </a:rPr>
              <a:t>Susan Buskirk, </a:t>
            </a:r>
          </a:p>
          <a:p>
            <a:pPr lvl="1" algn="l" defTabSz="457200">
              <a:lnSpc>
                <a:spcPct val="100000"/>
              </a:lnSpc>
              <a:spcBef>
                <a:spcPct val="20000"/>
              </a:spcBef>
              <a:defRPr/>
            </a:pPr>
            <a:r>
              <a:rPr lang="en-US" sz="2000" dirty="0">
                <a:solidFill>
                  <a:prstClr val="black"/>
                </a:solidFill>
                <a:latin typeface="Calibri" panose="020F0502020204030204" pitchFamily="34" charset="0"/>
                <a:cs typeface="Calibri" panose="020F0502020204030204" pitchFamily="34" charset="0"/>
              </a:rPr>
              <a:t>DM, MS</a:t>
            </a:r>
          </a:p>
        </p:txBody>
      </p:sp>
      <p:sp>
        <p:nvSpPr>
          <p:cNvPr id="11" name="TextBox 10">
            <a:extLst>
              <a:ext uri="{FF2B5EF4-FFF2-40B4-BE49-F238E27FC236}">
                <a16:creationId xmlns:a16="http://schemas.microsoft.com/office/drawing/2014/main" id="{F20A19FD-F75A-0777-8694-78EF48E3E376}"/>
              </a:ext>
            </a:extLst>
          </p:cNvPr>
          <p:cNvSpPr txBox="1"/>
          <p:nvPr/>
        </p:nvSpPr>
        <p:spPr>
          <a:xfrm>
            <a:off x="4218904" y="3864421"/>
            <a:ext cx="3180952" cy="1077218"/>
          </a:xfrm>
          <a:prstGeom prst="rect">
            <a:avLst/>
          </a:prstGeom>
          <a:noFill/>
        </p:spPr>
        <p:txBody>
          <a:bodyPr wrap="square">
            <a:spAutoFit/>
          </a:bodyPr>
          <a:lstStyle/>
          <a:p>
            <a:pPr lvl="1" algn="l" defTabSz="457200">
              <a:lnSpc>
                <a:spcPct val="100000"/>
              </a:lnSpc>
              <a:spcBef>
                <a:spcPct val="20000"/>
              </a:spcBef>
              <a:defRPr/>
            </a:pPr>
            <a:r>
              <a:rPr lang="en-US" sz="2000" dirty="0">
                <a:solidFill>
                  <a:prstClr val="black"/>
                </a:solidFill>
                <a:latin typeface="Calibri" panose="020F0502020204030204" pitchFamily="34" charset="0"/>
                <a:cs typeface="Calibri" panose="020F0502020204030204" pitchFamily="34" charset="0"/>
              </a:rPr>
              <a:t>Geoffrey Greif, </a:t>
            </a:r>
            <a:br>
              <a:rPr lang="en-US" sz="2000" dirty="0">
                <a:solidFill>
                  <a:prstClr val="black"/>
                </a:solidFill>
                <a:latin typeface="Calibri" panose="020F0502020204030204" pitchFamily="34" charset="0"/>
                <a:cs typeface="Calibri" panose="020F0502020204030204" pitchFamily="34" charset="0"/>
              </a:rPr>
            </a:br>
            <a:r>
              <a:rPr lang="en-US" sz="2000" dirty="0">
                <a:solidFill>
                  <a:prstClr val="black"/>
                </a:solidFill>
                <a:latin typeface="Calibri" panose="020F0502020204030204" pitchFamily="34" charset="0"/>
                <a:cs typeface="Calibri" panose="020F0502020204030204" pitchFamily="34" charset="0"/>
              </a:rPr>
              <a:t>PhD, MSW, </a:t>
            </a:r>
          </a:p>
          <a:p>
            <a:pPr lvl="1" algn="l" defTabSz="457200">
              <a:lnSpc>
                <a:spcPct val="100000"/>
              </a:lnSpc>
              <a:spcBef>
                <a:spcPct val="20000"/>
              </a:spcBef>
              <a:defRPr/>
            </a:pPr>
            <a:r>
              <a:rPr lang="en-US" sz="2000" dirty="0">
                <a:solidFill>
                  <a:prstClr val="black"/>
                </a:solidFill>
                <a:latin typeface="Calibri" panose="020F0502020204030204" pitchFamily="34" charset="0"/>
                <a:cs typeface="Calibri" panose="020F0502020204030204" pitchFamily="34" charset="0"/>
              </a:rPr>
              <a:t>LCSW-C</a:t>
            </a:r>
          </a:p>
        </p:txBody>
      </p:sp>
      <p:sp>
        <p:nvSpPr>
          <p:cNvPr id="12" name="TextBox 11">
            <a:extLst>
              <a:ext uri="{FF2B5EF4-FFF2-40B4-BE49-F238E27FC236}">
                <a16:creationId xmlns:a16="http://schemas.microsoft.com/office/drawing/2014/main" id="{9F3F128D-F7D2-4E45-D951-833F141BFF29}"/>
              </a:ext>
            </a:extLst>
          </p:cNvPr>
          <p:cNvSpPr txBox="1"/>
          <p:nvPr/>
        </p:nvSpPr>
        <p:spPr>
          <a:xfrm>
            <a:off x="6383077" y="3894882"/>
            <a:ext cx="3407535" cy="769441"/>
          </a:xfrm>
          <a:prstGeom prst="rect">
            <a:avLst/>
          </a:prstGeom>
          <a:noFill/>
        </p:spPr>
        <p:txBody>
          <a:bodyPr wrap="square">
            <a:spAutoFit/>
          </a:bodyPr>
          <a:lstStyle/>
          <a:p>
            <a:pPr lvl="1" algn="l" defTabSz="457200">
              <a:lnSpc>
                <a:spcPct val="100000"/>
              </a:lnSpc>
              <a:spcBef>
                <a:spcPct val="20000"/>
              </a:spcBef>
              <a:defRPr/>
            </a:pPr>
            <a:r>
              <a:rPr lang="en-US" sz="2000" dirty="0">
                <a:solidFill>
                  <a:prstClr val="black"/>
                </a:solidFill>
                <a:latin typeface="Calibri" panose="020F0502020204030204" pitchFamily="34" charset="0"/>
                <a:cs typeface="Calibri" panose="020F0502020204030204" pitchFamily="34" charset="0"/>
              </a:rPr>
              <a:t>Vanessa Harrington, </a:t>
            </a:r>
          </a:p>
          <a:p>
            <a:pPr lvl="1" algn="l" defTabSz="457200">
              <a:lnSpc>
                <a:spcPct val="100000"/>
              </a:lnSpc>
              <a:spcBef>
                <a:spcPct val="20000"/>
              </a:spcBef>
              <a:defRPr/>
            </a:pPr>
            <a:r>
              <a:rPr lang="en-US" sz="2000" dirty="0">
                <a:solidFill>
                  <a:prstClr val="black"/>
                </a:solidFill>
                <a:latin typeface="Calibri" panose="020F0502020204030204" pitchFamily="34" charset="0"/>
                <a:cs typeface="Calibri" panose="020F0502020204030204" pitchFamily="34" charset="0"/>
              </a:rPr>
              <a:t>MS</a:t>
            </a:r>
            <a:r>
              <a:rPr lang="en-US" sz="2000" dirty="0">
                <a:latin typeface="Calibri" panose="020F0502020204030204" pitchFamily="34" charset="0"/>
                <a:cs typeface="Calibri" panose="020F0502020204030204" pitchFamily="34" charset="0"/>
              </a:rPr>
              <a:t>, SHRM-CP</a:t>
            </a:r>
            <a:endParaRPr lang="en-US" sz="2000" dirty="0">
              <a:solidFill>
                <a:prstClr val="black"/>
              </a:solidFill>
              <a:latin typeface="Calibri" panose="020F0502020204030204" pitchFamily="34" charset="0"/>
              <a:cs typeface="Calibri" panose="020F0502020204030204" pitchFamily="34" charset="0"/>
            </a:endParaRPr>
          </a:p>
        </p:txBody>
      </p:sp>
      <p:pic>
        <p:nvPicPr>
          <p:cNvPr id="14" name="Picture 13" descr="A person wearing glasses and a suit&#10;&#10;Description automatically generated">
            <a:extLst>
              <a:ext uri="{FF2B5EF4-FFF2-40B4-BE49-F238E27FC236}">
                <a16:creationId xmlns:a16="http://schemas.microsoft.com/office/drawing/2014/main" id="{83B3AE29-9197-FBE7-9C8E-80D01FADEC3B}"/>
              </a:ext>
            </a:extLst>
          </p:cNvPr>
          <p:cNvPicPr>
            <a:picLocks noChangeAspect="1"/>
          </p:cNvPicPr>
          <p:nvPr/>
        </p:nvPicPr>
        <p:blipFill rotWithShape="1">
          <a:blip r:embed="rId2"/>
          <a:srcRect b="4167"/>
          <a:stretch/>
        </p:blipFill>
        <p:spPr>
          <a:xfrm>
            <a:off x="4793612" y="1737360"/>
            <a:ext cx="1463040" cy="2103120"/>
          </a:xfrm>
          <a:prstGeom prst="rect">
            <a:avLst/>
          </a:prstGeom>
        </p:spPr>
      </p:pic>
      <p:pic>
        <p:nvPicPr>
          <p:cNvPr id="16" name="Picture 15" descr="A person smiling at the camera&#10;&#10;Description automatically generated">
            <a:extLst>
              <a:ext uri="{FF2B5EF4-FFF2-40B4-BE49-F238E27FC236}">
                <a16:creationId xmlns:a16="http://schemas.microsoft.com/office/drawing/2014/main" id="{7D5687AE-61BF-43D3-668B-3962AB615E80}"/>
              </a:ext>
            </a:extLst>
          </p:cNvPr>
          <p:cNvPicPr>
            <a:picLocks noChangeAspect="1"/>
          </p:cNvPicPr>
          <p:nvPr/>
        </p:nvPicPr>
        <p:blipFill>
          <a:blip r:embed="rId3"/>
          <a:stretch>
            <a:fillRect/>
          </a:stretch>
        </p:blipFill>
        <p:spPr>
          <a:xfrm>
            <a:off x="6917122" y="1732120"/>
            <a:ext cx="2651760" cy="2117725"/>
          </a:xfrm>
          <a:prstGeom prst="rect">
            <a:avLst/>
          </a:prstGeom>
        </p:spPr>
      </p:pic>
      <p:pic>
        <p:nvPicPr>
          <p:cNvPr id="18" name="Picture 17" descr="A person wearing glasses and a brown jacket&#10;&#10;Description automatically generated">
            <a:extLst>
              <a:ext uri="{FF2B5EF4-FFF2-40B4-BE49-F238E27FC236}">
                <a16:creationId xmlns:a16="http://schemas.microsoft.com/office/drawing/2014/main" id="{1C35BB30-466E-416C-B372-B8B6293C93BD}"/>
              </a:ext>
            </a:extLst>
          </p:cNvPr>
          <p:cNvPicPr>
            <a:picLocks noChangeAspect="1"/>
          </p:cNvPicPr>
          <p:nvPr/>
        </p:nvPicPr>
        <p:blipFill>
          <a:blip r:embed="rId4"/>
          <a:stretch>
            <a:fillRect/>
          </a:stretch>
        </p:blipFill>
        <p:spPr>
          <a:xfrm>
            <a:off x="1481382" y="1692253"/>
            <a:ext cx="2651760" cy="2117725"/>
          </a:xfrm>
          <a:prstGeom prst="rect">
            <a:avLst/>
          </a:prstGeom>
        </p:spPr>
      </p:pic>
      <p:sp>
        <p:nvSpPr>
          <p:cNvPr id="4" name="Subtitle 2">
            <a:extLst>
              <a:ext uri="{FF2B5EF4-FFF2-40B4-BE49-F238E27FC236}">
                <a16:creationId xmlns:a16="http://schemas.microsoft.com/office/drawing/2014/main" id="{A268C88B-DB67-2320-AC8D-0A09FA29865B}"/>
              </a:ext>
            </a:extLst>
          </p:cNvPr>
          <p:cNvSpPr txBox="1">
            <a:spLocks/>
          </p:cNvSpPr>
          <p:nvPr/>
        </p:nvSpPr>
        <p:spPr>
          <a:xfrm>
            <a:off x="909339" y="5186694"/>
            <a:ext cx="9883740" cy="5116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defTabSz="457200">
              <a:lnSpc>
                <a:spcPct val="100000"/>
              </a:lnSpc>
              <a:spcBef>
                <a:spcPct val="20000"/>
              </a:spcBef>
              <a:defRPr/>
            </a:pPr>
            <a:r>
              <a:rPr lang="en-US" i="1" dirty="0">
                <a:solidFill>
                  <a:prstClr val="black"/>
                </a:solidFill>
                <a:latin typeface="Calibri" panose="020F0502020204030204" pitchFamily="34" charset="0"/>
                <a:cs typeface="Calibri" panose="020F0502020204030204" pitchFamily="34" charset="0"/>
              </a:rPr>
              <a:t>Logistics Committee Liaison: Courtney Resnick</a:t>
            </a:r>
          </a:p>
          <a:p>
            <a:pPr lvl="1" algn="l" defTabSz="457200">
              <a:lnSpc>
                <a:spcPct val="100000"/>
              </a:lnSpc>
              <a:spcBef>
                <a:spcPct val="20000"/>
              </a:spcBef>
              <a:defRPr/>
            </a:pPr>
            <a:endParaRPr lang="en-US" i="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4566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45C84AA6-8181-2296-242D-8E72A407303D}"/>
              </a:ext>
            </a:extLst>
          </p:cNvPr>
          <p:cNvSpPr txBox="1">
            <a:spLocks/>
          </p:cNvSpPr>
          <p:nvPr/>
        </p:nvSpPr>
        <p:spPr>
          <a:xfrm>
            <a:off x="1012371" y="1709738"/>
            <a:ext cx="10025499" cy="32500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525" lvl="1" algn="l" defTabSz="457200">
              <a:lnSpc>
                <a:spcPct val="100000"/>
              </a:lnSpc>
              <a:spcBef>
                <a:spcPct val="20000"/>
              </a:spcBef>
              <a:defRPr/>
            </a:pPr>
            <a:r>
              <a:rPr lang="en-US" sz="2400" b="1" i="0" dirty="0">
                <a:effectLst/>
                <a:latin typeface="+mn-lt"/>
                <a:cs typeface="Calibri" panose="020F0502020204030204" pitchFamily="34" charset="0"/>
              </a:rPr>
              <a:t>Ethics and integrity are central, indispensable, and defining hallmarks of effective higher education institutions. In all activities, whether internal or external, an institution must be faithful to its mission, honor its contracts and commitments, adhere to its policies, and represent itself truthfully.</a:t>
            </a:r>
            <a:endParaRPr lang="en-US" sz="2400" b="1" dirty="0">
              <a:latin typeface="+mn-lt"/>
              <a:cs typeface="Calibri" panose="020F0502020204030204" pitchFamily="34" charset="0"/>
            </a:endParaRPr>
          </a:p>
          <a:p>
            <a:pPr lvl="1" defTabSz="457200">
              <a:lnSpc>
                <a:spcPct val="100000"/>
              </a:lnSpc>
              <a:spcBef>
                <a:spcPct val="20000"/>
              </a:spcBef>
              <a:defRPr/>
            </a:pPr>
            <a:endParaRPr lang="en-US" sz="4000" dirty="0">
              <a:solidFill>
                <a:prstClr val="black"/>
              </a:solidFill>
              <a:latin typeface="Calibri"/>
              <a:cs typeface="+mn-cs"/>
            </a:endParaRPr>
          </a:p>
        </p:txBody>
      </p:sp>
      <p:sp>
        <p:nvSpPr>
          <p:cNvPr id="7" name="Title 1">
            <a:extLst>
              <a:ext uri="{FF2B5EF4-FFF2-40B4-BE49-F238E27FC236}">
                <a16:creationId xmlns:a16="http://schemas.microsoft.com/office/drawing/2014/main" id="{721C5B5B-02BA-E6D2-1A1D-FDCB1D5E9BAB}"/>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II </a:t>
            </a:r>
            <a:r>
              <a:rPr lang="en-US" sz="2800" i="0" dirty="0">
                <a:effectLst/>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Ethics and Integrity</a:t>
            </a:r>
            <a:endParaRPr lang="en-US"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9124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03E7B90C-B241-F091-CF99-122912C92818}"/>
              </a:ext>
            </a:extLst>
          </p:cNvPr>
          <p:cNvSpPr txBox="1">
            <a:spLocks/>
          </p:cNvSpPr>
          <p:nvPr/>
        </p:nvSpPr>
        <p:spPr>
          <a:xfrm>
            <a:off x="1012371" y="1709738"/>
            <a:ext cx="10025499" cy="391817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20000"/>
              </a:lnSpc>
              <a:spcBef>
                <a:spcPts val="0"/>
              </a:spcBef>
              <a:buFont typeface="+mj-lt"/>
              <a:buAutoNum type="arabicPeriod"/>
            </a:pPr>
            <a:r>
              <a:rPr lang="en-US" b="0" i="0" dirty="0">
                <a:effectLst/>
                <a:latin typeface="+mn-lt"/>
                <a:cs typeface="Calibri" panose="020F0502020204030204" pitchFamily="34" charset="0"/>
              </a:rPr>
              <a:t>Where are UMB’s policies relating to ethical expectations? </a:t>
            </a:r>
          </a:p>
          <a:p>
            <a:pPr marL="514350" indent="-514350" algn="l">
              <a:lnSpc>
                <a:spcPct val="120000"/>
              </a:lnSpc>
              <a:spcBef>
                <a:spcPts val="0"/>
              </a:spcBef>
              <a:buFont typeface="+mj-lt"/>
              <a:buAutoNum type="arabicPeriod"/>
            </a:pPr>
            <a:r>
              <a:rPr lang="en-US" b="0" i="0" dirty="0">
                <a:effectLst/>
                <a:latin typeface="+mn-lt"/>
                <a:cs typeface="Calibri" panose="020F0502020204030204" pitchFamily="34" charset="0"/>
              </a:rPr>
              <a:t>What UMB programs promote ethical conduct? </a:t>
            </a:r>
          </a:p>
          <a:p>
            <a:pPr marL="514350" indent="-514350" algn="l">
              <a:lnSpc>
                <a:spcPct val="120000"/>
              </a:lnSpc>
              <a:spcBef>
                <a:spcPts val="0"/>
              </a:spcBef>
              <a:buFont typeface="+mj-lt"/>
              <a:buAutoNum type="arabicPeriod"/>
            </a:pPr>
            <a:r>
              <a:rPr lang="en-US" b="0" i="0" dirty="0">
                <a:effectLst/>
                <a:latin typeface="+mn-lt"/>
                <a:cs typeface="Calibri" panose="020F0502020204030204" pitchFamily="34" charset="0"/>
              </a:rPr>
              <a:t>How do we know that our policies/procedures are working? </a:t>
            </a:r>
            <a:br>
              <a:rPr lang="en-US" b="0" i="0" dirty="0">
                <a:effectLst/>
                <a:latin typeface="+mn-lt"/>
                <a:cs typeface="Calibri" panose="020F0502020204030204" pitchFamily="34" charset="0"/>
              </a:rPr>
            </a:br>
            <a:r>
              <a:rPr lang="en-US" b="0" i="0" dirty="0">
                <a:effectLst/>
                <a:latin typeface="+mn-lt"/>
                <a:cs typeface="Calibri" panose="020F0502020204030204" pitchFamily="34" charset="0"/>
              </a:rPr>
              <a:t>What does it look like. What does it feel like? </a:t>
            </a:r>
          </a:p>
          <a:p>
            <a:pPr marL="514350" indent="-514350" algn="l">
              <a:lnSpc>
                <a:spcPct val="120000"/>
              </a:lnSpc>
              <a:spcBef>
                <a:spcPts val="0"/>
              </a:spcBef>
              <a:buFont typeface="+mj-lt"/>
              <a:buAutoNum type="arabicPeriod"/>
            </a:pPr>
            <a:r>
              <a:rPr lang="en-US" dirty="0">
                <a:latin typeface="+mn-lt"/>
                <a:cs typeface="Calibri" panose="020F0502020204030204" pitchFamily="34" charset="0"/>
              </a:rPr>
              <a:t>Are these policies applied equitably across groups?</a:t>
            </a:r>
            <a:endParaRPr lang="en-US" b="0" i="0" dirty="0">
              <a:effectLst/>
              <a:latin typeface="+mn-lt"/>
              <a:cs typeface="Calibri" panose="020F0502020204030204" pitchFamily="34" charset="0"/>
            </a:endParaRPr>
          </a:p>
          <a:p>
            <a:pPr marL="514350" indent="-514350" algn="l">
              <a:lnSpc>
                <a:spcPct val="120000"/>
              </a:lnSpc>
              <a:spcBef>
                <a:spcPts val="0"/>
              </a:spcBef>
              <a:buFont typeface="+mj-lt"/>
              <a:buAutoNum type="arabicPeriod"/>
            </a:pPr>
            <a:r>
              <a:rPr lang="en-US" dirty="0">
                <a:latin typeface="+mn-lt"/>
                <a:cs typeface="Calibri" panose="020F0502020204030204" pitchFamily="34" charset="0"/>
              </a:rPr>
              <a:t>How can UMB’s ethical practices and reporting mechanisms </a:t>
            </a:r>
            <a:br>
              <a:rPr lang="en-US" dirty="0">
                <a:latin typeface="+mn-lt"/>
                <a:cs typeface="Calibri" panose="020F0502020204030204" pitchFamily="34" charset="0"/>
              </a:rPr>
            </a:br>
            <a:r>
              <a:rPr lang="en-US" dirty="0">
                <a:latin typeface="+mn-lt"/>
                <a:cs typeface="Calibri" panose="020F0502020204030204" pitchFamily="34" charset="0"/>
              </a:rPr>
              <a:t>be improved?</a:t>
            </a:r>
          </a:p>
          <a:p>
            <a:pPr marL="514350" indent="-514350" algn="l">
              <a:lnSpc>
                <a:spcPct val="120000"/>
              </a:lnSpc>
              <a:spcBef>
                <a:spcPts val="0"/>
              </a:spcBef>
              <a:buFont typeface="+mj-lt"/>
              <a:buAutoNum type="arabicPeriod"/>
            </a:pPr>
            <a:r>
              <a:rPr lang="en-US" b="0" i="0" dirty="0">
                <a:effectLst/>
                <a:latin typeface="+mn-lt"/>
                <a:cs typeface="Calibri" panose="020F0502020204030204" pitchFamily="34" charset="0"/>
              </a:rPr>
              <a:t>Why is it important for members of the </a:t>
            </a:r>
            <a:r>
              <a:rPr lang="en-US" dirty="0">
                <a:latin typeface="+mn-lt"/>
                <a:cs typeface="Calibri" panose="020F0502020204030204" pitchFamily="34" charset="0"/>
              </a:rPr>
              <a:t>UMB community to </a:t>
            </a:r>
            <a:br>
              <a:rPr lang="en-US" dirty="0">
                <a:latin typeface="+mn-lt"/>
                <a:cs typeface="Calibri" panose="020F0502020204030204" pitchFamily="34" charset="0"/>
              </a:rPr>
            </a:br>
            <a:r>
              <a:rPr lang="en-US" dirty="0">
                <a:latin typeface="+mn-lt"/>
                <a:cs typeface="Calibri" panose="020F0502020204030204" pitchFamily="34" charset="0"/>
              </a:rPr>
              <a:t>act ethically? </a:t>
            </a:r>
            <a:endParaRPr lang="en-US" b="0" i="0" dirty="0">
              <a:solidFill>
                <a:srgbClr val="333333"/>
              </a:solidFill>
              <a:effectLst/>
              <a:latin typeface="+mn-lt"/>
              <a:cs typeface="Calibri" panose="020F0502020204030204" pitchFamily="34" charset="0"/>
            </a:endParaRPr>
          </a:p>
          <a:p>
            <a:pPr lvl="1" defTabSz="457200">
              <a:lnSpc>
                <a:spcPct val="100000"/>
              </a:lnSpc>
              <a:spcBef>
                <a:spcPct val="20000"/>
              </a:spcBef>
              <a:defRPr/>
            </a:pPr>
            <a:endParaRPr lang="en-US" sz="4000" dirty="0">
              <a:solidFill>
                <a:prstClr val="black"/>
              </a:solidFill>
              <a:latin typeface="Calibri"/>
              <a:cs typeface="+mn-cs"/>
            </a:endParaRPr>
          </a:p>
          <a:p>
            <a:pPr lvl="1" defTabSz="457200">
              <a:lnSpc>
                <a:spcPct val="100000"/>
              </a:lnSpc>
              <a:spcBef>
                <a:spcPct val="20000"/>
              </a:spcBef>
              <a:defRPr/>
            </a:pPr>
            <a:endParaRPr lang="en-US" sz="4000" dirty="0">
              <a:solidFill>
                <a:prstClr val="black"/>
              </a:solidFill>
              <a:latin typeface="Calibri"/>
              <a:cs typeface="+mn-cs"/>
            </a:endParaRPr>
          </a:p>
        </p:txBody>
      </p:sp>
      <p:sp>
        <p:nvSpPr>
          <p:cNvPr id="9" name="Title 1">
            <a:extLst>
              <a:ext uri="{FF2B5EF4-FFF2-40B4-BE49-F238E27FC236}">
                <a16:creationId xmlns:a16="http://schemas.microsoft.com/office/drawing/2014/main" id="{1F6062FF-41F6-FFFB-5C31-FCADE86EFF1C}"/>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II </a:t>
            </a:r>
            <a:r>
              <a:rPr lang="en-US" sz="2800" i="0" dirty="0">
                <a:effectLst/>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Ethics and Integrity</a:t>
            </a:r>
            <a:endParaRPr lang="en-US"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3953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909339" y="5186694"/>
            <a:ext cx="9883740" cy="511633"/>
          </a:xfrm>
        </p:spPr>
        <p:txBody>
          <a:bodyPr>
            <a:normAutofit/>
          </a:bodyPr>
          <a:lstStyle/>
          <a:p>
            <a:pPr lvl="1" algn="l" defTabSz="457200">
              <a:lnSpc>
                <a:spcPct val="100000"/>
              </a:lnSpc>
              <a:spcBef>
                <a:spcPct val="20000"/>
              </a:spcBef>
              <a:defRPr/>
            </a:pPr>
            <a:r>
              <a:rPr lang="en-US" i="1" dirty="0">
                <a:solidFill>
                  <a:prstClr val="black"/>
                </a:solidFill>
                <a:latin typeface="Calibri" panose="020F0502020204030204" pitchFamily="34" charset="0"/>
                <a:cs typeface="Calibri" panose="020F0502020204030204" pitchFamily="34" charset="0"/>
              </a:rPr>
              <a:t>Logistics Committee Liaison: Karen Matthews</a:t>
            </a:r>
          </a:p>
          <a:p>
            <a:pPr lvl="1" algn="l" defTabSz="457200">
              <a:lnSpc>
                <a:spcPct val="100000"/>
              </a:lnSpc>
              <a:spcBef>
                <a:spcPct val="20000"/>
              </a:spcBef>
              <a:defRPr/>
            </a:pPr>
            <a:endParaRPr lang="en-US" i="1" dirty="0">
              <a:solidFill>
                <a:prstClr val="black"/>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E344FDAA-D4A1-B20D-44F8-CAF7A54616AD}"/>
              </a:ext>
            </a:extLst>
          </p:cNvPr>
          <p:cNvSpPr txBox="1">
            <a:spLocks/>
          </p:cNvSpPr>
          <p:nvPr/>
        </p:nvSpPr>
        <p:spPr>
          <a:xfrm>
            <a:off x="1012370" y="829224"/>
            <a:ext cx="1082985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III </a:t>
            </a:r>
            <a:r>
              <a:rPr lang="en-US" sz="2800" i="0" dirty="0">
                <a:effectLst/>
              </a:rPr>
              <a:t>–</a:t>
            </a:r>
            <a:r>
              <a:rPr lang="en-US" sz="2800" dirty="0">
                <a:latin typeface="Calibri" panose="020F0502020204030204" pitchFamily="34" charset="0"/>
                <a:cs typeface="Calibri" panose="020F0502020204030204" pitchFamily="34" charset="0"/>
              </a:rPr>
              <a:t> Design and Delivery of Student Learning Experience</a:t>
            </a:r>
            <a:endParaRPr lang="en-US" sz="2800" b="1" dirty="0">
              <a:solidFill>
                <a:srgbClr val="C0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2001451-09B9-147A-E8E2-DBB2DD7D06F3}"/>
              </a:ext>
            </a:extLst>
          </p:cNvPr>
          <p:cNvSpPr txBox="1"/>
          <p:nvPr/>
        </p:nvSpPr>
        <p:spPr>
          <a:xfrm>
            <a:off x="1216065" y="3894032"/>
            <a:ext cx="2356191" cy="7017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Susan Antol, </a:t>
            </a:r>
          </a:p>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PhD, MS, RN</a:t>
            </a:r>
          </a:p>
        </p:txBody>
      </p:sp>
      <p:sp>
        <p:nvSpPr>
          <p:cNvPr id="17" name="TextBox 16">
            <a:extLst>
              <a:ext uri="{FF2B5EF4-FFF2-40B4-BE49-F238E27FC236}">
                <a16:creationId xmlns:a16="http://schemas.microsoft.com/office/drawing/2014/main" id="{739100BB-934F-9B31-6158-3AB0D031BFAF}"/>
              </a:ext>
            </a:extLst>
          </p:cNvPr>
          <p:cNvSpPr txBox="1"/>
          <p:nvPr/>
        </p:nvSpPr>
        <p:spPr>
          <a:xfrm>
            <a:off x="3629110" y="3849397"/>
            <a:ext cx="2167075"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Richard Dalby, PhD, BPharm</a:t>
            </a:r>
          </a:p>
        </p:txBody>
      </p:sp>
      <p:sp>
        <p:nvSpPr>
          <p:cNvPr id="18" name="TextBox 17">
            <a:extLst>
              <a:ext uri="{FF2B5EF4-FFF2-40B4-BE49-F238E27FC236}">
                <a16:creationId xmlns:a16="http://schemas.microsoft.com/office/drawing/2014/main" id="{045C70C2-0FDD-A6C9-EF2E-814DE06306FE}"/>
              </a:ext>
            </a:extLst>
          </p:cNvPr>
          <p:cNvSpPr txBox="1"/>
          <p:nvPr/>
        </p:nvSpPr>
        <p:spPr>
          <a:xfrm>
            <a:off x="6198515" y="3868440"/>
            <a:ext cx="2167076"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Jenny Owens, ScD, MS</a:t>
            </a:r>
          </a:p>
        </p:txBody>
      </p:sp>
      <p:pic>
        <p:nvPicPr>
          <p:cNvPr id="1026" name="Picture 2" descr="Susan Antol, PhD, MS, RN">
            <a:extLst>
              <a:ext uri="{FF2B5EF4-FFF2-40B4-BE49-F238E27FC236}">
                <a16:creationId xmlns:a16="http://schemas.microsoft.com/office/drawing/2014/main" id="{67024862-4695-31A0-66CC-65C54B1F3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392" y="1723916"/>
            <a:ext cx="1502388" cy="2170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chard Dalby PhD, BPharm">
            <a:extLst>
              <a:ext uri="{FF2B5EF4-FFF2-40B4-BE49-F238E27FC236}">
                <a16:creationId xmlns:a16="http://schemas.microsoft.com/office/drawing/2014/main" id="{1D21A531-FB5D-40D0-9404-0512811EE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017" y="1723916"/>
            <a:ext cx="1502387" cy="21484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enny Owens, ScD, MS">
            <a:extLst>
              <a:ext uri="{FF2B5EF4-FFF2-40B4-BE49-F238E27FC236}">
                <a16:creationId xmlns:a16="http://schemas.microsoft.com/office/drawing/2014/main" id="{7FEE6142-5D90-D490-B5AE-3E726BA19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8422" y="1723916"/>
            <a:ext cx="1502387" cy="217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968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70" y="2174434"/>
            <a:ext cx="10025499" cy="3250089"/>
          </a:xfrm>
        </p:spPr>
        <p:txBody>
          <a:bodyPr>
            <a:normAutofit/>
          </a:bodyPr>
          <a:lstStyle/>
          <a:p>
            <a:pPr algn="l">
              <a:lnSpc>
                <a:spcPct val="100000"/>
              </a:lnSpc>
            </a:pPr>
            <a:r>
              <a:rPr lang="en-US" b="1" i="0" dirty="0">
                <a:solidFill>
                  <a:srgbClr val="333333"/>
                </a:solidFill>
                <a:effectLst/>
                <a:latin typeface="+mn-lt"/>
              </a:rPr>
              <a:t>An institution provides students with learning experiences that are characterized by rigor and coherence at all program, certificate, and degree levels, regardless of instructional modality. All learning experiences, regardless of modality, program pace/schedule, level, and setting, are consistent with higher education expectations.</a:t>
            </a:r>
            <a:endParaRPr lang="en-US" sz="4000" b="1" dirty="0">
              <a:solidFill>
                <a:prstClr val="black"/>
              </a:solidFill>
              <a:latin typeface="+mn-lt"/>
              <a:cs typeface="Calibri" panose="020F0502020204030204" pitchFamily="34" charset="0"/>
            </a:endParaRPr>
          </a:p>
        </p:txBody>
      </p:sp>
      <p:sp>
        <p:nvSpPr>
          <p:cNvPr id="2" name="Title 1">
            <a:extLst>
              <a:ext uri="{FF2B5EF4-FFF2-40B4-BE49-F238E27FC236}">
                <a16:creationId xmlns:a16="http://schemas.microsoft.com/office/drawing/2014/main" id="{06F68012-E7AB-97A3-EC2C-3DCF97CD81C1}"/>
              </a:ext>
            </a:extLst>
          </p:cNvPr>
          <p:cNvSpPr txBox="1">
            <a:spLocks/>
          </p:cNvSpPr>
          <p:nvPr/>
        </p:nvSpPr>
        <p:spPr>
          <a:xfrm>
            <a:off x="610189" y="1154539"/>
            <a:ext cx="1082985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III </a:t>
            </a:r>
            <a:r>
              <a:rPr lang="en-US" sz="2800" i="0" dirty="0">
                <a:effectLst/>
              </a:rPr>
              <a:t>–</a:t>
            </a:r>
            <a:r>
              <a:rPr lang="en-US" sz="2800" dirty="0">
                <a:latin typeface="Calibri" panose="020F0502020204030204" pitchFamily="34" charset="0"/>
                <a:cs typeface="Calibri" panose="020F0502020204030204" pitchFamily="34" charset="0"/>
              </a:rPr>
              <a:t> Design and Delivery of Student Learning Experience</a:t>
            </a:r>
            <a:endParaRPr lang="en-US"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1043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64" y="1458422"/>
            <a:ext cx="10025499" cy="4239358"/>
          </a:xfrm>
        </p:spPr>
        <p:txBody>
          <a:bodyPr>
            <a:normAutofit/>
          </a:bodyPr>
          <a:lstStyle/>
          <a:p>
            <a:pPr marL="457200" indent="-457200" algn="l">
              <a:buFont typeface="+mj-lt"/>
              <a:buAutoNum type="arabicPeriod"/>
            </a:pPr>
            <a:r>
              <a:rPr lang="en-US" b="0" i="0" dirty="0">
                <a:solidFill>
                  <a:srgbClr val="000000"/>
                </a:solidFill>
                <a:effectLst/>
                <a:latin typeface="+mn-lt"/>
              </a:rPr>
              <a:t>How does the design and delivery of academic programs at UMB support student success, both while they are enrolled as well as after graduation?</a:t>
            </a:r>
          </a:p>
          <a:p>
            <a:pPr marL="457200" indent="-457200" algn="l">
              <a:buFont typeface="+mj-lt"/>
              <a:buAutoNum type="arabicPeriod"/>
            </a:pPr>
            <a:r>
              <a:rPr lang="en-US" b="0" i="0" dirty="0">
                <a:solidFill>
                  <a:srgbClr val="000000"/>
                </a:solidFill>
                <a:effectLst/>
                <a:latin typeface="+mn-lt"/>
              </a:rPr>
              <a:t>How does the design and delivery of educational programs at UMB support our core values of equity, diversity, and inclusion?</a:t>
            </a:r>
          </a:p>
          <a:p>
            <a:pPr marL="457200" indent="-457200" algn="l">
              <a:buFont typeface="+mj-lt"/>
              <a:buAutoNum type="arabicPeriod"/>
            </a:pPr>
            <a:r>
              <a:rPr lang="en-US" b="0" i="0" dirty="0">
                <a:solidFill>
                  <a:srgbClr val="000000"/>
                </a:solidFill>
                <a:effectLst/>
                <a:latin typeface="+mn-lt"/>
              </a:rPr>
              <a:t>How does UMB support the educational and career objectives of students through its design and delivery of academic programs?</a:t>
            </a:r>
          </a:p>
          <a:p>
            <a:pPr marL="457200" indent="-457200" algn="l">
              <a:buFont typeface="+mj-lt"/>
              <a:buAutoNum type="arabicPeriod"/>
            </a:pPr>
            <a:r>
              <a:rPr lang="en-US" b="0" i="0" dirty="0">
                <a:solidFill>
                  <a:srgbClr val="000000"/>
                </a:solidFill>
                <a:effectLst/>
                <a:latin typeface="+mn-lt"/>
              </a:rPr>
              <a:t>To what extent does the way a course or program is taught (in-person, hybrid or virtual) influence the way it is designed and operationalized?</a:t>
            </a:r>
          </a:p>
          <a:p>
            <a:pPr marL="457200" indent="-457200" algn="l">
              <a:buFont typeface="+mj-lt"/>
              <a:buAutoNum type="arabicPeriod"/>
            </a:pPr>
            <a:r>
              <a:rPr lang="en-US" b="0" i="0" dirty="0">
                <a:solidFill>
                  <a:srgbClr val="000000"/>
                </a:solidFill>
                <a:effectLst/>
                <a:latin typeface="+mn-lt"/>
              </a:rPr>
              <a:t>How can UMB support individual schools in assessing and enhancing the rigor and relevance of educational offerings?</a:t>
            </a:r>
          </a:p>
        </p:txBody>
      </p:sp>
      <p:sp>
        <p:nvSpPr>
          <p:cNvPr id="4" name="Title 1">
            <a:extLst>
              <a:ext uri="{FF2B5EF4-FFF2-40B4-BE49-F238E27FC236}">
                <a16:creationId xmlns:a16="http://schemas.microsoft.com/office/drawing/2014/main" id="{2BA3C174-D568-516A-0376-699CE12A58A2}"/>
              </a:ext>
            </a:extLst>
          </p:cNvPr>
          <p:cNvSpPr txBox="1">
            <a:spLocks/>
          </p:cNvSpPr>
          <p:nvPr/>
        </p:nvSpPr>
        <p:spPr>
          <a:xfrm>
            <a:off x="610185" y="799372"/>
            <a:ext cx="1082985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III </a:t>
            </a:r>
            <a:r>
              <a:rPr lang="en-US" sz="2800" i="0" dirty="0">
                <a:effectLst/>
              </a:rPr>
              <a:t>–</a:t>
            </a:r>
            <a:r>
              <a:rPr lang="en-US" sz="2800" dirty="0">
                <a:latin typeface="Calibri" panose="020F0502020204030204" pitchFamily="34" charset="0"/>
                <a:cs typeface="Calibri" panose="020F0502020204030204" pitchFamily="34" charset="0"/>
              </a:rPr>
              <a:t> Design and Delivery of Student Learning Experience</a:t>
            </a:r>
            <a:endParaRPr lang="en-US"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950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956999-6445-F1A8-D24A-12DDF036934E}"/>
              </a:ext>
            </a:extLst>
          </p:cNvPr>
          <p:cNvSpPr txBox="1">
            <a:spLocks/>
          </p:cNvSpPr>
          <p:nvPr/>
        </p:nvSpPr>
        <p:spPr>
          <a:xfrm>
            <a:off x="1208314" y="681136"/>
            <a:ext cx="9459685" cy="8677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400" dirty="0">
                <a:latin typeface="Calibri" panose="020F0502020204030204" pitchFamily="34" charset="0"/>
                <a:cs typeface="Calibri" panose="020F0502020204030204" pitchFamily="34" charset="0"/>
              </a:rPr>
              <a:t>Call to Conversation</a:t>
            </a:r>
          </a:p>
        </p:txBody>
      </p:sp>
      <p:sp>
        <p:nvSpPr>
          <p:cNvPr id="4" name="TextBox 3">
            <a:extLst>
              <a:ext uri="{FF2B5EF4-FFF2-40B4-BE49-F238E27FC236}">
                <a16:creationId xmlns:a16="http://schemas.microsoft.com/office/drawing/2014/main" id="{797AC2B3-81B1-070B-6A2D-A8DF2BFE92F4}"/>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45BEBD3B-4FB6-0DC1-F1BE-E2B9855E22B5}"/>
              </a:ext>
            </a:extLst>
          </p:cNvPr>
          <p:cNvSpPr txBox="1"/>
          <p:nvPr/>
        </p:nvSpPr>
        <p:spPr>
          <a:xfrm>
            <a:off x="1208314" y="1863633"/>
            <a:ext cx="10047515" cy="3785652"/>
          </a:xfrm>
          <a:prstGeom prst="rect">
            <a:avLst/>
          </a:prstGeom>
          <a:noFill/>
        </p:spPr>
        <p:txBody>
          <a:bodyPr wrap="square" rtlCol="0">
            <a:spAutoFit/>
          </a:bodyPr>
          <a:lstStyle/>
          <a:p>
            <a:r>
              <a:rPr lang="en-US" sz="2400" b="1" i="0" dirty="0">
                <a:solidFill>
                  <a:schemeClr val="tx1"/>
                </a:solidFill>
                <a:effectLst/>
              </a:rPr>
              <a:t>Bruce E. Jarrell, MD, FACS</a:t>
            </a:r>
            <a:br>
              <a:rPr lang="en-US" sz="2400" b="0" i="0" dirty="0">
                <a:solidFill>
                  <a:schemeClr val="tx1"/>
                </a:solidFill>
                <a:effectLst/>
              </a:rPr>
            </a:br>
            <a:r>
              <a:rPr lang="en-US" sz="2400" b="0" i="1" dirty="0">
                <a:effectLst/>
              </a:rPr>
              <a:t>President</a:t>
            </a:r>
            <a:br>
              <a:rPr lang="en-US" sz="2400" b="0" i="0" dirty="0">
                <a:solidFill>
                  <a:schemeClr val="tx1"/>
                </a:solidFill>
                <a:effectLst/>
              </a:rPr>
            </a:br>
            <a:br>
              <a:rPr lang="en-US" sz="2400" b="0" dirty="0">
                <a:solidFill>
                  <a:schemeClr val="tx1"/>
                </a:solidFill>
              </a:rPr>
            </a:br>
            <a:r>
              <a:rPr lang="en-US" sz="2400" b="1" i="0" dirty="0">
                <a:solidFill>
                  <a:schemeClr val="tx1"/>
                </a:solidFill>
                <a:effectLst/>
              </a:rPr>
              <a:t>Roger J. Ward, EdD, JD, MSL, MPH, </a:t>
            </a:r>
            <a:r>
              <a:rPr lang="en-US" sz="2400" i="0" dirty="0">
                <a:solidFill>
                  <a:schemeClr val="tx1"/>
                </a:solidFill>
                <a:effectLst/>
              </a:rPr>
              <a:t>Provost and Executive Vice </a:t>
            </a:r>
            <a:r>
              <a:rPr lang="en-US" sz="2400" dirty="0">
                <a:solidFill>
                  <a:schemeClr val="tx1"/>
                </a:solidFill>
              </a:rPr>
              <a:t>P</a:t>
            </a:r>
            <a:r>
              <a:rPr lang="en-US" sz="2400" i="0" dirty="0">
                <a:solidFill>
                  <a:schemeClr val="tx1"/>
                </a:solidFill>
                <a:effectLst/>
              </a:rPr>
              <a:t>resident</a:t>
            </a:r>
          </a:p>
          <a:p>
            <a:r>
              <a:rPr lang="en-US" sz="2400" b="1" i="0" dirty="0">
                <a:solidFill>
                  <a:schemeClr val="tx1"/>
                </a:solidFill>
                <a:effectLst/>
              </a:rPr>
              <a:t>Mark A. Reynolds, DDS, PhD, MA, </a:t>
            </a:r>
            <a:r>
              <a:rPr lang="en-US" sz="2400" i="0" dirty="0">
                <a:solidFill>
                  <a:schemeClr val="tx1"/>
                </a:solidFill>
                <a:effectLst/>
              </a:rPr>
              <a:t>Dean, School of Dentistry</a:t>
            </a:r>
            <a:br>
              <a:rPr lang="en-US" sz="2400" b="0" i="0" dirty="0">
                <a:solidFill>
                  <a:schemeClr val="tx1"/>
                </a:solidFill>
                <a:effectLst/>
              </a:rPr>
            </a:br>
            <a:r>
              <a:rPr lang="en-US" sz="2400" b="0" i="1" dirty="0">
                <a:effectLst/>
              </a:rPr>
              <a:t>Co-Chairs, Middle States Steering Committee</a:t>
            </a:r>
          </a:p>
          <a:p>
            <a:br>
              <a:rPr lang="en-US" sz="2400" b="0" i="0" dirty="0">
                <a:solidFill>
                  <a:schemeClr val="tx1"/>
                </a:solidFill>
                <a:effectLst/>
              </a:rPr>
            </a:br>
            <a:r>
              <a:rPr lang="en-US" sz="2400" b="1" i="0" dirty="0">
                <a:solidFill>
                  <a:schemeClr val="tx1"/>
                </a:solidFill>
                <a:effectLst/>
              </a:rPr>
              <a:t>Gregory C. Spengler, MPA</a:t>
            </a:r>
            <a:br>
              <a:rPr lang="en-US" sz="2400" b="0" i="0" dirty="0">
                <a:solidFill>
                  <a:schemeClr val="tx1"/>
                </a:solidFill>
                <a:effectLst/>
              </a:rPr>
            </a:br>
            <a:r>
              <a:rPr lang="en-US" sz="2400" b="0" dirty="0">
                <a:solidFill>
                  <a:schemeClr val="tx1"/>
                </a:solidFill>
              </a:rPr>
              <a:t>A</a:t>
            </a:r>
            <a:r>
              <a:rPr lang="en-US" sz="2400" b="0" dirty="0">
                <a:solidFill>
                  <a:schemeClr val="tx1"/>
                </a:solidFill>
                <a:effectLst/>
                <a:ea typeface="Calibri" panose="020F0502020204030204" pitchFamily="34" charset="0"/>
              </a:rPr>
              <a:t>ssociate Vice President for Institutional Effectiveness</a:t>
            </a:r>
            <a:br>
              <a:rPr lang="en-US" sz="2400" b="0" i="1" dirty="0">
                <a:solidFill>
                  <a:schemeClr val="tx1"/>
                </a:solidFill>
                <a:effectLst/>
                <a:ea typeface="Calibri" panose="020F0502020204030204" pitchFamily="34" charset="0"/>
              </a:rPr>
            </a:br>
            <a:r>
              <a:rPr lang="en-US" sz="2400" b="0" i="1" dirty="0">
                <a:solidFill>
                  <a:schemeClr val="tx1"/>
                </a:solidFill>
                <a:effectLst/>
                <a:ea typeface="Calibri" panose="020F0502020204030204" pitchFamily="34" charset="0"/>
              </a:rPr>
              <a:t>Middle States </a:t>
            </a:r>
            <a:r>
              <a:rPr lang="en-US" sz="2400" b="0" i="1" dirty="0">
                <a:effectLst/>
              </a:rPr>
              <a:t>Accreditation Liaison Officer</a:t>
            </a:r>
            <a:endParaRPr lang="en-US" sz="2400" i="1" dirty="0"/>
          </a:p>
        </p:txBody>
      </p:sp>
    </p:spTree>
    <p:extLst>
      <p:ext uri="{BB962C8B-B14F-4D97-AF65-F5344CB8AC3E}">
        <p14:creationId xmlns:p14="http://schemas.microsoft.com/office/powerpoint/2010/main" val="1919978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52933C3-5386-CAED-1FB9-6E2D004E66E4}"/>
              </a:ext>
            </a:extLst>
          </p:cNvPr>
          <p:cNvSpPr>
            <a:spLocks noGrp="1"/>
          </p:cNvSpPr>
          <p:nvPr>
            <p:ph type="subTitle" idx="1"/>
          </p:nvPr>
        </p:nvSpPr>
        <p:spPr>
          <a:xfrm>
            <a:off x="642956" y="5349473"/>
            <a:ext cx="5318932" cy="511633"/>
          </a:xfrm>
        </p:spPr>
        <p:txBody>
          <a:bodyPr>
            <a:normAutofit/>
          </a:bodyPr>
          <a:lstStyle/>
          <a:p>
            <a:pPr lvl="1" algn="l" defTabSz="457200">
              <a:lnSpc>
                <a:spcPct val="100000"/>
              </a:lnSpc>
              <a:spcBef>
                <a:spcPct val="20000"/>
              </a:spcBef>
              <a:defRPr/>
            </a:pPr>
            <a:r>
              <a:rPr lang="en-US" sz="2000" i="1" dirty="0">
                <a:solidFill>
                  <a:prstClr val="black"/>
                </a:solidFill>
                <a:latin typeface="Calibri" panose="020F0502020204030204" pitchFamily="34" charset="0"/>
                <a:cs typeface="Calibri" panose="020F0502020204030204" pitchFamily="34" charset="0"/>
              </a:rPr>
              <a:t>Logistics Committee Liaison: </a:t>
            </a:r>
            <a:r>
              <a:rPr lang="en-US" i="1" dirty="0">
                <a:solidFill>
                  <a:prstClr val="black"/>
                </a:solidFill>
                <a:latin typeface="Calibri" panose="020F0502020204030204" pitchFamily="34" charset="0"/>
                <a:cs typeface="Calibri" panose="020F0502020204030204" pitchFamily="34" charset="0"/>
              </a:rPr>
              <a:t>Kate Noonan</a:t>
            </a:r>
          </a:p>
        </p:txBody>
      </p:sp>
      <p:sp>
        <p:nvSpPr>
          <p:cNvPr id="10" name="TextBox 9">
            <a:extLst>
              <a:ext uri="{FF2B5EF4-FFF2-40B4-BE49-F238E27FC236}">
                <a16:creationId xmlns:a16="http://schemas.microsoft.com/office/drawing/2014/main" id="{392B0174-3A90-746C-E370-A0CEAA7A037C}"/>
              </a:ext>
            </a:extLst>
          </p:cNvPr>
          <p:cNvSpPr txBox="1"/>
          <p:nvPr/>
        </p:nvSpPr>
        <p:spPr>
          <a:xfrm>
            <a:off x="642956" y="4114884"/>
            <a:ext cx="2002771"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Patty Alvarez, PhD, MS</a:t>
            </a:r>
          </a:p>
        </p:txBody>
      </p:sp>
      <p:sp>
        <p:nvSpPr>
          <p:cNvPr id="12" name="TextBox 11">
            <a:extLst>
              <a:ext uri="{FF2B5EF4-FFF2-40B4-BE49-F238E27FC236}">
                <a16:creationId xmlns:a16="http://schemas.microsoft.com/office/drawing/2014/main" id="{9F3F128D-F7D2-4E45-D951-833F141BFF29}"/>
              </a:ext>
            </a:extLst>
          </p:cNvPr>
          <p:cNvSpPr txBox="1"/>
          <p:nvPr/>
        </p:nvSpPr>
        <p:spPr>
          <a:xfrm>
            <a:off x="2816200" y="4114884"/>
            <a:ext cx="2371465"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Gregory Brightbill, EdD</a:t>
            </a:r>
          </a:p>
        </p:txBody>
      </p:sp>
      <p:sp>
        <p:nvSpPr>
          <p:cNvPr id="3" name="TextBox 2">
            <a:extLst>
              <a:ext uri="{FF2B5EF4-FFF2-40B4-BE49-F238E27FC236}">
                <a16:creationId xmlns:a16="http://schemas.microsoft.com/office/drawing/2014/main" id="{A85C101E-3E71-A210-7AF4-E6B5457A529B}"/>
              </a:ext>
            </a:extLst>
          </p:cNvPr>
          <p:cNvSpPr txBox="1"/>
          <p:nvPr/>
        </p:nvSpPr>
        <p:spPr>
          <a:xfrm>
            <a:off x="5145661" y="4144436"/>
            <a:ext cx="2371465"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Barbara Gontrum, JD, MLS</a:t>
            </a:r>
          </a:p>
        </p:txBody>
      </p:sp>
      <p:pic>
        <p:nvPicPr>
          <p:cNvPr id="2050" name="Picture 2" descr="Patty Alvarez, PhD, MS">
            <a:extLst>
              <a:ext uri="{FF2B5EF4-FFF2-40B4-BE49-F238E27FC236}">
                <a16:creationId xmlns:a16="http://schemas.microsoft.com/office/drawing/2014/main" id="{E2069AC3-4841-3767-DFB0-571027E34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181" y="2003512"/>
            <a:ext cx="1482178" cy="2162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egory Brightbill, EdD">
            <a:extLst>
              <a:ext uri="{FF2B5EF4-FFF2-40B4-BE49-F238E27FC236}">
                <a16:creationId xmlns:a16="http://schemas.microsoft.com/office/drawing/2014/main" id="{AF5A651B-4BDD-AFAA-B83F-E23E2E710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807" y="2003512"/>
            <a:ext cx="1482178" cy="21409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rbara Gontrum, JD, MLS">
            <a:extLst>
              <a:ext uri="{FF2B5EF4-FFF2-40B4-BE49-F238E27FC236}">
                <a16:creationId xmlns:a16="http://schemas.microsoft.com/office/drawing/2014/main" id="{A2ACFAF1-8DC4-25CE-1B17-67BBD042C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027" y="2003512"/>
            <a:ext cx="1508584" cy="217906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2D4D3E0-09E5-FF71-6C5C-256381A314A5}"/>
              </a:ext>
            </a:extLst>
          </p:cNvPr>
          <p:cNvSpPr txBox="1">
            <a:spLocks/>
          </p:cNvSpPr>
          <p:nvPr/>
        </p:nvSpPr>
        <p:spPr>
          <a:xfrm>
            <a:off x="610187" y="969900"/>
            <a:ext cx="1082985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IV </a:t>
            </a:r>
            <a:r>
              <a:rPr lang="en-US" sz="2800" i="0" dirty="0">
                <a:effectLst/>
              </a:rPr>
              <a:t>–</a:t>
            </a:r>
            <a:r>
              <a:rPr lang="en-US" sz="2800" dirty="0">
                <a:latin typeface="Calibri" panose="020F0502020204030204" pitchFamily="34" charset="0"/>
                <a:cs typeface="Calibri" panose="020F0502020204030204" pitchFamily="34" charset="0"/>
              </a:rPr>
              <a:t> Support of Student Experience </a:t>
            </a:r>
            <a:endParaRPr lang="en-US"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7950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45C84AA6-8181-2296-242D-8E72A407303D}"/>
              </a:ext>
            </a:extLst>
          </p:cNvPr>
          <p:cNvSpPr txBox="1">
            <a:spLocks/>
          </p:cNvSpPr>
          <p:nvPr/>
        </p:nvSpPr>
        <p:spPr>
          <a:xfrm>
            <a:off x="1012371" y="1832929"/>
            <a:ext cx="10307270" cy="32500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525" lvl="1" algn="l" defTabSz="457200">
              <a:lnSpc>
                <a:spcPct val="100000"/>
              </a:lnSpc>
              <a:spcBef>
                <a:spcPct val="20000"/>
              </a:spcBef>
              <a:defRPr/>
            </a:pPr>
            <a:r>
              <a:rPr lang="en-US" sz="2400" b="1" i="0" dirty="0">
                <a:solidFill>
                  <a:srgbClr val="333333"/>
                </a:solidFill>
                <a:effectLst/>
                <a:latin typeface="+mn-lt"/>
              </a:rPr>
              <a:t>Across all educational experiences, settings, levels, and instructional modalities, the institution recruits and admits students whose interests, abilities, experiences, and goals are congruent with its mission and educational offerings. The institution commits to student retention, persistence, completion, and success through a coherent and effective support system sustained by qualified professionals, which enhances the quality of the learning environment, contributes to the educational experience, and fosters student success.</a:t>
            </a:r>
            <a:endParaRPr lang="en-US" sz="2400" b="1" dirty="0">
              <a:solidFill>
                <a:prstClr val="black"/>
              </a:solidFill>
              <a:latin typeface="+mn-lt"/>
              <a:cs typeface="+mn-cs"/>
            </a:endParaRPr>
          </a:p>
        </p:txBody>
      </p:sp>
      <p:sp>
        <p:nvSpPr>
          <p:cNvPr id="2" name="Title 1">
            <a:extLst>
              <a:ext uri="{FF2B5EF4-FFF2-40B4-BE49-F238E27FC236}">
                <a16:creationId xmlns:a16="http://schemas.microsoft.com/office/drawing/2014/main" id="{EE5BA4BC-AF77-CC6F-E053-D1B727C0DDCB}"/>
              </a:ext>
            </a:extLst>
          </p:cNvPr>
          <p:cNvSpPr txBox="1">
            <a:spLocks/>
          </p:cNvSpPr>
          <p:nvPr/>
        </p:nvSpPr>
        <p:spPr>
          <a:xfrm>
            <a:off x="751076" y="969900"/>
            <a:ext cx="1082985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IV </a:t>
            </a:r>
            <a:r>
              <a:rPr lang="en-US" sz="2800" i="0" dirty="0">
                <a:effectLst/>
              </a:rPr>
              <a:t>–</a:t>
            </a:r>
            <a:r>
              <a:rPr lang="en-US" sz="2800" dirty="0">
                <a:latin typeface="Calibri" panose="020F0502020204030204" pitchFamily="34" charset="0"/>
                <a:cs typeface="Calibri" panose="020F0502020204030204" pitchFamily="34" charset="0"/>
              </a:rPr>
              <a:t> Support of Student Experience </a:t>
            </a:r>
            <a:endParaRPr lang="en-US"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4325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03E7B90C-B241-F091-CF99-122912C92818}"/>
              </a:ext>
            </a:extLst>
          </p:cNvPr>
          <p:cNvSpPr txBox="1">
            <a:spLocks/>
          </p:cNvSpPr>
          <p:nvPr/>
        </p:nvSpPr>
        <p:spPr>
          <a:xfrm>
            <a:off x="1012371" y="1609290"/>
            <a:ext cx="10025499" cy="40238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rtl="0" fontAlgn="base">
              <a:buFont typeface="+mj-lt"/>
              <a:buAutoNum type="arabicPeriod"/>
            </a:pPr>
            <a:r>
              <a:rPr lang="en-US" b="0" i="0" dirty="0">
                <a:solidFill>
                  <a:srgbClr val="000000"/>
                </a:solidFill>
                <a:effectLst/>
                <a:latin typeface="+mn-lt"/>
              </a:rPr>
              <a:t>What strategies has UMB adopted and what resources have been allocated to assure the financial, physical, and mental wellness of enrolled students?  </a:t>
            </a:r>
            <a:endParaRPr lang="en-US" dirty="0">
              <a:solidFill>
                <a:srgbClr val="000000"/>
              </a:solidFill>
              <a:latin typeface="+mn-lt"/>
            </a:endParaRPr>
          </a:p>
          <a:p>
            <a:pPr marL="342900" indent="-342900" algn="l" rtl="0" fontAlgn="base">
              <a:buFont typeface="+mj-lt"/>
              <a:buAutoNum type="arabicPeriod"/>
            </a:pPr>
            <a:r>
              <a:rPr lang="en-US" b="0" i="0" dirty="0">
                <a:solidFill>
                  <a:srgbClr val="000000"/>
                </a:solidFill>
                <a:effectLst/>
                <a:latin typeface="+mn-lt"/>
              </a:rPr>
              <a:t>How does UMB support the transition of new students at all levels to assure their success in and out of the classroom?  </a:t>
            </a:r>
            <a:endParaRPr lang="en-US" dirty="0">
              <a:solidFill>
                <a:srgbClr val="000000"/>
              </a:solidFill>
              <a:latin typeface="+mn-lt"/>
            </a:endParaRPr>
          </a:p>
          <a:p>
            <a:pPr marL="342900" indent="-342900" algn="l" rtl="0" fontAlgn="base">
              <a:buFont typeface="+mj-lt"/>
              <a:buAutoNum type="arabicPeriod"/>
            </a:pPr>
            <a:r>
              <a:rPr lang="en-US" b="0" i="0" dirty="0">
                <a:solidFill>
                  <a:srgbClr val="000000"/>
                </a:solidFill>
                <a:effectLst/>
                <a:latin typeface="+mn-lt"/>
              </a:rPr>
              <a:t>What support does UMB provide to promote the successful placement of graduates in appropriate careers and post degree academic programs?  </a:t>
            </a:r>
            <a:endParaRPr lang="en-US" dirty="0">
              <a:solidFill>
                <a:srgbClr val="000000"/>
              </a:solidFill>
              <a:latin typeface="+mn-lt"/>
            </a:endParaRPr>
          </a:p>
          <a:p>
            <a:pPr marL="342900" indent="-342900" algn="l" rtl="0" fontAlgn="base">
              <a:buFont typeface="+mj-lt"/>
              <a:buAutoNum type="arabicPeriod"/>
            </a:pPr>
            <a:r>
              <a:rPr lang="en-US" b="0" i="0" dirty="0">
                <a:solidFill>
                  <a:srgbClr val="000000"/>
                </a:solidFill>
                <a:effectLst/>
                <a:latin typeface="+mn-lt"/>
              </a:rPr>
              <a:t>What approaches has UMB adopted to promote an equitable and inclusive cocurricular learning environment?  </a:t>
            </a:r>
            <a:endParaRPr lang="en-US" dirty="0">
              <a:solidFill>
                <a:srgbClr val="000000"/>
              </a:solidFill>
              <a:latin typeface="+mn-lt"/>
            </a:endParaRPr>
          </a:p>
          <a:p>
            <a:pPr marL="342900" indent="-342900" algn="l" rtl="0" fontAlgn="base">
              <a:buFont typeface="+mj-lt"/>
              <a:buAutoNum type="arabicPeriod"/>
            </a:pPr>
            <a:r>
              <a:rPr lang="en-US" b="0" i="0" dirty="0">
                <a:solidFill>
                  <a:srgbClr val="000000"/>
                </a:solidFill>
                <a:effectLst/>
                <a:latin typeface="+mn-lt"/>
              </a:rPr>
              <a:t>What concerns or opportunities exist in the areas outlined above?</a:t>
            </a:r>
            <a:endParaRPr lang="en-US" sz="2200" dirty="0">
              <a:solidFill>
                <a:prstClr val="black"/>
              </a:solidFill>
              <a:latin typeface="Calibri"/>
              <a:cs typeface="+mn-cs"/>
            </a:endParaRPr>
          </a:p>
          <a:p>
            <a:pPr lvl="1" defTabSz="457200">
              <a:lnSpc>
                <a:spcPct val="100000"/>
              </a:lnSpc>
              <a:spcBef>
                <a:spcPct val="20000"/>
              </a:spcBef>
              <a:defRPr/>
            </a:pPr>
            <a:endParaRPr lang="en-US" sz="2200" dirty="0">
              <a:solidFill>
                <a:prstClr val="black"/>
              </a:solidFill>
              <a:latin typeface="Calibri"/>
              <a:cs typeface="+mn-cs"/>
            </a:endParaRPr>
          </a:p>
        </p:txBody>
      </p:sp>
      <p:sp>
        <p:nvSpPr>
          <p:cNvPr id="2" name="Title 1">
            <a:extLst>
              <a:ext uri="{FF2B5EF4-FFF2-40B4-BE49-F238E27FC236}">
                <a16:creationId xmlns:a16="http://schemas.microsoft.com/office/drawing/2014/main" id="{DA2FBC82-15F5-F864-8EA7-B7E554C2A3E0}"/>
              </a:ext>
            </a:extLst>
          </p:cNvPr>
          <p:cNvSpPr txBox="1">
            <a:spLocks/>
          </p:cNvSpPr>
          <p:nvPr/>
        </p:nvSpPr>
        <p:spPr>
          <a:xfrm>
            <a:off x="751076" y="829224"/>
            <a:ext cx="1082985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IV </a:t>
            </a:r>
            <a:r>
              <a:rPr lang="en-US" sz="2800" i="0" dirty="0">
                <a:effectLst/>
              </a:rPr>
              <a:t>–</a:t>
            </a:r>
            <a:r>
              <a:rPr lang="en-US" sz="2800" dirty="0">
                <a:latin typeface="Calibri" panose="020F0502020204030204" pitchFamily="34" charset="0"/>
                <a:cs typeface="Calibri" panose="020F0502020204030204" pitchFamily="34" charset="0"/>
              </a:rPr>
              <a:t> Support of Student Experience </a:t>
            </a:r>
            <a:endParaRPr lang="en-US" sz="2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3039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909339" y="5186694"/>
            <a:ext cx="9883740" cy="511633"/>
          </a:xfrm>
        </p:spPr>
        <p:txBody>
          <a:bodyPr>
            <a:normAutofit/>
          </a:bodyPr>
          <a:lstStyle/>
          <a:p>
            <a:pPr lvl="1" algn="l" defTabSz="457200">
              <a:lnSpc>
                <a:spcPct val="100000"/>
              </a:lnSpc>
              <a:spcBef>
                <a:spcPct val="20000"/>
              </a:spcBef>
              <a:defRPr/>
            </a:pPr>
            <a:r>
              <a:rPr lang="en-US" i="1" dirty="0">
                <a:solidFill>
                  <a:prstClr val="black"/>
                </a:solidFill>
                <a:latin typeface="Calibri" panose="020F0502020204030204" pitchFamily="34" charset="0"/>
                <a:cs typeface="Calibri" panose="020F0502020204030204" pitchFamily="34" charset="0"/>
              </a:rPr>
              <a:t>Logistics Committee Liaison: Greg Spengler</a:t>
            </a:r>
          </a:p>
          <a:p>
            <a:pPr lvl="1" algn="l" defTabSz="457200">
              <a:lnSpc>
                <a:spcPct val="100000"/>
              </a:lnSpc>
              <a:spcBef>
                <a:spcPct val="20000"/>
              </a:spcBef>
              <a:defRPr/>
            </a:pPr>
            <a:endParaRPr lang="en-US" i="1" dirty="0">
              <a:solidFill>
                <a:prstClr val="black"/>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2001451-09B9-147A-E8E2-DBB2DD7D06F3}"/>
              </a:ext>
            </a:extLst>
          </p:cNvPr>
          <p:cNvSpPr txBox="1"/>
          <p:nvPr/>
        </p:nvSpPr>
        <p:spPr>
          <a:xfrm>
            <a:off x="1216065" y="3894032"/>
            <a:ext cx="2356191" cy="7017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Mark </a:t>
            </a:r>
            <a:r>
              <a:rPr lang="en-US" dirty="0" err="1">
                <a:solidFill>
                  <a:prstClr val="black"/>
                </a:solidFill>
                <a:latin typeface="Calibri" panose="020F0502020204030204" pitchFamily="34" charset="0"/>
                <a:cs typeface="Calibri" panose="020F0502020204030204" pitchFamily="34" charset="0"/>
              </a:rPr>
              <a:t>Macek</a:t>
            </a:r>
            <a:r>
              <a:rPr lang="en-US" dirty="0">
                <a:solidFill>
                  <a:prstClr val="black"/>
                </a:solidFill>
                <a:latin typeface="Calibri" panose="020F0502020204030204" pitchFamily="34" charset="0"/>
                <a:cs typeface="Calibri" panose="020F0502020204030204" pitchFamily="34" charset="0"/>
              </a:rPr>
              <a:t>, </a:t>
            </a:r>
          </a:p>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DDS, DrPH</a:t>
            </a:r>
          </a:p>
        </p:txBody>
      </p:sp>
      <p:sp>
        <p:nvSpPr>
          <p:cNvPr id="17" name="TextBox 16">
            <a:extLst>
              <a:ext uri="{FF2B5EF4-FFF2-40B4-BE49-F238E27FC236}">
                <a16:creationId xmlns:a16="http://schemas.microsoft.com/office/drawing/2014/main" id="{739100BB-934F-9B31-6158-3AB0D031BFAF}"/>
              </a:ext>
            </a:extLst>
          </p:cNvPr>
          <p:cNvSpPr txBox="1"/>
          <p:nvPr/>
        </p:nvSpPr>
        <p:spPr>
          <a:xfrm>
            <a:off x="3629110" y="3849397"/>
            <a:ext cx="2167075" cy="7017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Lynn Chen, </a:t>
            </a:r>
          </a:p>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PhD</a:t>
            </a:r>
          </a:p>
        </p:txBody>
      </p:sp>
      <p:sp>
        <p:nvSpPr>
          <p:cNvPr id="18" name="TextBox 17">
            <a:extLst>
              <a:ext uri="{FF2B5EF4-FFF2-40B4-BE49-F238E27FC236}">
                <a16:creationId xmlns:a16="http://schemas.microsoft.com/office/drawing/2014/main" id="{045C70C2-0FDD-A6C9-EF2E-814DE06306FE}"/>
              </a:ext>
            </a:extLst>
          </p:cNvPr>
          <p:cNvSpPr txBox="1"/>
          <p:nvPr/>
        </p:nvSpPr>
        <p:spPr>
          <a:xfrm>
            <a:off x="6198515" y="3868440"/>
            <a:ext cx="2167076"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Greg Spengler, MPA</a:t>
            </a:r>
          </a:p>
        </p:txBody>
      </p:sp>
      <p:pic>
        <p:nvPicPr>
          <p:cNvPr id="4" name="Picture 3">
            <a:extLst>
              <a:ext uri="{FF2B5EF4-FFF2-40B4-BE49-F238E27FC236}">
                <a16:creationId xmlns:a16="http://schemas.microsoft.com/office/drawing/2014/main" id="{6D3DFDF1-AEDB-85B9-D04F-9D865653E2C5}"/>
              </a:ext>
            </a:extLst>
          </p:cNvPr>
          <p:cNvPicPr>
            <a:picLocks noChangeAspect="1"/>
          </p:cNvPicPr>
          <p:nvPr/>
        </p:nvPicPr>
        <p:blipFill>
          <a:blip r:embed="rId3"/>
          <a:stretch>
            <a:fillRect/>
          </a:stretch>
        </p:blipFill>
        <p:spPr>
          <a:xfrm>
            <a:off x="1642967" y="1673114"/>
            <a:ext cx="1502386" cy="2220918"/>
          </a:xfrm>
          <a:prstGeom prst="rect">
            <a:avLst/>
          </a:prstGeom>
        </p:spPr>
      </p:pic>
      <p:pic>
        <p:nvPicPr>
          <p:cNvPr id="7" name="Picture 6">
            <a:extLst>
              <a:ext uri="{FF2B5EF4-FFF2-40B4-BE49-F238E27FC236}">
                <a16:creationId xmlns:a16="http://schemas.microsoft.com/office/drawing/2014/main" id="{715A63FD-0A9C-96F7-2AAC-E8B78ADF3511}"/>
              </a:ext>
            </a:extLst>
          </p:cNvPr>
          <p:cNvPicPr>
            <a:picLocks noChangeAspect="1"/>
          </p:cNvPicPr>
          <p:nvPr/>
        </p:nvPicPr>
        <p:blipFill>
          <a:blip r:embed="rId4"/>
          <a:stretch>
            <a:fillRect/>
          </a:stretch>
        </p:blipFill>
        <p:spPr>
          <a:xfrm>
            <a:off x="4096112" y="1725711"/>
            <a:ext cx="1483988" cy="2193721"/>
          </a:xfrm>
          <a:prstGeom prst="rect">
            <a:avLst/>
          </a:prstGeom>
        </p:spPr>
      </p:pic>
      <p:pic>
        <p:nvPicPr>
          <p:cNvPr id="9" name="Picture 8">
            <a:extLst>
              <a:ext uri="{FF2B5EF4-FFF2-40B4-BE49-F238E27FC236}">
                <a16:creationId xmlns:a16="http://schemas.microsoft.com/office/drawing/2014/main" id="{9965811D-33FC-DA31-2270-CDE3DBACA476}"/>
              </a:ext>
            </a:extLst>
          </p:cNvPr>
          <p:cNvPicPr>
            <a:picLocks noChangeAspect="1"/>
          </p:cNvPicPr>
          <p:nvPr/>
        </p:nvPicPr>
        <p:blipFill>
          <a:blip r:embed="rId5"/>
          <a:stretch>
            <a:fillRect/>
          </a:stretch>
        </p:blipFill>
        <p:spPr>
          <a:xfrm>
            <a:off x="6530859" y="1698512"/>
            <a:ext cx="1502387" cy="2220920"/>
          </a:xfrm>
          <a:prstGeom prst="rect">
            <a:avLst/>
          </a:prstGeom>
        </p:spPr>
      </p:pic>
      <p:sp>
        <p:nvSpPr>
          <p:cNvPr id="10" name="Title 1">
            <a:extLst>
              <a:ext uri="{FF2B5EF4-FFF2-40B4-BE49-F238E27FC236}">
                <a16:creationId xmlns:a16="http://schemas.microsoft.com/office/drawing/2014/main" id="{2CCFBCEF-D5CB-36C5-9890-85864EF7D5CC}"/>
              </a:ext>
            </a:extLst>
          </p:cNvPr>
          <p:cNvSpPr txBox="1">
            <a:spLocks/>
          </p:cNvSpPr>
          <p:nvPr/>
        </p:nvSpPr>
        <p:spPr>
          <a:xfrm>
            <a:off x="681070" y="841602"/>
            <a:ext cx="1082985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 </a:t>
            </a:r>
            <a:r>
              <a:rPr lang="en-US" sz="2800" i="0" dirty="0">
                <a:effectLst/>
              </a:rPr>
              <a:t>–</a:t>
            </a:r>
            <a:r>
              <a:rPr lang="en-US" sz="2800" dirty="0">
                <a:latin typeface="Calibri" panose="020F0502020204030204" pitchFamily="34" charset="0"/>
                <a:cs typeface="Calibri" panose="020F0502020204030204" pitchFamily="34" charset="0"/>
              </a:rPr>
              <a:t> Educational Effectiveness Assessment</a:t>
            </a:r>
          </a:p>
        </p:txBody>
      </p:sp>
    </p:spTree>
    <p:extLst>
      <p:ext uri="{BB962C8B-B14F-4D97-AF65-F5344CB8AC3E}">
        <p14:creationId xmlns:p14="http://schemas.microsoft.com/office/powerpoint/2010/main" val="1049972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70" y="2174434"/>
            <a:ext cx="10025499" cy="3250089"/>
          </a:xfrm>
        </p:spPr>
        <p:txBody>
          <a:bodyPr>
            <a:normAutofit/>
          </a:bodyPr>
          <a:lstStyle/>
          <a:p>
            <a:pPr algn="l">
              <a:lnSpc>
                <a:spcPct val="100000"/>
              </a:lnSpc>
            </a:pPr>
            <a:r>
              <a:rPr lang="en-US" b="1" i="0" u="none" strike="noStrike" dirty="0">
                <a:solidFill>
                  <a:srgbClr val="333333"/>
                </a:solidFill>
                <a:effectLst/>
                <a:latin typeface="Gotham SSm 4r"/>
              </a:rPr>
              <a:t>Assessment of student learning and achievement demonstrates that the institution’s students have accomplished educational goals consistent with their program of study, degree level, the institution’s mission, and appropriate expectations for institutions of higher education.</a:t>
            </a:r>
            <a:endParaRPr lang="en-US" sz="4000" b="1" dirty="0">
              <a:solidFill>
                <a:prstClr val="black"/>
              </a:solidFill>
              <a:latin typeface="+mn-lt"/>
              <a:cs typeface="Calibri" panose="020F0502020204030204" pitchFamily="34" charset="0"/>
            </a:endParaRPr>
          </a:p>
        </p:txBody>
      </p:sp>
      <p:sp>
        <p:nvSpPr>
          <p:cNvPr id="2" name="Title 1">
            <a:extLst>
              <a:ext uri="{FF2B5EF4-FFF2-40B4-BE49-F238E27FC236}">
                <a16:creationId xmlns:a16="http://schemas.microsoft.com/office/drawing/2014/main" id="{06F68012-E7AB-97A3-EC2C-3DCF97CD81C1}"/>
              </a:ext>
            </a:extLst>
          </p:cNvPr>
          <p:cNvSpPr txBox="1">
            <a:spLocks/>
          </p:cNvSpPr>
          <p:nvPr/>
        </p:nvSpPr>
        <p:spPr>
          <a:xfrm>
            <a:off x="610189" y="1154539"/>
            <a:ext cx="1082985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 </a:t>
            </a:r>
            <a:r>
              <a:rPr lang="en-US" sz="2800" i="0" dirty="0">
                <a:effectLst/>
              </a:rPr>
              <a:t>–</a:t>
            </a:r>
            <a:r>
              <a:rPr lang="en-US" sz="2800" dirty="0">
                <a:latin typeface="Calibri" panose="020F0502020204030204" pitchFamily="34" charset="0"/>
                <a:cs typeface="Calibri" panose="020F0502020204030204" pitchFamily="34" charset="0"/>
              </a:rPr>
              <a:t> Educational Effectiveness Assessment</a:t>
            </a:r>
          </a:p>
        </p:txBody>
      </p:sp>
    </p:spTree>
    <p:extLst>
      <p:ext uri="{BB962C8B-B14F-4D97-AF65-F5344CB8AC3E}">
        <p14:creationId xmlns:p14="http://schemas.microsoft.com/office/powerpoint/2010/main" val="722698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64" y="1458422"/>
            <a:ext cx="10025499" cy="4239358"/>
          </a:xfrm>
        </p:spPr>
        <p:txBody>
          <a:bodyPr>
            <a:noAutofit/>
          </a:bodyPr>
          <a:lstStyle/>
          <a:p>
            <a:pPr marL="457200" marR="0" lvl="0" indent="-457200" algn="l">
              <a:lnSpc>
                <a:spcPct val="107000"/>
              </a:lnSpc>
              <a:spcBef>
                <a:spcPts val="0"/>
              </a:spcBef>
              <a:spcAft>
                <a:spcPts val="0"/>
              </a:spcAf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How might UMB evaluate its assessment processes and practices through</a:t>
            </a:r>
            <a:br>
              <a:rPr lang="en-US" dirty="0">
                <a:effectLst/>
                <a:latin typeface="Calibri" panose="020F0502020204030204" pitchFamily="34" charset="0"/>
                <a:ea typeface="Calibri" panose="020F0502020204030204" pitchFamily="34" charset="0"/>
                <a:cs typeface="Calibri" panose="020F0502020204030204" pitchFamily="34" charset="0"/>
              </a:rPr>
            </a:br>
            <a:r>
              <a:rPr lang="en-US" dirty="0">
                <a:effectLst/>
                <a:latin typeface="Calibri" panose="020F0502020204030204" pitchFamily="34" charset="0"/>
                <a:ea typeface="Calibri" panose="020F0502020204030204" pitchFamily="34" charset="0"/>
                <a:cs typeface="Calibri" panose="020F0502020204030204" pitchFamily="34" charset="0"/>
              </a:rPr>
              <a:t>the lens of equity, diversity, and inclusion?</a:t>
            </a:r>
          </a:p>
          <a:p>
            <a:pPr marL="457200" marR="0" lvl="0" indent="-457200" algn="l">
              <a:lnSpc>
                <a:spcPct val="107000"/>
              </a:lnSpc>
              <a:spcBef>
                <a:spcPts val="0"/>
              </a:spcBef>
              <a:spcAft>
                <a:spcPts val="0"/>
              </a:spcAft>
              <a:buFont typeface="+mj-lt"/>
              <a:buAutoNum type="arabicPeriod"/>
            </a:pP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457200" marR="0" lvl="0" indent="-457200" algn="l">
              <a:lnSpc>
                <a:spcPct val="107000"/>
              </a:lnSpc>
              <a:spcBef>
                <a:spcPts val="0"/>
              </a:spcBef>
              <a:spcAft>
                <a:spcPts val="0"/>
              </a:spcAf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How might UMB organize its various assessment efforts, across the diverse</a:t>
            </a:r>
            <a:br>
              <a:rPr lang="en-US" dirty="0">
                <a:latin typeface="Calibri" panose="020F0502020204030204" pitchFamily="34" charset="0"/>
                <a:ea typeface="Calibri" panose="020F0502020204030204" pitchFamily="34" charset="0"/>
                <a:cs typeface="Calibri" panose="020F0502020204030204" pitchFamily="34" charset="0"/>
              </a:rPr>
            </a:br>
            <a:r>
              <a:rPr lang="en-US" dirty="0">
                <a:effectLst/>
                <a:latin typeface="Calibri" panose="020F0502020204030204" pitchFamily="34" charset="0"/>
                <a:ea typeface="Calibri" panose="020F0502020204030204" pitchFamily="34" charset="0"/>
                <a:cs typeface="Calibri" panose="020F0502020204030204" pitchFamily="34" charset="0"/>
              </a:rPr>
              <a:t>set of academic programs, so they are standardized?</a:t>
            </a:r>
          </a:p>
          <a:p>
            <a:pPr marL="457200" marR="0" lvl="0" indent="-457200" algn="l">
              <a:lnSpc>
                <a:spcPct val="107000"/>
              </a:lnSpc>
              <a:spcBef>
                <a:spcPts val="0"/>
              </a:spcBef>
              <a:spcAft>
                <a:spcPts val="0"/>
              </a:spcAft>
              <a:buFont typeface="+mj-lt"/>
              <a:buAutoNum type="arabicPeriod"/>
            </a:pP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457200" marR="0" lvl="0" indent="-457200" algn="l">
              <a:lnSpc>
                <a:spcPct val="107000"/>
              </a:lnSpc>
              <a:spcBef>
                <a:spcPts val="0"/>
              </a:spcBef>
              <a:spcAft>
                <a:spcPts val="0"/>
              </a:spcAf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How might UMB encourage the use of educational assessment data to	 promote learning outcome improvements at the program and campus	 levels?</a:t>
            </a:r>
          </a:p>
        </p:txBody>
      </p:sp>
      <p:sp>
        <p:nvSpPr>
          <p:cNvPr id="2" name="Title 1">
            <a:extLst>
              <a:ext uri="{FF2B5EF4-FFF2-40B4-BE49-F238E27FC236}">
                <a16:creationId xmlns:a16="http://schemas.microsoft.com/office/drawing/2014/main" id="{75078AFB-9043-266D-74AA-06CA98AAEFF4}"/>
              </a:ext>
            </a:extLst>
          </p:cNvPr>
          <p:cNvSpPr txBox="1">
            <a:spLocks/>
          </p:cNvSpPr>
          <p:nvPr/>
        </p:nvSpPr>
        <p:spPr>
          <a:xfrm>
            <a:off x="610183" y="728705"/>
            <a:ext cx="1082985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 </a:t>
            </a:r>
            <a:r>
              <a:rPr lang="en-US" sz="2800" i="0" dirty="0">
                <a:effectLst/>
              </a:rPr>
              <a:t>–</a:t>
            </a:r>
            <a:r>
              <a:rPr lang="en-US" sz="2800" dirty="0">
                <a:latin typeface="Calibri" panose="020F0502020204030204" pitchFamily="34" charset="0"/>
                <a:cs typeface="Calibri" panose="020F0502020204030204" pitchFamily="34" charset="0"/>
              </a:rPr>
              <a:t> Educational Effectiveness Assessment</a:t>
            </a:r>
          </a:p>
        </p:txBody>
      </p:sp>
    </p:spTree>
    <p:extLst>
      <p:ext uri="{BB962C8B-B14F-4D97-AF65-F5344CB8AC3E}">
        <p14:creationId xmlns:p14="http://schemas.microsoft.com/office/powerpoint/2010/main" val="2854339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64" y="1458422"/>
            <a:ext cx="10025499" cy="4239358"/>
          </a:xfrm>
        </p:spPr>
        <p:txBody>
          <a:bodyPr>
            <a:noAutofit/>
          </a:bodyPr>
          <a:lstStyle/>
          <a:p>
            <a:pPr marL="457200" marR="0" lvl="0" indent="-457200" algn="l">
              <a:lnSpc>
                <a:spcPct val="107000"/>
              </a:lnSpc>
              <a:spcBef>
                <a:spcPts val="0"/>
              </a:spcBef>
              <a:spcAft>
                <a:spcPts val="0"/>
              </a:spcAft>
              <a:buFont typeface="+mj-lt"/>
              <a:buAutoNum type="arabicPeriod" startAt="4"/>
            </a:pPr>
            <a:r>
              <a:rPr lang="en-US" dirty="0">
                <a:effectLst/>
                <a:latin typeface="Calibri" panose="020F0502020204030204" pitchFamily="34" charset="0"/>
                <a:ea typeface="Calibri" panose="020F0502020204030204" pitchFamily="34" charset="0"/>
                <a:cs typeface="Calibri" panose="020F0502020204030204" pitchFamily="34" charset="0"/>
              </a:rPr>
              <a:t>What additional steps might UMB take to heighten visibility of educational assessment processes at the institutional level while maintaining 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spirit of cooperation and accountability across schools/programs?</a:t>
            </a:r>
          </a:p>
          <a:p>
            <a:pPr marL="457200" marR="0" lvl="0" indent="-457200" algn="l">
              <a:lnSpc>
                <a:spcPct val="107000"/>
              </a:lnSpc>
              <a:spcBef>
                <a:spcPts val="0"/>
              </a:spcBef>
              <a:spcAft>
                <a:spcPts val="0"/>
              </a:spcAft>
              <a:buFont typeface="+mj-lt"/>
              <a:buAutoNum type="arabicPeriod" startAt="4"/>
            </a:pP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457200" marR="0" lvl="0" indent="-457200" algn="l">
              <a:lnSpc>
                <a:spcPct val="107000"/>
              </a:lnSpc>
              <a:spcBef>
                <a:spcPts val="0"/>
              </a:spcBef>
              <a:spcAft>
                <a:spcPts val="0"/>
              </a:spcAft>
              <a:buFont typeface="+mj-lt"/>
              <a:buAutoNum type="arabicPeriod" startAt="4"/>
            </a:pPr>
            <a:r>
              <a:rPr lang="en-US" dirty="0">
                <a:effectLst/>
                <a:latin typeface="Calibri" panose="020F0502020204030204" pitchFamily="34" charset="0"/>
                <a:ea typeface="Calibri" panose="020F0502020204030204" pitchFamily="34" charset="0"/>
                <a:cs typeface="Calibri" panose="020F0502020204030204" pitchFamily="34" charset="0"/>
              </a:rPr>
              <a:t>How might UMB make its institutional learning outcomes (ILOs) an integral</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part of its assessment programs at both the program and campus</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Calibri" panose="020F0502020204030204" pitchFamily="34" charset="0"/>
              </a:rPr>
              <a:t>levels?</a:t>
            </a:r>
          </a:p>
        </p:txBody>
      </p:sp>
      <p:sp>
        <p:nvSpPr>
          <p:cNvPr id="2" name="Title 1">
            <a:extLst>
              <a:ext uri="{FF2B5EF4-FFF2-40B4-BE49-F238E27FC236}">
                <a16:creationId xmlns:a16="http://schemas.microsoft.com/office/drawing/2014/main" id="{75078AFB-9043-266D-74AA-06CA98AAEFF4}"/>
              </a:ext>
            </a:extLst>
          </p:cNvPr>
          <p:cNvSpPr txBox="1">
            <a:spLocks/>
          </p:cNvSpPr>
          <p:nvPr/>
        </p:nvSpPr>
        <p:spPr>
          <a:xfrm>
            <a:off x="610183" y="728705"/>
            <a:ext cx="1082985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 </a:t>
            </a:r>
            <a:r>
              <a:rPr lang="en-US" sz="2800" i="0" dirty="0">
                <a:effectLst/>
              </a:rPr>
              <a:t>–</a:t>
            </a:r>
            <a:r>
              <a:rPr lang="en-US" sz="2800" dirty="0">
                <a:latin typeface="Calibri" panose="020F0502020204030204" pitchFamily="34" charset="0"/>
                <a:cs typeface="Calibri" panose="020F0502020204030204" pitchFamily="34" charset="0"/>
              </a:rPr>
              <a:t> Educational Effectiveness Assessment</a:t>
            </a:r>
          </a:p>
        </p:txBody>
      </p:sp>
    </p:spTree>
    <p:extLst>
      <p:ext uri="{BB962C8B-B14F-4D97-AF65-F5344CB8AC3E}">
        <p14:creationId xmlns:p14="http://schemas.microsoft.com/office/powerpoint/2010/main" val="1373621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909339" y="5186694"/>
            <a:ext cx="9883740" cy="511633"/>
          </a:xfrm>
        </p:spPr>
        <p:txBody>
          <a:bodyPr>
            <a:normAutofit/>
          </a:bodyPr>
          <a:lstStyle/>
          <a:p>
            <a:pPr lvl="1" algn="l" defTabSz="457200">
              <a:lnSpc>
                <a:spcPct val="100000"/>
              </a:lnSpc>
              <a:spcBef>
                <a:spcPct val="20000"/>
              </a:spcBef>
              <a:defRPr/>
            </a:pPr>
            <a:r>
              <a:rPr lang="en-US" i="1" dirty="0">
                <a:solidFill>
                  <a:prstClr val="black"/>
                </a:solidFill>
                <a:latin typeface="Calibri" panose="020F0502020204030204" pitchFamily="34" charset="0"/>
                <a:cs typeface="Calibri" panose="020F0502020204030204" pitchFamily="34" charset="0"/>
              </a:rPr>
              <a:t>Logistics Committee Liaison: Tricia O’Neill</a:t>
            </a:r>
          </a:p>
          <a:p>
            <a:pPr lvl="1" algn="l" defTabSz="457200">
              <a:lnSpc>
                <a:spcPct val="100000"/>
              </a:lnSpc>
              <a:spcBef>
                <a:spcPct val="20000"/>
              </a:spcBef>
              <a:defRPr/>
            </a:pPr>
            <a:endParaRPr lang="en-US" i="1" dirty="0">
              <a:solidFill>
                <a:prstClr val="black"/>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E344FDAA-D4A1-B20D-44F8-CAF7A54616AD}"/>
              </a:ext>
            </a:extLst>
          </p:cNvPr>
          <p:cNvSpPr txBox="1">
            <a:spLocks/>
          </p:cNvSpPr>
          <p:nvPr/>
        </p:nvSpPr>
        <p:spPr>
          <a:xfrm>
            <a:off x="1012370" y="829224"/>
            <a:ext cx="1082985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 </a:t>
            </a:r>
            <a:r>
              <a:rPr lang="en-US" sz="2800" i="0" dirty="0">
                <a:effectLst/>
              </a:rPr>
              <a:t>–</a:t>
            </a:r>
            <a:r>
              <a:rPr lang="en-US" sz="2800" dirty="0">
                <a:latin typeface="Calibri" panose="020F0502020204030204" pitchFamily="34" charset="0"/>
                <a:cs typeface="Calibri" panose="020F0502020204030204" pitchFamily="34" charset="0"/>
              </a:rPr>
              <a:t> Planning, Resources, and Institutional Improvement </a:t>
            </a:r>
            <a:endParaRPr lang="en-US" sz="2800" b="1" dirty="0">
              <a:solidFill>
                <a:srgbClr val="C0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2001451-09B9-147A-E8E2-DBB2DD7D06F3}"/>
              </a:ext>
            </a:extLst>
          </p:cNvPr>
          <p:cNvSpPr txBox="1"/>
          <p:nvPr/>
        </p:nvSpPr>
        <p:spPr>
          <a:xfrm>
            <a:off x="1216065" y="3894032"/>
            <a:ext cx="2356191"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Kevin Donegan, </a:t>
            </a:r>
            <a:r>
              <a:rPr lang="en-US" dirty="0"/>
              <a:t>MBA, FCCA</a:t>
            </a:r>
            <a:endParaRPr lang="en-US" dirty="0">
              <a:solidFill>
                <a:prstClr val="black"/>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739100BB-934F-9B31-6158-3AB0D031BFAF}"/>
              </a:ext>
            </a:extLst>
          </p:cNvPr>
          <p:cNvSpPr txBox="1"/>
          <p:nvPr/>
        </p:nvSpPr>
        <p:spPr>
          <a:xfrm>
            <a:off x="3629110" y="3849397"/>
            <a:ext cx="2167075"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Jill </a:t>
            </a:r>
            <a:r>
              <a:rPr lang="en-US" dirty="0" err="1">
                <a:solidFill>
                  <a:prstClr val="black"/>
                </a:solidFill>
                <a:latin typeface="Calibri" panose="020F0502020204030204" pitchFamily="34" charset="0"/>
                <a:cs typeface="Calibri" panose="020F0502020204030204" pitchFamily="34" charset="0"/>
              </a:rPr>
              <a:t>Frankenfield</a:t>
            </a:r>
            <a:r>
              <a:rPr lang="en-US" dirty="0">
                <a:solidFill>
                  <a:prstClr val="black"/>
                </a:solidFill>
                <a:latin typeface="Calibri" panose="020F0502020204030204" pitchFamily="34" charset="0"/>
                <a:cs typeface="Calibri" panose="020F0502020204030204" pitchFamily="34" charset="0"/>
              </a:rPr>
              <a:t>, MSL, MS</a:t>
            </a:r>
          </a:p>
        </p:txBody>
      </p:sp>
      <p:sp>
        <p:nvSpPr>
          <p:cNvPr id="18" name="TextBox 17">
            <a:extLst>
              <a:ext uri="{FF2B5EF4-FFF2-40B4-BE49-F238E27FC236}">
                <a16:creationId xmlns:a16="http://schemas.microsoft.com/office/drawing/2014/main" id="{045C70C2-0FDD-A6C9-EF2E-814DE06306FE}"/>
              </a:ext>
            </a:extLst>
          </p:cNvPr>
          <p:cNvSpPr txBox="1"/>
          <p:nvPr/>
        </p:nvSpPr>
        <p:spPr>
          <a:xfrm>
            <a:off x="6198515" y="3868440"/>
            <a:ext cx="2167076"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Peter Murray, PhD, CAS, MS</a:t>
            </a:r>
          </a:p>
        </p:txBody>
      </p:sp>
      <p:pic>
        <p:nvPicPr>
          <p:cNvPr id="4" name="Picture 3" descr="A person wearing a suit and tie&#10;&#10;Description automatically generated">
            <a:extLst>
              <a:ext uri="{FF2B5EF4-FFF2-40B4-BE49-F238E27FC236}">
                <a16:creationId xmlns:a16="http://schemas.microsoft.com/office/drawing/2014/main" id="{49221AC4-E49E-8E38-38ED-5825E7C44778}"/>
              </a:ext>
            </a:extLst>
          </p:cNvPr>
          <p:cNvPicPr>
            <a:picLocks noChangeAspect="1"/>
          </p:cNvPicPr>
          <p:nvPr/>
        </p:nvPicPr>
        <p:blipFill>
          <a:blip r:embed="rId3"/>
          <a:stretch>
            <a:fillRect/>
          </a:stretch>
        </p:blipFill>
        <p:spPr>
          <a:xfrm>
            <a:off x="1807560" y="1630666"/>
            <a:ext cx="1482178" cy="2203708"/>
          </a:xfrm>
          <a:prstGeom prst="rect">
            <a:avLst/>
          </a:prstGeom>
        </p:spPr>
      </p:pic>
      <p:pic>
        <p:nvPicPr>
          <p:cNvPr id="7" name="Picture 6" descr="A person smiling for a picture&#10;&#10;Description automatically generated">
            <a:extLst>
              <a:ext uri="{FF2B5EF4-FFF2-40B4-BE49-F238E27FC236}">
                <a16:creationId xmlns:a16="http://schemas.microsoft.com/office/drawing/2014/main" id="{DC18587A-FA2F-417A-0A03-FAAA280FCC45}"/>
              </a:ext>
            </a:extLst>
          </p:cNvPr>
          <p:cNvPicPr>
            <a:picLocks noChangeAspect="1"/>
          </p:cNvPicPr>
          <p:nvPr/>
        </p:nvPicPr>
        <p:blipFill>
          <a:blip r:embed="rId4"/>
          <a:stretch>
            <a:fillRect/>
          </a:stretch>
        </p:blipFill>
        <p:spPr>
          <a:xfrm>
            <a:off x="4218376" y="1630666"/>
            <a:ext cx="1482178" cy="2203708"/>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2661B375-E789-DD56-7772-69D77404B5FB}"/>
              </a:ext>
            </a:extLst>
          </p:cNvPr>
          <p:cNvPicPr>
            <a:picLocks noChangeAspect="1"/>
          </p:cNvPicPr>
          <p:nvPr/>
        </p:nvPicPr>
        <p:blipFill>
          <a:blip r:embed="rId5"/>
          <a:stretch>
            <a:fillRect/>
          </a:stretch>
        </p:blipFill>
        <p:spPr>
          <a:xfrm>
            <a:off x="6724669" y="1615642"/>
            <a:ext cx="1502388" cy="2233755"/>
          </a:xfrm>
          <a:prstGeom prst="rect">
            <a:avLst/>
          </a:prstGeom>
        </p:spPr>
      </p:pic>
    </p:spTree>
    <p:extLst>
      <p:ext uri="{BB962C8B-B14F-4D97-AF65-F5344CB8AC3E}">
        <p14:creationId xmlns:p14="http://schemas.microsoft.com/office/powerpoint/2010/main" val="2739335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70" y="2174434"/>
            <a:ext cx="10025499" cy="3250089"/>
          </a:xfrm>
        </p:spPr>
        <p:txBody>
          <a:bodyPr>
            <a:normAutofit/>
          </a:bodyPr>
          <a:lstStyle/>
          <a:p>
            <a:pPr algn="l">
              <a:lnSpc>
                <a:spcPct val="100000"/>
              </a:lnSpc>
            </a:pPr>
            <a:r>
              <a:rPr lang="en-US" b="1" i="0" u="none" strike="noStrike" dirty="0">
                <a:solidFill>
                  <a:srgbClr val="333333"/>
                </a:solidFill>
                <a:effectLst/>
                <a:latin typeface="Calibri" panose="020F0502020204030204" pitchFamily="34" charset="0"/>
                <a:cs typeface="Calibri" panose="020F0502020204030204" pitchFamily="34" charset="0"/>
              </a:rPr>
              <a:t>The institution’s planning processes, resources, and structures are aligned with each other and are sufficient to fulfill its mission and goals, to continuously assess and improve its programs and services, and to respond effectively to opportunities and challenges.</a:t>
            </a:r>
            <a:endParaRPr lang="en-US" sz="4000" b="1" dirty="0">
              <a:solidFill>
                <a:prstClr val="black"/>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0ADB8F2F-8044-7F8A-E2D2-C1CE60217524}"/>
              </a:ext>
            </a:extLst>
          </p:cNvPr>
          <p:cNvSpPr txBox="1">
            <a:spLocks/>
          </p:cNvSpPr>
          <p:nvPr/>
        </p:nvSpPr>
        <p:spPr>
          <a:xfrm>
            <a:off x="1012370" y="904174"/>
            <a:ext cx="1073991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 </a:t>
            </a:r>
            <a:r>
              <a:rPr lang="en-US" sz="4000" i="0" dirty="0">
                <a:effectLst/>
              </a:rPr>
              <a:t>–</a:t>
            </a:r>
            <a:r>
              <a:rPr lang="en-US" sz="4000" dirty="0">
                <a:latin typeface="Calibri" panose="020F0502020204030204" pitchFamily="34" charset="0"/>
                <a:cs typeface="Calibri" panose="020F0502020204030204" pitchFamily="34" charset="0"/>
              </a:rPr>
              <a:t> Planning, Resources,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Institutional Improvement </a:t>
            </a:r>
            <a:endParaRPr 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4831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70" y="2249729"/>
            <a:ext cx="10025499" cy="4239358"/>
          </a:xfrm>
        </p:spPr>
        <p:txBody>
          <a:bodyPr>
            <a:normAutofit/>
          </a:bodyPr>
          <a:lstStyle/>
          <a:p>
            <a:pPr marL="0" marR="0" algn="l">
              <a:spcBef>
                <a:spcPts val="0"/>
              </a:spcBef>
              <a:spcAft>
                <a:spcPts val="0"/>
              </a:spcAft>
              <a:buFont typeface="+mj-lt"/>
              <a:buAutoNum type="arabicPeriod"/>
            </a:pPr>
            <a:r>
              <a:rPr lang="en-US" sz="2200" b="1" i="0" u="none" strike="noStrike" dirty="0">
                <a:solidFill>
                  <a:srgbClr val="000000"/>
                </a:solidFill>
                <a:effectLst/>
                <a:latin typeface="+mn-lt"/>
              </a:rPr>
              <a:t> To what extent do UMB policies and procedures for planning, budgeting resources, and institutional improvement support institutional priorities?</a:t>
            </a:r>
            <a:endParaRPr lang="en-US" sz="2200" b="0" i="0" u="none" strike="noStrike" dirty="0">
              <a:solidFill>
                <a:srgbClr val="000000"/>
              </a:solidFill>
              <a:effectLst/>
              <a:latin typeface="+mn-lt"/>
            </a:endParaRPr>
          </a:p>
          <a:p>
            <a:pPr marL="914400" marR="0" indent="-457200" algn="l">
              <a:spcBef>
                <a:spcPts val="0"/>
              </a:spcBef>
              <a:spcAft>
                <a:spcPts val="0"/>
              </a:spcAft>
              <a:buFont typeface="+mj-lt"/>
              <a:buAutoNum type="alphaLcParenR"/>
            </a:pPr>
            <a:r>
              <a:rPr lang="en-US" sz="2200" b="0" i="0" u="none" strike="noStrike" dirty="0">
                <a:solidFill>
                  <a:srgbClr val="000000"/>
                </a:solidFill>
                <a:effectLst/>
                <a:latin typeface="+mn-lt"/>
              </a:rPr>
              <a:t>How are resources allocated in alignment with our mission, goals, and strategic institutional priorities?</a:t>
            </a:r>
            <a:endParaRPr lang="en-US" sz="2200" b="0" i="0" u="none" strike="noStrike" dirty="0">
              <a:solidFill>
                <a:srgbClr val="212121"/>
              </a:solidFill>
              <a:effectLst/>
              <a:latin typeface="+mn-lt"/>
            </a:endParaRPr>
          </a:p>
          <a:p>
            <a:pPr marL="914400" marR="0" indent="-457200" algn="l">
              <a:spcBef>
                <a:spcPts val="0"/>
              </a:spcBef>
              <a:spcAft>
                <a:spcPts val="0"/>
              </a:spcAft>
              <a:buFont typeface="+mj-lt"/>
              <a:buAutoNum type="alphaLcParenR"/>
            </a:pPr>
            <a:r>
              <a:rPr lang="en-US" sz="2200" b="0" i="0" u="none" strike="noStrike" dirty="0">
                <a:solidFill>
                  <a:srgbClr val="000000"/>
                </a:solidFill>
                <a:effectLst/>
                <a:latin typeface="+mn-lt"/>
              </a:rPr>
              <a:t>How does planning and resource allocation reflect the goals and long-range plans at the school/unit level?</a:t>
            </a:r>
            <a:endParaRPr lang="en-US" sz="2200" b="0" i="0" u="none" strike="noStrike" dirty="0">
              <a:solidFill>
                <a:srgbClr val="212121"/>
              </a:solidFill>
              <a:effectLst/>
              <a:latin typeface="+mn-lt"/>
            </a:endParaRPr>
          </a:p>
          <a:p>
            <a:pPr marL="914400" marR="0" indent="-457200" algn="l">
              <a:spcBef>
                <a:spcPts val="0"/>
              </a:spcBef>
              <a:spcAft>
                <a:spcPts val="0"/>
              </a:spcAft>
              <a:buFont typeface="+mj-lt"/>
              <a:buAutoNum type="alphaLcParenR"/>
            </a:pPr>
            <a:r>
              <a:rPr lang="en-US" sz="2200" b="0" i="0" u="none" strike="noStrike" dirty="0">
                <a:solidFill>
                  <a:srgbClr val="000000"/>
                </a:solidFill>
                <a:effectLst/>
                <a:latin typeface="+mn-lt"/>
              </a:rPr>
              <a:t>What data is used to guide the planning process? To what extent do all constituencies participate in the planning, resource allocation, and improvement process? </a:t>
            </a:r>
            <a:endParaRPr lang="en-US" sz="2200" b="0" i="0" u="none" strike="noStrike" dirty="0">
              <a:solidFill>
                <a:srgbClr val="212121"/>
              </a:solidFill>
              <a:effectLst/>
              <a:latin typeface="+mn-lt"/>
            </a:endParaRPr>
          </a:p>
          <a:p>
            <a:pPr marL="914400" marR="0" indent="-457200" algn="l">
              <a:spcBef>
                <a:spcPts val="0"/>
              </a:spcBef>
              <a:spcAft>
                <a:spcPts val="0"/>
              </a:spcAft>
            </a:pPr>
            <a:endParaRPr lang="en-US" sz="2200" b="0" i="0" u="none" strike="noStrike" dirty="0">
              <a:solidFill>
                <a:srgbClr val="212121"/>
              </a:solidFill>
              <a:effectLst/>
              <a:latin typeface="+mn-lt"/>
            </a:endParaRP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sz="4000" dirty="0">
              <a:solidFill>
                <a:prstClr val="black"/>
              </a:solidFill>
              <a:latin typeface="Calibri"/>
              <a:cs typeface="+mn-cs"/>
            </a:endParaRPr>
          </a:p>
        </p:txBody>
      </p:sp>
      <p:sp>
        <p:nvSpPr>
          <p:cNvPr id="2" name="Title 1">
            <a:extLst>
              <a:ext uri="{FF2B5EF4-FFF2-40B4-BE49-F238E27FC236}">
                <a16:creationId xmlns:a16="http://schemas.microsoft.com/office/drawing/2014/main" id="{6685FAE2-A63A-91AC-9303-78D708BC78FC}"/>
              </a:ext>
            </a:extLst>
          </p:cNvPr>
          <p:cNvSpPr txBox="1">
            <a:spLocks/>
          </p:cNvSpPr>
          <p:nvPr/>
        </p:nvSpPr>
        <p:spPr>
          <a:xfrm>
            <a:off x="1012370" y="904174"/>
            <a:ext cx="1073991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 </a:t>
            </a:r>
            <a:r>
              <a:rPr lang="en-US" sz="4000" i="0" dirty="0">
                <a:effectLst/>
              </a:rPr>
              <a:t>–</a:t>
            </a:r>
            <a:r>
              <a:rPr lang="en-US" sz="4000" dirty="0">
                <a:latin typeface="Calibri" panose="020F0502020204030204" pitchFamily="34" charset="0"/>
                <a:cs typeface="Calibri" panose="020F0502020204030204" pitchFamily="34" charset="0"/>
              </a:rPr>
              <a:t> Planning, Resources,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Institutional Improvement </a:t>
            </a:r>
            <a:endParaRPr 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356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792529B-8501-503B-9798-D4C7167F69A6}"/>
              </a:ext>
            </a:extLst>
          </p:cNvPr>
          <p:cNvSpPr>
            <a:spLocks noGrp="1"/>
          </p:cNvSpPr>
          <p:nvPr>
            <p:ph type="subTitle" idx="1"/>
          </p:nvPr>
        </p:nvSpPr>
        <p:spPr>
          <a:xfrm>
            <a:off x="1001487" y="1782148"/>
            <a:ext cx="10091056" cy="3785276"/>
          </a:xfrm>
        </p:spPr>
        <p:txBody>
          <a:bodyPr>
            <a:noAutofit/>
          </a:bodyPr>
          <a:lstStyle/>
          <a:p>
            <a:pPr marL="342900" indent="-342900" algn="l">
              <a:lnSpc>
                <a:spcPct val="10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MSCHE stands for the </a:t>
            </a:r>
            <a:r>
              <a:rPr lang="en-US" sz="2800" u="sng" dirty="0">
                <a:latin typeface="Calibri" panose="020F0502020204030204" pitchFamily="34" charset="0"/>
                <a:cs typeface="Calibri" panose="020F0502020204030204" pitchFamily="34" charset="0"/>
              </a:rPr>
              <a:t>M</a:t>
            </a:r>
            <a:r>
              <a:rPr lang="en-US" sz="2800" dirty="0">
                <a:latin typeface="Calibri" panose="020F0502020204030204" pitchFamily="34" charset="0"/>
                <a:cs typeface="Calibri" panose="020F0502020204030204" pitchFamily="34" charset="0"/>
              </a:rPr>
              <a:t>iddle </a:t>
            </a:r>
            <a:r>
              <a:rPr lang="en-US" sz="2800" u="sng" dirty="0">
                <a:latin typeface="Calibri" panose="020F0502020204030204" pitchFamily="34" charset="0"/>
                <a:cs typeface="Calibri" panose="020F0502020204030204" pitchFamily="34" charset="0"/>
              </a:rPr>
              <a:t>S</a:t>
            </a:r>
            <a:r>
              <a:rPr lang="en-US" sz="2800" dirty="0">
                <a:latin typeface="Calibri" panose="020F0502020204030204" pitchFamily="34" charset="0"/>
                <a:cs typeface="Calibri" panose="020F0502020204030204" pitchFamily="34" charset="0"/>
              </a:rPr>
              <a:t>tates </a:t>
            </a:r>
            <a:r>
              <a:rPr lang="en-US" sz="2800" u="sng" dirty="0">
                <a:latin typeface="Calibri" panose="020F0502020204030204" pitchFamily="34" charset="0"/>
                <a:cs typeface="Calibri" panose="020F0502020204030204" pitchFamily="34" charset="0"/>
              </a:rPr>
              <a:t>C</a:t>
            </a:r>
            <a:r>
              <a:rPr lang="en-US" sz="2800" dirty="0">
                <a:latin typeface="Calibri" panose="020F0502020204030204" pitchFamily="34" charset="0"/>
                <a:cs typeface="Calibri" panose="020F0502020204030204" pitchFamily="34" charset="0"/>
              </a:rPr>
              <a:t>ommission on </a:t>
            </a:r>
            <a:r>
              <a:rPr lang="en-US" sz="2800" u="sng" dirty="0">
                <a:latin typeface="Calibri" panose="020F0502020204030204" pitchFamily="34" charset="0"/>
                <a:cs typeface="Calibri" panose="020F0502020204030204" pitchFamily="34" charset="0"/>
              </a:rPr>
              <a:t>H</a:t>
            </a:r>
            <a:r>
              <a:rPr lang="en-US" sz="2800" dirty="0">
                <a:latin typeface="Calibri" panose="020F0502020204030204" pitchFamily="34" charset="0"/>
                <a:cs typeface="Calibri" panose="020F0502020204030204" pitchFamily="34" charset="0"/>
              </a:rPr>
              <a:t>igher </a:t>
            </a:r>
            <a:r>
              <a:rPr lang="en-US" sz="2800" u="sng" dirty="0">
                <a:latin typeface="Calibri" panose="020F0502020204030204" pitchFamily="34" charset="0"/>
                <a:cs typeface="Calibri" panose="020F0502020204030204" pitchFamily="34" charset="0"/>
              </a:rPr>
              <a:t>E</a:t>
            </a:r>
            <a:r>
              <a:rPr lang="en-US" sz="2800" dirty="0">
                <a:latin typeface="Calibri" panose="020F0502020204030204" pitchFamily="34" charset="0"/>
                <a:cs typeface="Calibri" panose="020F0502020204030204" pitchFamily="34" charset="0"/>
              </a:rPr>
              <a:t>ducation.</a:t>
            </a:r>
          </a:p>
          <a:p>
            <a:pPr marL="342900" indent="-342900" algn="l">
              <a:lnSpc>
                <a:spcPct val="10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MSCHE is recognized by the U.S. Department of Education as an institutional accreditor and has accredited over 500 institutions.</a:t>
            </a:r>
          </a:p>
          <a:p>
            <a:pPr marL="342900" indent="-342900" algn="l">
              <a:lnSpc>
                <a:spcPct val="10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Institutional accreditors do not accredit individual programs, units, or locations, they accredit institutions in their entirety. That’s why schools and programs have their own separate system of accreditation.</a:t>
            </a:r>
          </a:p>
        </p:txBody>
      </p:sp>
      <p:sp>
        <p:nvSpPr>
          <p:cNvPr id="4" name="Title 1">
            <a:extLst>
              <a:ext uri="{FF2B5EF4-FFF2-40B4-BE49-F238E27FC236}">
                <a16:creationId xmlns:a16="http://schemas.microsoft.com/office/drawing/2014/main" id="{763870CE-9860-A5FD-1E6D-4580CBB6D91A}"/>
              </a:ext>
            </a:extLst>
          </p:cNvPr>
          <p:cNvSpPr txBox="1">
            <a:spLocks/>
          </p:cNvSpPr>
          <p:nvPr/>
        </p:nvSpPr>
        <p:spPr>
          <a:xfrm>
            <a:off x="1001487" y="970384"/>
            <a:ext cx="9666512" cy="7218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dirty="0">
                <a:latin typeface="Calibri" panose="020F0502020204030204" pitchFamily="34" charset="0"/>
                <a:cs typeface="Calibri" panose="020F0502020204030204" pitchFamily="34" charset="0"/>
              </a:rPr>
              <a:t>UMB Is Accredited as an </a:t>
            </a:r>
            <a:r>
              <a:rPr lang="en-US" sz="3600" u="sng" dirty="0">
                <a:latin typeface="Calibri" panose="020F0502020204030204" pitchFamily="34" charset="0"/>
                <a:cs typeface="Calibri" panose="020F0502020204030204" pitchFamily="34" charset="0"/>
              </a:rPr>
              <a:t>Institution</a:t>
            </a:r>
            <a:r>
              <a:rPr lang="en-US" sz="3600" dirty="0">
                <a:latin typeface="Calibri" panose="020F0502020204030204" pitchFamily="34" charset="0"/>
                <a:cs typeface="Calibri" panose="020F0502020204030204" pitchFamily="34" charset="0"/>
              </a:rPr>
              <a:t> by MSCHE</a:t>
            </a:r>
            <a:endParaRPr lang="en-US" sz="3600" b="1" dirty="0">
              <a:solidFill>
                <a:srgbClr val="C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87269E3-D926-2DB8-0399-BEECE9B1718E}"/>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32778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70" y="1978562"/>
            <a:ext cx="10025499" cy="4239358"/>
          </a:xfrm>
        </p:spPr>
        <p:txBody>
          <a:bodyPr>
            <a:normAutofit/>
          </a:bodyPr>
          <a:lstStyle/>
          <a:p>
            <a:pPr marL="0" marR="0" algn="l">
              <a:spcBef>
                <a:spcPts val="0"/>
              </a:spcBef>
              <a:spcAft>
                <a:spcPts val="0"/>
              </a:spcAft>
            </a:pPr>
            <a:r>
              <a:rPr lang="en-US" sz="2200" b="0" i="0" u="none" strike="noStrike" dirty="0">
                <a:solidFill>
                  <a:srgbClr val="000000"/>
                </a:solidFill>
                <a:effectLst/>
                <a:latin typeface="+mn-lt"/>
              </a:rPr>
              <a:t> </a:t>
            </a:r>
            <a:endParaRPr lang="en-US" sz="2200" b="0" i="0" u="none" strike="noStrike" dirty="0">
              <a:solidFill>
                <a:srgbClr val="212121"/>
              </a:solidFill>
              <a:effectLst/>
              <a:latin typeface="+mn-lt"/>
            </a:endParaRPr>
          </a:p>
          <a:p>
            <a:pPr marL="457200" marR="0" indent="-457200" algn="l">
              <a:spcBef>
                <a:spcPts val="0"/>
              </a:spcBef>
              <a:spcAft>
                <a:spcPts val="0"/>
              </a:spcAft>
              <a:buFont typeface="+mj-lt"/>
              <a:buAutoNum type="arabicPeriod" startAt="2"/>
            </a:pPr>
            <a:r>
              <a:rPr lang="en-US" sz="2200" b="1" i="0" u="none" strike="noStrike" dirty="0">
                <a:solidFill>
                  <a:srgbClr val="000000"/>
                </a:solidFill>
                <a:effectLst/>
                <a:latin typeface="+mn-lt"/>
              </a:rPr>
              <a:t> To what extent is UMB measuring and assessing the effectiveness of planning, resource allocation, and budgeting processes to ensure efficient utilization and financial sustainability?</a:t>
            </a:r>
            <a:endParaRPr lang="en-US" sz="2200" b="0" i="0" u="none" strike="noStrike" dirty="0">
              <a:solidFill>
                <a:srgbClr val="000000"/>
              </a:solidFill>
              <a:effectLst/>
              <a:latin typeface="+mn-lt"/>
            </a:endParaRPr>
          </a:p>
          <a:p>
            <a:pPr marL="914400" marR="0" indent="-457200" algn="l">
              <a:spcBef>
                <a:spcPts val="0"/>
              </a:spcBef>
              <a:spcAft>
                <a:spcPts val="0"/>
              </a:spcAft>
              <a:buFont typeface="+mj-lt"/>
              <a:buAutoNum type="alphaLcParenR"/>
            </a:pPr>
            <a:r>
              <a:rPr lang="en-US" sz="2200" b="0" i="0" u="none" strike="noStrike" dirty="0">
                <a:solidFill>
                  <a:srgbClr val="000000"/>
                </a:solidFill>
                <a:effectLst/>
                <a:latin typeface="+mn-lt"/>
              </a:rPr>
              <a:t>How does the allocation process ensure that there is sufficient human, fiscal, and infrastructure resources to support our mission and goals? </a:t>
            </a:r>
            <a:endParaRPr lang="en-US" sz="2200" b="0" i="0" u="none" strike="noStrike" dirty="0">
              <a:solidFill>
                <a:srgbClr val="212121"/>
              </a:solidFill>
              <a:effectLst/>
              <a:latin typeface="+mn-lt"/>
            </a:endParaRPr>
          </a:p>
          <a:p>
            <a:pPr marL="914400" marR="0" indent="-457200" algn="l">
              <a:spcBef>
                <a:spcPts val="0"/>
              </a:spcBef>
              <a:spcAft>
                <a:spcPts val="0"/>
              </a:spcAft>
              <a:buFont typeface="+mj-lt"/>
              <a:buAutoNum type="alphaLcParenR"/>
            </a:pPr>
            <a:r>
              <a:rPr lang="en-US" sz="2200" b="0" i="0" u="none" strike="noStrike" dirty="0">
                <a:solidFill>
                  <a:srgbClr val="000000"/>
                </a:solidFill>
                <a:effectLst/>
                <a:latin typeface="+mn-lt"/>
              </a:rPr>
              <a:t>How does UMB measure and ensure its strategic goals are implemented at all levels across the campus?</a:t>
            </a:r>
            <a:endParaRPr lang="en-US" sz="2200" b="0" i="0" u="none" strike="noStrike" dirty="0">
              <a:solidFill>
                <a:srgbClr val="212121"/>
              </a:solidFill>
              <a:effectLst/>
              <a:latin typeface="+mn-lt"/>
            </a:endParaRPr>
          </a:p>
          <a:p>
            <a:pPr marL="914400" marR="0" indent="-457200" algn="l">
              <a:spcBef>
                <a:spcPts val="0"/>
              </a:spcBef>
              <a:spcAft>
                <a:spcPts val="0"/>
              </a:spcAft>
              <a:buFont typeface="+mj-lt"/>
              <a:buAutoNum type="alphaLcParenR"/>
            </a:pPr>
            <a:r>
              <a:rPr lang="en-US" sz="2200" b="0" i="0" u="none" strike="noStrike" dirty="0">
                <a:solidFill>
                  <a:srgbClr val="000000"/>
                </a:solidFill>
                <a:effectLst/>
                <a:latin typeface="+mn-lt"/>
              </a:rPr>
              <a:t>How are the planning and decision-making processes communicated across campus? Are planning and improvement processes clearly documented and communicated?</a:t>
            </a:r>
          </a:p>
          <a:p>
            <a:pPr marL="0" marR="0" algn="l">
              <a:spcBef>
                <a:spcPts val="0"/>
              </a:spcBef>
              <a:spcAft>
                <a:spcPts val="0"/>
              </a:spcAft>
            </a:pPr>
            <a:endParaRPr lang="en-US" sz="2000" b="0" i="0" u="none" strike="noStrike" dirty="0">
              <a:solidFill>
                <a:srgbClr val="212121"/>
              </a:solidFill>
              <a:effectLst/>
              <a:latin typeface="Calibri" panose="020F0502020204030204" pitchFamily="34" charset="0"/>
            </a:endParaRPr>
          </a:p>
          <a:p>
            <a:pPr marL="914400" marR="0" indent="-457200" algn="l">
              <a:spcBef>
                <a:spcPts val="0"/>
              </a:spcBef>
              <a:spcAft>
                <a:spcPts val="0"/>
              </a:spcAft>
            </a:pPr>
            <a:endParaRPr lang="en-US" sz="2200" b="0" i="0" u="none" strike="noStrike" dirty="0">
              <a:solidFill>
                <a:srgbClr val="212121"/>
              </a:solidFill>
              <a:effectLst/>
              <a:latin typeface="+mn-lt"/>
            </a:endParaRP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sz="4000" dirty="0">
              <a:solidFill>
                <a:prstClr val="black"/>
              </a:solidFill>
              <a:latin typeface="Calibri"/>
              <a:cs typeface="+mn-cs"/>
            </a:endParaRPr>
          </a:p>
        </p:txBody>
      </p:sp>
      <p:sp>
        <p:nvSpPr>
          <p:cNvPr id="2" name="Title 1">
            <a:extLst>
              <a:ext uri="{FF2B5EF4-FFF2-40B4-BE49-F238E27FC236}">
                <a16:creationId xmlns:a16="http://schemas.microsoft.com/office/drawing/2014/main" id="{6685FAE2-A63A-91AC-9303-78D708BC78FC}"/>
              </a:ext>
            </a:extLst>
          </p:cNvPr>
          <p:cNvSpPr txBox="1">
            <a:spLocks/>
          </p:cNvSpPr>
          <p:nvPr/>
        </p:nvSpPr>
        <p:spPr>
          <a:xfrm>
            <a:off x="1012370" y="904174"/>
            <a:ext cx="1073991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 </a:t>
            </a:r>
            <a:r>
              <a:rPr lang="en-US" sz="4000" i="0" dirty="0">
                <a:effectLst/>
              </a:rPr>
              <a:t>–</a:t>
            </a:r>
            <a:r>
              <a:rPr lang="en-US" sz="4000" dirty="0">
                <a:latin typeface="Calibri" panose="020F0502020204030204" pitchFamily="34" charset="0"/>
                <a:cs typeface="Calibri" panose="020F0502020204030204" pitchFamily="34" charset="0"/>
              </a:rPr>
              <a:t> Planning, Resources,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Institutional Improvement (continued)</a:t>
            </a:r>
            <a:endParaRPr 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0827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864322-23D2-C373-D598-66D5CA0AB6D4}"/>
              </a:ext>
            </a:extLst>
          </p:cNvPr>
          <p:cNvSpPr>
            <a:spLocks noGrp="1"/>
          </p:cNvSpPr>
          <p:nvPr>
            <p:ph type="subTitle" idx="1"/>
          </p:nvPr>
        </p:nvSpPr>
        <p:spPr>
          <a:xfrm>
            <a:off x="1012370" y="2240059"/>
            <a:ext cx="10025499" cy="4239358"/>
          </a:xfrm>
        </p:spPr>
        <p:txBody>
          <a:bodyPr>
            <a:normAutofit/>
          </a:bodyPr>
          <a:lstStyle/>
          <a:p>
            <a:pPr marL="457200" marR="0" indent="-457200" algn="l">
              <a:spcBef>
                <a:spcPts val="0"/>
              </a:spcBef>
              <a:spcAft>
                <a:spcPts val="0"/>
              </a:spcAft>
              <a:buFont typeface="+mj-lt"/>
              <a:buAutoNum type="arabicPeriod" startAt="3"/>
            </a:pPr>
            <a:r>
              <a:rPr lang="en-US" sz="2200" b="1" i="0" u="none" strike="noStrike" dirty="0">
                <a:solidFill>
                  <a:srgbClr val="000000"/>
                </a:solidFill>
                <a:effectLst/>
                <a:latin typeface="+mn-lt"/>
              </a:rPr>
              <a:t> How does UMB assess the performance and effectiveness of the administrative programs, services, and offices that support the operational and academic functions of the institution?</a:t>
            </a:r>
            <a:endParaRPr lang="en-US" sz="2200" b="0" i="0" u="none" strike="noStrike" dirty="0">
              <a:solidFill>
                <a:srgbClr val="000000"/>
              </a:solidFill>
              <a:effectLst/>
              <a:latin typeface="+mn-lt"/>
            </a:endParaRPr>
          </a:p>
          <a:p>
            <a:pPr marL="914400" marR="0" indent="-457200" algn="l">
              <a:spcBef>
                <a:spcPts val="0"/>
              </a:spcBef>
              <a:spcAft>
                <a:spcPts val="0"/>
              </a:spcAft>
              <a:buFont typeface="+mj-lt"/>
              <a:buAutoNum type="alphaLcParenR"/>
            </a:pPr>
            <a:r>
              <a:rPr lang="en-US" sz="2200" b="0" i="0" u="none" strike="noStrike" dirty="0">
                <a:solidFill>
                  <a:srgbClr val="000000"/>
                </a:solidFill>
                <a:effectLst/>
                <a:latin typeface="+mn-lt"/>
              </a:rPr>
              <a:t>What process is used to periodically assess our planning, resource allocation, and institutional renewal processes? </a:t>
            </a:r>
            <a:endParaRPr lang="en-US" sz="2200" b="0" i="0" u="none" strike="noStrike" dirty="0">
              <a:solidFill>
                <a:srgbClr val="212121"/>
              </a:solidFill>
              <a:effectLst/>
              <a:latin typeface="+mn-lt"/>
            </a:endParaRPr>
          </a:p>
          <a:p>
            <a:pPr marL="914400" marR="0" indent="-457200" algn="l">
              <a:spcBef>
                <a:spcPts val="0"/>
              </a:spcBef>
              <a:spcAft>
                <a:spcPts val="0"/>
              </a:spcAft>
              <a:buFont typeface="+mj-lt"/>
              <a:buAutoNum type="alphaLcParenR"/>
            </a:pPr>
            <a:r>
              <a:rPr lang="en-US" sz="2200" b="0" i="0" u="none" strike="noStrike" dirty="0">
                <a:solidFill>
                  <a:srgbClr val="000000"/>
                </a:solidFill>
                <a:effectLst/>
                <a:latin typeface="+mn-lt"/>
              </a:rPr>
              <a:t>How do we use a systematic approach to improve efficiency, contain costs, and develop revenue streams to support our mission and goals? </a:t>
            </a:r>
            <a:endParaRPr lang="en-US" sz="2200" b="0" i="0" u="none" strike="noStrike" dirty="0">
              <a:solidFill>
                <a:srgbClr val="212121"/>
              </a:solidFill>
              <a:effectLst/>
              <a:latin typeface="+mn-lt"/>
            </a:endParaRPr>
          </a:p>
          <a:p>
            <a:pPr marL="914400" marR="0" indent="-457200" algn="l">
              <a:spcBef>
                <a:spcPts val="0"/>
              </a:spcBef>
              <a:spcAft>
                <a:spcPts val="0"/>
              </a:spcAft>
              <a:buFont typeface="+mj-lt"/>
              <a:buAutoNum type="alphaLcParenR"/>
            </a:pPr>
            <a:r>
              <a:rPr lang="en-US" sz="2200" b="0" i="0" u="none" strike="noStrike" dirty="0">
                <a:solidFill>
                  <a:srgbClr val="000000"/>
                </a:solidFill>
                <a:effectLst/>
                <a:latin typeface="+mn-lt"/>
              </a:rPr>
              <a:t>After reviewing the above questions, how can UMB improve in any of these areas? </a:t>
            </a:r>
            <a:endParaRPr lang="en-US" sz="2200" b="0" i="0" u="none" strike="noStrike" dirty="0">
              <a:solidFill>
                <a:srgbClr val="212121"/>
              </a:solidFill>
              <a:effectLst/>
              <a:latin typeface="+mn-lt"/>
            </a:endParaRPr>
          </a:p>
          <a:p>
            <a:pPr marL="914400" marR="0" indent="-457200" algn="l">
              <a:spcBef>
                <a:spcPts val="0"/>
              </a:spcBef>
              <a:spcAft>
                <a:spcPts val="0"/>
              </a:spcAft>
            </a:pPr>
            <a:endParaRPr lang="en-US" sz="2200" b="0" i="0" u="none" strike="noStrike" dirty="0">
              <a:solidFill>
                <a:srgbClr val="212121"/>
              </a:solidFill>
              <a:effectLst/>
              <a:latin typeface="+mn-lt"/>
            </a:endParaRPr>
          </a:p>
          <a:p>
            <a:pPr marL="0" marR="0" algn="l">
              <a:spcBef>
                <a:spcPts val="0"/>
              </a:spcBef>
              <a:spcAft>
                <a:spcPts val="0"/>
              </a:spcAft>
            </a:pPr>
            <a:r>
              <a:rPr lang="en-US" sz="1800" b="0" i="0" u="none" strike="noStrike" dirty="0">
                <a:solidFill>
                  <a:srgbClr val="000000"/>
                </a:solidFill>
                <a:effectLst/>
                <a:latin typeface="Calibri" panose="020F0502020204030204" pitchFamily="34" charset="0"/>
              </a:rPr>
              <a:t> </a:t>
            </a:r>
            <a:endParaRPr lang="en-US" sz="4000" dirty="0">
              <a:solidFill>
                <a:prstClr val="black"/>
              </a:solidFill>
              <a:latin typeface="Calibri"/>
              <a:cs typeface="+mn-cs"/>
            </a:endParaRPr>
          </a:p>
        </p:txBody>
      </p:sp>
      <p:sp>
        <p:nvSpPr>
          <p:cNvPr id="2" name="Title 1">
            <a:extLst>
              <a:ext uri="{FF2B5EF4-FFF2-40B4-BE49-F238E27FC236}">
                <a16:creationId xmlns:a16="http://schemas.microsoft.com/office/drawing/2014/main" id="{6685FAE2-A63A-91AC-9303-78D708BC78FC}"/>
              </a:ext>
            </a:extLst>
          </p:cNvPr>
          <p:cNvSpPr txBox="1">
            <a:spLocks/>
          </p:cNvSpPr>
          <p:nvPr/>
        </p:nvSpPr>
        <p:spPr>
          <a:xfrm>
            <a:off x="1012370" y="904174"/>
            <a:ext cx="1073991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 </a:t>
            </a:r>
            <a:r>
              <a:rPr lang="en-US" sz="4000" i="0" dirty="0">
                <a:effectLst/>
              </a:rPr>
              <a:t>–</a:t>
            </a:r>
            <a:r>
              <a:rPr lang="en-US" sz="4000" dirty="0">
                <a:latin typeface="Calibri" panose="020F0502020204030204" pitchFamily="34" charset="0"/>
                <a:cs typeface="Calibri" panose="020F0502020204030204" pitchFamily="34" charset="0"/>
              </a:rPr>
              <a:t> Planning, Resources,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Institutional Improvement (continued)</a:t>
            </a:r>
            <a:endParaRPr 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6189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5BD250-F5DF-CC40-953B-4920F5119542}"/>
              </a:ext>
            </a:extLst>
          </p:cNvPr>
          <p:cNvSpPr txBox="1">
            <a:spLocks/>
          </p:cNvSpPr>
          <p:nvPr/>
        </p:nvSpPr>
        <p:spPr>
          <a:xfrm>
            <a:off x="1012371" y="829224"/>
            <a:ext cx="1079987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dirty="0">
                <a:latin typeface="+mn-lt"/>
                <a:cs typeface="Calibri" panose="020F0502020204030204" pitchFamily="34" charset="0"/>
              </a:rPr>
              <a:t>Standard VII </a:t>
            </a:r>
            <a:r>
              <a:rPr lang="en-US" sz="3600" i="0" dirty="0">
                <a:effectLst/>
                <a:latin typeface="+mn-lt"/>
              </a:rPr>
              <a:t>– </a:t>
            </a:r>
            <a:r>
              <a:rPr lang="en-US" sz="3600" dirty="0">
                <a:latin typeface="+mn-lt"/>
                <a:cs typeface="Calibri" panose="020F0502020204030204" pitchFamily="34" charset="0"/>
              </a:rPr>
              <a:t>Governance, Leadership, </a:t>
            </a:r>
            <a:br>
              <a:rPr lang="en-US" sz="3600" dirty="0">
                <a:latin typeface="+mn-lt"/>
                <a:cs typeface="Calibri" panose="020F0502020204030204" pitchFamily="34" charset="0"/>
              </a:rPr>
            </a:br>
            <a:r>
              <a:rPr lang="en-US" sz="3600" dirty="0">
                <a:latin typeface="+mn-lt"/>
                <a:cs typeface="Calibri" panose="020F0502020204030204" pitchFamily="34" charset="0"/>
              </a:rPr>
              <a:t>and Administration</a:t>
            </a:r>
            <a:endParaRPr lang="en-US" sz="3600" b="1" dirty="0">
              <a:solidFill>
                <a:srgbClr val="C00000"/>
              </a:solidFill>
              <a:latin typeface="+mn-lt"/>
              <a:cs typeface="Calibri" panose="020F0502020204030204" pitchFamily="34" charset="0"/>
            </a:endParaRPr>
          </a:p>
        </p:txBody>
      </p:sp>
      <p:sp>
        <p:nvSpPr>
          <p:cNvPr id="2" name="Subtitle 2">
            <a:extLst>
              <a:ext uri="{FF2B5EF4-FFF2-40B4-BE49-F238E27FC236}">
                <a16:creationId xmlns:a16="http://schemas.microsoft.com/office/drawing/2014/main" id="{952933C3-5386-CAED-1FB9-6E2D004E66E4}"/>
              </a:ext>
            </a:extLst>
          </p:cNvPr>
          <p:cNvSpPr>
            <a:spLocks noGrp="1"/>
          </p:cNvSpPr>
          <p:nvPr>
            <p:ph type="subTitle" idx="1"/>
          </p:nvPr>
        </p:nvSpPr>
        <p:spPr>
          <a:xfrm>
            <a:off x="642956" y="5349473"/>
            <a:ext cx="5318932" cy="511633"/>
          </a:xfrm>
        </p:spPr>
        <p:txBody>
          <a:bodyPr>
            <a:normAutofit/>
          </a:bodyPr>
          <a:lstStyle/>
          <a:p>
            <a:pPr lvl="1" algn="l" defTabSz="457200">
              <a:lnSpc>
                <a:spcPct val="100000"/>
              </a:lnSpc>
              <a:spcBef>
                <a:spcPct val="20000"/>
              </a:spcBef>
              <a:defRPr/>
            </a:pPr>
            <a:r>
              <a:rPr lang="en-US" sz="2000" i="1" dirty="0">
                <a:solidFill>
                  <a:prstClr val="black"/>
                </a:solidFill>
                <a:latin typeface="Calibri" panose="020F0502020204030204" pitchFamily="34" charset="0"/>
                <a:cs typeface="Calibri" panose="020F0502020204030204" pitchFamily="34" charset="0"/>
              </a:rPr>
              <a:t>Logistics Committee Liaison: </a:t>
            </a:r>
            <a:r>
              <a:rPr lang="en-US" i="1" dirty="0">
                <a:solidFill>
                  <a:prstClr val="black"/>
                </a:solidFill>
                <a:latin typeface="Calibri" panose="020F0502020204030204" pitchFamily="34" charset="0"/>
                <a:cs typeface="Calibri" panose="020F0502020204030204" pitchFamily="34" charset="0"/>
              </a:rPr>
              <a:t>Michael Brown</a:t>
            </a:r>
          </a:p>
        </p:txBody>
      </p:sp>
      <p:sp>
        <p:nvSpPr>
          <p:cNvPr id="10" name="TextBox 9">
            <a:extLst>
              <a:ext uri="{FF2B5EF4-FFF2-40B4-BE49-F238E27FC236}">
                <a16:creationId xmlns:a16="http://schemas.microsoft.com/office/drawing/2014/main" id="{392B0174-3A90-746C-E370-A0CEAA7A037C}"/>
              </a:ext>
            </a:extLst>
          </p:cNvPr>
          <p:cNvSpPr txBox="1"/>
          <p:nvPr/>
        </p:nvSpPr>
        <p:spPr>
          <a:xfrm>
            <a:off x="642956" y="4114884"/>
            <a:ext cx="2002771" cy="923330"/>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Diane Forbes Berthoud, PhD, MA</a:t>
            </a:r>
          </a:p>
        </p:txBody>
      </p:sp>
      <p:sp>
        <p:nvSpPr>
          <p:cNvPr id="12" name="TextBox 11">
            <a:extLst>
              <a:ext uri="{FF2B5EF4-FFF2-40B4-BE49-F238E27FC236}">
                <a16:creationId xmlns:a16="http://schemas.microsoft.com/office/drawing/2014/main" id="{9F3F128D-F7D2-4E45-D951-833F141BFF29}"/>
              </a:ext>
            </a:extLst>
          </p:cNvPr>
          <p:cNvSpPr txBox="1"/>
          <p:nvPr/>
        </p:nvSpPr>
        <p:spPr>
          <a:xfrm>
            <a:off x="3004775" y="4114884"/>
            <a:ext cx="2286553" cy="646331"/>
          </a:xfrm>
          <a:prstGeom prst="rect">
            <a:avLst/>
          </a:prstGeom>
          <a:noFill/>
        </p:spPr>
        <p:txBody>
          <a:bodyPr wrap="square">
            <a:spAutoFit/>
          </a:bodyPr>
          <a:lstStyle/>
          <a:p>
            <a:pPr lvl="1" algn="l" defTabSz="457200">
              <a:lnSpc>
                <a:spcPct val="100000"/>
              </a:lnSpc>
              <a:spcBef>
                <a:spcPct val="20000"/>
              </a:spcBef>
              <a:defRPr/>
            </a:pPr>
            <a:r>
              <a:rPr lang="en-US" dirty="0">
                <a:solidFill>
                  <a:prstClr val="black"/>
                </a:solidFill>
                <a:latin typeface="Calibri" panose="020F0502020204030204" pitchFamily="34" charset="0"/>
                <a:cs typeface="Calibri" panose="020F0502020204030204" pitchFamily="34" charset="0"/>
              </a:rPr>
              <a:t>Monica Maggiano</a:t>
            </a:r>
          </a:p>
        </p:txBody>
      </p:sp>
      <p:pic>
        <p:nvPicPr>
          <p:cNvPr id="6" name="Picture 5" descr="A person smiling at the camera&#10;&#10;Description automatically generated">
            <a:extLst>
              <a:ext uri="{FF2B5EF4-FFF2-40B4-BE49-F238E27FC236}">
                <a16:creationId xmlns:a16="http://schemas.microsoft.com/office/drawing/2014/main" id="{FB4B83BF-2742-9E3E-F35E-C931E01C7225}"/>
              </a:ext>
            </a:extLst>
          </p:cNvPr>
          <p:cNvPicPr>
            <a:picLocks noChangeAspect="1"/>
          </p:cNvPicPr>
          <p:nvPr/>
        </p:nvPicPr>
        <p:blipFill>
          <a:blip r:embed="rId2"/>
          <a:stretch>
            <a:fillRect/>
          </a:stretch>
        </p:blipFill>
        <p:spPr>
          <a:xfrm>
            <a:off x="1179201" y="1934449"/>
            <a:ext cx="1466526" cy="2180437"/>
          </a:xfrm>
          <a:prstGeom prst="rect">
            <a:avLst/>
          </a:prstGeom>
        </p:spPr>
      </p:pic>
      <p:pic>
        <p:nvPicPr>
          <p:cNvPr id="9" name="Picture 8" descr="A person with long hair wearing a black shirt&#10;&#10;Description automatically generated">
            <a:extLst>
              <a:ext uri="{FF2B5EF4-FFF2-40B4-BE49-F238E27FC236}">
                <a16:creationId xmlns:a16="http://schemas.microsoft.com/office/drawing/2014/main" id="{D784285F-5331-8386-471A-90FF6CC65E47}"/>
              </a:ext>
            </a:extLst>
          </p:cNvPr>
          <p:cNvPicPr>
            <a:picLocks noChangeAspect="1"/>
          </p:cNvPicPr>
          <p:nvPr/>
        </p:nvPicPr>
        <p:blipFill>
          <a:blip r:embed="rId3"/>
          <a:stretch>
            <a:fillRect/>
          </a:stretch>
        </p:blipFill>
        <p:spPr>
          <a:xfrm>
            <a:off x="3526559" y="1934450"/>
            <a:ext cx="1482178" cy="2203707"/>
          </a:xfrm>
          <a:prstGeom prst="rect">
            <a:avLst/>
          </a:prstGeom>
        </p:spPr>
      </p:pic>
    </p:spTree>
    <p:extLst>
      <p:ext uri="{BB962C8B-B14F-4D97-AF65-F5344CB8AC3E}">
        <p14:creationId xmlns:p14="http://schemas.microsoft.com/office/powerpoint/2010/main" val="3289222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45C84AA6-8181-2296-242D-8E72A407303D}"/>
              </a:ext>
            </a:extLst>
          </p:cNvPr>
          <p:cNvSpPr txBox="1">
            <a:spLocks/>
          </p:cNvSpPr>
          <p:nvPr/>
        </p:nvSpPr>
        <p:spPr>
          <a:xfrm>
            <a:off x="1012371" y="2219404"/>
            <a:ext cx="10307270" cy="32500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525" lvl="1" algn="l" defTabSz="457200">
              <a:lnSpc>
                <a:spcPct val="100000"/>
              </a:lnSpc>
              <a:spcBef>
                <a:spcPct val="20000"/>
              </a:spcBef>
              <a:defRPr/>
            </a:pPr>
            <a:r>
              <a:rPr lang="en-US" sz="2000" b="1" i="0" u="none" strike="noStrike" dirty="0">
                <a:solidFill>
                  <a:srgbClr val="333333"/>
                </a:solidFill>
                <a:effectLst/>
                <a:latin typeface="+mn-lt"/>
              </a:rPr>
              <a:t>The institution is governed and administered in a manner that allows it to realize its stated mission and goals in a way that effectively benefits the institution, its students, and the other constituencies it serves. Even when supported by or affiliated with governmental, corporate, religious, educational system, or other unaccredited organizations, the institution has education as its primary purpose, and it operates as an academic institution with appropriate autonomy.</a:t>
            </a:r>
            <a:endParaRPr lang="en-US" sz="4000" b="1" dirty="0">
              <a:solidFill>
                <a:prstClr val="black"/>
              </a:solidFill>
              <a:latin typeface="+mn-lt"/>
              <a:cs typeface="+mn-cs"/>
            </a:endParaRPr>
          </a:p>
        </p:txBody>
      </p:sp>
      <p:sp>
        <p:nvSpPr>
          <p:cNvPr id="7" name="Title 1">
            <a:extLst>
              <a:ext uri="{FF2B5EF4-FFF2-40B4-BE49-F238E27FC236}">
                <a16:creationId xmlns:a16="http://schemas.microsoft.com/office/drawing/2014/main" id="{721C5B5B-02BA-E6D2-1A1D-FDCB1D5E9BAB}"/>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mn-lt"/>
                <a:cs typeface="Calibri" panose="020F0502020204030204" pitchFamily="34" charset="0"/>
              </a:rPr>
              <a:t>Standard VII </a:t>
            </a:r>
            <a:r>
              <a:rPr lang="en-US" sz="4000" i="0" dirty="0">
                <a:effectLst/>
                <a:latin typeface="+mn-lt"/>
              </a:rPr>
              <a:t>–</a:t>
            </a:r>
            <a:r>
              <a:rPr lang="en-US" sz="4000" dirty="0">
                <a:latin typeface="+mn-lt"/>
                <a:cs typeface="Calibri" panose="020F0502020204030204" pitchFamily="34" charset="0"/>
              </a:rPr>
              <a:t> Governance, Leadership,</a:t>
            </a:r>
            <a:br>
              <a:rPr lang="en-US" sz="4000" dirty="0">
                <a:latin typeface="+mn-lt"/>
                <a:cs typeface="Calibri" panose="020F0502020204030204" pitchFamily="34" charset="0"/>
              </a:rPr>
            </a:br>
            <a:r>
              <a:rPr lang="en-US" sz="4000" dirty="0">
                <a:latin typeface="+mn-lt"/>
                <a:cs typeface="Calibri" panose="020F0502020204030204" pitchFamily="34" charset="0"/>
              </a:rPr>
              <a:t>and Administration</a:t>
            </a:r>
            <a:endParaRPr lang="en-US" sz="4000" b="1" dirty="0">
              <a:solidFill>
                <a:srgbClr val="C00000"/>
              </a:solidFill>
              <a:latin typeface="+mn-lt"/>
              <a:cs typeface="Calibri" panose="020F0502020204030204" pitchFamily="34" charset="0"/>
            </a:endParaRPr>
          </a:p>
        </p:txBody>
      </p:sp>
    </p:spTree>
    <p:extLst>
      <p:ext uri="{BB962C8B-B14F-4D97-AF65-F5344CB8AC3E}">
        <p14:creationId xmlns:p14="http://schemas.microsoft.com/office/powerpoint/2010/main" val="1490970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03E7B90C-B241-F091-CF99-122912C92818}"/>
              </a:ext>
            </a:extLst>
          </p:cNvPr>
          <p:cNvSpPr txBox="1">
            <a:spLocks/>
          </p:cNvSpPr>
          <p:nvPr/>
        </p:nvSpPr>
        <p:spPr>
          <a:xfrm>
            <a:off x="1012372" y="2004944"/>
            <a:ext cx="9913132" cy="40238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gn="l">
              <a:spcBef>
                <a:spcPts val="0"/>
              </a:spcBef>
              <a:spcAft>
                <a:spcPts val="0"/>
              </a:spcAft>
              <a:buFont typeface="+mj-lt"/>
              <a:buAutoNum type="arabicPeriod"/>
            </a:pPr>
            <a:r>
              <a:rPr lang="en-US" sz="2000" b="0" i="0" u="none" strike="noStrike" dirty="0">
                <a:solidFill>
                  <a:srgbClr val="212121"/>
                </a:solidFill>
                <a:effectLst/>
                <a:latin typeface="Calibri" panose="020F0502020204030204" pitchFamily="34" charset="0"/>
              </a:rPr>
              <a:t> How do we show that there's a well-defined system of shared governance with written rules that explain what different people involved are responsible for?? How are these policies shared with the campus community?  What evidence exists that the written policies are adhered to?</a:t>
            </a:r>
            <a:br>
              <a:rPr lang="en-US" sz="2000" b="0" i="0" u="none" strike="noStrike" dirty="0">
                <a:solidFill>
                  <a:srgbClr val="212121"/>
                </a:solidFill>
                <a:effectLst/>
                <a:latin typeface="Calibri" panose="020F0502020204030204" pitchFamily="34" charset="0"/>
              </a:rPr>
            </a:br>
            <a:endParaRPr lang="en-US" sz="2000" b="0" i="0" u="none" strike="noStrike" dirty="0">
              <a:solidFill>
                <a:srgbClr val="212121"/>
              </a:solidFill>
              <a:effectLst/>
              <a:latin typeface="Calibri" panose="020F0502020204030204" pitchFamily="34" charset="0"/>
            </a:endParaRPr>
          </a:p>
          <a:p>
            <a:pPr marL="0" marR="0" algn="l">
              <a:spcBef>
                <a:spcPts val="0"/>
              </a:spcBef>
              <a:spcAft>
                <a:spcPts val="0"/>
              </a:spcAft>
              <a:buFont typeface="+mj-lt"/>
              <a:buAutoNum type="arabicPeriod"/>
            </a:pPr>
            <a:r>
              <a:rPr lang="en-US" sz="2000" b="0" i="0" u="none" strike="noStrike" dirty="0">
                <a:solidFill>
                  <a:srgbClr val="212121"/>
                </a:solidFill>
                <a:effectLst/>
                <a:latin typeface="Calibri" panose="020F0502020204030204" pitchFamily="34" charset="0"/>
              </a:rPr>
              <a:t> What structures are in place to avoid conflicts of interest and to make sure that the board and its relevant communities play an appropriate role in the oversight of the institution’s policies and financial affairs?  What processes are in place to identify any need for changes to the structure and membership?</a:t>
            </a:r>
            <a:br>
              <a:rPr lang="en-US" sz="2000" b="0" i="0" u="none" strike="noStrike" dirty="0">
                <a:solidFill>
                  <a:srgbClr val="212121"/>
                </a:solidFill>
                <a:effectLst/>
                <a:latin typeface="Calibri" panose="020F0502020204030204" pitchFamily="34" charset="0"/>
              </a:rPr>
            </a:br>
            <a:endParaRPr lang="en-US" sz="2000" b="0" i="0" u="none" strike="noStrike" dirty="0">
              <a:solidFill>
                <a:srgbClr val="212121"/>
              </a:solidFill>
              <a:effectLst/>
              <a:latin typeface="Calibri" panose="020F0502020204030204" pitchFamily="34" charset="0"/>
            </a:endParaRPr>
          </a:p>
          <a:p>
            <a:pPr marL="0" marR="0" algn="l">
              <a:spcBef>
                <a:spcPts val="0"/>
              </a:spcBef>
              <a:spcAft>
                <a:spcPts val="0"/>
              </a:spcAft>
              <a:buFont typeface="+mj-lt"/>
              <a:buAutoNum type="arabicPeriod"/>
            </a:pPr>
            <a:r>
              <a:rPr lang="en-US" sz="2000" b="0" i="0" u="none" strike="noStrike" dirty="0">
                <a:solidFill>
                  <a:srgbClr val="212121"/>
                </a:solidFill>
                <a:effectLst/>
                <a:latin typeface="Calibri" panose="020F0502020204030204" pitchFamily="34" charset="0"/>
              </a:rPr>
              <a:t> What policies and procedures are there to ensure that the top </a:t>
            </a:r>
            <a:br>
              <a:rPr lang="en-US" sz="2000" b="0" i="0" u="none" strike="noStrike" dirty="0">
                <a:solidFill>
                  <a:srgbClr val="212121"/>
                </a:solidFill>
                <a:effectLst/>
                <a:latin typeface="Calibri" panose="020F0502020204030204" pitchFamily="34" charset="0"/>
              </a:rPr>
            </a:br>
            <a:r>
              <a:rPr lang="en-US" sz="2000" b="0" i="0" u="none" strike="noStrike" dirty="0">
                <a:solidFill>
                  <a:srgbClr val="212121"/>
                </a:solidFill>
                <a:effectLst/>
                <a:latin typeface="Calibri" panose="020F0502020204030204" pitchFamily="34" charset="0"/>
              </a:rPr>
              <a:t>executive and other leaders have the right qualifications,</a:t>
            </a:r>
            <a:br>
              <a:rPr lang="en-US" sz="2000" b="0" i="0" u="none" strike="noStrike" dirty="0">
                <a:solidFill>
                  <a:srgbClr val="212121"/>
                </a:solidFill>
                <a:effectLst/>
                <a:latin typeface="Calibri" panose="020F0502020204030204" pitchFamily="34" charset="0"/>
              </a:rPr>
            </a:br>
            <a:r>
              <a:rPr lang="en-US" sz="2000" b="0" i="0" u="none" strike="noStrike" dirty="0">
                <a:solidFill>
                  <a:srgbClr val="212121"/>
                </a:solidFill>
                <a:effectLst/>
                <a:latin typeface="Calibri" panose="020F0502020204030204" pitchFamily="34" charset="0"/>
              </a:rPr>
              <a:t>experience, resources, and support?</a:t>
            </a:r>
          </a:p>
          <a:p>
            <a:pPr lvl="1" defTabSz="457200">
              <a:lnSpc>
                <a:spcPct val="100000"/>
              </a:lnSpc>
              <a:spcBef>
                <a:spcPct val="20000"/>
              </a:spcBef>
              <a:defRPr/>
            </a:pPr>
            <a:endParaRPr lang="en-US" sz="2200" dirty="0">
              <a:solidFill>
                <a:prstClr val="black"/>
              </a:solidFill>
              <a:latin typeface="Calibri"/>
              <a:cs typeface="+mn-cs"/>
            </a:endParaRPr>
          </a:p>
          <a:p>
            <a:pPr lvl="1" defTabSz="457200">
              <a:lnSpc>
                <a:spcPct val="100000"/>
              </a:lnSpc>
              <a:spcBef>
                <a:spcPct val="20000"/>
              </a:spcBef>
              <a:defRPr/>
            </a:pPr>
            <a:endParaRPr lang="en-US" sz="2200" dirty="0">
              <a:solidFill>
                <a:prstClr val="black"/>
              </a:solidFill>
              <a:latin typeface="Calibri"/>
              <a:cs typeface="+mn-cs"/>
            </a:endParaRPr>
          </a:p>
        </p:txBody>
      </p:sp>
      <p:sp>
        <p:nvSpPr>
          <p:cNvPr id="3" name="Title 1">
            <a:extLst>
              <a:ext uri="{FF2B5EF4-FFF2-40B4-BE49-F238E27FC236}">
                <a16:creationId xmlns:a16="http://schemas.microsoft.com/office/drawing/2014/main" id="{886A5EC8-564B-5058-1DF4-526F6CD7221B}"/>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VII </a:t>
            </a:r>
            <a:r>
              <a:rPr lang="en-US" sz="4000" i="0" dirty="0">
                <a:effectLst/>
                <a:latin typeface="+mn-lt"/>
              </a:rPr>
              <a:t>–</a:t>
            </a:r>
            <a:r>
              <a:rPr lang="en-US" sz="4000" dirty="0">
                <a:latin typeface="+mn-lt"/>
                <a:cs typeface="Calibri" panose="020F0502020204030204" pitchFamily="34" charset="0"/>
              </a:rPr>
              <a:t> </a:t>
            </a:r>
            <a:r>
              <a:rPr lang="en-US" sz="4000" dirty="0">
                <a:latin typeface="Calibri" panose="020F0502020204030204" pitchFamily="34" charset="0"/>
                <a:cs typeface="Calibri" panose="020F0502020204030204" pitchFamily="34" charset="0"/>
              </a:rPr>
              <a:t>Governance, Leadership,</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Administration</a:t>
            </a:r>
            <a:endParaRPr 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2178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03E7B90C-B241-F091-CF99-122912C92818}"/>
              </a:ext>
            </a:extLst>
          </p:cNvPr>
          <p:cNvSpPr txBox="1">
            <a:spLocks/>
          </p:cNvSpPr>
          <p:nvPr/>
        </p:nvSpPr>
        <p:spPr>
          <a:xfrm>
            <a:off x="1012371" y="2110600"/>
            <a:ext cx="10025499" cy="39181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gn="l">
              <a:spcBef>
                <a:spcPts val="0"/>
              </a:spcBef>
              <a:spcAft>
                <a:spcPts val="0"/>
              </a:spcAft>
            </a:pPr>
            <a:r>
              <a:rPr lang="en-US" sz="2000" b="0" i="0" u="none" strike="noStrike" dirty="0">
                <a:solidFill>
                  <a:srgbClr val="212121"/>
                </a:solidFill>
                <a:effectLst/>
                <a:latin typeface="Calibri" panose="020F0502020204030204" pitchFamily="34" charset="0"/>
              </a:rPr>
              <a:t>4. How do we show a clear organizational structure that explains who reports to whom and who makes decisions in different areas?</a:t>
            </a:r>
          </a:p>
          <a:p>
            <a:pPr marL="0" marR="0" algn="l">
              <a:spcBef>
                <a:spcPts val="0"/>
              </a:spcBef>
              <a:spcAft>
                <a:spcPts val="0"/>
              </a:spcAft>
            </a:pPr>
            <a:endParaRPr lang="en-US" sz="20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2000" dirty="0">
                <a:solidFill>
                  <a:srgbClr val="212121"/>
                </a:solidFill>
                <a:latin typeface="Calibri" panose="020F0502020204030204" pitchFamily="34" charset="0"/>
              </a:rPr>
              <a:t>5.</a:t>
            </a:r>
            <a:r>
              <a:rPr lang="en-US" sz="2000" b="0" i="0" u="none" strike="noStrike" dirty="0">
                <a:solidFill>
                  <a:srgbClr val="212121"/>
                </a:solidFill>
                <a:effectLst/>
                <a:latin typeface="Calibri" panose="020F0502020204030204" pitchFamily="34" charset="0"/>
              </a:rPr>
              <a:t> Do we regularly assess how effective our governance, leadership, and administration are?</a:t>
            </a:r>
          </a:p>
          <a:p>
            <a:pPr marL="0" marR="0" algn="l">
              <a:spcBef>
                <a:spcPts val="0"/>
              </a:spcBef>
              <a:spcAft>
                <a:spcPts val="0"/>
              </a:spcAft>
            </a:pPr>
            <a:br>
              <a:rPr lang="en-US" sz="2000" b="0" i="0" u="none" strike="noStrike" dirty="0">
                <a:solidFill>
                  <a:srgbClr val="212121"/>
                </a:solidFill>
                <a:effectLst/>
                <a:latin typeface="Calibri" panose="020F0502020204030204" pitchFamily="34" charset="0"/>
              </a:rPr>
            </a:br>
            <a:r>
              <a:rPr lang="en-US" sz="2000" b="0" i="0" u="none" strike="noStrike" dirty="0">
                <a:solidFill>
                  <a:srgbClr val="212121"/>
                </a:solidFill>
                <a:effectLst/>
                <a:latin typeface="Calibri" panose="020F0502020204030204" pitchFamily="34" charset="0"/>
              </a:rPr>
              <a:t>6. To what extent does UMB’s administration possess skills, time, assistance, technology, and expertise required to perform their duties? How does UMB  use systematic procedures for evaluating administrative units and for using assessment data to enhance operations?</a:t>
            </a:r>
          </a:p>
          <a:p>
            <a:pPr marL="0" marR="0" algn="l">
              <a:spcBef>
                <a:spcPts val="0"/>
              </a:spcBef>
              <a:spcAft>
                <a:spcPts val="0"/>
              </a:spcAft>
            </a:pPr>
            <a:endParaRPr lang="en-US" sz="20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2000" dirty="0">
                <a:solidFill>
                  <a:srgbClr val="212121"/>
                </a:solidFill>
                <a:latin typeface="Calibri" panose="020F0502020204030204" pitchFamily="34" charset="0"/>
              </a:rPr>
              <a:t>7.</a:t>
            </a:r>
            <a:r>
              <a:rPr lang="en-US" sz="2000" b="0" i="0" u="none" strike="noStrike" dirty="0">
                <a:solidFill>
                  <a:srgbClr val="212121"/>
                </a:solidFill>
                <a:effectLst/>
                <a:latin typeface="Calibri" panose="020F0502020204030204" pitchFamily="34" charset="0"/>
              </a:rPr>
              <a:t> What is the role of the UMB Foundation?</a:t>
            </a:r>
          </a:p>
          <a:p>
            <a:pPr lvl="1" defTabSz="457200">
              <a:lnSpc>
                <a:spcPct val="100000"/>
              </a:lnSpc>
              <a:spcBef>
                <a:spcPct val="20000"/>
              </a:spcBef>
              <a:defRPr/>
            </a:pPr>
            <a:endParaRPr lang="en-US" sz="2200" dirty="0">
              <a:solidFill>
                <a:prstClr val="black"/>
              </a:solidFill>
              <a:latin typeface="Calibri"/>
              <a:cs typeface="+mn-cs"/>
            </a:endParaRPr>
          </a:p>
          <a:p>
            <a:pPr lvl="1" defTabSz="457200">
              <a:lnSpc>
                <a:spcPct val="100000"/>
              </a:lnSpc>
              <a:spcBef>
                <a:spcPct val="20000"/>
              </a:spcBef>
              <a:defRPr/>
            </a:pPr>
            <a:endParaRPr lang="en-US" sz="2200" dirty="0">
              <a:solidFill>
                <a:prstClr val="black"/>
              </a:solidFill>
              <a:latin typeface="Calibri"/>
              <a:cs typeface="+mn-cs"/>
            </a:endParaRPr>
          </a:p>
        </p:txBody>
      </p:sp>
      <p:sp>
        <p:nvSpPr>
          <p:cNvPr id="3" name="Title 1">
            <a:extLst>
              <a:ext uri="{FF2B5EF4-FFF2-40B4-BE49-F238E27FC236}">
                <a16:creationId xmlns:a16="http://schemas.microsoft.com/office/drawing/2014/main" id="{886A5EC8-564B-5058-1DF4-526F6CD7221B}"/>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Standard VII </a:t>
            </a:r>
            <a:r>
              <a:rPr lang="en-US" sz="4000" i="0" dirty="0">
                <a:effectLst/>
                <a:latin typeface="+mn-lt"/>
              </a:rPr>
              <a:t>–</a:t>
            </a:r>
            <a:r>
              <a:rPr lang="en-US" sz="4000" dirty="0">
                <a:latin typeface="+mn-lt"/>
                <a:cs typeface="Calibri" panose="020F0502020204030204" pitchFamily="34" charset="0"/>
              </a:rPr>
              <a:t> </a:t>
            </a:r>
            <a:r>
              <a:rPr lang="en-US" sz="4000" dirty="0">
                <a:latin typeface="Calibri" panose="020F0502020204030204" pitchFamily="34" charset="0"/>
                <a:cs typeface="Calibri" panose="020F0502020204030204" pitchFamily="34" charset="0"/>
              </a:rPr>
              <a:t>Governance, Leadership,</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and Administration (continued)</a:t>
            </a:r>
            <a:endParaRPr lang="en-US" sz="40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4342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A41420-3572-313C-7AA8-22C9EE7BC5E1}"/>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Small Group Discussions </a:t>
            </a:r>
          </a:p>
        </p:txBody>
      </p:sp>
      <p:sp>
        <p:nvSpPr>
          <p:cNvPr id="7" name="Subtitle 2">
            <a:extLst>
              <a:ext uri="{FF2B5EF4-FFF2-40B4-BE49-F238E27FC236}">
                <a16:creationId xmlns:a16="http://schemas.microsoft.com/office/drawing/2014/main" id="{88E88FB7-C6AB-2889-4E13-466B1BA74C0B}"/>
              </a:ext>
            </a:extLst>
          </p:cNvPr>
          <p:cNvSpPr txBox="1">
            <a:spLocks/>
          </p:cNvSpPr>
          <p:nvPr/>
        </p:nvSpPr>
        <p:spPr>
          <a:xfrm>
            <a:off x="1012372" y="1709738"/>
            <a:ext cx="9557658" cy="31779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Bef>
                <a:spcPts val="0"/>
              </a:spcBef>
            </a:pPr>
            <a:r>
              <a:rPr lang="en-US" sz="2400" b="0" dirty="0">
                <a:solidFill>
                  <a:schemeClr val="tx1"/>
                </a:solidFill>
                <a:latin typeface="Calibri" panose="020F0502020204030204" pitchFamily="34" charset="0"/>
                <a:cs typeface="Calibri" panose="020F0502020204030204" pitchFamily="34" charset="0"/>
              </a:rPr>
              <a:t>1. Questions to be answered</a:t>
            </a:r>
            <a:br>
              <a:rPr lang="en-US" sz="2400" b="0" dirty="0">
                <a:solidFill>
                  <a:schemeClr val="tx1"/>
                </a:solidFill>
                <a:latin typeface="Calibri" panose="020F0502020204030204" pitchFamily="34" charset="0"/>
                <a:cs typeface="Calibri" panose="020F0502020204030204" pitchFamily="34" charset="0"/>
              </a:rPr>
            </a:br>
            <a:r>
              <a:rPr lang="en-US" sz="2400" b="0" dirty="0">
                <a:solidFill>
                  <a:schemeClr val="tx1"/>
                </a:solidFill>
                <a:latin typeface="Calibri" panose="020F0502020204030204" pitchFamily="34" charset="0"/>
                <a:cs typeface="Calibri" panose="020F0502020204030204" pitchFamily="34" charset="0"/>
              </a:rPr>
              <a:t>2. Potential evidence </a:t>
            </a:r>
            <a:br>
              <a:rPr lang="en-US" sz="2400" b="0" dirty="0">
                <a:latin typeface="Calibri" panose="020F0502020204030204" pitchFamily="34" charset="0"/>
                <a:cs typeface="Calibri" panose="020F0502020204030204" pitchFamily="34" charset="0"/>
              </a:rPr>
            </a:br>
            <a:r>
              <a:rPr lang="en-US" sz="2400" b="0" dirty="0">
                <a:solidFill>
                  <a:schemeClr val="tx1"/>
                </a:solidFill>
                <a:latin typeface="Calibri" panose="020F0502020204030204" pitchFamily="34" charset="0"/>
                <a:cs typeface="Calibri" panose="020F0502020204030204" pitchFamily="34" charset="0"/>
              </a:rPr>
              <a:t>3. Potential recommendations and opportunities</a:t>
            </a:r>
            <a:endParaRPr lang="en-US" sz="4000" dirty="0">
              <a:solidFill>
                <a:prstClr val="black"/>
              </a:solidFill>
              <a:latin typeface="Calibri" panose="020F0502020204030204" pitchFamily="34" charset="0"/>
              <a:cs typeface="Calibri" panose="020F0502020204030204" pitchFamily="34" charset="0"/>
            </a:endParaRPr>
          </a:p>
          <a:p>
            <a:pPr lvl="1" defTabSz="457200">
              <a:lnSpc>
                <a:spcPct val="100000"/>
              </a:lnSpc>
              <a:spcBef>
                <a:spcPct val="20000"/>
              </a:spcBef>
              <a:defRPr/>
            </a:pPr>
            <a:endParaRPr lang="en-US" sz="4000" dirty="0">
              <a:solidFill>
                <a:prstClr val="black"/>
              </a:solidFill>
              <a:latin typeface="Calibri"/>
              <a:cs typeface="+mn-cs"/>
            </a:endParaRPr>
          </a:p>
        </p:txBody>
      </p:sp>
      <p:sp>
        <p:nvSpPr>
          <p:cNvPr id="2" name="TextBox 1">
            <a:extLst>
              <a:ext uri="{FF2B5EF4-FFF2-40B4-BE49-F238E27FC236}">
                <a16:creationId xmlns:a16="http://schemas.microsoft.com/office/drawing/2014/main" id="{A8C82D36-014E-DD9D-ADFA-6BFFA2C9E7A6}"/>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11104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9B93-7263-64C8-F2D2-AFA7754F3657}"/>
              </a:ext>
            </a:extLst>
          </p:cNvPr>
          <p:cNvSpPr>
            <a:spLocks noGrp="1"/>
          </p:cNvSpPr>
          <p:nvPr>
            <p:ph type="ctrTitle"/>
          </p:nvPr>
        </p:nvSpPr>
        <p:spPr>
          <a:xfrm>
            <a:off x="1378299" y="515621"/>
            <a:ext cx="9435402" cy="641329"/>
          </a:xfrm>
        </p:spPr>
        <p:txBody>
          <a:bodyPr anchor="t">
            <a:normAutofit/>
          </a:bodyPr>
          <a:lstStyle/>
          <a:p>
            <a:pPr algn="l"/>
            <a:r>
              <a:rPr lang="en-US" sz="4000" dirty="0">
                <a:latin typeface="Calibri" panose="020F0502020204030204" pitchFamily="34" charset="0"/>
                <a:cs typeface="Calibri" panose="020F0502020204030204" pitchFamily="34" charset="0"/>
              </a:rPr>
              <a:t>Input and Considerations from Your Groups</a:t>
            </a:r>
          </a:p>
        </p:txBody>
      </p:sp>
      <p:sp>
        <p:nvSpPr>
          <p:cNvPr id="6" name="TextBox 5">
            <a:extLst>
              <a:ext uri="{FF2B5EF4-FFF2-40B4-BE49-F238E27FC236}">
                <a16:creationId xmlns:a16="http://schemas.microsoft.com/office/drawing/2014/main" id="{506656E4-5AEE-DB02-61E0-31E6A8DDC283}"/>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7A449B63-B6A2-D56F-8507-F44070930AE9}"/>
              </a:ext>
            </a:extLst>
          </p:cNvPr>
          <p:cNvSpPr txBox="1">
            <a:spLocks/>
          </p:cNvSpPr>
          <p:nvPr/>
        </p:nvSpPr>
        <p:spPr>
          <a:xfrm>
            <a:off x="2052321" y="1340873"/>
            <a:ext cx="7945120" cy="59739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2800" dirty="0">
                <a:latin typeface="Calibri" panose="020F0502020204030204" pitchFamily="34" charset="0"/>
                <a:cs typeface="Calibri" panose="020F0502020204030204" pitchFamily="34" charset="0"/>
              </a:rPr>
              <a:t>Standard I: </a:t>
            </a:r>
            <a:r>
              <a:rPr lang="en-US" sz="2800" b="0" dirty="0">
                <a:latin typeface="Calibri" panose="020F0502020204030204" pitchFamily="34" charset="0"/>
                <a:cs typeface="Calibri" panose="020F0502020204030204" pitchFamily="34" charset="0"/>
                <a:hlinkClick r:id="rId3"/>
              </a:rPr>
              <a:t>https://www.menti.com/al4h92w3i1gu</a:t>
            </a:r>
            <a:r>
              <a:rPr lang="en-US" sz="2800" b="0" dirty="0">
                <a:latin typeface="Calibri" panose="020F0502020204030204" pitchFamily="34" charset="0"/>
                <a:cs typeface="Calibri" panose="020F0502020204030204" pitchFamily="34" charset="0"/>
              </a:rPr>
              <a:t>  </a:t>
            </a:r>
          </a:p>
        </p:txBody>
      </p:sp>
      <p:sp>
        <p:nvSpPr>
          <p:cNvPr id="8" name="Title 1">
            <a:extLst>
              <a:ext uri="{FF2B5EF4-FFF2-40B4-BE49-F238E27FC236}">
                <a16:creationId xmlns:a16="http://schemas.microsoft.com/office/drawing/2014/main" id="{4860B8BA-CFB1-90C5-133D-6C61D19A55FC}"/>
              </a:ext>
            </a:extLst>
          </p:cNvPr>
          <p:cNvSpPr txBox="1">
            <a:spLocks/>
          </p:cNvSpPr>
          <p:nvPr/>
        </p:nvSpPr>
        <p:spPr>
          <a:xfrm>
            <a:off x="2052317" y="3839597"/>
            <a:ext cx="7945122" cy="52080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2800" dirty="0">
                <a:latin typeface="Calibri" panose="020F0502020204030204" pitchFamily="34" charset="0"/>
                <a:cs typeface="Calibri" panose="020F0502020204030204" pitchFamily="34" charset="0"/>
              </a:rPr>
              <a:t>Standard V: </a:t>
            </a:r>
            <a:r>
              <a:rPr lang="en-US" sz="2800" b="0" dirty="0">
                <a:latin typeface="Calibri" panose="020F0502020204030204" pitchFamily="34" charset="0"/>
                <a:cs typeface="Calibri" panose="020F0502020204030204" pitchFamily="34" charset="0"/>
                <a:hlinkClick r:id="rId4"/>
              </a:rPr>
              <a:t>https://www.menti.com/al7hehxwoinp</a:t>
            </a:r>
            <a:r>
              <a:rPr lang="en-US" sz="2800" b="0" dirty="0">
                <a:latin typeface="Calibri" panose="020F0502020204030204" pitchFamily="34" charset="0"/>
                <a:cs typeface="Calibri" panose="020F0502020204030204" pitchFamily="34" charset="0"/>
              </a:rPr>
              <a:t> </a:t>
            </a:r>
          </a:p>
        </p:txBody>
      </p:sp>
      <p:sp>
        <p:nvSpPr>
          <p:cNvPr id="10" name="Title 1">
            <a:extLst>
              <a:ext uri="{FF2B5EF4-FFF2-40B4-BE49-F238E27FC236}">
                <a16:creationId xmlns:a16="http://schemas.microsoft.com/office/drawing/2014/main" id="{B20E9A39-103D-04E9-121F-16AFA9A977C0}"/>
              </a:ext>
            </a:extLst>
          </p:cNvPr>
          <p:cNvSpPr txBox="1">
            <a:spLocks/>
          </p:cNvSpPr>
          <p:nvPr/>
        </p:nvSpPr>
        <p:spPr>
          <a:xfrm>
            <a:off x="2052317" y="1943181"/>
            <a:ext cx="7945121" cy="63700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2800" dirty="0">
                <a:latin typeface="Calibri" panose="020F0502020204030204" pitchFamily="34" charset="0"/>
                <a:cs typeface="Calibri" panose="020F0502020204030204" pitchFamily="34" charset="0"/>
              </a:rPr>
              <a:t>Standard II: </a:t>
            </a:r>
            <a:r>
              <a:rPr lang="en-US" sz="2800" b="0" dirty="0">
                <a:latin typeface="Calibri" panose="020F0502020204030204" pitchFamily="34" charset="0"/>
                <a:cs typeface="Calibri" panose="020F0502020204030204" pitchFamily="34" charset="0"/>
                <a:hlinkClick r:id="rId5"/>
              </a:rPr>
              <a:t>https://www.menti.com/alyxx3eo7rmj</a:t>
            </a:r>
            <a:r>
              <a:rPr lang="en-US" sz="2800" b="0" dirty="0">
                <a:latin typeface="Calibri" panose="020F0502020204030204" pitchFamily="34" charset="0"/>
                <a:cs typeface="Calibri" panose="020F0502020204030204" pitchFamily="34" charset="0"/>
              </a:rPr>
              <a:t> </a:t>
            </a:r>
          </a:p>
        </p:txBody>
      </p:sp>
      <p:sp>
        <p:nvSpPr>
          <p:cNvPr id="11" name="Title 1">
            <a:extLst>
              <a:ext uri="{FF2B5EF4-FFF2-40B4-BE49-F238E27FC236}">
                <a16:creationId xmlns:a16="http://schemas.microsoft.com/office/drawing/2014/main" id="{8E8E53A7-C088-E7F3-CADC-EBC6D103076E}"/>
              </a:ext>
            </a:extLst>
          </p:cNvPr>
          <p:cNvSpPr txBox="1">
            <a:spLocks/>
          </p:cNvSpPr>
          <p:nvPr/>
        </p:nvSpPr>
        <p:spPr>
          <a:xfrm>
            <a:off x="2052317" y="2595367"/>
            <a:ext cx="8260083" cy="58221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2800" dirty="0">
                <a:latin typeface="Calibri" panose="020F0502020204030204" pitchFamily="34" charset="0"/>
                <a:cs typeface="Calibri" panose="020F0502020204030204" pitchFamily="34" charset="0"/>
              </a:rPr>
              <a:t>Standard III: </a:t>
            </a:r>
            <a:r>
              <a:rPr lang="en-US" sz="2800" b="0" dirty="0">
                <a:latin typeface="Calibri" panose="020F0502020204030204" pitchFamily="34" charset="0"/>
                <a:cs typeface="Calibri" panose="020F0502020204030204" pitchFamily="34" charset="0"/>
                <a:hlinkClick r:id="rId6"/>
              </a:rPr>
              <a:t>https://www.menti.com/alwme3959417</a:t>
            </a:r>
            <a:r>
              <a:rPr lang="en-US" sz="2800" b="0" dirty="0">
                <a:latin typeface="Calibri" panose="020F0502020204030204" pitchFamily="34" charset="0"/>
                <a:cs typeface="Calibri" panose="020F0502020204030204" pitchFamily="34" charset="0"/>
              </a:rPr>
              <a:t> </a:t>
            </a:r>
          </a:p>
        </p:txBody>
      </p:sp>
      <p:sp>
        <p:nvSpPr>
          <p:cNvPr id="14" name="Title 1">
            <a:extLst>
              <a:ext uri="{FF2B5EF4-FFF2-40B4-BE49-F238E27FC236}">
                <a16:creationId xmlns:a16="http://schemas.microsoft.com/office/drawing/2014/main" id="{BD1686EB-58C8-1434-CC9B-CE2E86C3093E}"/>
              </a:ext>
            </a:extLst>
          </p:cNvPr>
          <p:cNvSpPr txBox="1">
            <a:spLocks/>
          </p:cNvSpPr>
          <p:nvPr/>
        </p:nvSpPr>
        <p:spPr>
          <a:xfrm>
            <a:off x="2052317" y="3197675"/>
            <a:ext cx="7750631" cy="52080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2800" dirty="0">
                <a:latin typeface="Calibri" panose="020F0502020204030204" pitchFamily="34" charset="0"/>
                <a:cs typeface="Calibri" panose="020F0502020204030204" pitchFamily="34" charset="0"/>
              </a:rPr>
              <a:t>Standard IV: </a:t>
            </a:r>
            <a:r>
              <a:rPr lang="en-US" sz="2800" b="0" dirty="0">
                <a:latin typeface="Calibri" panose="020F0502020204030204" pitchFamily="34" charset="0"/>
                <a:cs typeface="Calibri" panose="020F0502020204030204" pitchFamily="34" charset="0"/>
                <a:hlinkClick r:id="rId7"/>
              </a:rPr>
              <a:t>https://www.menti.com/aljxytdxqu9e</a:t>
            </a:r>
            <a:r>
              <a:rPr lang="en-US" sz="2800" b="0" dirty="0">
                <a:latin typeface="Calibri" panose="020F0502020204030204" pitchFamily="34" charset="0"/>
                <a:cs typeface="Calibri" panose="020F0502020204030204" pitchFamily="34" charset="0"/>
              </a:rPr>
              <a:t> </a:t>
            </a:r>
          </a:p>
        </p:txBody>
      </p:sp>
      <p:sp>
        <p:nvSpPr>
          <p:cNvPr id="15" name="Title 1">
            <a:extLst>
              <a:ext uri="{FF2B5EF4-FFF2-40B4-BE49-F238E27FC236}">
                <a16:creationId xmlns:a16="http://schemas.microsoft.com/office/drawing/2014/main" id="{DCECF109-82F8-9A77-8C8F-1932ECDCA289}"/>
              </a:ext>
            </a:extLst>
          </p:cNvPr>
          <p:cNvSpPr txBox="1">
            <a:spLocks/>
          </p:cNvSpPr>
          <p:nvPr/>
        </p:nvSpPr>
        <p:spPr>
          <a:xfrm>
            <a:off x="2052316" y="5094091"/>
            <a:ext cx="7945120" cy="52080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2800" dirty="0">
                <a:latin typeface="Calibri" panose="020F0502020204030204" pitchFamily="34" charset="0"/>
                <a:cs typeface="Calibri" panose="020F0502020204030204" pitchFamily="34" charset="0"/>
              </a:rPr>
              <a:t>Standard VII: </a:t>
            </a:r>
            <a:r>
              <a:rPr lang="en-US" sz="2800" b="0" dirty="0">
                <a:latin typeface="Calibri" panose="020F0502020204030204" pitchFamily="34" charset="0"/>
                <a:cs typeface="Calibri" panose="020F0502020204030204" pitchFamily="34" charset="0"/>
                <a:hlinkClick r:id="rId8"/>
              </a:rPr>
              <a:t>https://www.menti.com/al8ppt6n1pra</a:t>
            </a:r>
            <a:r>
              <a:rPr lang="en-US" sz="2800" b="0" dirty="0">
                <a:latin typeface="Calibri" panose="020F0502020204030204" pitchFamily="34" charset="0"/>
                <a:cs typeface="Calibri" panose="020F0502020204030204" pitchFamily="34" charset="0"/>
              </a:rPr>
              <a:t> </a:t>
            </a:r>
          </a:p>
        </p:txBody>
      </p:sp>
      <p:sp>
        <p:nvSpPr>
          <p:cNvPr id="16" name="Title 1">
            <a:extLst>
              <a:ext uri="{FF2B5EF4-FFF2-40B4-BE49-F238E27FC236}">
                <a16:creationId xmlns:a16="http://schemas.microsoft.com/office/drawing/2014/main" id="{0E20F2FA-6370-9E65-F13F-F1CE9DD54CA1}"/>
              </a:ext>
            </a:extLst>
          </p:cNvPr>
          <p:cNvSpPr txBox="1">
            <a:spLocks/>
          </p:cNvSpPr>
          <p:nvPr/>
        </p:nvSpPr>
        <p:spPr>
          <a:xfrm>
            <a:off x="2052317" y="4436991"/>
            <a:ext cx="8056884" cy="58221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2800" dirty="0">
                <a:latin typeface="Calibri" panose="020F0502020204030204" pitchFamily="34" charset="0"/>
                <a:cs typeface="Calibri" panose="020F0502020204030204" pitchFamily="34" charset="0"/>
              </a:rPr>
              <a:t>Standard VI: </a:t>
            </a:r>
            <a:r>
              <a:rPr lang="en-US" sz="2800" b="0" dirty="0">
                <a:latin typeface="Calibri" panose="020F0502020204030204" pitchFamily="34" charset="0"/>
                <a:cs typeface="Calibri" panose="020F0502020204030204" pitchFamily="34" charset="0"/>
                <a:hlinkClick r:id="rId9"/>
              </a:rPr>
              <a:t>https://www.menti.com/alosq5oveh8m</a:t>
            </a:r>
            <a:r>
              <a:rPr lang="en-US" sz="2800" b="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544558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618D4D-143C-B28D-C863-5F9413C6721D}"/>
              </a:ext>
            </a:extLst>
          </p:cNvPr>
          <p:cNvSpPr txBox="1"/>
          <p:nvPr/>
        </p:nvSpPr>
        <p:spPr>
          <a:xfrm>
            <a:off x="1012370" y="1975844"/>
            <a:ext cx="10401863" cy="584775"/>
          </a:xfrm>
          <a:prstGeom prst="rect">
            <a:avLst/>
          </a:prstGeom>
          <a:noFill/>
        </p:spPr>
        <p:txBody>
          <a:bodyPr wrap="square" rtlCol="0">
            <a:spAutoFit/>
          </a:bodyPr>
          <a:lstStyle/>
          <a:p>
            <a:r>
              <a:rPr lang="en-US" sz="3200" b="0" i="0" dirty="0">
                <a:solidFill>
                  <a:srgbClr val="000000"/>
                </a:solidFill>
                <a:effectLst/>
                <a:latin typeface="Calibri" panose="020F0502020204030204" pitchFamily="34" charset="0"/>
                <a:cs typeface="Calibri" panose="020F0502020204030204" pitchFamily="34" charset="0"/>
                <a:hlinkClick r:id="rId3"/>
              </a:rPr>
              <a:t>https://www.umaryland.edu/middlestates/</a:t>
            </a:r>
            <a:r>
              <a:rPr lang="en-US" sz="3200" b="0" i="0" dirty="0">
                <a:solidFill>
                  <a:srgbClr val="000000"/>
                </a:solidFill>
                <a:effectLst/>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BC7E98E-A2C5-1A9C-7567-D9F84F6D4460}"/>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2" name="Title 1">
            <a:extLst>
              <a:ext uri="{FF2B5EF4-FFF2-40B4-BE49-F238E27FC236}">
                <a16:creationId xmlns:a16="http://schemas.microsoft.com/office/drawing/2014/main" id="{152424BB-B4AE-7084-5FE5-0F2E4A678386}"/>
              </a:ext>
            </a:extLst>
          </p:cNvPr>
          <p:cNvSpPr txBox="1">
            <a:spLocks/>
          </p:cNvSpPr>
          <p:nvPr/>
        </p:nvSpPr>
        <p:spPr>
          <a:xfrm>
            <a:off x="1012371" y="829224"/>
            <a:ext cx="7579836"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4000" dirty="0">
                <a:latin typeface="Calibri" panose="020F0502020204030204" pitchFamily="34" charset="0"/>
                <a:cs typeface="Calibri" panose="020F0502020204030204" pitchFamily="34" charset="0"/>
              </a:rPr>
              <a:t>For Continued Updates</a:t>
            </a:r>
            <a:endParaRPr lang="en-US" sz="40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3273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5C3086E-B383-7199-FC75-D3F4B72C14F4}"/>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spcAft>
                <a:spcPts val="600"/>
              </a:spcAft>
            </a:pPr>
            <a:r>
              <a:rPr lang="en-US" sz="3300" b="1" i="1" kern="1200" dirty="0">
                <a:solidFill>
                  <a:srgbClr val="FFFFFF"/>
                </a:solidFill>
                <a:latin typeface="+mj-lt"/>
                <a:ea typeface="+mj-ea"/>
                <a:cs typeface="+mj-cs"/>
              </a:rPr>
              <a:t>Click the link to provide feedback about today’s meeting.</a:t>
            </a:r>
          </a:p>
        </p:txBody>
      </p:sp>
      <p:sp>
        <p:nvSpPr>
          <p:cNvPr id="2" name="TextBox 1">
            <a:extLst>
              <a:ext uri="{FF2B5EF4-FFF2-40B4-BE49-F238E27FC236}">
                <a16:creationId xmlns:a16="http://schemas.microsoft.com/office/drawing/2014/main" id="{23A3D0D9-4EE8-F04C-E7B9-73E0715AC19B}"/>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38807D88-5627-6F0F-C199-A266918647FE}"/>
              </a:ext>
            </a:extLst>
          </p:cNvPr>
          <p:cNvSpPr txBox="1"/>
          <p:nvPr/>
        </p:nvSpPr>
        <p:spPr>
          <a:xfrm>
            <a:off x="4530172" y="2702285"/>
            <a:ext cx="6944406" cy="1077218"/>
          </a:xfrm>
          <a:prstGeom prst="rect">
            <a:avLst/>
          </a:prstGeom>
          <a:noFill/>
        </p:spPr>
        <p:txBody>
          <a:bodyPr wrap="square">
            <a:spAutoFit/>
          </a:bodyPr>
          <a:lstStyle/>
          <a:p>
            <a:r>
              <a:rPr lang="en-US" sz="3200" dirty="0">
                <a:hlinkClick r:id="rId2"/>
              </a:rPr>
              <a:t>https://umaryland.az1.qualtrics.com/jfe/form/SV_eL6bx5jvIijaJiC</a:t>
            </a:r>
            <a:r>
              <a:rPr lang="en-US" sz="3200" dirty="0"/>
              <a:t> </a:t>
            </a:r>
          </a:p>
        </p:txBody>
      </p:sp>
    </p:spTree>
    <p:extLst>
      <p:ext uri="{BB962C8B-B14F-4D97-AF65-F5344CB8AC3E}">
        <p14:creationId xmlns:p14="http://schemas.microsoft.com/office/powerpoint/2010/main" val="3940282597"/>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F9999A-52BC-1D47-BF7D-8EECB798B84E}"/>
              </a:ext>
            </a:extLst>
          </p:cNvPr>
          <p:cNvSpPr/>
          <p:nvPr/>
        </p:nvSpPr>
        <p:spPr>
          <a:xfrm>
            <a:off x="5562600" y="697737"/>
            <a:ext cx="2569029" cy="750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DC3FA3A-C6ED-9EB6-313D-134DE4E234A8}"/>
              </a:ext>
            </a:extLst>
          </p:cNvPr>
          <p:cNvGrpSpPr/>
          <p:nvPr/>
        </p:nvGrpSpPr>
        <p:grpSpPr>
          <a:xfrm>
            <a:off x="1469571" y="502090"/>
            <a:ext cx="9318171" cy="5814734"/>
            <a:chOff x="1066800" y="545634"/>
            <a:chExt cx="9318171" cy="5794507"/>
          </a:xfrm>
        </p:grpSpPr>
        <p:sp>
          <p:nvSpPr>
            <p:cNvPr id="14" name="Rectangle 13">
              <a:extLst>
                <a:ext uri="{FF2B5EF4-FFF2-40B4-BE49-F238E27FC236}">
                  <a16:creationId xmlns:a16="http://schemas.microsoft.com/office/drawing/2014/main" id="{157DD5DC-B9E3-A3D8-E65A-54FA6C653154}"/>
                </a:ext>
              </a:extLst>
            </p:cNvPr>
            <p:cNvSpPr/>
            <p:nvPr/>
          </p:nvSpPr>
          <p:spPr>
            <a:xfrm>
              <a:off x="1066800" y="697737"/>
              <a:ext cx="9318171" cy="54091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D68793F-A620-7CF5-92A6-0725F92A9D03}"/>
                </a:ext>
              </a:extLst>
            </p:cNvPr>
            <p:cNvPicPr>
              <a:picLocks noChangeAspect="1"/>
            </p:cNvPicPr>
            <p:nvPr/>
          </p:nvPicPr>
          <p:blipFill>
            <a:blip r:embed="rId3"/>
            <a:stretch>
              <a:fillRect/>
            </a:stretch>
          </p:blipFill>
          <p:spPr>
            <a:xfrm>
              <a:off x="1292050" y="545634"/>
              <a:ext cx="9092921" cy="5794507"/>
            </a:xfrm>
            <a:prstGeom prst="rect">
              <a:avLst/>
            </a:prstGeom>
          </p:spPr>
        </p:pic>
      </p:grpSp>
      <p:sp>
        <p:nvSpPr>
          <p:cNvPr id="2" name="TextBox 1">
            <a:extLst>
              <a:ext uri="{FF2B5EF4-FFF2-40B4-BE49-F238E27FC236}">
                <a16:creationId xmlns:a16="http://schemas.microsoft.com/office/drawing/2014/main" id="{D3CF3955-D3CB-4E47-80D7-8DF6F8F5BA73}"/>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489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0D19-525F-291E-A8E0-38052E539066}"/>
              </a:ext>
            </a:extLst>
          </p:cNvPr>
          <p:cNvSpPr txBox="1">
            <a:spLocks/>
          </p:cNvSpPr>
          <p:nvPr/>
        </p:nvSpPr>
        <p:spPr>
          <a:xfrm>
            <a:off x="990600" y="829224"/>
            <a:ext cx="9677399"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b="1" dirty="0">
                <a:solidFill>
                  <a:srgbClr val="C00000"/>
                </a:solidFill>
                <a:latin typeface="Calibri" panose="020F0502020204030204" pitchFamily="34" charset="0"/>
                <a:cs typeface="Calibri" panose="020F0502020204030204" pitchFamily="34" charset="0"/>
              </a:rPr>
              <a:t>Why Does Middle States Matter?  </a:t>
            </a:r>
            <a:br>
              <a:rPr lang="en-US" sz="2400" b="1" dirty="0">
                <a:solidFill>
                  <a:prstClr val="black">
                    <a:lumMod val="65000"/>
                    <a:lumOff val="35000"/>
                  </a:prstClr>
                </a:solidFill>
                <a:latin typeface="Arial"/>
                <a:cs typeface="Arial"/>
              </a:rPr>
            </a:br>
            <a:endParaRPr lang="en-US" sz="2400" b="1" dirty="0">
              <a:solidFill>
                <a:prstClr val="black">
                  <a:lumMod val="65000"/>
                  <a:lumOff val="35000"/>
                </a:prstClr>
              </a:solidFill>
              <a:latin typeface="Arial"/>
              <a:cs typeface="Arial"/>
            </a:endParaRPr>
          </a:p>
        </p:txBody>
      </p:sp>
      <p:sp>
        <p:nvSpPr>
          <p:cNvPr id="3" name="Subtitle 2">
            <a:extLst>
              <a:ext uri="{FF2B5EF4-FFF2-40B4-BE49-F238E27FC236}">
                <a16:creationId xmlns:a16="http://schemas.microsoft.com/office/drawing/2014/main" id="{8ACD42D8-322D-2542-B0CE-E55F1BBE0F62}"/>
              </a:ext>
            </a:extLst>
          </p:cNvPr>
          <p:cNvSpPr txBox="1">
            <a:spLocks/>
          </p:cNvSpPr>
          <p:nvPr/>
        </p:nvSpPr>
        <p:spPr>
          <a:xfrm>
            <a:off x="990600" y="1511559"/>
            <a:ext cx="10150927" cy="45172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Institutional accreditation provides a “seal of approval” that is a </a:t>
            </a:r>
            <a:r>
              <a:rPr lang="en-US" u="sng" dirty="0">
                <a:latin typeface="Calibri" panose="020F0502020204030204" pitchFamily="34" charset="0"/>
                <a:cs typeface="Calibri" panose="020F0502020204030204" pitchFamily="34" charset="0"/>
              </a:rPr>
              <a:t>prerequisite</a:t>
            </a:r>
            <a:r>
              <a:rPr lang="en-US" dirty="0">
                <a:latin typeface="Calibri" panose="020F0502020204030204" pitchFamily="34" charset="0"/>
                <a:cs typeface="Calibri" panose="020F0502020204030204" pitchFamily="34" charset="0"/>
              </a:rPr>
              <a:t> for receiving federal financial aid funds!</a:t>
            </a:r>
          </a:p>
          <a:p>
            <a:pPr marL="0" indent="0">
              <a:buNone/>
            </a:pPr>
            <a:endParaRPr lang="en-US"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MSCHE mandates that its member institutions meet rigorous and comprehensive standards, which are addressed in the context of the </a:t>
            </a:r>
            <a:r>
              <a:rPr lang="en-US" b="1" dirty="0">
                <a:latin typeface="Calibri" panose="020F0502020204030204" pitchFamily="34" charset="0"/>
                <a:cs typeface="Calibri" panose="020F0502020204030204" pitchFamily="34" charset="0"/>
              </a:rPr>
              <a:t>mission</a:t>
            </a:r>
            <a:r>
              <a:rPr lang="en-US" dirty="0">
                <a:latin typeface="Calibri" panose="020F0502020204030204" pitchFamily="34" charset="0"/>
                <a:cs typeface="Calibri" panose="020F0502020204030204" pitchFamily="34" charset="0"/>
              </a:rPr>
              <a:t> of each institution and within the culture of </a:t>
            </a:r>
            <a:r>
              <a:rPr lang="en-US" b="1" dirty="0">
                <a:latin typeface="Calibri" panose="020F0502020204030204" pitchFamily="34" charset="0"/>
                <a:cs typeface="Calibri" panose="020F0502020204030204" pitchFamily="34" charset="0"/>
              </a:rPr>
              <a:t>ethical practices </a:t>
            </a:r>
            <a:r>
              <a:rPr lang="en-US" dirty="0">
                <a:latin typeface="Calibri" panose="020F0502020204030204" pitchFamily="34" charset="0"/>
                <a:cs typeface="Calibri" panose="020F0502020204030204" pitchFamily="34" charset="0"/>
              </a:rPr>
              <a:t>and </a:t>
            </a:r>
            <a:r>
              <a:rPr lang="en-US" b="1" dirty="0">
                <a:latin typeface="Calibri" panose="020F0502020204030204" pitchFamily="34" charset="0"/>
                <a:cs typeface="Calibri" panose="020F0502020204030204" pitchFamily="34" charset="0"/>
              </a:rPr>
              <a:t>institutional integrity</a:t>
            </a:r>
            <a:r>
              <a:rPr lang="en-US" dirty="0">
                <a:latin typeface="Calibri" panose="020F0502020204030204" pitchFamily="34" charset="0"/>
                <a:cs typeface="Calibri" panose="020F0502020204030204" pitchFamily="34" charset="0"/>
              </a:rPr>
              <a:t>.</a:t>
            </a:r>
          </a:p>
          <a:p>
            <a:pPr marL="0" indent="0">
              <a:buNone/>
            </a:pPr>
            <a:endParaRPr lang="en-US"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If UMB were to lose its accreditation, </a:t>
            </a:r>
            <a:r>
              <a:rPr lang="en-US" b="1" dirty="0">
                <a:solidFill>
                  <a:srgbClr val="C00000"/>
                </a:solidFill>
                <a:latin typeface="Calibri" panose="020F0502020204030204" pitchFamily="34" charset="0"/>
                <a:cs typeface="Calibri" panose="020F0502020204030204" pitchFamily="34" charset="0"/>
              </a:rPr>
              <a:t>EVERY</a:t>
            </a:r>
            <a:r>
              <a:rPr lang="en-US" dirty="0">
                <a:latin typeface="Calibri" panose="020F0502020204030204" pitchFamily="34" charset="0"/>
                <a:cs typeface="Calibri" panose="020F0502020204030204" pitchFamily="34" charset="0"/>
              </a:rPr>
              <a:t> school and program would be at risk.</a:t>
            </a:r>
          </a:p>
        </p:txBody>
      </p:sp>
      <p:sp>
        <p:nvSpPr>
          <p:cNvPr id="4" name="TextBox 3">
            <a:extLst>
              <a:ext uri="{FF2B5EF4-FFF2-40B4-BE49-F238E27FC236}">
                <a16:creationId xmlns:a16="http://schemas.microsoft.com/office/drawing/2014/main" id="{941CDB9D-B7A2-44A4-86C2-ED85E33D3E66}"/>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795488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C387D6-85C9-2206-928C-5A73272593F1}"/>
              </a:ext>
            </a:extLst>
          </p:cNvPr>
          <p:cNvSpPr txBox="1">
            <a:spLocks/>
          </p:cNvSpPr>
          <p:nvPr/>
        </p:nvSpPr>
        <p:spPr>
          <a:xfrm>
            <a:off x="1001487" y="829224"/>
            <a:ext cx="9666512" cy="73831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b="1" dirty="0">
                <a:solidFill>
                  <a:srgbClr val="C00000"/>
                </a:solidFill>
                <a:latin typeface="Calibri" panose="020F0502020204030204" pitchFamily="34" charset="0"/>
                <a:cs typeface="Calibri" panose="020F0502020204030204" pitchFamily="34" charset="0"/>
              </a:rPr>
              <a:t>Middle States Standards and Requirements</a:t>
            </a:r>
          </a:p>
        </p:txBody>
      </p:sp>
      <p:sp>
        <p:nvSpPr>
          <p:cNvPr id="8" name="Subtitle 2">
            <a:extLst>
              <a:ext uri="{FF2B5EF4-FFF2-40B4-BE49-F238E27FC236}">
                <a16:creationId xmlns:a16="http://schemas.microsoft.com/office/drawing/2014/main" id="{A52A44B3-01E9-4FC8-5AF1-2C6811A37E82}"/>
              </a:ext>
            </a:extLst>
          </p:cNvPr>
          <p:cNvSpPr txBox="1">
            <a:spLocks/>
          </p:cNvSpPr>
          <p:nvPr/>
        </p:nvSpPr>
        <p:spPr>
          <a:xfrm>
            <a:off x="1001487" y="1567543"/>
            <a:ext cx="10091056" cy="43667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dirty="0">
                <a:latin typeface="Calibri" panose="020F0502020204030204" pitchFamily="34" charset="0"/>
                <a:cs typeface="Calibri" panose="020F0502020204030204" pitchFamily="34" charset="0"/>
              </a:rPr>
              <a:t>Accredited institutions are expected to demonstrate compliance with MSCHE’s seven standards (and related requirements), to conduct their activities in a manner consistent with the standards and requirements, and to engage in ongoing processes of self-review and improvement.</a:t>
            </a:r>
          </a:p>
          <a:p>
            <a:pPr marL="0" indent="0">
              <a:lnSpc>
                <a:spcPct val="100000"/>
              </a:lnSpc>
              <a:buNone/>
            </a:pPr>
            <a:endParaRPr lang="en-US" sz="1200" b="1" dirty="0">
              <a:latin typeface="Calibri" panose="020F0502020204030204" pitchFamily="34" charset="0"/>
              <a:cs typeface="Calibri" panose="020F0502020204030204" pitchFamily="34" charset="0"/>
            </a:endParaRPr>
          </a:p>
          <a:p>
            <a:pPr marL="457200" marR="0" indent="0">
              <a:spcBef>
                <a:spcPts val="0"/>
              </a:spcBef>
              <a:spcAft>
                <a:spcPts val="0"/>
              </a:spcAft>
              <a:buNone/>
            </a:pPr>
            <a:r>
              <a:rPr lang="en-US" sz="2400" b="1" dirty="0">
                <a:effectLst/>
                <a:latin typeface="+mn-lt"/>
                <a:ea typeface="Calibri" panose="020F0502020204030204" pitchFamily="34" charset="0"/>
                <a:cs typeface="Times New Roman" panose="02020603050405020304" pitchFamily="18" charset="0"/>
              </a:rPr>
              <a:t>Standard I – Mission and Goals</a:t>
            </a:r>
            <a:endParaRPr lang="en-US" sz="2000" b="1" dirty="0">
              <a:effectLst/>
              <a:latin typeface="+mn-lt"/>
              <a:ea typeface="Calibri" panose="020F0502020204030204" pitchFamily="34" charset="0"/>
              <a:cs typeface="Times New Roman" panose="02020603050405020304" pitchFamily="18" charset="0"/>
            </a:endParaRPr>
          </a:p>
          <a:p>
            <a:pPr marL="457200" marR="0" indent="0">
              <a:spcBef>
                <a:spcPts val="0"/>
              </a:spcBef>
              <a:spcAft>
                <a:spcPts val="0"/>
              </a:spcAft>
              <a:buNone/>
            </a:pPr>
            <a:r>
              <a:rPr lang="en-US" sz="2400" b="1" dirty="0">
                <a:effectLst/>
                <a:latin typeface="+mn-lt"/>
                <a:ea typeface="Calibri" panose="020F0502020204030204" pitchFamily="34" charset="0"/>
                <a:cs typeface="Times New Roman" panose="02020603050405020304" pitchFamily="18" charset="0"/>
              </a:rPr>
              <a:t>Standard II – Ethics and Integrity</a:t>
            </a:r>
            <a:endParaRPr lang="en-US" sz="2000" b="1" dirty="0">
              <a:effectLst/>
              <a:latin typeface="+mn-lt"/>
              <a:ea typeface="Calibri" panose="020F0502020204030204" pitchFamily="34" charset="0"/>
              <a:cs typeface="Times New Roman" panose="02020603050405020304" pitchFamily="18" charset="0"/>
            </a:endParaRPr>
          </a:p>
          <a:p>
            <a:pPr marL="457200" marR="0" indent="0">
              <a:spcBef>
                <a:spcPts val="0"/>
              </a:spcBef>
              <a:spcAft>
                <a:spcPts val="0"/>
              </a:spcAft>
              <a:buNone/>
            </a:pPr>
            <a:r>
              <a:rPr lang="en-US" sz="2400" b="1" dirty="0">
                <a:effectLst/>
                <a:latin typeface="+mn-lt"/>
                <a:ea typeface="Calibri" panose="020F0502020204030204" pitchFamily="34" charset="0"/>
                <a:cs typeface="Times New Roman" panose="02020603050405020304" pitchFamily="18" charset="0"/>
              </a:rPr>
              <a:t>Standard III – Design and Delivery of the Student Learning Experience</a:t>
            </a:r>
            <a:endParaRPr lang="en-US" sz="2000" b="1" dirty="0">
              <a:effectLst/>
              <a:latin typeface="+mn-lt"/>
              <a:ea typeface="Calibri" panose="020F0502020204030204" pitchFamily="34" charset="0"/>
              <a:cs typeface="Times New Roman" panose="02020603050405020304" pitchFamily="18" charset="0"/>
            </a:endParaRPr>
          </a:p>
          <a:p>
            <a:pPr marL="457200" marR="0" indent="0">
              <a:spcBef>
                <a:spcPts val="0"/>
              </a:spcBef>
              <a:spcAft>
                <a:spcPts val="0"/>
              </a:spcAft>
              <a:buNone/>
            </a:pPr>
            <a:r>
              <a:rPr lang="en-US" sz="2400" b="1" dirty="0">
                <a:effectLst/>
                <a:latin typeface="+mn-lt"/>
                <a:ea typeface="Calibri" panose="020F0502020204030204" pitchFamily="34" charset="0"/>
                <a:cs typeface="Times New Roman" panose="02020603050405020304" pitchFamily="18" charset="0"/>
              </a:rPr>
              <a:t>Standard IV – Support of the Student Experience</a:t>
            </a:r>
            <a:endParaRPr lang="en-US" sz="2000" b="1" dirty="0">
              <a:effectLst/>
              <a:latin typeface="+mn-lt"/>
              <a:ea typeface="Calibri" panose="020F0502020204030204" pitchFamily="34" charset="0"/>
              <a:cs typeface="Times New Roman" panose="02020603050405020304" pitchFamily="18" charset="0"/>
            </a:endParaRPr>
          </a:p>
          <a:p>
            <a:pPr marL="457200" marR="0" indent="0">
              <a:spcBef>
                <a:spcPts val="0"/>
              </a:spcBef>
              <a:spcAft>
                <a:spcPts val="0"/>
              </a:spcAft>
              <a:buNone/>
            </a:pPr>
            <a:r>
              <a:rPr lang="en-US" sz="2400" b="1" dirty="0">
                <a:effectLst/>
                <a:latin typeface="+mn-lt"/>
                <a:ea typeface="Calibri" panose="020F0502020204030204" pitchFamily="34" charset="0"/>
                <a:cs typeface="Times New Roman" panose="02020603050405020304" pitchFamily="18" charset="0"/>
              </a:rPr>
              <a:t>Standard V – Educational Effectiveness Assessment</a:t>
            </a:r>
            <a:endParaRPr lang="en-US" sz="2000" b="1" dirty="0">
              <a:effectLst/>
              <a:latin typeface="+mn-lt"/>
              <a:ea typeface="Calibri" panose="020F0502020204030204" pitchFamily="34" charset="0"/>
              <a:cs typeface="Times New Roman" panose="02020603050405020304" pitchFamily="18" charset="0"/>
            </a:endParaRPr>
          </a:p>
          <a:p>
            <a:pPr marL="457200" marR="0" indent="0">
              <a:spcBef>
                <a:spcPts val="0"/>
              </a:spcBef>
              <a:spcAft>
                <a:spcPts val="0"/>
              </a:spcAft>
              <a:buNone/>
            </a:pPr>
            <a:r>
              <a:rPr lang="en-US" sz="2400" b="1" dirty="0">
                <a:effectLst/>
                <a:latin typeface="+mn-lt"/>
                <a:ea typeface="Calibri" panose="020F0502020204030204" pitchFamily="34" charset="0"/>
                <a:cs typeface="Times New Roman" panose="02020603050405020304" pitchFamily="18" charset="0"/>
              </a:rPr>
              <a:t>Standard VI – Planning, Resources, and Institutional Improvement</a:t>
            </a:r>
            <a:endParaRPr lang="en-US" sz="2000" b="1" dirty="0">
              <a:effectLst/>
              <a:latin typeface="+mn-lt"/>
              <a:ea typeface="Calibri" panose="020F0502020204030204" pitchFamily="34" charset="0"/>
              <a:cs typeface="Times New Roman" panose="02020603050405020304" pitchFamily="18" charset="0"/>
            </a:endParaRPr>
          </a:p>
          <a:p>
            <a:pPr marL="457200" marR="0" indent="0">
              <a:spcBef>
                <a:spcPts val="0"/>
              </a:spcBef>
              <a:spcAft>
                <a:spcPts val="0"/>
              </a:spcAft>
              <a:buNone/>
            </a:pPr>
            <a:r>
              <a:rPr lang="en-US" sz="2400" b="1" dirty="0">
                <a:effectLst/>
                <a:latin typeface="+mn-lt"/>
                <a:ea typeface="Times New Roman" panose="02020603050405020304" pitchFamily="18" charset="0"/>
              </a:rPr>
              <a:t>Standard VII – Governance, Leadership, and Administration</a:t>
            </a:r>
            <a:endParaRPr lang="en-US" sz="2000" b="1" dirty="0">
              <a:effectLst/>
              <a:latin typeface="+mn-lt"/>
              <a:ea typeface="Times New Roman" panose="02020603050405020304" pitchFamily="18" charset="0"/>
            </a:endParaRPr>
          </a:p>
          <a:p>
            <a:pPr marL="0" indent="0">
              <a:lnSpc>
                <a:spcPct val="100000"/>
              </a:lnSpc>
              <a:buNone/>
            </a:pPr>
            <a:endParaRPr lang="en-US" sz="2400" b="1" dirty="0">
              <a:latin typeface="Calibri" panose="020F0502020204030204" pitchFamily="34" charset="0"/>
              <a:cs typeface="Calibri" panose="020F0502020204030204" pitchFamily="34" charset="0"/>
            </a:endParaRPr>
          </a:p>
          <a:p>
            <a:pPr marL="0" indent="0">
              <a:lnSpc>
                <a:spcPct val="100000"/>
              </a:lnSpc>
              <a:buNone/>
            </a:pPr>
            <a:endParaRPr lang="en-US" sz="24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16E35D9-5567-8CA5-1994-5E2C394EFF8A}"/>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16707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2371" y="1659285"/>
            <a:ext cx="9971315" cy="3908762"/>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The accreditation process has two main parts:</a:t>
            </a: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The creation and submission of a Self-Study report to MSCHE.</a:t>
            </a: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A multiday site visit and review in spring 2025 by a team composed of peer evaluators from other accredited institutions organized by MSCHE.</a:t>
            </a:r>
          </a:p>
          <a:p>
            <a:endParaRPr lang="en-US" sz="1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UMB’s MSCHE accreditation was reaffirmed in June 2016.</a:t>
            </a:r>
          </a:p>
          <a:p>
            <a:endParaRPr lang="en-US" sz="1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UMB’s accreditation status will be acted on again by MSCHE in 2025.  </a:t>
            </a:r>
          </a:p>
        </p:txBody>
      </p:sp>
      <p:sp>
        <p:nvSpPr>
          <p:cNvPr id="2" name="Title 1">
            <a:extLst>
              <a:ext uri="{FF2B5EF4-FFF2-40B4-BE49-F238E27FC236}">
                <a16:creationId xmlns:a16="http://schemas.microsoft.com/office/drawing/2014/main" id="{97309A67-FF64-D96D-7BCB-89803289F6BE}"/>
              </a:ext>
            </a:extLst>
          </p:cNvPr>
          <p:cNvSpPr txBox="1">
            <a:spLocks/>
          </p:cNvSpPr>
          <p:nvPr/>
        </p:nvSpPr>
        <p:spPr>
          <a:xfrm>
            <a:off x="1012371" y="829225"/>
            <a:ext cx="9655628" cy="7009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b="1" dirty="0">
                <a:solidFill>
                  <a:srgbClr val="C00000"/>
                </a:solidFill>
                <a:latin typeface="Calibri" panose="020F0502020204030204" pitchFamily="34" charset="0"/>
                <a:cs typeface="Calibri" panose="020F0502020204030204" pitchFamily="34" charset="0"/>
              </a:rPr>
              <a:t>UMB’s Accreditation Components and History</a:t>
            </a:r>
          </a:p>
        </p:txBody>
      </p:sp>
      <p:sp>
        <p:nvSpPr>
          <p:cNvPr id="3" name="TextBox 2">
            <a:extLst>
              <a:ext uri="{FF2B5EF4-FFF2-40B4-BE49-F238E27FC236}">
                <a16:creationId xmlns:a16="http://schemas.microsoft.com/office/drawing/2014/main" id="{A4B3E060-09B3-F802-36E2-13A84676E3AD}"/>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767060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93AD5E-3C8D-C0C4-AD4F-3E4CDCFF3E58}"/>
              </a:ext>
            </a:extLst>
          </p:cNvPr>
          <p:cNvSpPr txBox="1"/>
          <p:nvPr/>
        </p:nvSpPr>
        <p:spPr>
          <a:xfrm>
            <a:off x="7015397" y="2308485"/>
            <a:ext cx="184731" cy="369332"/>
          </a:xfrm>
          <a:prstGeom prst="rect">
            <a:avLst/>
          </a:prstGeom>
          <a:noFill/>
        </p:spPr>
        <p:txBody>
          <a:bodyPr wrap="none" rtlCol="0">
            <a:spAutoFit/>
          </a:bodyPr>
          <a:lstStyle/>
          <a:p>
            <a:endParaRPr lang="en-US" dirty="0"/>
          </a:p>
        </p:txBody>
      </p:sp>
      <p:sp>
        <p:nvSpPr>
          <p:cNvPr id="2" name="Title 1">
            <a:extLst>
              <a:ext uri="{FF2B5EF4-FFF2-40B4-BE49-F238E27FC236}">
                <a16:creationId xmlns:a16="http://schemas.microsoft.com/office/drawing/2014/main" id="{1F92CE89-5EF0-D4AE-B139-3E7D6F28DA64}"/>
              </a:ext>
            </a:extLst>
          </p:cNvPr>
          <p:cNvSpPr txBox="1">
            <a:spLocks/>
          </p:cNvSpPr>
          <p:nvPr/>
        </p:nvSpPr>
        <p:spPr>
          <a:xfrm>
            <a:off x="1012371" y="829224"/>
            <a:ext cx="9655628" cy="86302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i="0" dirty="0">
                <a:effectLst/>
                <a:latin typeface="Calibri" panose="020F0502020204030204" pitchFamily="34" charset="0"/>
                <a:cs typeface="Calibri" panose="020F0502020204030204" pitchFamily="34" charset="0"/>
              </a:rPr>
              <a:t>Intended Outcomes of the Self-Study</a:t>
            </a:r>
            <a:endParaRPr lang="en-US" sz="3600" b="1" dirty="0">
              <a:solidFill>
                <a:srgbClr val="C0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4EE003E-1543-BC00-CCB0-59B7F4F4976E}"/>
              </a:ext>
            </a:extLst>
          </p:cNvPr>
          <p:cNvSpPr txBox="1"/>
          <p:nvPr/>
        </p:nvSpPr>
        <p:spPr>
          <a:xfrm>
            <a:off x="1012372" y="1659285"/>
            <a:ext cx="9857792" cy="4216539"/>
          </a:xfrm>
          <a:prstGeom prst="rect">
            <a:avLst/>
          </a:prstGeom>
          <a:noFill/>
        </p:spPr>
        <p:txBody>
          <a:bodyPr wrap="square" rtlCol="0">
            <a:spAutoFit/>
          </a:bodyPr>
          <a:lstStyle/>
          <a:p>
            <a:pPr marL="457200" indent="-457200" algn="l">
              <a:buFont typeface="Arial" panose="020B0604020202020204" pitchFamily="34" charset="0"/>
              <a:buChar char="•"/>
            </a:pPr>
            <a:r>
              <a:rPr lang="en-US" sz="2800" b="0" i="0" dirty="0">
                <a:effectLst/>
              </a:rPr>
              <a:t>To engage in an inclusive and transparent self-appraisal process.</a:t>
            </a:r>
          </a:p>
          <a:p>
            <a:pPr algn="l"/>
            <a:endParaRPr lang="en-US" sz="1200" b="0" i="0" dirty="0">
              <a:effectLst/>
            </a:endParaRPr>
          </a:p>
          <a:p>
            <a:pPr marL="457200" indent="-457200" algn="l">
              <a:buFont typeface="Arial" panose="020B0604020202020204" pitchFamily="34" charset="0"/>
              <a:buChar char="•"/>
            </a:pPr>
            <a:r>
              <a:rPr lang="en-US" sz="2800" b="0" i="0" dirty="0">
                <a:effectLst/>
              </a:rPr>
              <a:t>To produce a Self-Study report that demonstrates compliance with the seven standards and related requirements.</a:t>
            </a:r>
          </a:p>
          <a:p>
            <a:pPr algn="l"/>
            <a:endParaRPr lang="en-US" sz="1200" b="0" i="0" dirty="0">
              <a:effectLst/>
            </a:endParaRPr>
          </a:p>
          <a:p>
            <a:pPr marL="457200" indent="-457200" algn="l">
              <a:buFont typeface="Arial" panose="020B0604020202020204" pitchFamily="34" charset="0"/>
              <a:buChar char="•"/>
            </a:pPr>
            <a:r>
              <a:rPr lang="en-US" sz="2800" b="0" i="0" dirty="0">
                <a:effectLst/>
              </a:rPr>
              <a:t>To develop forward-looking recommendations to inform UMB’s next Strategic Plan to move the institution further along in its quest for excellence in graduate and professional education, research, clinical activities, and service for the public.</a:t>
            </a:r>
          </a:p>
          <a:p>
            <a:pPr lvl="1" defTabSz="457200">
              <a:lnSpc>
                <a:spcPct val="100000"/>
              </a:lnSpc>
              <a:spcBef>
                <a:spcPct val="20000"/>
              </a:spcBef>
              <a:defRPr/>
            </a:pPr>
            <a:endParaRPr lang="en-US" sz="4000" dirty="0">
              <a:solidFill>
                <a:prstClr val="black"/>
              </a:solidFill>
              <a:latin typeface="Calibri"/>
              <a:cs typeface="+mn-cs"/>
            </a:endParaRPr>
          </a:p>
        </p:txBody>
      </p:sp>
      <p:sp>
        <p:nvSpPr>
          <p:cNvPr id="3" name="TextBox 2">
            <a:extLst>
              <a:ext uri="{FF2B5EF4-FFF2-40B4-BE49-F238E27FC236}">
                <a16:creationId xmlns:a16="http://schemas.microsoft.com/office/drawing/2014/main" id="{3C6C9D11-BF62-5946-8389-58F415D397EA}"/>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55549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93AD5E-3C8D-C0C4-AD4F-3E4CDCFF3E58}"/>
              </a:ext>
            </a:extLst>
          </p:cNvPr>
          <p:cNvSpPr txBox="1"/>
          <p:nvPr/>
        </p:nvSpPr>
        <p:spPr>
          <a:xfrm>
            <a:off x="7015397" y="2308485"/>
            <a:ext cx="184731" cy="369332"/>
          </a:xfrm>
          <a:prstGeom prst="rect">
            <a:avLst/>
          </a:prstGeom>
          <a:noFill/>
        </p:spPr>
        <p:txBody>
          <a:bodyPr wrap="none" rtlCol="0">
            <a:spAutoFit/>
          </a:bodyPr>
          <a:lstStyle/>
          <a:p>
            <a:endParaRPr lang="en-US" dirty="0"/>
          </a:p>
        </p:txBody>
      </p:sp>
      <p:sp>
        <p:nvSpPr>
          <p:cNvPr id="2" name="Title 1">
            <a:extLst>
              <a:ext uri="{FF2B5EF4-FFF2-40B4-BE49-F238E27FC236}">
                <a16:creationId xmlns:a16="http://schemas.microsoft.com/office/drawing/2014/main" id="{79F371E8-85E0-8118-4DD3-5FC238215620}"/>
              </a:ext>
            </a:extLst>
          </p:cNvPr>
          <p:cNvSpPr txBox="1">
            <a:spLocks/>
          </p:cNvSpPr>
          <p:nvPr/>
        </p:nvSpPr>
        <p:spPr>
          <a:xfrm>
            <a:off x="1012371" y="829224"/>
            <a:ext cx="9655628" cy="7358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kern="1200">
                <a:solidFill>
                  <a:srgbClr val="C00000"/>
                </a:solidFill>
                <a:latin typeface="Arial" panose="020B0604020202020204" pitchFamily="34" charset="0"/>
                <a:ea typeface="+mj-ea"/>
                <a:cs typeface="Arial" panose="020B0604020202020204" pitchFamily="34" charset="0"/>
              </a:defRPr>
            </a:lvl1pPr>
          </a:lstStyle>
          <a:p>
            <a:pPr algn="l"/>
            <a:r>
              <a:rPr lang="en-US" sz="3600" dirty="0">
                <a:latin typeface="Calibri" panose="020F0502020204030204" pitchFamily="34" charset="0"/>
                <a:cs typeface="Calibri" panose="020F0502020204030204" pitchFamily="34" charset="0"/>
              </a:rPr>
              <a:t>What Are Today’s Objectives?</a:t>
            </a:r>
            <a:endParaRPr lang="en-US" sz="3600" b="1" dirty="0">
              <a:solidFill>
                <a:srgbClr val="C0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E4B0B55-47DD-9913-B0E6-F9A105E592F1}"/>
              </a:ext>
            </a:extLst>
          </p:cNvPr>
          <p:cNvSpPr txBox="1"/>
          <p:nvPr/>
        </p:nvSpPr>
        <p:spPr>
          <a:xfrm>
            <a:off x="1012371" y="1565031"/>
            <a:ext cx="9829800" cy="4616648"/>
          </a:xfrm>
          <a:prstGeom prst="rect">
            <a:avLst/>
          </a:prstGeom>
          <a:noFill/>
        </p:spPr>
        <p:txBody>
          <a:bodyPr wrap="square" rtlCol="0">
            <a:spAutoFit/>
          </a:bodyPr>
          <a:lstStyle/>
          <a:p>
            <a:pPr marL="466725" lvl="1" indent="-457200" algn="l" defTabSz="457200">
              <a:lnSpc>
                <a:spcPct val="100000"/>
              </a:lnSpc>
              <a:spcBef>
                <a:spcPct val="20000"/>
              </a:spcBef>
              <a:buFont typeface="Arial" panose="020B0604020202020204" pitchFamily="34" charset="0"/>
              <a:buChar char="•"/>
              <a:defRPr/>
            </a:pPr>
            <a:r>
              <a:rPr lang="en-US" sz="3000" dirty="0">
                <a:solidFill>
                  <a:prstClr val="black"/>
                </a:solidFill>
              </a:rPr>
              <a:t>Divide into small groups to assist the Working Groups in their assessment of UMB’s satisfaction of the relevant standard and related requirements.</a:t>
            </a:r>
          </a:p>
          <a:p>
            <a:pPr marL="9525" lvl="1" algn="l" defTabSz="457200">
              <a:lnSpc>
                <a:spcPct val="100000"/>
              </a:lnSpc>
              <a:spcBef>
                <a:spcPct val="20000"/>
              </a:spcBef>
              <a:defRPr/>
            </a:pPr>
            <a:endParaRPr lang="en-US" sz="1400" dirty="0">
              <a:solidFill>
                <a:prstClr val="black"/>
              </a:solidFill>
            </a:endParaRPr>
          </a:p>
          <a:p>
            <a:pPr marL="466725" lvl="1" indent="-457200" algn="l" defTabSz="457200">
              <a:lnSpc>
                <a:spcPct val="100000"/>
              </a:lnSpc>
              <a:spcBef>
                <a:spcPct val="20000"/>
              </a:spcBef>
              <a:buFont typeface="Arial" panose="020B0604020202020204" pitchFamily="34" charset="0"/>
              <a:buChar char="•"/>
              <a:defRPr/>
            </a:pPr>
            <a:r>
              <a:rPr lang="en-US" sz="3000" dirty="0">
                <a:solidFill>
                  <a:prstClr val="black"/>
                </a:solidFill>
              </a:rPr>
              <a:t>Small groups also will consider questions seeking to identify opportunities for improvement.</a:t>
            </a:r>
          </a:p>
          <a:p>
            <a:pPr marL="9525" lvl="1" algn="l" defTabSz="457200">
              <a:lnSpc>
                <a:spcPct val="100000"/>
              </a:lnSpc>
              <a:spcBef>
                <a:spcPct val="20000"/>
              </a:spcBef>
              <a:defRPr/>
            </a:pPr>
            <a:endParaRPr lang="en-US" sz="1400" dirty="0">
              <a:solidFill>
                <a:prstClr val="black"/>
              </a:solidFill>
            </a:endParaRPr>
          </a:p>
          <a:p>
            <a:pPr marL="466725" lvl="1" indent="-457200" defTabSz="457200">
              <a:spcBef>
                <a:spcPct val="20000"/>
              </a:spcBef>
              <a:buFont typeface="Arial" panose="020B0604020202020204" pitchFamily="34" charset="0"/>
              <a:buChar char="•"/>
              <a:defRPr/>
            </a:pPr>
            <a:r>
              <a:rPr lang="en-US" sz="3000" dirty="0">
                <a:cs typeface="Calibri" panose="020F0502020204030204" pitchFamily="34" charset="0"/>
              </a:rPr>
              <a:t>This town hall is an important part of UMB’s self-review process. Thank you for taking the time to be engaged!</a:t>
            </a:r>
          </a:p>
          <a:p>
            <a:pPr marL="9525" lvl="1" algn="l" defTabSz="457200">
              <a:lnSpc>
                <a:spcPct val="100000"/>
              </a:lnSpc>
              <a:spcBef>
                <a:spcPct val="20000"/>
              </a:spcBef>
              <a:defRPr/>
            </a:pPr>
            <a:endParaRPr lang="en-US" sz="3200" dirty="0">
              <a:solidFill>
                <a:prstClr val="black"/>
              </a:solidFill>
            </a:endParaRPr>
          </a:p>
        </p:txBody>
      </p:sp>
      <p:sp>
        <p:nvSpPr>
          <p:cNvPr id="3" name="TextBox 2">
            <a:extLst>
              <a:ext uri="{FF2B5EF4-FFF2-40B4-BE49-F238E27FC236}">
                <a16:creationId xmlns:a16="http://schemas.microsoft.com/office/drawing/2014/main" id="{F480E234-6E6A-AE3E-CA01-D3245777827E}"/>
              </a:ext>
            </a:extLst>
          </p:cNvPr>
          <p:cNvSpPr txBox="1"/>
          <p:nvPr/>
        </p:nvSpPr>
        <p:spPr>
          <a:xfrm>
            <a:off x="7750628" y="268634"/>
            <a:ext cx="4310743" cy="276999"/>
          </a:xfrm>
          <a:prstGeom prst="rect">
            <a:avLst/>
          </a:prstGeom>
          <a:noFill/>
        </p:spPr>
        <p:txBody>
          <a:bodyPr wrap="square" rtlCol="0">
            <a:spAutoFit/>
          </a:bodyPr>
          <a:lstStyle/>
          <a:p>
            <a:pPr algn="r"/>
            <a:r>
              <a:rPr kumimoji="0" lang="en-US" sz="1200" b="1" i="0"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Nov. 16, 2023, Town Hall: </a:t>
            </a:r>
            <a:r>
              <a:rPr lang="en-US" sz="1200" dirty="0">
                <a:ea typeface="+mj-ea"/>
              </a:rPr>
              <a:t>All Standards</a:t>
            </a:r>
            <a:endParaRPr kumimoji="0" lang="en-US" sz="1200" b="1" i="1"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18378578"/>
      </p:ext>
    </p:extLst>
  </p:cSld>
  <p:clrMapOvr>
    <a:masterClrMapping/>
  </p:clrMapOvr>
</p:sld>
</file>

<file path=ppt/theme/theme1.xml><?xml version="1.0" encoding="utf-8"?>
<a:theme xmlns:a="http://schemas.openxmlformats.org/drawingml/2006/main" name="Title Slide 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 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 B">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FEE29E1524E845B18A844C1D494F47" ma:contentTypeVersion="14" ma:contentTypeDescription="Create a new document." ma:contentTypeScope="" ma:versionID="843daa72827f1f9aa2864368309e445d">
  <xsd:schema xmlns:xsd="http://www.w3.org/2001/XMLSchema" xmlns:xs="http://www.w3.org/2001/XMLSchema" xmlns:p="http://schemas.microsoft.com/office/2006/metadata/properties" xmlns:ns2="c7934ccb-6494-414c-b99e-9951ca8b15a7" xmlns:ns3="59696ad1-349c-494a-9d43-849d28a95f57" targetNamespace="http://schemas.microsoft.com/office/2006/metadata/properties" ma:root="true" ma:fieldsID="d2d557fc32b5db0073f9ba4fd4713dbe" ns2:_="" ns3:_="">
    <xsd:import namespace="c7934ccb-6494-414c-b99e-9951ca8b15a7"/>
    <xsd:import namespace="59696ad1-349c-494a-9d43-849d28a95f5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934ccb-6494-414c-b99e-9951ca8b15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d37ae30-1c3a-40e1-94c5-05ea5a1665a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696ad1-349c-494a-9d43-849d28a95f5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9d6d572-f885-43aa-89a3-42100f51c64d}" ma:internalName="TaxCatchAll" ma:showField="CatchAllData" ma:web="59696ad1-349c-494a-9d43-849d28a95f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934ccb-6494-414c-b99e-9951ca8b15a7">
      <Terms xmlns="http://schemas.microsoft.com/office/infopath/2007/PartnerControls"/>
    </lcf76f155ced4ddcb4097134ff3c332f>
    <TaxCatchAll xmlns="59696ad1-349c-494a-9d43-849d28a95f57" xsi:nil="true"/>
  </documentManagement>
</p:properties>
</file>

<file path=customXml/itemProps1.xml><?xml version="1.0" encoding="utf-8"?>
<ds:datastoreItem xmlns:ds="http://schemas.openxmlformats.org/officeDocument/2006/customXml" ds:itemID="{C512F1ED-803B-4333-849D-95D6D2355A6D}">
  <ds:schemaRefs>
    <ds:schemaRef ds:uri="http://schemas.microsoft.com/sharepoint/v3/contenttype/forms"/>
  </ds:schemaRefs>
</ds:datastoreItem>
</file>

<file path=customXml/itemProps2.xml><?xml version="1.0" encoding="utf-8"?>
<ds:datastoreItem xmlns:ds="http://schemas.openxmlformats.org/officeDocument/2006/customXml" ds:itemID="{9C0234AB-336D-471B-B6D8-2069502970C7}">
  <ds:schemaRefs>
    <ds:schemaRef ds:uri="59696ad1-349c-494a-9d43-849d28a95f57"/>
    <ds:schemaRef ds:uri="c7934ccb-6494-414c-b99e-9951ca8b15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7CCD80-D4E2-4F09-A62E-E188A9AD1D0E}">
  <ds:schemaRefs>
    <ds:schemaRef ds:uri="http://schemas.microsoft.com/office/2006/metadata/properties"/>
    <ds:schemaRef ds:uri="http://schemas.microsoft.com/office/2006/documentManagement/types"/>
    <ds:schemaRef ds:uri="http://www.w3.org/XML/1998/namespace"/>
    <ds:schemaRef ds:uri="http://purl.org/dc/elements/1.1/"/>
    <ds:schemaRef ds:uri="c7934ccb-6494-414c-b99e-9951ca8b15a7"/>
    <ds:schemaRef ds:uri="59696ad1-349c-494a-9d43-849d28a95f57"/>
    <ds:schemaRef ds:uri="http://purl.org/dc/terms/"/>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1557</TotalTime>
  <Words>3671</Words>
  <Application>Microsoft Macintosh PowerPoint</Application>
  <PresentationFormat>Widescreen</PresentationFormat>
  <Paragraphs>311</Paragraphs>
  <Slides>39</Slides>
  <Notes>28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39</vt:i4>
      </vt:variant>
    </vt:vector>
  </HeadingPairs>
  <TitlesOfParts>
    <vt:vector size="49" baseType="lpstr">
      <vt:lpstr>72</vt:lpstr>
      <vt:lpstr>Arial</vt:lpstr>
      <vt:lpstr>Calibri</vt:lpstr>
      <vt:lpstr>Calibri Light</vt:lpstr>
      <vt:lpstr>Gotham SSm 4r</vt:lpstr>
      <vt:lpstr>Open Sans</vt:lpstr>
      <vt:lpstr>Title Slide A</vt:lpstr>
      <vt:lpstr>Title Slide B</vt:lpstr>
      <vt:lpstr>Slide A</vt:lpstr>
      <vt:lpstr>Slide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Input and Considerations from Your Groups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Baffuto, Michelle</dc:creator>
  <cp:lastModifiedBy>Meadows, Victoria</cp:lastModifiedBy>
  <cp:revision>67</cp:revision>
  <cp:lastPrinted>2023-10-03T00:06:54Z</cp:lastPrinted>
  <dcterms:created xsi:type="dcterms:W3CDTF">2023-03-29T17:04:50Z</dcterms:created>
  <dcterms:modified xsi:type="dcterms:W3CDTF">2023-11-16T12:17:31Z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0x01010030FEE29E1524E845B18A844C1D494F47</vt:lpwstr>
  </property>
</Properties>
</file>