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72" r:id="rId6"/>
    <p:sldMasterId id="2147483682" r:id="rId7"/>
  </p:sldMasterIdLst>
  <p:notesMasterIdLst>
    <p:notesMasterId r:id="rId27"/>
  </p:notesMasterIdLst>
  <p:sldIdLst>
    <p:sldId id="262" r:id="rId8"/>
    <p:sldId id="560" r:id="rId9"/>
    <p:sldId id="604" r:id="rId10"/>
    <p:sldId id="588" r:id="rId11"/>
    <p:sldId id="404" r:id="rId12"/>
    <p:sldId id="406" r:id="rId13"/>
    <p:sldId id="405" r:id="rId14"/>
    <p:sldId id="587" r:id="rId15"/>
    <p:sldId id="594" r:id="rId16"/>
    <p:sldId id="614" r:id="rId17"/>
    <p:sldId id="586" r:id="rId18"/>
    <p:sldId id="601" r:id="rId19"/>
    <p:sldId id="608" r:id="rId20"/>
    <p:sldId id="615" r:id="rId21"/>
    <p:sldId id="589" r:id="rId22"/>
    <p:sldId id="606" r:id="rId23"/>
    <p:sldId id="616" r:id="rId24"/>
    <p:sldId id="590" r:id="rId25"/>
    <p:sldId id="607"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2F"/>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4128F0-F045-824E-94FB-6D01BDBA4A72}" v="1" dt="2023-11-15T01:07:32.7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83"/>
    <p:restoredTop sz="95763" autoAdjust="0"/>
  </p:normalViewPr>
  <p:slideViewPr>
    <p:cSldViewPr snapToGrid="0">
      <p:cViewPr varScale="1">
        <p:scale>
          <a:sx n="107" d="100"/>
          <a:sy n="107" d="100"/>
        </p:scale>
        <p:origin x="20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adows, Victoria" userId="4b367d14-9369-4292-8460-3062b6c2be82" providerId="ADAL" clId="{1C4128F0-F045-824E-94FB-6D01BDBA4A72}"/>
    <pc:docChg chg="custSel addSld modSld">
      <pc:chgData name="Meadows, Victoria" userId="4b367d14-9369-4292-8460-3062b6c2be82" providerId="ADAL" clId="{1C4128F0-F045-824E-94FB-6D01BDBA4A72}" dt="2023-11-15T01:10:04.185" v="52" actId="1076"/>
      <pc:docMkLst>
        <pc:docMk/>
      </pc:docMkLst>
      <pc:sldChg chg="modSp mod">
        <pc:chgData name="Meadows, Victoria" userId="4b367d14-9369-4292-8460-3062b6c2be82" providerId="ADAL" clId="{1C4128F0-F045-824E-94FB-6D01BDBA4A72}" dt="2023-11-15T01:10:04.185" v="52" actId="1076"/>
        <pc:sldMkLst>
          <pc:docMk/>
          <pc:sldMk cId="3102815299" sldId="262"/>
        </pc:sldMkLst>
        <pc:spChg chg="mod">
          <ac:chgData name="Meadows, Victoria" userId="4b367d14-9369-4292-8460-3062b6c2be82" providerId="ADAL" clId="{1C4128F0-F045-824E-94FB-6D01BDBA4A72}" dt="2023-11-15T01:10:04.185" v="52" actId="1076"/>
          <ac:spMkLst>
            <pc:docMk/>
            <pc:sldMk cId="3102815299" sldId="262"/>
            <ac:spMk id="3" creationId="{D9568D2D-ACBF-DE3C-DC0A-DC86AD58B306}"/>
          </ac:spMkLst>
        </pc:spChg>
      </pc:sldChg>
      <pc:sldChg chg="delSp modSp mod">
        <pc:chgData name="Meadows, Victoria" userId="4b367d14-9369-4292-8460-3062b6c2be82" providerId="ADAL" clId="{1C4128F0-F045-824E-94FB-6D01BDBA4A72}" dt="2023-11-15T01:08:36.673" v="42" actId="1076"/>
        <pc:sldMkLst>
          <pc:docMk/>
          <pc:sldMk cId="3544558368" sldId="606"/>
        </pc:sldMkLst>
        <pc:spChg chg="del">
          <ac:chgData name="Meadows, Victoria" userId="4b367d14-9369-4292-8460-3062b6c2be82" providerId="ADAL" clId="{1C4128F0-F045-824E-94FB-6D01BDBA4A72}" dt="2023-11-15T01:08:11.284" v="40" actId="478"/>
          <ac:spMkLst>
            <pc:docMk/>
            <pc:sldMk cId="3544558368" sldId="606"/>
            <ac:spMk id="12" creationId="{4FCACEFC-FFCB-F194-027A-FD16F35F5CFB}"/>
          </ac:spMkLst>
        </pc:spChg>
        <pc:picChg chg="mod">
          <ac:chgData name="Meadows, Victoria" userId="4b367d14-9369-4292-8460-3062b6c2be82" providerId="ADAL" clId="{1C4128F0-F045-824E-94FB-6D01BDBA4A72}" dt="2023-11-15T01:08:36.673" v="42" actId="1076"/>
          <ac:picMkLst>
            <pc:docMk/>
            <pc:sldMk cId="3544558368" sldId="606"/>
            <ac:picMk id="7" creationId="{FF4F9EB8-87B1-B431-2626-37207FA6AD28}"/>
          </ac:picMkLst>
        </pc:picChg>
      </pc:sldChg>
      <pc:sldChg chg="addSp delSp modSp add mod">
        <pc:chgData name="Meadows, Victoria" userId="4b367d14-9369-4292-8460-3062b6c2be82" providerId="ADAL" clId="{1C4128F0-F045-824E-94FB-6D01BDBA4A72}" dt="2023-11-15T01:09:21.526" v="47" actId="14100"/>
        <pc:sldMkLst>
          <pc:docMk/>
          <pc:sldMk cId="2524273868" sldId="616"/>
        </pc:sldMkLst>
        <pc:spChg chg="mod">
          <ac:chgData name="Meadows, Victoria" userId="4b367d14-9369-4292-8460-3062b6c2be82" providerId="ADAL" clId="{1C4128F0-F045-824E-94FB-6D01BDBA4A72}" dt="2023-11-15T01:09:01.366" v="44" actId="1076"/>
          <ac:spMkLst>
            <pc:docMk/>
            <pc:sldMk cId="2524273868" sldId="616"/>
            <ac:spMk id="2" creationId="{08679B93-7263-64C8-F2D2-AFA7754F3657}"/>
          </ac:spMkLst>
        </pc:spChg>
        <pc:spChg chg="del">
          <ac:chgData name="Meadows, Victoria" userId="4b367d14-9369-4292-8460-3062b6c2be82" providerId="ADAL" clId="{1C4128F0-F045-824E-94FB-6D01BDBA4A72}" dt="2023-11-15T01:07:19.995" v="2" actId="478"/>
          <ac:spMkLst>
            <pc:docMk/>
            <pc:sldMk cId="2524273868" sldId="616"/>
            <ac:spMk id="12" creationId="{4FCACEFC-FFCB-F194-027A-FD16F35F5CFB}"/>
          </ac:spMkLst>
        </pc:spChg>
        <pc:picChg chg="add mod">
          <ac:chgData name="Meadows, Victoria" userId="4b367d14-9369-4292-8460-3062b6c2be82" providerId="ADAL" clId="{1C4128F0-F045-824E-94FB-6D01BDBA4A72}" dt="2023-11-15T01:09:21.526" v="47" actId="14100"/>
          <ac:picMkLst>
            <pc:docMk/>
            <pc:sldMk cId="2524273868" sldId="616"/>
            <ac:picMk id="3" creationId="{2689824F-860F-C6CD-6331-917EAF3380E9}"/>
          </ac:picMkLst>
        </pc:picChg>
        <pc:picChg chg="del">
          <ac:chgData name="Meadows, Victoria" userId="4b367d14-9369-4292-8460-3062b6c2be82" providerId="ADAL" clId="{1C4128F0-F045-824E-94FB-6D01BDBA4A72}" dt="2023-11-15T01:07:17.656" v="1" actId="478"/>
          <ac:picMkLst>
            <pc:docMk/>
            <pc:sldMk cId="2524273868" sldId="616"/>
            <ac:picMk id="7" creationId="{FF4F9EB8-87B1-B431-2626-37207FA6AD2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4E29C5EC-3C10-4427-BFF5-174FECDFB842}" type="datetimeFigureOut">
              <a:rPr lang="en-US" smtClean="0"/>
              <a:t>11/14/23</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B3DA68A7-B5A7-4E10-9CA6-7CFBDC038A4B}" type="slidenum">
              <a:rPr lang="en-US" smtClean="0"/>
              <a:t>‹#›</a:t>
            </a:fld>
            <a:endParaRPr lang="en-US" dirty="0"/>
          </a:p>
        </p:txBody>
      </p:sp>
    </p:spTree>
    <p:extLst>
      <p:ext uri="{BB962C8B-B14F-4D97-AF65-F5344CB8AC3E}">
        <p14:creationId xmlns:p14="http://schemas.microsoft.com/office/powerpoint/2010/main" val="4228536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2</a:t>
            </a:fld>
            <a:endParaRPr lang="en-US" dirty="0"/>
          </a:p>
        </p:txBody>
      </p:sp>
    </p:spTree>
    <p:extLst>
      <p:ext uri="{BB962C8B-B14F-4D97-AF65-F5344CB8AC3E}">
        <p14:creationId xmlns:p14="http://schemas.microsoft.com/office/powerpoint/2010/main" val="3022155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dirty="0">
                <a:solidFill>
                  <a:srgbClr val="3A3A3A"/>
                </a:solidFill>
                <a:effectLst/>
                <a:latin typeface="Open Sans" panose="020B0606030504020204" pitchFamily="34" charset="0"/>
              </a:rPr>
              <a:t>From : https://www.msche.org/standards/thirteenth-edition/#standard1 and</a:t>
            </a:r>
          </a:p>
          <a:p>
            <a:pPr algn="l"/>
            <a:r>
              <a:rPr lang="en-US" b="0" i="0" dirty="0">
                <a:solidFill>
                  <a:srgbClr val="3A3A3A"/>
                </a:solidFill>
                <a:effectLst/>
                <a:latin typeface="Open Sans" panose="020B0606030504020204" pitchFamily="34" charset="0"/>
              </a:rPr>
              <a:t>https://www.umaryland.edu/middlestates/design/organizational-structure-of-groups-and-committees-/</a:t>
            </a:r>
          </a:p>
          <a:p>
            <a:pPr algn="l"/>
            <a:endParaRPr lang="en-US" b="0" i="0" dirty="0">
              <a:solidFill>
                <a:srgbClr val="3A3A3A"/>
              </a:solidFill>
              <a:effectLst/>
              <a:latin typeface="Open Sans" panose="020B0606030504020204" pitchFamily="34" charset="0"/>
            </a:endParaRPr>
          </a:p>
          <a:p>
            <a:pPr algn="l"/>
            <a:endParaRPr lang="en-US" b="0" i="0" dirty="0">
              <a:solidFill>
                <a:srgbClr val="3A3A3A"/>
              </a:solidFill>
              <a:effectLst/>
              <a:latin typeface="Open Sans" panose="020B060603050402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14</a:t>
            </a:fld>
            <a:endParaRPr lang="en-US" dirty="0"/>
          </a:p>
        </p:txBody>
      </p:sp>
    </p:spTree>
    <p:extLst>
      <p:ext uri="{BB962C8B-B14F-4D97-AF65-F5344CB8AC3E}">
        <p14:creationId xmlns:p14="http://schemas.microsoft.com/office/powerpoint/2010/main" val="1750278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mj-lt"/>
              <a:buNone/>
            </a:pPr>
            <a:r>
              <a:rPr lang="en-US" sz="1900" dirty="0">
                <a:solidFill>
                  <a:srgbClr val="000000"/>
                </a:solidFill>
                <a:latin typeface="Calibri" panose="020F0502020204030204" pitchFamily="34" charset="0"/>
              </a:rPr>
              <a:t>Logistics  </a:t>
            </a:r>
          </a:p>
          <a:p>
            <a:pPr algn="l" rtl="0" fontAlgn="base">
              <a:buFont typeface="+mj-lt"/>
              <a:buAutoNum type="arabicPeriod"/>
            </a:pPr>
            <a:r>
              <a:rPr lang="en-US" sz="1900" dirty="0">
                <a:solidFill>
                  <a:srgbClr val="000000"/>
                </a:solidFill>
                <a:latin typeface="Calibri" panose="020F0502020204030204" pitchFamily="34" charset="0"/>
              </a:rPr>
              <a:t>Group identifies a notetaker and presenter </a:t>
            </a:r>
          </a:p>
          <a:p>
            <a:pPr algn="l" rtl="0" fontAlgn="base">
              <a:buFont typeface="+mj-lt"/>
              <a:buAutoNum type="arabicPeriod" startAt="2"/>
            </a:pPr>
            <a:r>
              <a:rPr lang="en-US" sz="1900" dirty="0">
                <a:solidFill>
                  <a:srgbClr val="000000"/>
                </a:solidFill>
                <a:latin typeface="Calibri" panose="020F0502020204030204" pitchFamily="34" charset="0"/>
              </a:rPr>
              <a:t>Report out to the Standard group and opportunity to share key takeaways, comments with the larger group</a:t>
            </a:r>
          </a:p>
          <a:p>
            <a:pPr algn="l" rtl="0" fontAlgn="base">
              <a:buFont typeface="+mj-lt"/>
              <a:buAutoNum type="arabicPeriod" startAt="3"/>
            </a:pPr>
            <a:r>
              <a:rPr lang="en-US" sz="1900" dirty="0">
                <a:solidFill>
                  <a:srgbClr val="000000"/>
                </a:solidFill>
                <a:latin typeface="Calibri" panose="020F0502020204030204" pitchFamily="34" charset="0"/>
              </a:rPr>
              <a:t>Ask co-chairs to capture notes and write them up post-town hall with the logistics liaison</a:t>
            </a:r>
          </a:p>
          <a:p>
            <a:pPr algn="l" rtl="0" fontAlgn="base">
              <a:buFont typeface="+mj-lt"/>
              <a:buAutoNum type="arabicPeriod" startAt="3"/>
            </a:pPr>
            <a:endParaRPr lang="en-US" sz="1900" dirty="0">
              <a:solidFill>
                <a:srgbClr val="000000"/>
              </a:solidFill>
              <a:latin typeface="Calibri" panose="020F0502020204030204" pitchFamily="34" charset="0"/>
            </a:endParaRPr>
          </a:p>
          <a:p>
            <a:pPr algn="l" rtl="0" fontAlgn="base">
              <a:buFont typeface="+mj-lt"/>
              <a:buNone/>
            </a:pPr>
            <a:endParaRPr lang="en-US" sz="1900" dirty="0">
              <a:solidFill>
                <a:srgbClr val="000000"/>
              </a:solidFill>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15</a:t>
            </a:fld>
            <a:endParaRPr lang="en-US" dirty="0"/>
          </a:p>
        </p:txBody>
      </p:sp>
    </p:spTree>
    <p:extLst>
      <p:ext uri="{BB962C8B-B14F-4D97-AF65-F5344CB8AC3E}">
        <p14:creationId xmlns:p14="http://schemas.microsoft.com/office/powerpoint/2010/main" val="3499245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mj-lt"/>
              <a:buNone/>
            </a:pPr>
            <a:r>
              <a:rPr lang="en-US" sz="1900" dirty="0">
                <a:solidFill>
                  <a:srgbClr val="000000"/>
                </a:solidFill>
                <a:latin typeface="Calibri" panose="020F0502020204030204" pitchFamily="34" charset="0"/>
              </a:rPr>
              <a:t>Logistics  </a:t>
            </a:r>
          </a:p>
          <a:p>
            <a:pPr algn="l" rtl="0" fontAlgn="base">
              <a:buFont typeface="+mj-lt"/>
              <a:buAutoNum type="arabicPeriod"/>
            </a:pPr>
            <a:r>
              <a:rPr lang="en-US" sz="1900" dirty="0">
                <a:solidFill>
                  <a:srgbClr val="000000"/>
                </a:solidFill>
                <a:latin typeface="Calibri" panose="020F0502020204030204" pitchFamily="34" charset="0"/>
              </a:rPr>
              <a:t>Group identifies a notetaker and presenter </a:t>
            </a:r>
          </a:p>
          <a:p>
            <a:pPr algn="l" rtl="0" fontAlgn="base">
              <a:buFont typeface="+mj-lt"/>
              <a:buAutoNum type="arabicPeriod" startAt="2"/>
            </a:pPr>
            <a:r>
              <a:rPr lang="en-US" sz="1900" dirty="0">
                <a:solidFill>
                  <a:srgbClr val="000000"/>
                </a:solidFill>
                <a:latin typeface="Calibri" panose="020F0502020204030204" pitchFamily="34" charset="0"/>
              </a:rPr>
              <a:t>Report out to the Standard group and opportunity to share key takeaways, comments with the larger group</a:t>
            </a:r>
          </a:p>
          <a:p>
            <a:pPr algn="l" rtl="0" fontAlgn="base">
              <a:buFont typeface="+mj-lt"/>
              <a:buAutoNum type="arabicPeriod" startAt="3"/>
            </a:pPr>
            <a:r>
              <a:rPr lang="en-US" sz="1900" dirty="0">
                <a:solidFill>
                  <a:srgbClr val="000000"/>
                </a:solidFill>
                <a:latin typeface="Calibri" panose="020F0502020204030204" pitchFamily="34" charset="0"/>
              </a:rPr>
              <a:t>Ask co-chairs to capture notes and write them up post-town hall with the logistics liaison</a:t>
            </a:r>
          </a:p>
          <a:p>
            <a:pPr algn="l" rtl="0" fontAlgn="base">
              <a:buFont typeface="+mj-lt"/>
              <a:buAutoNum type="arabicPeriod" startAt="3"/>
            </a:pPr>
            <a:endParaRPr lang="en-US" sz="1900" dirty="0">
              <a:solidFill>
                <a:srgbClr val="000000"/>
              </a:solidFill>
              <a:latin typeface="Calibri" panose="020F0502020204030204" pitchFamily="34" charset="0"/>
            </a:endParaRPr>
          </a:p>
          <a:p>
            <a:pPr algn="l" rtl="0" fontAlgn="base">
              <a:buFont typeface="+mj-lt"/>
              <a:buNone/>
            </a:pPr>
            <a:endParaRPr lang="en-US" sz="1900" dirty="0">
              <a:solidFill>
                <a:srgbClr val="000000"/>
              </a:solidFill>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16</a:t>
            </a:fld>
            <a:endParaRPr lang="en-US" dirty="0"/>
          </a:p>
        </p:txBody>
      </p:sp>
    </p:spTree>
    <p:extLst>
      <p:ext uri="{BB962C8B-B14F-4D97-AF65-F5344CB8AC3E}">
        <p14:creationId xmlns:p14="http://schemas.microsoft.com/office/powerpoint/2010/main" val="242578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mj-lt"/>
              <a:buNone/>
            </a:pPr>
            <a:r>
              <a:rPr lang="en-US" sz="1900" dirty="0">
                <a:solidFill>
                  <a:srgbClr val="000000"/>
                </a:solidFill>
                <a:latin typeface="Calibri" panose="020F0502020204030204" pitchFamily="34" charset="0"/>
              </a:rPr>
              <a:t>Logistics  </a:t>
            </a:r>
          </a:p>
          <a:p>
            <a:pPr algn="l" rtl="0" fontAlgn="base">
              <a:buFont typeface="+mj-lt"/>
              <a:buAutoNum type="arabicPeriod"/>
            </a:pPr>
            <a:r>
              <a:rPr lang="en-US" sz="1900" dirty="0">
                <a:solidFill>
                  <a:srgbClr val="000000"/>
                </a:solidFill>
                <a:latin typeface="Calibri" panose="020F0502020204030204" pitchFamily="34" charset="0"/>
              </a:rPr>
              <a:t>Group identifies a notetaker and presenter </a:t>
            </a:r>
          </a:p>
          <a:p>
            <a:pPr algn="l" rtl="0" fontAlgn="base">
              <a:buFont typeface="+mj-lt"/>
              <a:buAutoNum type="arabicPeriod" startAt="2"/>
            </a:pPr>
            <a:r>
              <a:rPr lang="en-US" sz="1900" dirty="0">
                <a:solidFill>
                  <a:srgbClr val="000000"/>
                </a:solidFill>
                <a:latin typeface="Calibri" panose="020F0502020204030204" pitchFamily="34" charset="0"/>
              </a:rPr>
              <a:t>Report out to the Standard group and opportunity to share key takeaways, comments with the larger group</a:t>
            </a:r>
          </a:p>
          <a:p>
            <a:pPr algn="l" rtl="0" fontAlgn="base">
              <a:buFont typeface="+mj-lt"/>
              <a:buAutoNum type="arabicPeriod" startAt="3"/>
            </a:pPr>
            <a:r>
              <a:rPr lang="en-US" sz="1900" dirty="0">
                <a:solidFill>
                  <a:srgbClr val="000000"/>
                </a:solidFill>
                <a:latin typeface="Calibri" panose="020F0502020204030204" pitchFamily="34" charset="0"/>
              </a:rPr>
              <a:t>Ask co-chairs to capture notes and write them up post-town hall with the logistics liaison</a:t>
            </a:r>
          </a:p>
          <a:p>
            <a:pPr algn="l" rtl="0" fontAlgn="base">
              <a:buFont typeface="+mj-lt"/>
              <a:buAutoNum type="arabicPeriod" startAt="3"/>
            </a:pPr>
            <a:endParaRPr lang="en-US" sz="1900" dirty="0">
              <a:solidFill>
                <a:srgbClr val="000000"/>
              </a:solidFill>
              <a:latin typeface="Calibri" panose="020F0502020204030204" pitchFamily="34" charset="0"/>
            </a:endParaRPr>
          </a:p>
          <a:p>
            <a:pPr algn="l" rtl="0" fontAlgn="base">
              <a:buFont typeface="+mj-lt"/>
              <a:buNone/>
            </a:pPr>
            <a:endParaRPr lang="en-US" sz="1900" dirty="0">
              <a:solidFill>
                <a:srgbClr val="000000"/>
              </a:solidFill>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17</a:t>
            </a:fld>
            <a:endParaRPr lang="en-US" dirty="0"/>
          </a:p>
        </p:txBody>
      </p:sp>
    </p:spTree>
    <p:extLst>
      <p:ext uri="{BB962C8B-B14F-4D97-AF65-F5344CB8AC3E}">
        <p14:creationId xmlns:p14="http://schemas.microsoft.com/office/powerpoint/2010/main" val="668635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Dr. Ward and Dr. Reynolds</a:t>
            </a:r>
          </a:p>
          <a:p>
            <a:endParaRPr lang="en-US" b="1" u="sng" dirty="0"/>
          </a:p>
          <a:p>
            <a:pPr marL="824503" lvl="1" indent="-353358" fontAlgn="base">
              <a:buFont typeface="+mj-lt"/>
              <a:buAutoNum type="arabicPeriod"/>
            </a:pPr>
            <a:r>
              <a:rPr lang="en-US" sz="1900" dirty="0">
                <a:solidFill>
                  <a:srgbClr val="000000"/>
                </a:solidFill>
                <a:latin typeface="Calibri" panose="020F0502020204030204" pitchFamily="34" charset="0"/>
              </a:rPr>
              <a:t>Brief reflection on what they heard from the discussions; key takeaways, etc. </a:t>
            </a:r>
          </a:p>
          <a:p>
            <a:pPr marL="1295648" lvl="2" indent="-353358" fontAlgn="base">
              <a:buFont typeface="+mj-lt"/>
              <a:buAutoNum type="alphaLcPeriod"/>
            </a:pPr>
            <a:r>
              <a:rPr lang="en-US" sz="1900" dirty="0">
                <a:solidFill>
                  <a:srgbClr val="000000"/>
                </a:solidFill>
                <a:latin typeface="Calibri" panose="020F0502020204030204" pitchFamily="34" charset="0"/>
              </a:rPr>
              <a:t>The self-study enables UMB to look at ourselves; identify ways to self-assess and improve </a:t>
            </a:r>
          </a:p>
          <a:p>
            <a:pPr marL="1295648" lvl="2" indent="-353358" fontAlgn="base">
              <a:buFont typeface="+mj-lt"/>
              <a:buAutoNum type="alphaLcPeriod"/>
            </a:pPr>
            <a:r>
              <a:rPr lang="en-US" sz="1900" dirty="0">
                <a:solidFill>
                  <a:srgbClr val="000000"/>
                </a:solidFill>
                <a:latin typeface="Calibri" panose="020F0502020204030204" pitchFamily="34" charset="0"/>
              </a:rPr>
              <a:t>This is an organic process for UMB</a:t>
            </a:r>
          </a:p>
          <a:p>
            <a:pPr marL="1295648" lvl="2" indent="-353358" fontAlgn="base">
              <a:buFont typeface="+mj-lt"/>
              <a:buAutoNum type="alphaLcPeriod"/>
            </a:pPr>
            <a:r>
              <a:rPr lang="en-US" sz="1900" dirty="0">
                <a:solidFill>
                  <a:srgbClr val="000000"/>
                </a:solidFill>
                <a:latin typeface="Calibri" panose="020F0502020204030204" pitchFamily="34" charset="0"/>
              </a:rPr>
              <a:t>Community discussions will serve as the launching point for our next strategic plan</a:t>
            </a:r>
          </a:p>
          <a:p>
            <a:pPr marL="824503" lvl="1" indent="-353358" fontAlgn="base">
              <a:buFont typeface="+mj-lt"/>
              <a:buAutoNum type="arabicPeriod"/>
            </a:pPr>
            <a:r>
              <a:rPr lang="en-US" sz="1900" dirty="0">
                <a:solidFill>
                  <a:srgbClr val="000000"/>
                </a:solidFill>
                <a:latin typeface="Calibri" panose="020F0502020204030204" pitchFamily="34" charset="0"/>
              </a:rPr>
              <a:t>Invite groups to briefly share a takeaway, comment, question, etc.</a:t>
            </a:r>
          </a:p>
          <a:p>
            <a:pPr marL="824503" lvl="1" indent="-353358" fontAlgn="base">
              <a:buFont typeface="+mj-lt"/>
              <a:buAutoNum type="arabicPeriod"/>
            </a:pPr>
            <a:r>
              <a:rPr lang="en-US" sz="1900" dirty="0">
                <a:solidFill>
                  <a:srgbClr val="000000"/>
                </a:solidFill>
                <a:latin typeface="Calibri" panose="020F0502020204030204" pitchFamily="34" charset="0"/>
              </a:rPr>
              <a:t>Next steps   </a:t>
            </a:r>
          </a:p>
          <a:p>
            <a:pPr marL="1295648" lvl="2" indent="-353358" fontAlgn="base">
              <a:buFont typeface="+mj-lt"/>
              <a:buAutoNum type="alphaLcPeriod"/>
            </a:pPr>
            <a:r>
              <a:rPr lang="en-US" sz="1900" dirty="0">
                <a:solidFill>
                  <a:srgbClr val="000000"/>
                </a:solidFill>
                <a:latin typeface="Calibri" panose="020F0502020204030204" pitchFamily="34" charset="0"/>
              </a:rPr>
              <a:t>Upcoming town halls and how to register AND QR code to provide feedback on Town Hall (CLICK TO PROGRESS SLIDE)</a:t>
            </a:r>
          </a:p>
          <a:p>
            <a:pPr marL="1766792" lvl="3" indent="-353358" fontAlgn="base">
              <a:buFont typeface="+mj-lt"/>
              <a:buAutoNum type="alphaLcPeriod"/>
            </a:pPr>
            <a:r>
              <a:rPr lang="en-US" sz="4100" dirty="0">
                <a:solidFill>
                  <a:srgbClr val="32363A"/>
                </a:solidFill>
                <a:latin typeface="72"/>
              </a:rPr>
              <a:t>One (1) suggestion, idea, question that came up for you.</a:t>
            </a:r>
          </a:p>
          <a:p>
            <a:pPr marL="1766792" lvl="3" indent="-353358" fontAlgn="base">
              <a:buFont typeface="+mj-lt"/>
              <a:buAutoNum type="alphaLcPeriod"/>
            </a:pPr>
            <a:r>
              <a:rPr lang="en-US" sz="2900" dirty="0">
                <a:solidFill>
                  <a:srgbClr val="32363A"/>
                </a:solidFill>
                <a:latin typeface="72"/>
              </a:rPr>
              <a:t>What improvement(s) should be made to the Middle States Accreditation Town Halls?</a:t>
            </a:r>
            <a:endParaRPr lang="en-US" sz="2900" dirty="0">
              <a:solidFill>
                <a:srgbClr val="000000"/>
              </a:solidFill>
              <a:latin typeface="Calibri" panose="020F0502020204030204" pitchFamily="34" charset="0"/>
            </a:endParaRPr>
          </a:p>
          <a:p>
            <a:pPr marL="1766792" lvl="3" indent="-353358" fontAlgn="base">
              <a:buFont typeface="+mj-lt"/>
              <a:buAutoNum type="alphaLcPeriod"/>
            </a:pPr>
            <a:endParaRPr lang="en-US" sz="1900" dirty="0">
              <a:solidFill>
                <a:srgbClr val="000000"/>
              </a:solidFill>
              <a:latin typeface="Calibri" panose="020F0502020204030204" pitchFamily="34" charset="0"/>
            </a:endParaRPr>
          </a:p>
          <a:p>
            <a:pPr marL="1295648" lvl="2" indent="-353358" fontAlgn="base">
              <a:buFont typeface="+mj-lt"/>
              <a:buAutoNum type="alphaLcPeriod"/>
            </a:pPr>
            <a:r>
              <a:rPr lang="en-US" sz="1900" dirty="0">
                <a:solidFill>
                  <a:srgbClr val="000000"/>
                </a:solidFill>
                <a:latin typeface="Calibri" panose="020F0502020204030204" pitchFamily="34" charset="0"/>
              </a:rPr>
              <a:t>Thank you! </a:t>
            </a:r>
          </a:p>
          <a:p>
            <a:endParaRPr lang="en-US" b="1" u="sng" dirty="0"/>
          </a:p>
          <a:p>
            <a:endParaRPr lang="en-US" dirty="0"/>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18</a:t>
            </a:fld>
            <a:endParaRPr lang="en-US" dirty="0"/>
          </a:p>
        </p:txBody>
      </p:sp>
    </p:spTree>
    <p:extLst>
      <p:ext uri="{BB962C8B-B14F-4D97-AF65-F5344CB8AC3E}">
        <p14:creationId xmlns:p14="http://schemas.microsoft.com/office/powerpoint/2010/main" val="4251395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*Originally, there were “REGIONAL” accreditors and “NATIONAL” accreditors.  As a regional, MSCHE covered only a specific geographic portion of the US; a handful of contiguous states (MD, DE, NY, NY, PA); plus DC, Puerto Rico and the US Virgin Islands.  </a:t>
            </a:r>
          </a:p>
          <a:p>
            <a:endParaRPr lang="en-US" dirty="0"/>
          </a:p>
          <a:p>
            <a:r>
              <a:rPr lang="en-US" dirty="0"/>
              <a:t>In 2020, the Department of Education eliminated both titles and the combined accreditors are called institutional accreditors.  MSCHE’s footprint now extends to 48 states (the exceptions being North Dakota and Montana); two U.S. Territories (Puerto Rico and the U.S. Virgin Islands); and the District of Columbia. Its footprint extends to 94 countries. </a:t>
            </a:r>
          </a:p>
        </p:txBody>
      </p:sp>
      <p:sp>
        <p:nvSpPr>
          <p:cNvPr id="4" name="Slide Number Placeholder 3"/>
          <p:cNvSpPr>
            <a:spLocks noGrp="1"/>
          </p:cNvSpPr>
          <p:nvPr>
            <p:ph type="sldNum" sz="quarter" idx="5"/>
          </p:nvPr>
        </p:nvSpPr>
        <p:spPr/>
        <p:txBody>
          <a:bodyPr/>
          <a:lstStyle/>
          <a:p>
            <a:fld id="{B3DA68A7-B5A7-4E10-9CA6-7CFBDC038A4B}" type="slidenum">
              <a:rPr lang="en-US" smtClean="0"/>
              <a:t>3</a:t>
            </a:fld>
            <a:endParaRPr lang="en-US" dirty="0"/>
          </a:p>
        </p:txBody>
      </p:sp>
    </p:spTree>
    <p:extLst>
      <p:ext uri="{BB962C8B-B14F-4D97-AF65-F5344CB8AC3E}">
        <p14:creationId xmlns:p14="http://schemas.microsoft.com/office/powerpoint/2010/main" val="1409775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4</a:t>
            </a:fld>
            <a:endParaRPr lang="en-US" dirty="0"/>
          </a:p>
        </p:txBody>
      </p:sp>
    </p:spTree>
    <p:extLst>
      <p:ext uri="{BB962C8B-B14F-4D97-AF65-F5344CB8AC3E}">
        <p14:creationId xmlns:p14="http://schemas.microsoft.com/office/powerpoint/2010/main" val="1110244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dirty="0">
                <a:solidFill>
                  <a:srgbClr val="333333"/>
                </a:solidFill>
                <a:latin typeface="Gotham SSm 4r"/>
              </a:rPr>
              <a:t>Select the Self-Study design most appropriate for UMB. The themes in the design should align with our core values</a:t>
            </a:r>
            <a:r>
              <a:rPr lang="en-US" i="1" dirty="0">
                <a:solidFill>
                  <a:srgbClr val="333333"/>
                </a:solidFill>
                <a:latin typeface="Gotham SSm 4r"/>
              </a:rPr>
              <a:t> </a:t>
            </a:r>
            <a:r>
              <a:rPr lang="en-US" dirty="0">
                <a:solidFill>
                  <a:srgbClr val="333333"/>
                </a:solidFill>
                <a:latin typeface="Gotham SSm 4r"/>
              </a:rPr>
              <a:t>and the priorities in our Strategic Plan. This task should be completed no later than April 25, 2023.</a:t>
            </a:r>
          </a:p>
          <a:p>
            <a:pPr algn="l">
              <a:buFont typeface="Arial" panose="020B0604020202020204" pitchFamily="34" charset="0"/>
              <a:buChar char="•"/>
            </a:pPr>
            <a:r>
              <a:rPr lang="en-US" dirty="0">
                <a:solidFill>
                  <a:srgbClr val="333333"/>
                </a:solidFill>
                <a:latin typeface="Gotham SSm 4r"/>
              </a:rPr>
              <a:t>Design an inclusive and transparent self-study process that actively and deliberately seeks to engage members of the University community from every corner of campus.</a:t>
            </a:r>
          </a:p>
          <a:p>
            <a:pPr algn="l">
              <a:buFont typeface="Arial" panose="020B0604020202020204" pitchFamily="34" charset="0"/>
              <a:buChar char="•"/>
            </a:pPr>
            <a:r>
              <a:rPr lang="en-US" dirty="0">
                <a:solidFill>
                  <a:srgbClr val="333333"/>
                </a:solidFill>
                <a:latin typeface="Gotham SSm 4r"/>
              </a:rPr>
              <a:t>Produce a Self-Study report that demonstrates our compliance with the Middle States Commission on Higher Education accreditation standards and provides forward-looking recommendations to move the institution further along its quest for excellence in graduate and professional education, research, clinical activities, and service for the public good.</a:t>
            </a: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5</a:t>
            </a:fld>
            <a:endParaRPr lang="en-US" dirty="0"/>
          </a:p>
        </p:txBody>
      </p:sp>
    </p:spTree>
    <p:extLst>
      <p:ext uri="{BB962C8B-B14F-4D97-AF65-F5344CB8AC3E}">
        <p14:creationId xmlns:p14="http://schemas.microsoft.com/office/powerpoint/2010/main" val="2086107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Gotham SSm 4r"/>
              </a:rPr>
              <a:t>Self Study Approach</a:t>
            </a:r>
          </a:p>
          <a:p>
            <a:pPr algn="l"/>
            <a:r>
              <a:rPr lang="en-US" b="0" i="0" dirty="0">
                <a:solidFill>
                  <a:srgbClr val="333333"/>
                </a:solidFill>
                <a:effectLst/>
                <a:latin typeface="Gotham SSm 4r"/>
              </a:rPr>
              <a:t>The Standards Based self-study design was chosen as the one in which the University could focus most intensely on its strategic priorities. UMB has a robust culture of planning and accreditation. Part of the reason for our unique culture is that each of UMB’s professional schools is accredited by their own unique accrediting organizations and as such UMB is continually examining its practices and making improvements. UMB is fortunate that the Middle States Self-Study affords the University yet another opportunity to integrate existing planning and accrediting processes.</a:t>
            </a: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8</a:t>
            </a:fld>
            <a:endParaRPr lang="en-US" dirty="0"/>
          </a:p>
        </p:txBody>
      </p:sp>
    </p:spTree>
    <p:extLst>
      <p:ext uri="{BB962C8B-B14F-4D97-AF65-F5344CB8AC3E}">
        <p14:creationId xmlns:p14="http://schemas.microsoft.com/office/powerpoint/2010/main" val="757640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Drs. Ward, Reynolds, and Greg Spengler to introduce Co-chairs</a:t>
            </a:r>
          </a:p>
        </p:txBody>
      </p:sp>
      <p:sp>
        <p:nvSpPr>
          <p:cNvPr id="4" name="Slide Number Placeholder 3"/>
          <p:cNvSpPr>
            <a:spLocks noGrp="1"/>
          </p:cNvSpPr>
          <p:nvPr>
            <p:ph type="sldNum" sz="quarter" idx="5"/>
          </p:nvPr>
        </p:nvSpPr>
        <p:spPr/>
        <p:txBody>
          <a:bodyPr/>
          <a:lstStyle/>
          <a:p>
            <a:fld id="{B3DA68A7-B5A7-4E10-9CA6-7CFBDC038A4B}" type="slidenum">
              <a:rPr lang="en-US" smtClean="0"/>
              <a:t>9</a:t>
            </a:fld>
            <a:endParaRPr lang="en-US" dirty="0"/>
          </a:p>
        </p:txBody>
      </p:sp>
    </p:spTree>
    <p:extLst>
      <p:ext uri="{BB962C8B-B14F-4D97-AF65-F5344CB8AC3E}">
        <p14:creationId xmlns:p14="http://schemas.microsoft.com/office/powerpoint/2010/main" val="228490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11</a:t>
            </a:fld>
            <a:endParaRPr lang="en-US" dirty="0"/>
          </a:p>
        </p:txBody>
      </p:sp>
    </p:spTree>
    <p:extLst>
      <p:ext uri="{BB962C8B-B14F-4D97-AF65-F5344CB8AC3E}">
        <p14:creationId xmlns:p14="http://schemas.microsoft.com/office/powerpoint/2010/main" val="3511428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dirty="0">
                <a:solidFill>
                  <a:srgbClr val="3A3A3A"/>
                </a:solidFill>
                <a:effectLst/>
                <a:latin typeface="Open Sans" panose="020B0606030504020204" pitchFamily="34" charset="0"/>
              </a:rPr>
              <a:t>From : https://www.msche.org/standards/thirteenth-edition/#standard1 and</a:t>
            </a:r>
          </a:p>
          <a:p>
            <a:pPr algn="l"/>
            <a:r>
              <a:rPr lang="en-US" b="0" i="0" dirty="0">
                <a:solidFill>
                  <a:srgbClr val="3A3A3A"/>
                </a:solidFill>
                <a:effectLst/>
                <a:latin typeface="Open Sans" panose="020B0606030504020204" pitchFamily="34" charset="0"/>
              </a:rPr>
              <a:t>https://www.umaryland.edu/middlestates/design/organizational-structure-of-groups-and-committees-/</a:t>
            </a:r>
          </a:p>
          <a:p>
            <a:pPr algn="l"/>
            <a:endParaRPr lang="en-US" b="0" i="0" dirty="0">
              <a:solidFill>
                <a:srgbClr val="3A3A3A"/>
              </a:solidFill>
              <a:effectLst/>
              <a:latin typeface="Open Sans" panose="020B0606030504020204" pitchFamily="34" charset="0"/>
            </a:endParaRPr>
          </a:p>
          <a:p>
            <a:pPr algn="l"/>
            <a:endParaRPr lang="en-US" b="0" i="0" dirty="0">
              <a:solidFill>
                <a:srgbClr val="3A3A3A"/>
              </a:solidFill>
              <a:effectLst/>
              <a:latin typeface="Open Sans" panose="020B060603050402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12</a:t>
            </a:fld>
            <a:endParaRPr lang="en-US" dirty="0"/>
          </a:p>
        </p:txBody>
      </p:sp>
    </p:spTree>
    <p:extLst>
      <p:ext uri="{BB962C8B-B14F-4D97-AF65-F5344CB8AC3E}">
        <p14:creationId xmlns:p14="http://schemas.microsoft.com/office/powerpoint/2010/main" val="89519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dirty="0">
                <a:solidFill>
                  <a:srgbClr val="3A3A3A"/>
                </a:solidFill>
                <a:effectLst/>
                <a:latin typeface="Open Sans" panose="020B0606030504020204" pitchFamily="34" charset="0"/>
              </a:rPr>
              <a:t>From : https://www.msche.org/standards/thirteenth-edition/#standard1 and</a:t>
            </a:r>
          </a:p>
          <a:p>
            <a:pPr algn="l"/>
            <a:r>
              <a:rPr lang="en-US" b="0" i="0" dirty="0">
                <a:solidFill>
                  <a:srgbClr val="3A3A3A"/>
                </a:solidFill>
                <a:effectLst/>
                <a:latin typeface="Open Sans" panose="020B0606030504020204" pitchFamily="34" charset="0"/>
              </a:rPr>
              <a:t>https://www.umaryland.edu/middlestates/design/organizational-structure-of-groups-and-committees-/</a:t>
            </a:r>
          </a:p>
          <a:p>
            <a:pPr algn="l"/>
            <a:endParaRPr lang="en-US" b="0" i="0" dirty="0">
              <a:solidFill>
                <a:srgbClr val="3A3A3A"/>
              </a:solidFill>
              <a:effectLst/>
              <a:latin typeface="Open Sans" panose="020B0606030504020204" pitchFamily="34" charset="0"/>
            </a:endParaRPr>
          </a:p>
          <a:p>
            <a:pPr algn="l"/>
            <a:endParaRPr lang="en-US" b="0" i="0" dirty="0">
              <a:solidFill>
                <a:srgbClr val="3A3A3A"/>
              </a:solidFill>
              <a:effectLst/>
              <a:latin typeface="Open Sans" panose="020B060603050402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13</a:t>
            </a:fld>
            <a:endParaRPr lang="en-US" dirty="0"/>
          </a:p>
        </p:txBody>
      </p:sp>
    </p:spTree>
    <p:extLst>
      <p:ext uri="{BB962C8B-B14F-4D97-AF65-F5344CB8AC3E}">
        <p14:creationId xmlns:p14="http://schemas.microsoft.com/office/powerpoint/2010/main" val="2211861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2860-AC52-334E-AEB5-5AD3D91CF3C9}"/>
              </a:ext>
            </a:extLst>
          </p:cNvPr>
          <p:cNvSpPr>
            <a:spLocks noGrp="1"/>
          </p:cNvSpPr>
          <p:nvPr>
            <p:ph type="ctrTitle"/>
          </p:nvPr>
        </p:nvSpPr>
        <p:spPr>
          <a:xfrm>
            <a:off x="1524000" y="1122363"/>
            <a:ext cx="9144000" cy="2387600"/>
          </a:xfrm>
          <a:prstGeom prst="rect">
            <a:avLst/>
          </a:prstGeom>
        </p:spPr>
        <p:txBody>
          <a:bodyPr anchor="b"/>
          <a:lstStyle>
            <a:lvl1pPr algn="ctr">
              <a:defRPr sz="600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FC262856-0985-A0CF-0F9E-B35D9A2B1D7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983B67-CFBB-942E-359E-F079193BB84E}"/>
              </a:ext>
            </a:extLst>
          </p:cNvPr>
          <p:cNvSpPr>
            <a:spLocks noGrp="1"/>
          </p:cNvSpPr>
          <p:nvPr>
            <p:ph type="dt" sz="half" idx="10"/>
          </p:nvPr>
        </p:nvSpPr>
        <p:spPr/>
        <p:txBody>
          <a:bodyPr/>
          <a:lstStyle/>
          <a:p>
            <a:fld id="{5820C080-57C9-1F41-AB6F-822839297DC3}" type="datetimeFigureOut">
              <a:rPr lang="en-US" smtClean="0"/>
              <a:t>11/14/23</a:t>
            </a:fld>
            <a:endParaRPr lang="en-US" dirty="0"/>
          </a:p>
        </p:txBody>
      </p:sp>
      <p:sp>
        <p:nvSpPr>
          <p:cNvPr id="5" name="Footer Placeholder 4">
            <a:extLst>
              <a:ext uri="{FF2B5EF4-FFF2-40B4-BE49-F238E27FC236}">
                <a16:creationId xmlns:a16="http://schemas.microsoft.com/office/drawing/2014/main" id="{382E7914-BBA8-8327-A4D6-44590F9768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DA0050-E852-C9D8-7FAC-C0F0DEE109DB}"/>
              </a:ext>
            </a:extLst>
          </p:cNvPr>
          <p:cNvSpPr>
            <a:spLocks noGrp="1"/>
          </p:cNvSpPr>
          <p:nvPr>
            <p:ph type="sldNum" sz="quarter" idx="12"/>
          </p:nvPr>
        </p:nvSpPr>
        <p:spPr/>
        <p:txBody>
          <a:bodyPr/>
          <a:lstStyle/>
          <a:p>
            <a:fld id="{95582936-ADC7-E241-8B20-40864E599AC4}" type="slidenum">
              <a:rPr lang="en-US" smtClean="0"/>
              <a:t>‹#›</a:t>
            </a:fld>
            <a:endParaRPr lang="en-US" dirty="0"/>
          </a:p>
        </p:txBody>
      </p:sp>
    </p:spTree>
    <p:extLst>
      <p:ext uri="{BB962C8B-B14F-4D97-AF65-F5344CB8AC3E}">
        <p14:creationId xmlns:p14="http://schemas.microsoft.com/office/powerpoint/2010/main" val="417293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2860-AC52-334E-AEB5-5AD3D91CF3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262856-0985-A0CF-0F9E-B35D9A2B1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983B67-CFBB-942E-359E-F079193BB84E}"/>
              </a:ext>
            </a:extLst>
          </p:cNvPr>
          <p:cNvSpPr>
            <a:spLocks noGrp="1"/>
          </p:cNvSpPr>
          <p:nvPr>
            <p:ph type="dt" sz="half" idx="10"/>
          </p:nvPr>
        </p:nvSpPr>
        <p:spPr/>
        <p:txBody>
          <a:bodyPr/>
          <a:lstStyle/>
          <a:p>
            <a:fld id="{5820C080-57C9-1F41-AB6F-822839297DC3}" type="datetimeFigureOut">
              <a:rPr lang="en-US" smtClean="0"/>
              <a:t>11/14/23</a:t>
            </a:fld>
            <a:endParaRPr lang="en-US" dirty="0"/>
          </a:p>
        </p:txBody>
      </p:sp>
      <p:sp>
        <p:nvSpPr>
          <p:cNvPr id="5" name="Footer Placeholder 4">
            <a:extLst>
              <a:ext uri="{FF2B5EF4-FFF2-40B4-BE49-F238E27FC236}">
                <a16:creationId xmlns:a16="http://schemas.microsoft.com/office/drawing/2014/main" id="{382E7914-BBA8-8327-A4D6-44590F9768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DA0050-E852-C9D8-7FAC-C0F0DEE109DB}"/>
              </a:ext>
            </a:extLst>
          </p:cNvPr>
          <p:cNvSpPr>
            <a:spLocks noGrp="1"/>
          </p:cNvSpPr>
          <p:nvPr>
            <p:ph type="sldNum" sz="quarter" idx="12"/>
          </p:nvPr>
        </p:nvSpPr>
        <p:spPr/>
        <p:txBody>
          <a:bodyPr/>
          <a:lstStyle/>
          <a:p>
            <a:fld id="{95582936-ADC7-E241-8B20-40864E599AC4}" type="slidenum">
              <a:rPr lang="en-US" smtClean="0"/>
              <a:t>‹#›</a:t>
            </a:fld>
            <a:endParaRPr lang="en-US" dirty="0"/>
          </a:p>
        </p:txBody>
      </p:sp>
    </p:spTree>
    <p:extLst>
      <p:ext uri="{BB962C8B-B14F-4D97-AF65-F5344CB8AC3E}">
        <p14:creationId xmlns:p14="http://schemas.microsoft.com/office/powerpoint/2010/main" val="309729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2860-AC52-334E-AEB5-5AD3D91CF3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262856-0985-A0CF-0F9E-B35D9A2B1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983B67-CFBB-942E-359E-F079193BB84E}"/>
              </a:ext>
            </a:extLst>
          </p:cNvPr>
          <p:cNvSpPr>
            <a:spLocks noGrp="1"/>
          </p:cNvSpPr>
          <p:nvPr>
            <p:ph type="dt" sz="half" idx="10"/>
          </p:nvPr>
        </p:nvSpPr>
        <p:spPr/>
        <p:txBody>
          <a:bodyPr/>
          <a:lstStyle/>
          <a:p>
            <a:fld id="{5820C080-57C9-1F41-AB6F-822839297DC3}" type="datetimeFigureOut">
              <a:rPr lang="en-US" smtClean="0"/>
              <a:t>11/14/23</a:t>
            </a:fld>
            <a:endParaRPr lang="en-US" dirty="0"/>
          </a:p>
        </p:txBody>
      </p:sp>
      <p:sp>
        <p:nvSpPr>
          <p:cNvPr id="5" name="Footer Placeholder 4">
            <a:extLst>
              <a:ext uri="{FF2B5EF4-FFF2-40B4-BE49-F238E27FC236}">
                <a16:creationId xmlns:a16="http://schemas.microsoft.com/office/drawing/2014/main" id="{382E7914-BBA8-8327-A4D6-44590F9768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DA0050-E852-C9D8-7FAC-C0F0DEE109DB}"/>
              </a:ext>
            </a:extLst>
          </p:cNvPr>
          <p:cNvSpPr>
            <a:spLocks noGrp="1"/>
          </p:cNvSpPr>
          <p:nvPr>
            <p:ph type="sldNum" sz="quarter" idx="12"/>
          </p:nvPr>
        </p:nvSpPr>
        <p:spPr/>
        <p:txBody>
          <a:bodyPr/>
          <a:lstStyle/>
          <a:p>
            <a:fld id="{95582936-ADC7-E241-8B20-40864E599AC4}" type="slidenum">
              <a:rPr lang="en-US" smtClean="0"/>
              <a:t>‹#›</a:t>
            </a:fld>
            <a:endParaRPr lang="en-US" dirty="0"/>
          </a:p>
        </p:txBody>
      </p:sp>
    </p:spTree>
    <p:extLst>
      <p:ext uri="{BB962C8B-B14F-4D97-AF65-F5344CB8AC3E}">
        <p14:creationId xmlns:p14="http://schemas.microsoft.com/office/powerpoint/2010/main" val="95996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2860-AC52-334E-AEB5-5AD3D91CF3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262856-0985-A0CF-0F9E-B35D9A2B1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983B67-CFBB-942E-359E-F079193BB84E}"/>
              </a:ext>
            </a:extLst>
          </p:cNvPr>
          <p:cNvSpPr>
            <a:spLocks noGrp="1"/>
          </p:cNvSpPr>
          <p:nvPr>
            <p:ph type="dt" sz="half" idx="10"/>
          </p:nvPr>
        </p:nvSpPr>
        <p:spPr>
          <a:xfrm>
            <a:off x="122582" y="6371535"/>
            <a:ext cx="1401419" cy="365125"/>
          </a:xfrm>
          <a:prstGeom prst="rect">
            <a:avLst/>
          </a:prstGeom>
        </p:spPr>
        <p:txBody>
          <a:bodyPr/>
          <a:lstStyle/>
          <a:p>
            <a:fld id="{5820C080-57C9-1F41-AB6F-822839297DC3}" type="datetimeFigureOut">
              <a:rPr lang="en-US" smtClean="0"/>
              <a:t>11/14/23</a:t>
            </a:fld>
            <a:endParaRPr lang="en-US" dirty="0"/>
          </a:p>
        </p:txBody>
      </p:sp>
      <p:sp>
        <p:nvSpPr>
          <p:cNvPr id="5" name="Footer Placeholder 4">
            <a:extLst>
              <a:ext uri="{FF2B5EF4-FFF2-40B4-BE49-F238E27FC236}">
                <a16:creationId xmlns:a16="http://schemas.microsoft.com/office/drawing/2014/main" id="{382E7914-BBA8-8327-A4D6-44590F976805}"/>
              </a:ext>
            </a:extLst>
          </p:cNvPr>
          <p:cNvSpPr>
            <a:spLocks noGrp="1"/>
          </p:cNvSpPr>
          <p:nvPr>
            <p:ph type="ftr" sz="quarter" idx="11"/>
          </p:nvPr>
        </p:nvSpPr>
        <p:spPr>
          <a:xfrm>
            <a:off x="1524000" y="6356350"/>
            <a:ext cx="7053469"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A0DA0050-E852-C9D8-7FAC-C0F0DEE109DB}"/>
              </a:ext>
            </a:extLst>
          </p:cNvPr>
          <p:cNvSpPr>
            <a:spLocks noGrp="1"/>
          </p:cNvSpPr>
          <p:nvPr>
            <p:ph type="sldNum" sz="quarter" idx="12"/>
          </p:nvPr>
        </p:nvSpPr>
        <p:spPr>
          <a:xfrm>
            <a:off x="8577470" y="6356350"/>
            <a:ext cx="1205950" cy="365125"/>
          </a:xfrm>
          <a:prstGeom prst="rect">
            <a:avLst/>
          </a:prstGeom>
        </p:spPr>
        <p:txBody>
          <a:bodyPr/>
          <a:lstStyle/>
          <a:p>
            <a:fld id="{95582936-ADC7-E241-8B20-40864E599AC4}" type="slidenum">
              <a:rPr lang="en-US" smtClean="0"/>
              <a:t>‹#›</a:t>
            </a:fld>
            <a:endParaRPr lang="en-US" dirty="0"/>
          </a:p>
        </p:txBody>
      </p:sp>
    </p:spTree>
    <p:extLst>
      <p:ext uri="{BB962C8B-B14F-4D97-AF65-F5344CB8AC3E}">
        <p14:creationId xmlns:p14="http://schemas.microsoft.com/office/powerpoint/2010/main" val="2380028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8067018"/>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617C374-F826-3F08-C073-17BAF73B36E0}"/>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4" name="Date Placeholder 3">
            <a:extLst>
              <a:ext uri="{FF2B5EF4-FFF2-40B4-BE49-F238E27FC236}">
                <a16:creationId xmlns:a16="http://schemas.microsoft.com/office/drawing/2014/main" id="{884ACC9D-9912-F12C-42C4-9D2D59FA27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5820C080-57C9-1F41-AB6F-822839297DC3}" type="datetimeFigureOut">
              <a:rPr lang="en-US" smtClean="0"/>
              <a:pPr/>
              <a:t>11/14/23</a:t>
            </a:fld>
            <a:endParaRPr lang="en-US" dirty="0"/>
          </a:p>
        </p:txBody>
      </p:sp>
      <p:sp>
        <p:nvSpPr>
          <p:cNvPr id="5" name="Footer Placeholder 4">
            <a:extLst>
              <a:ext uri="{FF2B5EF4-FFF2-40B4-BE49-F238E27FC236}">
                <a16:creationId xmlns:a16="http://schemas.microsoft.com/office/drawing/2014/main" id="{49AD0414-1717-761A-2AD5-9100655FCA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289D4917-C652-4063-69AF-5F71D1A6C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95582936-ADC7-E241-8B20-40864E599AC4}" type="slidenum">
              <a:rPr lang="en-US" smtClean="0"/>
              <a:pPr/>
              <a:t>‹#›</a:t>
            </a:fld>
            <a:endParaRPr lang="en-US" dirty="0"/>
          </a:p>
        </p:txBody>
      </p:sp>
    </p:spTree>
    <p:extLst>
      <p:ext uri="{BB962C8B-B14F-4D97-AF65-F5344CB8AC3E}">
        <p14:creationId xmlns:p14="http://schemas.microsoft.com/office/powerpoint/2010/main" val="3690048443"/>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64445E5-4E80-8505-9AFB-167946EF2180}"/>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5A38292-FED9-7900-EA9C-4D70FA00C1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4C4AD4-87CE-7D1E-F22F-B367E80E9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ACC9D-9912-F12C-42C4-9D2D59FA27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5820C080-57C9-1F41-AB6F-822839297DC3}" type="datetimeFigureOut">
              <a:rPr lang="en-US" smtClean="0"/>
              <a:pPr/>
              <a:t>11/14/23</a:t>
            </a:fld>
            <a:endParaRPr lang="en-US" dirty="0"/>
          </a:p>
        </p:txBody>
      </p:sp>
      <p:sp>
        <p:nvSpPr>
          <p:cNvPr id="5" name="Footer Placeholder 4">
            <a:extLst>
              <a:ext uri="{FF2B5EF4-FFF2-40B4-BE49-F238E27FC236}">
                <a16:creationId xmlns:a16="http://schemas.microsoft.com/office/drawing/2014/main" id="{49AD0414-1717-761A-2AD5-9100655FCA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289D4917-C652-4063-69AF-5F71D1A6C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95582936-ADC7-E241-8B20-40864E599AC4}" type="slidenum">
              <a:rPr lang="en-US" smtClean="0"/>
              <a:pPr/>
              <a:t>‹#›</a:t>
            </a:fld>
            <a:endParaRPr lang="en-US" dirty="0"/>
          </a:p>
        </p:txBody>
      </p:sp>
    </p:spTree>
    <p:extLst>
      <p:ext uri="{BB962C8B-B14F-4D97-AF65-F5344CB8AC3E}">
        <p14:creationId xmlns:p14="http://schemas.microsoft.com/office/powerpoint/2010/main" val="9107522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1745EDB-03A8-B02F-DB65-92DEA60A2E0C}"/>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5A38292-FED9-7900-EA9C-4D70FA00C1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4C4AD4-87CE-7D1E-F22F-B367E80E9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ACC9D-9912-F12C-42C4-9D2D59FA277A}"/>
              </a:ext>
            </a:extLst>
          </p:cNvPr>
          <p:cNvSpPr>
            <a:spLocks noGrp="1"/>
          </p:cNvSpPr>
          <p:nvPr>
            <p:ph type="dt" sz="half" idx="2"/>
          </p:nvPr>
        </p:nvSpPr>
        <p:spPr>
          <a:xfrm>
            <a:off x="122582" y="6371535"/>
            <a:ext cx="1401419" cy="365125"/>
          </a:xfrm>
          <a:prstGeom prst="rect">
            <a:avLst/>
          </a:prstGeom>
        </p:spPr>
        <p:txBody>
          <a:bodyPr vert="horz" lIns="91440" tIns="45720" rIns="91440" bIns="45720" rtlCol="0" anchor="ctr"/>
          <a:lstStyle>
            <a:lvl1pPr algn="l">
              <a:defRPr sz="1200">
                <a:solidFill>
                  <a:schemeClr val="bg1"/>
                </a:solidFill>
              </a:defRPr>
            </a:lvl1pPr>
          </a:lstStyle>
          <a:p>
            <a:fld id="{5820C080-57C9-1F41-AB6F-822839297DC3}" type="datetimeFigureOut">
              <a:rPr lang="en-US" smtClean="0"/>
              <a:pPr/>
              <a:t>11/14/23</a:t>
            </a:fld>
            <a:endParaRPr lang="en-US" dirty="0"/>
          </a:p>
        </p:txBody>
      </p:sp>
      <p:sp>
        <p:nvSpPr>
          <p:cNvPr id="5" name="Footer Placeholder 4">
            <a:extLst>
              <a:ext uri="{FF2B5EF4-FFF2-40B4-BE49-F238E27FC236}">
                <a16:creationId xmlns:a16="http://schemas.microsoft.com/office/drawing/2014/main" id="{49AD0414-1717-761A-2AD5-9100655FCA39}"/>
              </a:ext>
            </a:extLst>
          </p:cNvPr>
          <p:cNvSpPr>
            <a:spLocks noGrp="1"/>
          </p:cNvSpPr>
          <p:nvPr>
            <p:ph type="ftr" sz="quarter" idx="3"/>
          </p:nvPr>
        </p:nvSpPr>
        <p:spPr>
          <a:xfrm>
            <a:off x="1524000" y="6356350"/>
            <a:ext cx="7053469" cy="365125"/>
          </a:xfrm>
          <a:prstGeom prst="rect">
            <a:avLst/>
          </a:prstGeom>
        </p:spPr>
        <p:txBody>
          <a:bodyPr vert="horz" lIns="91440" tIns="45720" rIns="91440" bIns="45720" rtlCol="0" anchor="ctr"/>
          <a:lstStyle>
            <a:lvl1pPr algn="ctr">
              <a:defRPr sz="1200">
                <a:solidFill>
                  <a:schemeClr val="bg1"/>
                </a:solidFill>
                <a:highlight>
                  <a:srgbClr val="000000"/>
                </a:highlight>
              </a:defRPr>
            </a:lvl1pPr>
          </a:lstStyle>
          <a:p>
            <a:endParaRPr lang="en-US" dirty="0"/>
          </a:p>
        </p:txBody>
      </p:sp>
      <p:sp>
        <p:nvSpPr>
          <p:cNvPr id="6" name="Slide Number Placeholder 5">
            <a:extLst>
              <a:ext uri="{FF2B5EF4-FFF2-40B4-BE49-F238E27FC236}">
                <a16:creationId xmlns:a16="http://schemas.microsoft.com/office/drawing/2014/main" id="{289D4917-C652-4063-69AF-5F71D1A6C3D1}"/>
              </a:ext>
            </a:extLst>
          </p:cNvPr>
          <p:cNvSpPr>
            <a:spLocks noGrp="1"/>
          </p:cNvSpPr>
          <p:nvPr>
            <p:ph type="sldNum" sz="quarter" idx="4"/>
          </p:nvPr>
        </p:nvSpPr>
        <p:spPr>
          <a:xfrm>
            <a:off x="8577470" y="6356350"/>
            <a:ext cx="1205950" cy="365125"/>
          </a:xfrm>
          <a:prstGeom prst="rect">
            <a:avLst/>
          </a:prstGeom>
        </p:spPr>
        <p:txBody>
          <a:bodyPr vert="horz" lIns="91440" tIns="45720" rIns="91440" bIns="45720" rtlCol="0" anchor="ctr"/>
          <a:lstStyle>
            <a:lvl1pPr algn="r">
              <a:defRPr sz="1200">
                <a:solidFill>
                  <a:schemeClr val="bg1"/>
                </a:solidFill>
              </a:defRPr>
            </a:lvl1pPr>
          </a:lstStyle>
          <a:p>
            <a:fld id="{95582936-ADC7-E241-8B20-40864E599AC4}" type="slidenum">
              <a:rPr lang="en-US" smtClean="0"/>
              <a:pPr/>
              <a:t>‹#›</a:t>
            </a:fld>
            <a:endParaRPr lang="en-US" dirty="0"/>
          </a:p>
        </p:txBody>
      </p:sp>
    </p:spTree>
    <p:extLst>
      <p:ext uri="{BB962C8B-B14F-4D97-AF65-F5344CB8AC3E}">
        <p14:creationId xmlns:p14="http://schemas.microsoft.com/office/powerpoint/2010/main" val="3713584185"/>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b="1" kern="1200">
          <a:solidFill>
            <a:srgbClr val="C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DA572FC-ACBD-C28F-D261-FDC58CD70BC6}"/>
              </a:ext>
            </a:extLst>
          </p:cNvPr>
          <p:cNvPicPr>
            <a:picLocks noChangeAspect="1"/>
          </p:cNvPicPr>
          <p:nvPr userDrawn="1"/>
        </p:nvPicPr>
        <p:blipFill>
          <a:blip r:embed="rId4"/>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5A38292-FED9-7900-EA9C-4D70FA00C1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4C4AD4-87CE-7D1E-F22F-B367E80E9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3">
            <a:extLst>
              <a:ext uri="{FF2B5EF4-FFF2-40B4-BE49-F238E27FC236}">
                <a16:creationId xmlns:a16="http://schemas.microsoft.com/office/drawing/2014/main" id="{84EC711D-22C5-EB85-AD79-3DC1F849AA6E}"/>
              </a:ext>
            </a:extLst>
          </p:cNvPr>
          <p:cNvSpPr>
            <a:spLocks noGrp="1"/>
          </p:cNvSpPr>
          <p:nvPr>
            <p:ph type="dt" sz="half" idx="2"/>
          </p:nvPr>
        </p:nvSpPr>
        <p:spPr>
          <a:xfrm>
            <a:off x="11244470" y="6452"/>
            <a:ext cx="947530" cy="365125"/>
          </a:xfrm>
          <a:prstGeom prst="rect">
            <a:avLst/>
          </a:prstGeom>
        </p:spPr>
        <p:txBody>
          <a:bodyPr vert="horz" lIns="91440" tIns="45720" rIns="91440" bIns="45720" rtlCol="0" anchor="ctr"/>
          <a:lstStyle>
            <a:lvl1pPr algn="r">
              <a:defRPr sz="1200">
                <a:solidFill>
                  <a:schemeClr val="tx1"/>
                </a:solidFill>
              </a:defRPr>
            </a:lvl1pPr>
          </a:lstStyle>
          <a:p>
            <a:fld id="{5820C080-57C9-1F41-AB6F-822839297DC3}" type="datetimeFigureOut">
              <a:rPr lang="en-US" smtClean="0"/>
              <a:pPr/>
              <a:t>11/14/23</a:t>
            </a:fld>
            <a:endParaRPr lang="en-US" dirty="0"/>
          </a:p>
        </p:txBody>
      </p:sp>
      <p:sp>
        <p:nvSpPr>
          <p:cNvPr id="11" name="Footer Placeholder 4">
            <a:extLst>
              <a:ext uri="{FF2B5EF4-FFF2-40B4-BE49-F238E27FC236}">
                <a16:creationId xmlns:a16="http://schemas.microsoft.com/office/drawing/2014/main" id="{1B0BA76D-A9AC-CF6E-5B7D-AD0D45E0527A}"/>
              </a:ext>
            </a:extLst>
          </p:cNvPr>
          <p:cNvSpPr>
            <a:spLocks noGrp="1"/>
          </p:cNvSpPr>
          <p:nvPr>
            <p:ph type="ftr" sz="quarter" idx="3"/>
          </p:nvPr>
        </p:nvSpPr>
        <p:spPr>
          <a:xfrm>
            <a:off x="2383278" y="6356350"/>
            <a:ext cx="5077838"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12" name="Slide Number Placeholder 5">
            <a:extLst>
              <a:ext uri="{FF2B5EF4-FFF2-40B4-BE49-F238E27FC236}">
                <a16:creationId xmlns:a16="http://schemas.microsoft.com/office/drawing/2014/main" id="{790415F6-D937-5617-2D20-720EE5045CCE}"/>
              </a:ext>
            </a:extLst>
          </p:cNvPr>
          <p:cNvSpPr>
            <a:spLocks noGrp="1"/>
          </p:cNvSpPr>
          <p:nvPr>
            <p:ph type="sldNum" sz="quarter" idx="4"/>
          </p:nvPr>
        </p:nvSpPr>
        <p:spPr>
          <a:xfrm>
            <a:off x="7461116" y="6356350"/>
            <a:ext cx="1565271" cy="365125"/>
          </a:xfrm>
          <a:prstGeom prst="rect">
            <a:avLst/>
          </a:prstGeom>
        </p:spPr>
        <p:txBody>
          <a:bodyPr vert="horz" lIns="91440" tIns="45720" rIns="91440" bIns="45720" rtlCol="0" anchor="ctr"/>
          <a:lstStyle>
            <a:lvl1pPr algn="r">
              <a:defRPr sz="1200">
                <a:solidFill>
                  <a:schemeClr val="bg1"/>
                </a:solidFill>
              </a:defRPr>
            </a:lvl1pPr>
          </a:lstStyle>
          <a:p>
            <a:fld id="{95582936-ADC7-E241-8B20-40864E599AC4}" type="slidenum">
              <a:rPr lang="en-US" smtClean="0"/>
              <a:pPr/>
              <a:t>‹#›</a:t>
            </a:fld>
            <a:endParaRPr lang="en-US" dirty="0"/>
          </a:p>
        </p:txBody>
      </p:sp>
    </p:spTree>
    <p:extLst>
      <p:ext uri="{BB962C8B-B14F-4D97-AF65-F5344CB8AC3E}">
        <p14:creationId xmlns:p14="http://schemas.microsoft.com/office/powerpoint/2010/main" val="1889616020"/>
      </p:ext>
    </p:extLst>
  </p:cSld>
  <p:clrMap bg1="lt1" tx1="dk1" bg2="lt2" tx2="dk2" accent1="accent1" accent2="accent2" accent3="accent3" accent4="accent4" accent5="accent5" accent6="accent6" hlink="hlink" folHlink="folHlink"/>
  <p:sldLayoutIdLst>
    <p:sldLayoutId id="2147483683" r:id="rId1"/>
    <p:sldLayoutId id="2147483684" r:id="rId2"/>
  </p:sldLayoutIdLst>
  <p:txStyles>
    <p:titleStyle>
      <a:lvl1pPr algn="l" defTabSz="914400" rtl="0" eaLnBrk="1" latinLnBrk="0" hangingPunct="1">
        <a:lnSpc>
          <a:spcPct val="90000"/>
        </a:lnSpc>
        <a:spcBef>
          <a:spcPct val="0"/>
        </a:spcBef>
        <a:buNone/>
        <a:defRPr sz="4400" b="1" kern="1200">
          <a:solidFill>
            <a:srgbClr val="C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www.umaryland.edu/middlestates/register/"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568D2D-ACBF-DE3C-DC0A-DC86AD58B306}"/>
              </a:ext>
            </a:extLst>
          </p:cNvPr>
          <p:cNvSpPr>
            <a:spLocks noGrp="1"/>
          </p:cNvSpPr>
          <p:nvPr>
            <p:ph type="subTitle" idx="1"/>
          </p:nvPr>
        </p:nvSpPr>
        <p:spPr>
          <a:xfrm>
            <a:off x="1031174" y="3429000"/>
            <a:ext cx="10129652" cy="1167384"/>
          </a:xfrm>
        </p:spPr>
        <p:txBody>
          <a:bodyPr/>
          <a:lstStyle/>
          <a:p>
            <a:r>
              <a:rPr kumimoji="0" lang="en-US" sz="6000" b="1" i="0" strike="noStrike" kern="1200" cap="none" spc="0" normalizeH="0" baseline="0" noProof="0" dirty="0">
                <a:ln>
                  <a:noFill/>
                </a:ln>
                <a:effectLst/>
                <a:uLnTx/>
                <a:uFillTx/>
                <a:latin typeface="Calibri" panose="020F0502020204030204" pitchFamily="34" charset="0"/>
                <a:ea typeface="+mj-ea"/>
                <a:cs typeface="Calibri" panose="020F0502020204030204" pitchFamily="34" charset="0"/>
              </a:rPr>
              <a:t>Town Hall: </a:t>
            </a:r>
            <a:r>
              <a:rPr lang="en-US" sz="5400" dirty="0">
                <a:latin typeface="Calibri" panose="020F0502020204030204" pitchFamily="34" charset="0"/>
                <a:ea typeface="+mj-ea"/>
                <a:cs typeface="Calibri" panose="020F0502020204030204" pitchFamily="34" charset="0"/>
              </a:rPr>
              <a:t>Standard V</a:t>
            </a:r>
          </a:p>
          <a:p>
            <a:r>
              <a:rPr lang="en-US" sz="4800" b="1" dirty="0">
                <a:effectLst/>
                <a:latin typeface="+mn-lt"/>
                <a:ea typeface="Calibri" panose="020F0502020204030204" pitchFamily="34" charset="0"/>
                <a:cs typeface="Times New Roman" panose="02020603050405020304" pitchFamily="18" charset="0"/>
              </a:rPr>
              <a:t>Educational Effectiveness Assessment</a:t>
            </a:r>
          </a:p>
          <a:p>
            <a:br>
              <a:rPr kumimoji="0" lang="en-US" sz="6000" b="1" i="0" u="none" strike="noStrike" kern="1200" cap="none" spc="0" normalizeH="0" baseline="0" noProof="0" dirty="0">
                <a:ln>
                  <a:noFill/>
                </a:ln>
                <a:effectLst/>
                <a:uLnTx/>
                <a:uFillTx/>
                <a:latin typeface="Calibri" panose="020F0502020204030204" pitchFamily="34" charset="0"/>
                <a:ea typeface="+mj-ea"/>
                <a:cs typeface="Calibri" panose="020F0502020204030204" pitchFamily="34" charset="0"/>
              </a:rPr>
            </a:br>
            <a:endParaRPr kumimoji="0" lang="en-US" sz="5400" b="1" i="1" u="none" strike="noStrike" kern="1200" cap="none" spc="0" normalizeH="0" baseline="0" noProof="0" dirty="0">
              <a:ln>
                <a:noFill/>
              </a:ln>
              <a:effectLst/>
              <a:uLnTx/>
              <a:uFillTx/>
              <a:latin typeface="Calibri" panose="020F0502020204030204" pitchFamily="34" charset="0"/>
              <a:ea typeface="+mj-ea"/>
              <a:cs typeface="Calibri" panose="020F0502020204030204" pitchFamily="34" charset="0"/>
            </a:endParaRPr>
          </a:p>
        </p:txBody>
      </p:sp>
      <p:sp>
        <p:nvSpPr>
          <p:cNvPr id="2" name="TextBox 1">
            <a:extLst>
              <a:ext uri="{FF2B5EF4-FFF2-40B4-BE49-F238E27FC236}">
                <a16:creationId xmlns:a16="http://schemas.microsoft.com/office/drawing/2014/main" id="{06941D29-1A42-882F-CA6A-4201B0215D72}"/>
              </a:ext>
            </a:extLst>
          </p:cNvPr>
          <p:cNvSpPr txBox="1"/>
          <p:nvPr/>
        </p:nvSpPr>
        <p:spPr>
          <a:xfrm>
            <a:off x="8615266" y="2177143"/>
            <a:ext cx="2960914" cy="523220"/>
          </a:xfrm>
          <a:prstGeom prst="rect">
            <a:avLst/>
          </a:prstGeom>
          <a:noFill/>
          <a:ln>
            <a:noFill/>
          </a:ln>
        </p:spPr>
        <p:txBody>
          <a:bodyPr wrap="square" rtlCol="0">
            <a:spAutoFit/>
          </a:bodyPr>
          <a:lstStyle/>
          <a:p>
            <a:r>
              <a:rPr lang="en-US" sz="2800" dirty="0">
                <a:solidFill>
                  <a:schemeClr val="bg1"/>
                </a:solidFill>
              </a:rPr>
              <a:t>Nov. 13, 2023</a:t>
            </a:r>
          </a:p>
        </p:txBody>
      </p:sp>
    </p:spTree>
    <p:extLst>
      <p:ext uri="{BB962C8B-B14F-4D97-AF65-F5344CB8AC3E}">
        <p14:creationId xmlns:p14="http://schemas.microsoft.com/office/powerpoint/2010/main" val="3102815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75C3086E-B383-7199-FC75-D3F4B72C14F4}"/>
              </a:ext>
            </a:extLst>
          </p:cNvPr>
          <p:cNvSpPr txBox="1">
            <a:spLocks/>
          </p:cNvSpPr>
          <p:nvPr/>
        </p:nvSpPr>
        <p:spPr>
          <a:xfrm>
            <a:off x="1028700" y="1967266"/>
            <a:ext cx="2628900" cy="2547257"/>
          </a:xfrm>
          <a:prstGeom prst="rect">
            <a:avLst/>
          </a:prstGeom>
          <a:no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spcAft>
                <a:spcPts val="600"/>
              </a:spcAft>
            </a:pPr>
            <a:r>
              <a:rPr lang="en-US" sz="3300" b="1" i="1" kern="1200" dirty="0">
                <a:solidFill>
                  <a:srgbClr val="FFFFFF"/>
                </a:solidFill>
                <a:latin typeface="+mj-lt"/>
                <a:ea typeface="+mj-ea"/>
                <a:cs typeface="+mj-cs"/>
              </a:rPr>
              <a:t>Scan the QR code for a UMB and Middle States Check-In</a:t>
            </a:r>
          </a:p>
        </p:txBody>
      </p:sp>
      <p:sp>
        <p:nvSpPr>
          <p:cNvPr id="2" name="TextBox 1">
            <a:extLst>
              <a:ext uri="{FF2B5EF4-FFF2-40B4-BE49-F238E27FC236}">
                <a16:creationId xmlns:a16="http://schemas.microsoft.com/office/drawing/2014/main" id="{186C99AB-8014-12DC-EA14-C58176FC0265}"/>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pic>
        <p:nvPicPr>
          <p:cNvPr id="6" name="Picture 5">
            <a:extLst>
              <a:ext uri="{FF2B5EF4-FFF2-40B4-BE49-F238E27FC236}">
                <a16:creationId xmlns:a16="http://schemas.microsoft.com/office/drawing/2014/main" id="{6A0593CE-2281-F432-7F31-318033D1E3D6}"/>
              </a:ext>
            </a:extLst>
          </p:cNvPr>
          <p:cNvPicPr>
            <a:picLocks noChangeAspect="1"/>
          </p:cNvPicPr>
          <p:nvPr/>
        </p:nvPicPr>
        <p:blipFill>
          <a:blip r:embed="rId2"/>
          <a:stretch>
            <a:fillRect/>
          </a:stretch>
        </p:blipFill>
        <p:spPr>
          <a:xfrm>
            <a:off x="4868552" y="1070019"/>
            <a:ext cx="4501079" cy="4501079"/>
          </a:xfrm>
          <a:prstGeom prst="rect">
            <a:avLst/>
          </a:prstGeom>
        </p:spPr>
      </p:pic>
    </p:spTree>
    <p:extLst>
      <p:ext uri="{BB962C8B-B14F-4D97-AF65-F5344CB8AC3E}">
        <p14:creationId xmlns:p14="http://schemas.microsoft.com/office/powerpoint/2010/main" val="1255670655"/>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3864322-23D2-C373-D598-66D5CA0AB6D4}"/>
              </a:ext>
            </a:extLst>
          </p:cNvPr>
          <p:cNvSpPr>
            <a:spLocks noGrp="1"/>
          </p:cNvSpPr>
          <p:nvPr>
            <p:ph type="subTitle" idx="1"/>
          </p:nvPr>
        </p:nvSpPr>
        <p:spPr>
          <a:xfrm>
            <a:off x="909339" y="5186694"/>
            <a:ext cx="9883740" cy="511633"/>
          </a:xfrm>
        </p:spPr>
        <p:txBody>
          <a:bodyPr>
            <a:normAutofit/>
          </a:bodyPr>
          <a:lstStyle/>
          <a:p>
            <a:pPr lvl="1" algn="l" defTabSz="457200">
              <a:lnSpc>
                <a:spcPct val="100000"/>
              </a:lnSpc>
              <a:spcBef>
                <a:spcPct val="20000"/>
              </a:spcBef>
              <a:defRPr/>
            </a:pPr>
            <a:r>
              <a:rPr lang="en-US" i="1" dirty="0">
                <a:solidFill>
                  <a:prstClr val="black"/>
                </a:solidFill>
                <a:latin typeface="Calibri" panose="020F0502020204030204" pitchFamily="34" charset="0"/>
                <a:cs typeface="Calibri" panose="020F0502020204030204" pitchFamily="34" charset="0"/>
              </a:rPr>
              <a:t>Logistics Committee Liaison: Greg Spengler</a:t>
            </a:r>
          </a:p>
          <a:p>
            <a:pPr lvl="1" algn="l" defTabSz="457200">
              <a:lnSpc>
                <a:spcPct val="100000"/>
              </a:lnSpc>
              <a:spcBef>
                <a:spcPct val="20000"/>
              </a:spcBef>
              <a:defRPr/>
            </a:pPr>
            <a:endParaRPr lang="en-US" i="1" dirty="0">
              <a:solidFill>
                <a:prstClr val="black"/>
              </a:solidFill>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62001451-09B9-147A-E8E2-DBB2DD7D06F3}"/>
              </a:ext>
            </a:extLst>
          </p:cNvPr>
          <p:cNvSpPr txBox="1"/>
          <p:nvPr/>
        </p:nvSpPr>
        <p:spPr>
          <a:xfrm>
            <a:off x="1216065" y="3894032"/>
            <a:ext cx="2356191" cy="701731"/>
          </a:xfrm>
          <a:prstGeom prst="rect">
            <a:avLst/>
          </a:prstGeom>
          <a:noFill/>
        </p:spPr>
        <p:txBody>
          <a:bodyPr wrap="square">
            <a:spAutoFit/>
          </a:bodyPr>
          <a:lstStyle/>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Mark </a:t>
            </a:r>
            <a:r>
              <a:rPr lang="en-US" dirty="0" err="1">
                <a:solidFill>
                  <a:prstClr val="black"/>
                </a:solidFill>
                <a:latin typeface="Calibri" panose="020F0502020204030204" pitchFamily="34" charset="0"/>
                <a:cs typeface="Calibri" panose="020F0502020204030204" pitchFamily="34" charset="0"/>
              </a:rPr>
              <a:t>Macek</a:t>
            </a:r>
            <a:r>
              <a:rPr lang="en-US" dirty="0">
                <a:solidFill>
                  <a:prstClr val="black"/>
                </a:solidFill>
                <a:latin typeface="Calibri" panose="020F0502020204030204" pitchFamily="34" charset="0"/>
                <a:cs typeface="Calibri" panose="020F0502020204030204" pitchFamily="34" charset="0"/>
              </a:rPr>
              <a:t>, </a:t>
            </a:r>
          </a:p>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DDS, DrPH</a:t>
            </a:r>
          </a:p>
        </p:txBody>
      </p:sp>
      <p:sp>
        <p:nvSpPr>
          <p:cNvPr id="17" name="TextBox 16">
            <a:extLst>
              <a:ext uri="{FF2B5EF4-FFF2-40B4-BE49-F238E27FC236}">
                <a16:creationId xmlns:a16="http://schemas.microsoft.com/office/drawing/2014/main" id="{739100BB-934F-9B31-6158-3AB0D031BFAF}"/>
              </a:ext>
            </a:extLst>
          </p:cNvPr>
          <p:cNvSpPr txBox="1"/>
          <p:nvPr/>
        </p:nvSpPr>
        <p:spPr>
          <a:xfrm>
            <a:off x="3629110" y="3849397"/>
            <a:ext cx="2167075" cy="701731"/>
          </a:xfrm>
          <a:prstGeom prst="rect">
            <a:avLst/>
          </a:prstGeom>
          <a:noFill/>
        </p:spPr>
        <p:txBody>
          <a:bodyPr wrap="square">
            <a:spAutoFit/>
          </a:bodyPr>
          <a:lstStyle/>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Lynn Chen, </a:t>
            </a:r>
          </a:p>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PhD</a:t>
            </a:r>
          </a:p>
        </p:txBody>
      </p:sp>
      <p:sp>
        <p:nvSpPr>
          <p:cNvPr id="18" name="TextBox 17">
            <a:extLst>
              <a:ext uri="{FF2B5EF4-FFF2-40B4-BE49-F238E27FC236}">
                <a16:creationId xmlns:a16="http://schemas.microsoft.com/office/drawing/2014/main" id="{045C70C2-0FDD-A6C9-EF2E-814DE06306FE}"/>
              </a:ext>
            </a:extLst>
          </p:cNvPr>
          <p:cNvSpPr txBox="1"/>
          <p:nvPr/>
        </p:nvSpPr>
        <p:spPr>
          <a:xfrm>
            <a:off x="6198515" y="3868440"/>
            <a:ext cx="2167076" cy="646331"/>
          </a:xfrm>
          <a:prstGeom prst="rect">
            <a:avLst/>
          </a:prstGeom>
          <a:noFill/>
        </p:spPr>
        <p:txBody>
          <a:bodyPr wrap="square">
            <a:spAutoFit/>
          </a:bodyPr>
          <a:lstStyle/>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Greg Spengler, MPA</a:t>
            </a:r>
          </a:p>
        </p:txBody>
      </p:sp>
      <p:pic>
        <p:nvPicPr>
          <p:cNvPr id="4" name="Picture 3">
            <a:extLst>
              <a:ext uri="{FF2B5EF4-FFF2-40B4-BE49-F238E27FC236}">
                <a16:creationId xmlns:a16="http://schemas.microsoft.com/office/drawing/2014/main" id="{6D3DFDF1-AEDB-85B9-D04F-9D865653E2C5}"/>
              </a:ext>
            </a:extLst>
          </p:cNvPr>
          <p:cNvPicPr>
            <a:picLocks noChangeAspect="1"/>
          </p:cNvPicPr>
          <p:nvPr/>
        </p:nvPicPr>
        <p:blipFill>
          <a:blip r:embed="rId3"/>
          <a:stretch>
            <a:fillRect/>
          </a:stretch>
        </p:blipFill>
        <p:spPr>
          <a:xfrm>
            <a:off x="1642967" y="1673114"/>
            <a:ext cx="1502386" cy="2220918"/>
          </a:xfrm>
          <a:prstGeom prst="rect">
            <a:avLst/>
          </a:prstGeom>
        </p:spPr>
      </p:pic>
      <p:pic>
        <p:nvPicPr>
          <p:cNvPr id="7" name="Picture 6">
            <a:extLst>
              <a:ext uri="{FF2B5EF4-FFF2-40B4-BE49-F238E27FC236}">
                <a16:creationId xmlns:a16="http://schemas.microsoft.com/office/drawing/2014/main" id="{715A63FD-0A9C-96F7-2AAC-E8B78ADF3511}"/>
              </a:ext>
            </a:extLst>
          </p:cNvPr>
          <p:cNvPicPr>
            <a:picLocks noChangeAspect="1"/>
          </p:cNvPicPr>
          <p:nvPr/>
        </p:nvPicPr>
        <p:blipFill>
          <a:blip r:embed="rId4"/>
          <a:stretch>
            <a:fillRect/>
          </a:stretch>
        </p:blipFill>
        <p:spPr>
          <a:xfrm>
            <a:off x="4096112" y="1725711"/>
            <a:ext cx="1483988" cy="2193721"/>
          </a:xfrm>
          <a:prstGeom prst="rect">
            <a:avLst/>
          </a:prstGeom>
        </p:spPr>
      </p:pic>
      <p:pic>
        <p:nvPicPr>
          <p:cNvPr id="9" name="Picture 8">
            <a:extLst>
              <a:ext uri="{FF2B5EF4-FFF2-40B4-BE49-F238E27FC236}">
                <a16:creationId xmlns:a16="http://schemas.microsoft.com/office/drawing/2014/main" id="{9965811D-33FC-DA31-2270-CDE3DBACA476}"/>
              </a:ext>
            </a:extLst>
          </p:cNvPr>
          <p:cNvPicPr>
            <a:picLocks noChangeAspect="1"/>
          </p:cNvPicPr>
          <p:nvPr/>
        </p:nvPicPr>
        <p:blipFill>
          <a:blip r:embed="rId5"/>
          <a:stretch>
            <a:fillRect/>
          </a:stretch>
        </p:blipFill>
        <p:spPr>
          <a:xfrm>
            <a:off x="6530859" y="1698512"/>
            <a:ext cx="1502387" cy="2220920"/>
          </a:xfrm>
          <a:prstGeom prst="rect">
            <a:avLst/>
          </a:prstGeom>
        </p:spPr>
      </p:pic>
      <p:sp>
        <p:nvSpPr>
          <p:cNvPr id="10" name="Title 1">
            <a:extLst>
              <a:ext uri="{FF2B5EF4-FFF2-40B4-BE49-F238E27FC236}">
                <a16:creationId xmlns:a16="http://schemas.microsoft.com/office/drawing/2014/main" id="{2CCFBCEF-D5CB-36C5-9890-85864EF7D5CC}"/>
              </a:ext>
            </a:extLst>
          </p:cNvPr>
          <p:cNvSpPr txBox="1">
            <a:spLocks/>
          </p:cNvSpPr>
          <p:nvPr/>
        </p:nvSpPr>
        <p:spPr>
          <a:xfrm>
            <a:off x="681070" y="841602"/>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V </a:t>
            </a:r>
            <a:r>
              <a:rPr lang="en-US" sz="2800" i="0" dirty="0">
                <a:effectLst/>
              </a:rPr>
              <a:t>–</a:t>
            </a:r>
            <a:r>
              <a:rPr lang="en-US" sz="2800" dirty="0">
                <a:latin typeface="Calibri" panose="020F0502020204030204" pitchFamily="34" charset="0"/>
                <a:cs typeface="Calibri" panose="020F0502020204030204" pitchFamily="34" charset="0"/>
              </a:rPr>
              <a:t> Educational Effectiveness Assessment</a:t>
            </a:r>
          </a:p>
        </p:txBody>
      </p:sp>
    </p:spTree>
    <p:extLst>
      <p:ext uri="{BB962C8B-B14F-4D97-AF65-F5344CB8AC3E}">
        <p14:creationId xmlns:p14="http://schemas.microsoft.com/office/powerpoint/2010/main" val="2739335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3864322-23D2-C373-D598-66D5CA0AB6D4}"/>
              </a:ext>
            </a:extLst>
          </p:cNvPr>
          <p:cNvSpPr>
            <a:spLocks noGrp="1"/>
          </p:cNvSpPr>
          <p:nvPr>
            <p:ph type="subTitle" idx="1"/>
          </p:nvPr>
        </p:nvSpPr>
        <p:spPr>
          <a:xfrm>
            <a:off x="1012370" y="2174434"/>
            <a:ext cx="10025499" cy="3250089"/>
          </a:xfrm>
        </p:spPr>
        <p:txBody>
          <a:bodyPr>
            <a:normAutofit/>
          </a:bodyPr>
          <a:lstStyle/>
          <a:p>
            <a:pPr algn="l">
              <a:lnSpc>
                <a:spcPct val="100000"/>
              </a:lnSpc>
            </a:pPr>
            <a:r>
              <a:rPr lang="en-US" b="1" i="0" u="none" strike="noStrike" dirty="0">
                <a:solidFill>
                  <a:srgbClr val="333333"/>
                </a:solidFill>
                <a:effectLst/>
                <a:latin typeface="Gotham SSm 4r"/>
              </a:rPr>
              <a:t>Assessment of student learning and achievement demonstrates that the institution’s students have accomplished educational goals consistent with their program of study, degree level, the institution’s mission, and appropriate expectations for institutions of higher education.</a:t>
            </a:r>
            <a:endParaRPr lang="en-US" sz="4000" b="1" dirty="0">
              <a:solidFill>
                <a:prstClr val="black"/>
              </a:solidFill>
              <a:latin typeface="+mn-lt"/>
              <a:cs typeface="Calibri" panose="020F0502020204030204" pitchFamily="34" charset="0"/>
            </a:endParaRPr>
          </a:p>
        </p:txBody>
      </p:sp>
      <p:sp>
        <p:nvSpPr>
          <p:cNvPr id="2" name="Title 1">
            <a:extLst>
              <a:ext uri="{FF2B5EF4-FFF2-40B4-BE49-F238E27FC236}">
                <a16:creationId xmlns:a16="http://schemas.microsoft.com/office/drawing/2014/main" id="{06F68012-E7AB-97A3-EC2C-3DCF97CD81C1}"/>
              </a:ext>
            </a:extLst>
          </p:cNvPr>
          <p:cNvSpPr txBox="1">
            <a:spLocks/>
          </p:cNvSpPr>
          <p:nvPr/>
        </p:nvSpPr>
        <p:spPr>
          <a:xfrm>
            <a:off x="610189" y="1154539"/>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V </a:t>
            </a:r>
            <a:r>
              <a:rPr lang="en-US" sz="2800" i="0" dirty="0">
                <a:effectLst/>
              </a:rPr>
              <a:t>–</a:t>
            </a:r>
            <a:r>
              <a:rPr lang="en-US" sz="2800" dirty="0">
                <a:latin typeface="Calibri" panose="020F0502020204030204" pitchFamily="34" charset="0"/>
                <a:cs typeface="Calibri" panose="020F0502020204030204" pitchFamily="34" charset="0"/>
              </a:rPr>
              <a:t> Educational Effectiveness Assessment</a:t>
            </a:r>
          </a:p>
        </p:txBody>
      </p:sp>
    </p:spTree>
    <p:extLst>
      <p:ext uri="{BB962C8B-B14F-4D97-AF65-F5344CB8AC3E}">
        <p14:creationId xmlns:p14="http://schemas.microsoft.com/office/powerpoint/2010/main" val="2604831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3864322-23D2-C373-D598-66D5CA0AB6D4}"/>
              </a:ext>
            </a:extLst>
          </p:cNvPr>
          <p:cNvSpPr>
            <a:spLocks noGrp="1"/>
          </p:cNvSpPr>
          <p:nvPr>
            <p:ph type="subTitle" idx="1"/>
          </p:nvPr>
        </p:nvSpPr>
        <p:spPr>
          <a:xfrm>
            <a:off x="1012364" y="1458422"/>
            <a:ext cx="10025499" cy="4239358"/>
          </a:xfrm>
        </p:spPr>
        <p:txBody>
          <a:bodyPr>
            <a:noAutofit/>
          </a:bodyPr>
          <a:lstStyle/>
          <a:p>
            <a:pPr marL="457200" marR="0" lvl="0" indent="-457200" algn="l">
              <a:lnSpc>
                <a:spcPct val="107000"/>
              </a:lnSpc>
              <a:spcBef>
                <a:spcPts val="0"/>
              </a:spcBef>
              <a:spcAft>
                <a:spcPts val="0"/>
              </a:spcAft>
              <a:buFont typeface="+mj-lt"/>
              <a:buAutoNum type="arabicPeriod"/>
            </a:pPr>
            <a:r>
              <a:rPr lang="en-US" dirty="0">
                <a:effectLst/>
                <a:latin typeface="Calibri" panose="020F0502020204030204" pitchFamily="34" charset="0"/>
                <a:ea typeface="Calibri" panose="020F0502020204030204" pitchFamily="34" charset="0"/>
                <a:cs typeface="Calibri" panose="020F0502020204030204" pitchFamily="34" charset="0"/>
              </a:rPr>
              <a:t>How might UMB evaluate its assessment processes and practices through	 the lens of equity, diversity, and inclusion?</a:t>
            </a:r>
          </a:p>
          <a:p>
            <a:pPr marR="0" lvl="0" algn="l">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R="0" lvl="0" algn="l">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2.    How might UMB organize its various assessment efforts, across the diverse	 set of academic programs, so they are standardized?</a:t>
            </a:r>
          </a:p>
          <a:p>
            <a:pPr marR="0" lvl="0" algn="l">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R="0" lvl="0" algn="l">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3.    How might UMB encourage the use of educational assessment data to	 promote learning outcome improvements at the program and campus	 levels?</a:t>
            </a:r>
          </a:p>
        </p:txBody>
      </p:sp>
      <p:sp>
        <p:nvSpPr>
          <p:cNvPr id="2" name="Title 1">
            <a:extLst>
              <a:ext uri="{FF2B5EF4-FFF2-40B4-BE49-F238E27FC236}">
                <a16:creationId xmlns:a16="http://schemas.microsoft.com/office/drawing/2014/main" id="{75078AFB-9043-266D-74AA-06CA98AAEFF4}"/>
              </a:ext>
            </a:extLst>
          </p:cNvPr>
          <p:cNvSpPr txBox="1">
            <a:spLocks/>
          </p:cNvSpPr>
          <p:nvPr/>
        </p:nvSpPr>
        <p:spPr>
          <a:xfrm>
            <a:off x="610183" y="728705"/>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V </a:t>
            </a:r>
            <a:r>
              <a:rPr lang="en-US" sz="2800" i="0" dirty="0">
                <a:effectLst/>
              </a:rPr>
              <a:t>–</a:t>
            </a:r>
            <a:r>
              <a:rPr lang="en-US" sz="2800" dirty="0">
                <a:latin typeface="Calibri" panose="020F0502020204030204" pitchFamily="34" charset="0"/>
                <a:cs typeface="Calibri" panose="020F0502020204030204" pitchFamily="34" charset="0"/>
              </a:rPr>
              <a:t> Educational Effectiveness Assessment</a:t>
            </a:r>
          </a:p>
        </p:txBody>
      </p:sp>
    </p:spTree>
    <p:extLst>
      <p:ext uri="{BB962C8B-B14F-4D97-AF65-F5344CB8AC3E}">
        <p14:creationId xmlns:p14="http://schemas.microsoft.com/office/powerpoint/2010/main" val="4173562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3864322-23D2-C373-D598-66D5CA0AB6D4}"/>
              </a:ext>
            </a:extLst>
          </p:cNvPr>
          <p:cNvSpPr>
            <a:spLocks noGrp="1"/>
          </p:cNvSpPr>
          <p:nvPr>
            <p:ph type="subTitle" idx="1"/>
          </p:nvPr>
        </p:nvSpPr>
        <p:spPr>
          <a:xfrm>
            <a:off x="1012364" y="1458422"/>
            <a:ext cx="10025499" cy="4239358"/>
          </a:xfrm>
        </p:spPr>
        <p:txBody>
          <a:bodyPr>
            <a:noAutofit/>
          </a:bodyPr>
          <a:lstStyle/>
          <a:p>
            <a:pPr marL="457200" marR="0" lvl="0" indent="-457200" algn="l">
              <a:lnSpc>
                <a:spcPct val="107000"/>
              </a:lnSpc>
              <a:spcBef>
                <a:spcPts val="0"/>
              </a:spcBef>
              <a:spcAft>
                <a:spcPts val="0"/>
              </a:spcAft>
              <a:buAutoNum type="arabicPeriod" startAt="4"/>
            </a:pPr>
            <a:r>
              <a:rPr lang="en-US" dirty="0">
                <a:effectLst/>
                <a:latin typeface="Calibri" panose="020F0502020204030204" pitchFamily="34" charset="0"/>
                <a:ea typeface="Calibri" panose="020F0502020204030204" pitchFamily="34" charset="0"/>
                <a:cs typeface="Calibri" panose="020F0502020204030204" pitchFamily="34" charset="0"/>
              </a:rPr>
              <a:t>What additional steps might UMB take to heighten visibility of educational	 assessment processes at the institutional level while maintaining a	 spirit of cooperation and accountability across schools/programs?</a:t>
            </a:r>
          </a:p>
          <a:p>
            <a:pPr marR="0" lvl="0" algn="l">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R="0" lvl="0" algn="l">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5.   How might UMB make its institutional learning outcomes (ILOs) an integral	 part of its assessment programs at both the program and campus		 levels?</a:t>
            </a:r>
          </a:p>
        </p:txBody>
      </p:sp>
      <p:sp>
        <p:nvSpPr>
          <p:cNvPr id="2" name="Title 1">
            <a:extLst>
              <a:ext uri="{FF2B5EF4-FFF2-40B4-BE49-F238E27FC236}">
                <a16:creationId xmlns:a16="http://schemas.microsoft.com/office/drawing/2014/main" id="{75078AFB-9043-266D-74AA-06CA98AAEFF4}"/>
              </a:ext>
            </a:extLst>
          </p:cNvPr>
          <p:cNvSpPr txBox="1">
            <a:spLocks/>
          </p:cNvSpPr>
          <p:nvPr/>
        </p:nvSpPr>
        <p:spPr>
          <a:xfrm>
            <a:off x="610183" y="728705"/>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V </a:t>
            </a:r>
            <a:r>
              <a:rPr lang="en-US" sz="2800" i="0" dirty="0">
                <a:effectLst/>
              </a:rPr>
              <a:t>–</a:t>
            </a:r>
            <a:r>
              <a:rPr lang="en-US" sz="2800" dirty="0">
                <a:latin typeface="Calibri" panose="020F0502020204030204" pitchFamily="34" charset="0"/>
                <a:cs typeface="Calibri" panose="020F0502020204030204" pitchFamily="34" charset="0"/>
              </a:rPr>
              <a:t> Educational Effectiveness Assessment</a:t>
            </a:r>
          </a:p>
        </p:txBody>
      </p:sp>
    </p:spTree>
    <p:extLst>
      <p:ext uri="{BB962C8B-B14F-4D97-AF65-F5344CB8AC3E}">
        <p14:creationId xmlns:p14="http://schemas.microsoft.com/office/powerpoint/2010/main" val="3106725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CA41420-3572-313C-7AA8-22C9EE7BC5E1}"/>
              </a:ext>
            </a:extLst>
          </p:cNvPr>
          <p:cNvSpPr txBox="1">
            <a:spLocks/>
          </p:cNvSpPr>
          <p:nvPr/>
        </p:nvSpPr>
        <p:spPr>
          <a:xfrm>
            <a:off x="1012371" y="829224"/>
            <a:ext cx="9655628"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Small Group Discussions </a:t>
            </a:r>
          </a:p>
        </p:txBody>
      </p:sp>
      <p:sp>
        <p:nvSpPr>
          <p:cNvPr id="7" name="Subtitle 2">
            <a:extLst>
              <a:ext uri="{FF2B5EF4-FFF2-40B4-BE49-F238E27FC236}">
                <a16:creationId xmlns:a16="http://schemas.microsoft.com/office/drawing/2014/main" id="{88E88FB7-C6AB-2889-4E13-466B1BA74C0B}"/>
              </a:ext>
            </a:extLst>
          </p:cNvPr>
          <p:cNvSpPr txBox="1">
            <a:spLocks/>
          </p:cNvSpPr>
          <p:nvPr/>
        </p:nvSpPr>
        <p:spPr>
          <a:xfrm>
            <a:off x="1012372" y="1709738"/>
            <a:ext cx="9557658" cy="317794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en-US" sz="2400" b="0" dirty="0">
                <a:solidFill>
                  <a:schemeClr val="tx1"/>
                </a:solidFill>
                <a:latin typeface="Calibri" panose="020F0502020204030204" pitchFamily="34" charset="0"/>
                <a:cs typeface="Calibri" panose="020F0502020204030204" pitchFamily="34" charset="0"/>
              </a:rPr>
              <a:t>1. Questions to be answered</a:t>
            </a:r>
            <a:br>
              <a:rPr lang="en-US" sz="2400" b="0" dirty="0">
                <a:solidFill>
                  <a:schemeClr val="tx1"/>
                </a:solidFill>
                <a:latin typeface="Calibri" panose="020F0502020204030204" pitchFamily="34" charset="0"/>
                <a:cs typeface="Calibri" panose="020F0502020204030204" pitchFamily="34" charset="0"/>
              </a:rPr>
            </a:br>
            <a:r>
              <a:rPr lang="en-US" sz="2400" b="0" dirty="0">
                <a:solidFill>
                  <a:schemeClr val="tx1"/>
                </a:solidFill>
                <a:latin typeface="Calibri" panose="020F0502020204030204" pitchFamily="34" charset="0"/>
                <a:cs typeface="Calibri" panose="020F0502020204030204" pitchFamily="34" charset="0"/>
              </a:rPr>
              <a:t>2. Potential evidence </a:t>
            </a:r>
            <a:br>
              <a:rPr lang="en-US" sz="2400" b="0" dirty="0">
                <a:latin typeface="Calibri" panose="020F0502020204030204" pitchFamily="34" charset="0"/>
                <a:cs typeface="Calibri" panose="020F0502020204030204" pitchFamily="34" charset="0"/>
              </a:rPr>
            </a:br>
            <a:r>
              <a:rPr lang="en-US" sz="2400" b="0" dirty="0">
                <a:solidFill>
                  <a:schemeClr val="tx1"/>
                </a:solidFill>
                <a:latin typeface="Calibri" panose="020F0502020204030204" pitchFamily="34" charset="0"/>
                <a:cs typeface="Calibri" panose="020F0502020204030204" pitchFamily="34" charset="0"/>
              </a:rPr>
              <a:t>3. Potential recommendations and opportunities</a:t>
            </a:r>
            <a:endParaRPr lang="en-US" sz="4000" dirty="0">
              <a:solidFill>
                <a:prstClr val="black"/>
              </a:solidFill>
              <a:latin typeface="Calibri" panose="020F0502020204030204" pitchFamily="34" charset="0"/>
              <a:cs typeface="Calibri" panose="020F0502020204030204" pitchFamily="34" charset="0"/>
            </a:endParaRPr>
          </a:p>
          <a:p>
            <a:pPr lvl="1" defTabSz="457200">
              <a:lnSpc>
                <a:spcPct val="100000"/>
              </a:lnSpc>
              <a:spcBef>
                <a:spcPct val="20000"/>
              </a:spcBef>
              <a:defRPr/>
            </a:pPr>
            <a:endParaRPr lang="en-US" sz="4000" dirty="0">
              <a:solidFill>
                <a:prstClr val="black"/>
              </a:solidFill>
              <a:latin typeface="Calibri"/>
              <a:cs typeface="+mn-cs"/>
            </a:endParaRPr>
          </a:p>
        </p:txBody>
      </p:sp>
      <p:sp>
        <p:nvSpPr>
          <p:cNvPr id="2" name="TextBox 1">
            <a:extLst>
              <a:ext uri="{FF2B5EF4-FFF2-40B4-BE49-F238E27FC236}">
                <a16:creationId xmlns:a16="http://schemas.microsoft.com/office/drawing/2014/main" id="{846EC9CB-8FEF-1F28-234C-4BD7A333A14A}"/>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911104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79B93-7263-64C8-F2D2-AFA7754F3657}"/>
              </a:ext>
            </a:extLst>
          </p:cNvPr>
          <p:cNvSpPr>
            <a:spLocks noGrp="1"/>
          </p:cNvSpPr>
          <p:nvPr>
            <p:ph type="ctrTitle"/>
          </p:nvPr>
        </p:nvSpPr>
        <p:spPr>
          <a:xfrm>
            <a:off x="1378299" y="484089"/>
            <a:ext cx="9435402" cy="641329"/>
          </a:xfrm>
        </p:spPr>
        <p:txBody>
          <a:bodyPr anchor="t">
            <a:normAutofit/>
          </a:bodyPr>
          <a:lstStyle/>
          <a:p>
            <a:pPr algn="l"/>
            <a:r>
              <a:rPr lang="en-US" sz="4000" dirty="0">
                <a:latin typeface="Calibri" panose="020F0502020204030204" pitchFamily="34" charset="0"/>
                <a:cs typeface="Calibri" panose="020F0502020204030204" pitchFamily="34" charset="0"/>
              </a:rPr>
              <a:t>Input and Considerations from Your Groups</a:t>
            </a:r>
          </a:p>
        </p:txBody>
      </p:sp>
      <p:sp>
        <p:nvSpPr>
          <p:cNvPr id="6" name="TextBox 5">
            <a:extLst>
              <a:ext uri="{FF2B5EF4-FFF2-40B4-BE49-F238E27FC236}">
                <a16:creationId xmlns:a16="http://schemas.microsoft.com/office/drawing/2014/main" id="{0BF53974-110E-7007-C519-5C123111ADC9}"/>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pic>
        <p:nvPicPr>
          <p:cNvPr id="7" name="Picture 6">
            <a:extLst>
              <a:ext uri="{FF2B5EF4-FFF2-40B4-BE49-F238E27FC236}">
                <a16:creationId xmlns:a16="http://schemas.microsoft.com/office/drawing/2014/main" id="{FF4F9EB8-87B1-B431-2626-37207FA6AD28}"/>
              </a:ext>
            </a:extLst>
          </p:cNvPr>
          <p:cNvPicPr>
            <a:picLocks noChangeAspect="1"/>
          </p:cNvPicPr>
          <p:nvPr/>
        </p:nvPicPr>
        <p:blipFill>
          <a:blip r:embed="rId3"/>
          <a:stretch>
            <a:fillRect/>
          </a:stretch>
        </p:blipFill>
        <p:spPr>
          <a:xfrm>
            <a:off x="3738582" y="1125418"/>
            <a:ext cx="4714835" cy="4714835"/>
          </a:xfrm>
          <a:prstGeom prst="rect">
            <a:avLst/>
          </a:prstGeom>
        </p:spPr>
      </p:pic>
    </p:spTree>
    <p:extLst>
      <p:ext uri="{BB962C8B-B14F-4D97-AF65-F5344CB8AC3E}">
        <p14:creationId xmlns:p14="http://schemas.microsoft.com/office/powerpoint/2010/main" val="3544558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79B93-7263-64C8-F2D2-AFA7754F3657}"/>
              </a:ext>
            </a:extLst>
          </p:cNvPr>
          <p:cNvSpPr>
            <a:spLocks noGrp="1"/>
          </p:cNvSpPr>
          <p:nvPr>
            <p:ph type="ctrTitle"/>
          </p:nvPr>
        </p:nvSpPr>
        <p:spPr>
          <a:xfrm>
            <a:off x="2420967" y="721595"/>
            <a:ext cx="7350065" cy="641329"/>
          </a:xfrm>
        </p:spPr>
        <p:txBody>
          <a:bodyPr anchor="t">
            <a:normAutofit/>
          </a:bodyPr>
          <a:lstStyle/>
          <a:p>
            <a:pPr algn="l"/>
            <a:r>
              <a:rPr lang="en-US" sz="4000" dirty="0">
                <a:latin typeface="Calibri" panose="020F0502020204030204" pitchFamily="34" charset="0"/>
                <a:cs typeface="Calibri" panose="020F0502020204030204" pitchFamily="34" charset="0"/>
              </a:rPr>
              <a:t>Actionable Items from you Tables</a:t>
            </a:r>
          </a:p>
        </p:txBody>
      </p:sp>
      <p:sp>
        <p:nvSpPr>
          <p:cNvPr id="6" name="TextBox 5">
            <a:extLst>
              <a:ext uri="{FF2B5EF4-FFF2-40B4-BE49-F238E27FC236}">
                <a16:creationId xmlns:a16="http://schemas.microsoft.com/office/drawing/2014/main" id="{0BF53974-110E-7007-C519-5C123111ADC9}"/>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pic>
        <p:nvPicPr>
          <p:cNvPr id="3" name="Picture 2">
            <a:extLst>
              <a:ext uri="{FF2B5EF4-FFF2-40B4-BE49-F238E27FC236}">
                <a16:creationId xmlns:a16="http://schemas.microsoft.com/office/drawing/2014/main" id="{2689824F-860F-C6CD-6331-917EAF3380E9}"/>
              </a:ext>
            </a:extLst>
          </p:cNvPr>
          <p:cNvPicPr>
            <a:picLocks noChangeAspect="1"/>
          </p:cNvPicPr>
          <p:nvPr/>
        </p:nvPicPr>
        <p:blipFill>
          <a:blip r:embed="rId3"/>
          <a:stretch>
            <a:fillRect/>
          </a:stretch>
        </p:blipFill>
        <p:spPr>
          <a:xfrm>
            <a:off x="3697019" y="1253879"/>
            <a:ext cx="4695659" cy="4695659"/>
          </a:xfrm>
          <a:prstGeom prst="rect">
            <a:avLst/>
          </a:prstGeom>
        </p:spPr>
      </p:pic>
    </p:spTree>
    <p:extLst>
      <p:ext uri="{BB962C8B-B14F-4D97-AF65-F5344CB8AC3E}">
        <p14:creationId xmlns:p14="http://schemas.microsoft.com/office/powerpoint/2010/main" val="2524273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618D4D-143C-B28D-C863-5F9413C6721D}"/>
              </a:ext>
            </a:extLst>
          </p:cNvPr>
          <p:cNvSpPr txBox="1"/>
          <p:nvPr/>
        </p:nvSpPr>
        <p:spPr>
          <a:xfrm>
            <a:off x="922772" y="1692254"/>
            <a:ext cx="5408223" cy="1246495"/>
          </a:xfrm>
          <a:prstGeom prst="rect">
            <a:avLst/>
          </a:prstGeom>
          <a:noFill/>
        </p:spPr>
        <p:txBody>
          <a:bodyPr wrap="square" rtlCol="0">
            <a:spAutoFit/>
          </a:bodyPr>
          <a:lstStyle/>
          <a:p>
            <a:r>
              <a:rPr lang="en-US" sz="1500" b="1" i="0" cap="all" dirty="0">
                <a:solidFill>
                  <a:srgbClr val="333333"/>
                </a:solidFill>
                <a:effectLst/>
                <a:latin typeface="Calibri" panose="020F0502020204030204" pitchFamily="34" charset="0"/>
                <a:cs typeface="Calibri" panose="020F0502020204030204" pitchFamily="34" charset="0"/>
              </a:rPr>
              <a:t>ADDRESSING ALL SEVEN STANDARDS</a:t>
            </a:r>
            <a:r>
              <a:rPr lang="en-US" sz="1500" b="0" i="0" dirty="0">
                <a:solidFill>
                  <a:srgbClr val="333333"/>
                </a:solidFill>
                <a:effectLst/>
                <a:latin typeface="Calibri" panose="020F0502020204030204" pitchFamily="34" charset="0"/>
                <a:cs typeface="Calibri" panose="020F0502020204030204" pitchFamily="34" charset="0"/>
              </a:rPr>
              <a:t> </a:t>
            </a:r>
            <a:br>
              <a:rPr lang="en-US" sz="1500" b="0" i="0" dirty="0">
                <a:solidFill>
                  <a:srgbClr val="000000"/>
                </a:solidFill>
                <a:effectLst/>
                <a:latin typeface="Calibri" panose="020F0502020204030204" pitchFamily="34" charset="0"/>
                <a:cs typeface="Calibri" panose="020F0502020204030204" pitchFamily="34" charset="0"/>
              </a:rPr>
            </a:br>
            <a:r>
              <a:rPr lang="en-US" sz="1500" b="0" i="0" dirty="0">
                <a:solidFill>
                  <a:srgbClr val="333333"/>
                </a:solidFill>
                <a:effectLst/>
                <a:latin typeface="Calibri" panose="020F0502020204030204" pitchFamily="34" charset="0"/>
                <a:cs typeface="Calibri" panose="020F0502020204030204" pitchFamily="34" charset="0"/>
              </a:rPr>
              <a:t>Nov. 16, 2023 </a:t>
            </a:r>
            <a:br>
              <a:rPr lang="en-US" sz="1500" b="0" i="0" dirty="0">
                <a:solidFill>
                  <a:srgbClr val="000000"/>
                </a:solidFill>
                <a:effectLst/>
                <a:latin typeface="Calibri" panose="020F0502020204030204" pitchFamily="34" charset="0"/>
                <a:cs typeface="Calibri" panose="020F0502020204030204" pitchFamily="34" charset="0"/>
              </a:rPr>
            </a:br>
            <a:r>
              <a:rPr lang="en-US" sz="1500" b="0" i="0" dirty="0">
                <a:solidFill>
                  <a:srgbClr val="333333"/>
                </a:solidFill>
                <a:effectLst/>
                <a:latin typeface="Calibri" panose="020F0502020204030204" pitchFamily="34" charset="0"/>
                <a:cs typeface="Calibri" panose="020F0502020204030204" pitchFamily="34" charset="0"/>
              </a:rPr>
              <a:t>11 a.m. | Virtual via Zoom </a:t>
            </a:r>
          </a:p>
          <a:p>
            <a:br>
              <a:rPr lang="en-US" sz="1500" b="0" i="0" dirty="0">
                <a:solidFill>
                  <a:srgbClr val="000000"/>
                </a:solidFill>
                <a:effectLst/>
                <a:latin typeface="Calibri" panose="020F0502020204030204" pitchFamily="34" charset="0"/>
                <a:cs typeface="Calibri" panose="020F0502020204030204" pitchFamily="34" charset="0"/>
              </a:rPr>
            </a:br>
            <a:endParaRPr lang="en-US" sz="1500"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F68FCE2A-174A-B7C5-9024-F6ED430E1083}"/>
              </a:ext>
            </a:extLst>
          </p:cNvPr>
          <p:cNvSpPr txBox="1"/>
          <p:nvPr/>
        </p:nvSpPr>
        <p:spPr>
          <a:xfrm>
            <a:off x="6552399" y="1850514"/>
            <a:ext cx="4151265" cy="646331"/>
          </a:xfrm>
          <a:prstGeom prst="rect">
            <a:avLst/>
          </a:prstGeom>
          <a:solidFill>
            <a:schemeClr val="bg1"/>
          </a:solidFill>
        </p:spPr>
        <p:txBody>
          <a:bodyPr wrap="none" rtlCol="0">
            <a:spAutoFit/>
          </a:bodyPr>
          <a:lstStyle/>
          <a:p>
            <a:r>
              <a:rPr lang="en-US" sz="1800" i="1" dirty="0">
                <a:latin typeface="Arial" panose="020B0604020202020204" pitchFamily="34" charset="0"/>
                <a:cs typeface="Arial" panose="020B0604020202020204" pitchFamily="34" charset="0"/>
                <a:hlinkClick r:id="rId3"/>
              </a:rPr>
              <a:t>umaryland.edu/middlestates/register/</a:t>
            </a:r>
            <a:r>
              <a:rPr lang="en-US" sz="1800" i="1" dirty="0">
                <a:latin typeface="Arial" panose="020B0604020202020204" pitchFamily="34" charset="0"/>
                <a:cs typeface="Arial" panose="020B0604020202020204" pitchFamily="34" charset="0"/>
              </a:rPr>
              <a:t> </a:t>
            </a:r>
          </a:p>
          <a:p>
            <a:endParaRPr lang="en-US" dirty="0"/>
          </a:p>
        </p:txBody>
      </p:sp>
      <p:sp>
        <p:nvSpPr>
          <p:cNvPr id="8" name="Title 1">
            <a:extLst>
              <a:ext uri="{FF2B5EF4-FFF2-40B4-BE49-F238E27FC236}">
                <a16:creationId xmlns:a16="http://schemas.microsoft.com/office/drawing/2014/main" id="{8138486D-6500-01E2-A5DC-0B206F749562}"/>
              </a:ext>
            </a:extLst>
          </p:cNvPr>
          <p:cNvSpPr txBox="1">
            <a:spLocks/>
          </p:cNvSpPr>
          <p:nvPr/>
        </p:nvSpPr>
        <p:spPr>
          <a:xfrm>
            <a:off x="1012370" y="829224"/>
            <a:ext cx="10123715"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Upcoming Town Halls </a:t>
            </a:r>
            <a:r>
              <a:rPr lang="en-US" sz="4000" b="0" dirty="0">
                <a:latin typeface="Calibri" panose="020F0502020204030204" pitchFamily="34" charset="0"/>
                <a:cs typeface="Calibri" panose="020F0502020204030204" pitchFamily="34" charset="0"/>
              </a:rPr>
              <a:t>– Join the Conversation</a:t>
            </a:r>
          </a:p>
        </p:txBody>
      </p:sp>
      <p:sp>
        <p:nvSpPr>
          <p:cNvPr id="4" name="TextBox 3">
            <a:extLst>
              <a:ext uri="{FF2B5EF4-FFF2-40B4-BE49-F238E27FC236}">
                <a16:creationId xmlns:a16="http://schemas.microsoft.com/office/drawing/2014/main" id="{82B96C4B-6E1C-DB91-A7F6-1D7487204EC4}"/>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263273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75C3086E-B383-7199-FC75-D3F4B72C14F4}"/>
              </a:ext>
            </a:extLst>
          </p:cNvPr>
          <p:cNvSpPr txBox="1">
            <a:spLocks/>
          </p:cNvSpPr>
          <p:nvPr/>
        </p:nvSpPr>
        <p:spPr>
          <a:xfrm>
            <a:off x="1028700" y="1967266"/>
            <a:ext cx="2628900" cy="2547257"/>
          </a:xfrm>
          <a:prstGeom prst="rect">
            <a:avLst/>
          </a:prstGeom>
          <a:noFill/>
        </p:spPr>
        <p:txBody>
          <a:bodyPr vert="horz" lIns="91440" tIns="45720" rIns="91440" bIns="45720" rtlCol="0" anchor="ctr">
            <a:normAutofit lnSpcReduction="10000"/>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spcAft>
                <a:spcPts val="600"/>
              </a:spcAft>
            </a:pPr>
            <a:r>
              <a:rPr lang="en-US" sz="3300" b="1" i="1" kern="1200" dirty="0">
                <a:solidFill>
                  <a:srgbClr val="FFFFFF"/>
                </a:solidFill>
                <a:latin typeface="+mj-lt"/>
                <a:ea typeface="+mj-ea"/>
                <a:cs typeface="+mj-cs"/>
              </a:rPr>
              <a:t>Scan the QR code to provide feedback about today’s meeting.</a:t>
            </a:r>
          </a:p>
        </p:txBody>
      </p:sp>
      <p:sp>
        <p:nvSpPr>
          <p:cNvPr id="2" name="TextBox 1">
            <a:extLst>
              <a:ext uri="{FF2B5EF4-FFF2-40B4-BE49-F238E27FC236}">
                <a16:creationId xmlns:a16="http://schemas.microsoft.com/office/drawing/2014/main" id="{F3C5D323-B267-0B22-CF27-9CB342C879BF}"/>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pic>
        <p:nvPicPr>
          <p:cNvPr id="6" name="Picture 5">
            <a:extLst>
              <a:ext uri="{FF2B5EF4-FFF2-40B4-BE49-F238E27FC236}">
                <a16:creationId xmlns:a16="http://schemas.microsoft.com/office/drawing/2014/main" id="{DB73E49F-481E-1ABB-B004-A0F5BBF7F78A}"/>
              </a:ext>
            </a:extLst>
          </p:cNvPr>
          <p:cNvPicPr>
            <a:picLocks noChangeAspect="1"/>
          </p:cNvPicPr>
          <p:nvPr/>
        </p:nvPicPr>
        <p:blipFill>
          <a:blip r:embed="rId2"/>
          <a:stretch>
            <a:fillRect/>
          </a:stretch>
        </p:blipFill>
        <p:spPr>
          <a:xfrm>
            <a:off x="5029117" y="1352715"/>
            <a:ext cx="3889252" cy="3889252"/>
          </a:xfrm>
          <a:prstGeom prst="rect">
            <a:avLst/>
          </a:prstGeom>
        </p:spPr>
      </p:pic>
    </p:spTree>
    <p:extLst>
      <p:ext uri="{BB962C8B-B14F-4D97-AF65-F5344CB8AC3E}">
        <p14:creationId xmlns:p14="http://schemas.microsoft.com/office/powerpoint/2010/main" val="3940282597"/>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5956999-6445-F1A8-D24A-12DDF036934E}"/>
              </a:ext>
            </a:extLst>
          </p:cNvPr>
          <p:cNvSpPr txBox="1">
            <a:spLocks/>
          </p:cNvSpPr>
          <p:nvPr/>
        </p:nvSpPr>
        <p:spPr>
          <a:xfrm>
            <a:off x="1208314" y="681136"/>
            <a:ext cx="9459685" cy="8677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400" dirty="0">
                <a:latin typeface="Calibri" panose="020F0502020204030204" pitchFamily="34" charset="0"/>
                <a:cs typeface="Calibri" panose="020F0502020204030204" pitchFamily="34" charset="0"/>
              </a:rPr>
              <a:t>Call to Conversation</a:t>
            </a:r>
          </a:p>
        </p:txBody>
      </p:sp>
      <p:sp>
        <p:nvSpPr>
          <p:cNvPr id="4" name="TextBox 3">
            <a:extLst>
              <a:ext uri="{FF2B5EF4-FFF2-40B4-BE49-F238E27FC236}">
                <a16:creationId xmlns:a16="http://schemas.microsoft.com/office/drawing/2014/main" id="{797AC2B3-81B1-070B-6A2D-A8DF2BFE92F4}"/>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
        <p:nvSpPr>
          <p:cNvPr id="5" name="TextBox 4">
            <a:extLst>
              <a:ext uri="{FF2B5EF4-FFF2-40B4-BE49-F238E27FC236}">
                <a16:creationId xmlns:a16="http://schemas.microsoft.com/office/drawing/2014/main" id="{8EBC94A1-017A-28D1-F565-A92DDE8C9D7D}"/>
              </a:ext>
            </a:extLst>
          </p:cNvPr>
          <p:cNvSpPr txBox="1"/>
          <p:nvPr/>
        </p:nvSpPr>
        <p:spPr>
          <a:xfrm>
            <a:off x="1208314" y="1684385"/>
            <a:ext cx="10047515" cy="3785652"/>
          </a:xfrm>
          <a:prstGeom prst="rect">
            <a:avLst/>
          </a:prstGeom>
          <a:noFill/>
        </p:spPr>
        <p:txBody>
          <a:bodyPr wrap="square" rtlCol="0">
            <a:spAutoFit/>
          </a:bodyPr>
          <a:lstStyle/>
          <a:p>
            <a:r>
              <a:rPr lang="en-US" sz="2400" b="1" i="0" dirty="0">
                <a:solidFill>
                  <a:schemeClr val="tx1"/>
                </a:solidFill>
                <a:effectLst/>
              </a:rPr>
              <a:t>Bruce E. Jarrell, MD, FACS</a:t>
            </a:r>
            <a:br>
              <a:rPr lang="en-US" sz="2400" b="0" i="0" dirty="0">
                <a:solidFill>
                  <a:schemeClr val="tx1"/>
                </a:solidFill>
                <a:effectLst/>
              </a:rPr>
            </a:br>
            <a:r>
              <a:rPr lang="en-US" sz="2400" b="0" i="1" dirty="0">
                <a:effectLst/>
              </a:rPr>
              <a:t>President</a:t>
            </a:r>
            <a:br>
              <a:rPr lang="en-US" sz="2400" b="0" i="0" dirty="0">
                <a:solidFill>
                  <a:schemeClr val="tx1"/>
                </a:solidFill>
                <a:effectLst/>
              </a:rPr>
            </a:br>
            <a:endParaRPr lang="en-US" sz="1200" dirty="0"/>
          </a:p>
          <a:p>
            <a:endParaRPr lang="en-US" sz="1200" b="1" i="0" dirty="0">
              <a:solidFill>
                <a:schemeClr val="tx1"/>
              </a:solidFill>
              <a:effectLst/>
            </a:endParaRPr>
          </a:p>
          <a:p>
            <a:r>
              <a:rPr lang="en-US" sz="2400" b="1" i="0" dirty="0">
                <a:solidFill>
                  <a:schemeClr val="tx1"/>
                </a:solidFill>
                <a:effectLst/>
              </a:rPr>
              <a:t>Roger J. Ward, EdD, JD, MSL, MPH, </a:t>
            </a:r>
            <a:r>
              <a:rPr lang="en-US" sz="2400" i="1" dirty="0">
                <a:solidFill>
                  <a:schemeClr val="tx1"/>
                </a:solidFill>
                <a:effectLst/>
              </a:rPr>
              <a:t>Provost and Executive Vice </a:t>
            </a:r>
            <a:r>
              <a:rPr lang="en-US" sz="2400" i="1" dirty="0">
                <a:solidFill>
                  <a:schemeClr val="tx1"/>
                </a:solidFill>
              </a:rPr>
              <a:t>P</a:t>
            </a:r>
            <a:r>
              <a:rPr lang="en-US" sz="2400" i="1" dirty="0">
                <a:solidFill>
                  <a:schemeClr val="tx1"/>
                </a:solidFill>
                <a:effectLst/>
              </a:rPr>
              <a:t>resident</a:t>
            </a:r>
          </a:p>
          <a:p>
            <a:r>
              <a:rPr lang="en-US" sz="2400" b="1" i="0" dirty="0">
                <a:solidFill>
                  <a:schemeClr val="tx1"/>
                </a:solidFill>
                <a:effectLst/>
              </a:rPr>
              <a:t>Mark A. Reynolds, DDS, PhD, MA, </a:t>
            </a:r>
            <a:r>
              <a:rPr lang="en-US" sz="2400" i="1" dirty="0">
                <a:solidFill>
                  <a:schemeClr val="tx1"/>
                </a:solidFill>
                <a:effectLst/>
              </a:rPr>
              <a:t>Dean, School of Dentistry</a:t>
            </a:r>
            <a:br>
              <a:rPr lang="en-US" sz="2400" b="0" i="0" dirty="0">
                <a:solidFill>
                  <a:schemeClr val="tx1"/>
                </a:solidFill>
                <a:effectLst/>
              </a:rPr>
            </a:br>
            <a:r>
              <a:rPr lang="en-US" sz="2400" b="0" i="1" dirty="0">
                <a:effectLst/>
              </a:rPr>
              <a:t>Co-Chairs, Middle States Steering Committee</a:t>
            </a:r>
          </a:p>
          <a:p>
            <a:endParaRPr lang="en-US" sz="1200" b="1" i="0" dirty="0">
              <a:solidFill>
                <a:schemeClr val="tx1"/>
              </a:solidFill>
              <a:effectLst/>
            </a:endParaRPr>
          </a:p>
          <a:p>
            <a:endParaRPr lang="en-US" sz="1200" b="1" i="0" dirty="0">
              <a:solidFill>
                <a:schemeClr val="tx1"/>
              </a:solidFill>
              <a:effectLst/>
            </a:endParaRPr>
          </a:p>
          <a:p>
            <a:r>
              <a:rPr lang="en-US" sz="2400" b="1" i="0" dirty="0">
                <a:solidFill>
                  <a:schemeClr val="tx1"/>
                </a:solidFill>
                <a:effectLst/>
              </a:rPr>
              <a:t>Gregory C. Spengler, MPA</a:t>
            </a:r>
            <a:br>
              <a:rPr lang="en-US" sz="2400" b="0" i="0" dirty="0">
                <a:solidFill>
                  <a:schemeClr val="tx1"/>
                </a:solidFill>
                <a:effectLst/>
              </a:rPr>
            </a:br>
            <a:r>
              <a:rPr lang="en-US" sz="2400" b="0" i="1" dirty="0">
                <a:solidFill>
                  <a:schemeClr val="tx1"/>
                </a:solidFill>
              </a:rPr>
              <a:t>A</a:t>
            </a:r>
            <a:r>
              <a:rPr lang="en-US" sz="2400" b="0" i="1" dirty="0">
                <a:solidFill>
                  <a:schemeClr val="tx1"/>
                </a:solidFill>
                <a:effectLst/>
                <a:ea typeface="Calibri" panose="020F0502020204030204" pitchFamily="34" charset="0"/>
              </a:rPr>
              <a:t>ssociate Vice President for Institutional Effectiveness</a:t>
            </a:r>
            <a:br>
              <a:rPr lang="en-US" sz="2400" b="0" i="1" dirty="0">
                <a:solidFill>
                  <a:schemeClr val="tx1"/>
                </a:solidFill>
                <a:effectLst/>
                <a:ea typeface="Calibri" panose="020F0502020204030204" pitchFamily="34" charset="0"/>
              </a:rPr>
            </a:br>
            <a:r>
              <a:rPr lang="en-US" sz="2400" b="0" i="1" dirty="0">
                <a:solidFill>
                  <a:schemeClr val="tx1"/>
                </a:solidFill>
                <a:effectLst/>
                <a:ea typeface="Calibri" panose="020F0502020204030204" pitchFamily="34" charset="0"/>
              </a:rPr>
              <a:t>and Middle States </a:t>
            </a:r>
            <a:r>
              <a:rPr lang="en-US" sz="2400" b="0" i="1" dirty="0">
                <a:effectLst/>
              </a:rPr>
              <a:t>Accreditation Liaison Officer</a:t>
            </a:r>
            <a:endParaRPr lang="en-US" sz="2400" i="1" dirty="0"/>
          </a:p>
        </p:txBody>
      </p:sp>
    </p:spTree>
    <p:extLst>
      <p:ext uri="{BB962C8B-B14F-4D97-AF65-F5344CB8AC3E}">
        <p14:creationId xmlns:p14="http://schemas.microsoft.com/office/powerpoint/2010/main" val="1919978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792529B-8501-503B-9798-D4C7167F69A6}"/>
              </a:ext>
            </a:extLst>
          </p:cNvPr>
          <p:cNvSpPr>
            <a:spLocks noGrp="1"/>
          </p:cNvSpPr>
          <p:nvPr>
            <p:ph type="subTitle" idx="1"/>
          </p:nvPr>
        </p:nvSpPr>
        <p:spPr>
          <a:xfrm>
            <a:off x="1001487" y="1782148"/>
            <a:ext cx="10091056" cy="3785276"/>
          </a:xfrm>
        </p:spPr>
        <p:txBody>
          <a:bodyPr>
            <a:noAutofit/>
          </a:bodyPr>
          <a:lstStyle/>
          <a:p>
            <a:pPr marL="342900" indent="-342900" algn="l">
              <a:lnSpc>
                <a:spcPct val="100000"/>
              </a:lnSpc>
              <a:buFont typeface="Arial" panose="020B0604020202020204" pitchFamily="34" charset="0"/>
              <a:buChar char="•"/>
            </a:pPr>
            <a:r>
              <a:rPr lang="en-US" sz="2800" dirty="0">
                <a:latin typeface="Calibri" panose="020F0502020204030204" pitchFamily="34" charset="0"/>
                <a:cs typeface="Calibri" panose="020F0502020204030204" pitchFamily="34" charset="0"/>
              </a:rPr>
              <a:t>MSCHE stands for the </a:t>
            </a:r>
            <a:r>
              <a:rPr lang="en-US" sz="2800" u="sng" dirty="0">
                <a:latin typeface="Calibri" panose="020F0502020204030204" pitchFamily="34" charset="0"/>
                <a:cs typeface="Calibri" panose="020F0502020204030204" pitchFamily="34" charset="0"/>
              </a:rPr>
              <a:t>M</a:t>
            </a:r>
            <a:r>
              <a:rPr lang="en-US" sz="2800" dirty="0">
                <a:latin typeface="Calibri" panose="020F0502020204030204" pitchFamily="34" charset="0"/>
                <a:cs typeface="Calibri" panose="020F0502020204030204" pitchFamily="34" charset="0"/>
              </a:rPr>
              <a:t>iddle </a:t>
            </a:r>
            <a:r>
              <a:rPr lang="en-US" sz="2800" u="sng" dirty="0">
                <a:latin typeface="Calibri" panose="020F0502020204030204" pitchFamily="34" charset="0"/>
                <a:cs typeface="Calibri" panose="020F0502020204030204" pitchFamily="34" charset="0"/>
              </a:rPr>
              <a:t>S</a:t>
            </a:r>
            <a:r>
              <a:rPr lang="en-US" sz="2800" dirty="0">
                <a:latin typeface="Calibri" panose="020F0502020204030204" pitchFamily="34" charset="0"/>
                <a:cs typeface="Calibri" panose="020F0502020204030204" pitchFamily="34" charset="0"/>
              </a:rPr>
              <a:t>tates </a:t>
            </a:r>
            <a:r>
              <a:rPr lang="en-US" sz="2800" u="sng" dirty="0">
                <a:latin typeface="Calibri" panose="020F0502020204030204" pitchFamily="34" charset="0"/>
                <a:cs typeface="Calibri" panose="020F0502020204030204" pitchFamily="34" charset="0"/>
              </a:rPr>
              <a:t>C</a:t>
            </a:r>
            <a:r>
              <a:rPr lang="en-US" sz="2800" dirty="0">
                <a:latin typeface="Calibri" panose="020F0502020204030204" pitchFamily="34" charset="0"/>
                <a:cs typeface="Calibri" panose="020F0502020204030204" pitchFamily="34" charset="0"/>
              </a:rPr>
              <a:t>ommission on </a:t>
            </a:r>
            <a:r>
              <a:rPr lang="en-US" sz="2800" u="sng" dirty="0">
                <a:latin typeface="Calibri" panose="020F0502020204030204" pitchFamily="34" charset="0"/>
                <a:cs typeface="Calibri" panose="020F0502020204030204" pitchFamily="34" charset="0"/>
              </a:rPr>
              <a:t>H</a:t>
            </a:r>
            <a:r>
              <a:rPr lang="en-US" sz="2800" dirty="0">
                <a:latin typeface="Calibri" panose="020F0502020204030204" pitchFamily="34" charset="0"/>
                <a:cs typeface="Calibri" panose="020F0502020204030204" pitchFamily="34" charset="0"/>
              </a:rPr>
              <a:t>igher </a:t>
            </a:r>
            <a:r>
              <a:rPr lang="en-US" sz="2800" u="sng" dirty="0">
                <a:latin typeface="Calibri" panose="020F0502020204030204" pitchFamily="34" charset="0"/>
                <a:cs typeface="Calibri" panose="020F0502020204030204" pitchFamily="34" charset="0"/>
              </a:rPr>
              <a:t>E</a:t>
            </a:r>
            <a:r>
              <a:rPr lang="en-US" sz="2800" dirty="0">
                <a:latin typeface="Calibri" panose="020F0502020204030204" pitchFamily="34" charset="0"/>
                <a:cs typeface="Calibri" panose="020F0502020204030204" pitchFamily="34" charset="0"/>
              </a:rPr>
              <a:t>ducation.</a:t>
            </a:r>
          </a:p>
          <a:p>
            <a:pPr marL="342900" indent="-342900" algn="l">
              <a:lnSpc>
                <a:spcPct val="100000"/>
              </a:lnSpc>
              <a:buFont typeface="Arial" panose="020B0604020202020204" pitchFamily="34" charset="0"/>
              <a:buChar char="•"/>
            </a:pPr>
            <a:r>
              <a:rPr lang="en-US" sz="2800" dirty="0">
                <a:latin typeface="Calibri" panose="020F0502020204030204" pitchFamily="34" charset="0"/>
                <a:cs typeface="Calibri" panose="020F0502020204030204" pitchFamily="34" charset="0"/>
              </a:rPr>
              <a:t>MSCHE is recognized by the U.S. Department of Education as an institutional accreditor and has accredited over 600 institutions.</a:t>
            </a:r>
          </a:p>
          <a:p>
            <a:pPr marL="342900" indent="-342900" algn="l">
              <a:lnSpc>
                <a:spcPct val="100000"/>
              </a:lnSpc>
              <a:buFont typeface="Arial" panose="020B0604020202020204" pitchFamily="34" charset="0"/>
              <a:buChar char="•"/>
            </a:pPr>
            <a:r>
              <a:rPr lang="en-US" sz="2800" dirty="0">
                <a:latin typeface="Calibri" panose="020F0502020204030204" pitchFamily="34" charset="0"/>
                <a:cs typeface="Calibri" panose="020F0502020204030204" pitchFamily="34" charset="0"/>
              </a:rPr>
              <a:t>Institutional accreditors do not accredit individual programs, units, or locations, they accredit institutions in their entirety. That’s why schools and programs have their own separate system of accreditation.</a:t>
            </a:r>
          </a:p>
        </p:txBody>
      </p:sp>
      <p:sp>
        <p:nvSpPr>
          <p:cNvPr id="4" name="Title 1">
            <a:extLst>
              <a:ext uri="{FF2B5EF4-FFF2-40B4-BE49-F238E27FC236}">
                <a16:creationId xmlns:a16="http://schemas.microsoft.com/office/drawing/2014/main" id="{763870CE-9860-A5FD-1E6D-4580CBB6D91A}"/>
              </a:ext>
            </a:extLst>
          </p:cNvPr>
          <p:cNvSpPr txBox="1">
            <a:spLocks/>
          </p:cNvSpPr>
          <p:nvPr/>
        </p:nvSpPr>
        <p:spPr>
          <a:xfrm>
            <a:off x="1001487" y="970384"/>
            <a:ext cx="9666512" cy="72186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dirty="0">
                <a:latin typeface="Calibri" panose="020F0502020204030204" pitchFamily="34" charset="0"/>
                <a:cs typeface="Calibri" panose="020F0502020204030204" pitchFamily="34" charset="0"/>
              </a:rPr>
              <a:t>UMB Is Accredited as an </a:t>
            </a:r>
            <a:r>
              <a:rPr lang="en-US" sz="3600" u="sng" dirty="0">
                <a:latin typeface="Calibri" panose="020F0502020204030204" pitchFamily="34" charset="0"/>
                <a:cs typeface="Calibri" panose="020F0502020204030204" pitchFamily="34" charset="0"/>
              </a:rPr>
              <a:t>Institution</a:t>
            </a:r>
            <a:r>
              <a:rPr lang="en-US" sz="3600" dirty="0">
                <a:latin typeface="Calibri" panose="020F0502020204030204" pitchFamily="34" charset="0"/>
                <a:cs typeface="Calibri" panose="020F0502020204030204" pitchFamily="34" charset="0"/>
              </a:rPr>
              <a:t> by MSCHE</a:t>
            </a:r>
            <a:endParaRPr lang="en-US" sz="3600" b="1" dirty="0">
              <a:solidFill>
                <a:srgbClr val="C000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1F69948C-A44B-BA28-B08A-D012A41610FF}"/>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532778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F9999A-52BC-1D47-BF7D-8EECB798B84E}"/>
              </a:ext>
            </a:extLst>
          </p:cNvPr>
          <p:cNvSpPr/>
          <p:nvPr/>
        </p:nvSpPr>
        <p:spPr>
          <a:xfrm>
            <a:off x="5562600" y="697737"/>
            <a:ext cx="2569029" cy="75006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0DC3FA3A-C6ED-9EB6-313D-134DE4E234A8}"/>
              </a:ext>
            </a:extLst>
          </p:cNvPr>
          <p:cNvGrpSpPr/>
          <p:nvPr/>
        </p:nvGrpSpPr>
        <p:grpSpPr>
          <a:xfrm>
            <a:off x="1469571" y="502090"/>
            <a:ext cx="9318171" cy="5814734"/>
            <a:chOff x="1066800" y="545634"/>
            <a:chExt cx="9318171" cy="5794507"/>
          </a:xfrm>
        </p:grpSpPr>
        <p:sp>
          <p:nvSpPr>
            <p:cNvPr id="14" name="Rectangle 13">
              <a:extLst>
                <a:ext uri="{FF2B5EF4-FFF2-40B4-BE49-F238E27FC236}">
                  <a16:creationId xmlns:a16="http://schemas.microsoft.com/office/drawing/2014/main" id="{157DD5DC-B9E3-A3D8-E65A-54FA6C653154}"/>
                </a:ext>
              </a:extLst>
            </p:cNvPr>
            <p:cNvSpPr/>
            <p:nvPr/>
          </p:nvSpPr>
          <p:spPr>
            <a:xfrm>
              <a:off x="1066800" y="697737"/>
              <a:ext cx="9318171" cy="5409149"/>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ED68793F-A620-7CF5-92A6-0725F92A9D03}"/>
                </a:ext>
              </a:extLst>
            </p:cNvPr>
            <p:cNvPicPr>
              <a:picLocks noChangeAspect="1"/>
            </p:cNvPicPr>
            <p:nvPr/>
          </p:nvPicPr>
          <p:blipFill>
            <a:blip r:embed="rId3"/>
            <a:stretch>
              <a:fillRect/>
            </a:stretch>
          </p:blipFill>
          <p:spPr>
            <a:xfrm>
              <a:off x="1292050" y="545634"/>
              <a:ext cx="9092921" cy="5794507"/>
            </a:xfrm>
            <a:prstGeom prst="rect">
              <a:avLst/>
            </a:prstGeom>
          </p:spPr>
        </p:pic>
      </p:grpSp>
      <p:sp>
        <p:nvSpPr>
          <p:cNvPr id="2" name="TextBox 1">
            <a:extLst>
              <a:ext uri="{FF2B5EF4-FFF2-40B4-BE49-F238E27FC236}">
                <a16:creationId xmlns:a16="http://schemas.microsoft.com/office/drawing/2014/main" id="{80662DEE-063A-14B1-C32D-E8F1AD919B83}"/>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24897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90D19-525F-291E-A8E0-38052E539066}"/>
              </a:ext>
            </a:extLst>
          </p:cNvPr>
          <p:cNvSpPr txBox="1">
            <a:spLocks/>
          </p:cNvSpPr>
          <p:nvPr/>
        </p:nvSpPr>
        <p:spPr>
          <a:xfrm>
            <a:off x="990600" y="829224"/>
            <a:ext cx="967739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b="1" dirty="0">
                <a:solidFill>
                  <a:srgbClr val="C00000"/>
                </a:solidFill>
                <a:latin typeface="Calibri" panose="020F0502020204030204" pitchFamily="34" charset="0"/>
                <a:cs typeface="Calibri" panose="020F0502020204030204" pitchFamily="34" charset="0"/>
              </a:rPr>
              <a:t>Why Does Middle States Matter?  </a:t>
            </a:r>
            <a:br>
              <a:rPr lang="en-US" sz="2400" b="1" dirty="0">
                <a:solidFill>
                  <a:prstClr val="black">
                    <a:lumMod val="65000"/>
                    <a:lumOff val="35000"/>
                  </a:prstClr>
                </a:solidFill>
                <a:latin typeface="Arial"/>
                <a:cs typeface="Arial"/>
              </a:rPr>
            </a:br>
            <a:endParaRPr lang="en-US" sz="2400" b="1" dirty="0">
              <a:solidFill>
                <a:prstClr val="black">
                  <a:lumMod val="65000"/>
                  <a:lumOff val="35000"/>
                </a:prstClr>
              </a:solidFill>
              <a:latin typeface="Arial"/>
              <a:cs typeface="Arial"/>
            </a:endParaRPr>
          </a:p>
        </p:txBody>
      </p:sp>
      <p:sp>
        <p:nvSpPr>
          <p:cNvPr id="3" name="Subtitle 2">
            <a:extLst>
              <a:ext uri="{FF2B5EF4-FFF2-40B4-BE49-F238E27FC236}">
                <a16:creationId xmlns:a16="http://schemas.microsoft.com/office/drawing/2014/main" id="{8ACD42D8-322D-2542-B0CE-E55F1BBE0F62}"/>
              </a:ext>
            </a:extLst>
          </p:cNvPr>
          <p:cNvSpPr txBox="1">
            <a:spLocks/>
          </p:cNvSpPr>
          <p:nvPr/>
        </p:nvSpPr>
        <p:spPr>
          <a:xfrm>
            <a:off x="990600" y="1511559"/>
            <a:ext cx="10150927" cy="451721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Institutional accreditation provides a “seal of approval” that is a </a:t>
            </a:r>
            <a:r>
              <a:rPr lang="en-US" u="sng" dirty="0">
                <a:latin typeface="Calibri" panose="020F0502020204030204" pitchFamily="34" charset="0"/>
                <a:cs typeface="Calibri" panose="020F0502020204030204" pitchFamily="34" charset="0"/>
              </a:rPr>
              <a:t>prerequisite</a:t>
            </a:r>
            <a:r>
              <a:rPr lang="en-US" dirty="0">
                <a:latin typeface="Calibri" panose="020F0502020204030204" pitchFamily="34" charset="0"/>
                <a:cs typeface="Calibri" panose="020F0502020204030204" pitchFamily="34" charset="0"/>
              </a:rPr>
              <a:t> for receiving federal financial aid funds!</a:t>
            </a:r>
          </a:p>
          <a:p>
            <a:pPr marL="0" indent="0">
              <a:buNone/>
            </a:pPr>
            <a:endParaRPr lang="en-US"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MSCHE mandates that its member institutions meet rigorous and comprehensive standards, which are addressed in the context of the </a:t>
            </a:r>
            <a:r>
              <a:rPr lang="en-US" b="1" dirty="0">
                <a:latin typeface="Calibri" panose="020F0502020204030204" pitchFamily="34" charset="0"/>
                <a:cs typeface="Calibri" panose="020F0502020204030204" pitchFamily="34" charset="0"/>
              </a:rPr>
              <a:t>mission</a:t>
            </a:r>
            <a:r>
              <a:rPr lang="en-US" dirty="0">
                <a:latin typeface="Calibri" panose="020F0502020204030204" pitchFamily="34" charset="0"/>
                <a:cs typeface="Calibri" panose="020F0502020204030204" pitchFamily="34" charset="0"/>
              </a:rPr>
              <a:t> of each institution and within the culture of </a:t>
            </a:r>
            <a:r>
              <a:rPr lang="en-US" b="1" dirty="0">
                <a:latin typeface="Calibri" panose="020F0502020204030204" pitchFamily="34" charset="0"/>
                <a:cs typeface="Calibri" panose="020F0502020204030204" pitchFamily="34" charset="0"/>
              </a:rPr>
              <a:t>ethical practices </a:t>
            </a:r>
            <a:r>
              <a:rPr lang="en-US" dirty="0">
                <a:latin typeface="Calibri" panose="020F0502020204030204" pitchFamily="34" charset="0"/>
                <a:cs typeface="Calibri" panose="020F0502020204030204" pitchFamily="34" charset="0"/>
              </a:rPr>
              <a:t>and </a:t>
            </a:r>
            <a:r>
              <a:rPr lang="en-US" b="1" dirty="0">
                <a:latin typeface="Calibri" panose="020F0502020204030204" pitchFamily="34" charset="0"/>
                <a:cs typeface="Calibri" panose="020F0502020204030204" pitchFamily="34" charset="0"/>
              </a:rPr>
              <a:t>institutional integrity</a:t>
            </a:r>
            <a:r>
              <a:rPr lang="en-US" dirty="0">
                <a:latin typeface="Calibri" panose="020F0502020204030204" pitchFamily="34" charset="0"/>
                <a:cs typeface="Calibri" panose="020F0502020204030204" pitchFamily="34" charset="0"/>
              </a:rPr>
              <a:t>.</a:t>
            </a:r>
          </a:p>
          <a:p>
            <a:pPr marL="0" indent="0">
              <a:buNone/>
            </a:pPr>
            <a:endParaRPr lang="en-US"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If UMB were to lose its accreditation, </a:t>
            </a:r>
            <a:r>
              <a:rPr lang="en-US" b="1" dirty="0">
                <a:solidFill>
                  <a:srgbClr val="C00000"/>
                </a:solidFill>
                <a:latin typeface="Calibri" panose="020F0502020204030204" pitchFamily="34" charset="0"/>
                <a:cs typeface="Calibri" panose="020F0502020204030204" pitchFamily="34" charset="0"/>
              </a:rPr>
              <a:t>EVERY</a:t>
            </a:r>
            <a:r>
              <a:rPr lang="en-US" dirty="0">
                <a:latin typeface="Calibri" panose="020F0502020204030204" pitchFamily="34" charset="0"/>
                <a:cs typeface="Calibri" panose="020F0502020204030204" pitchFamily="34" charset="0"/>
              </a:rPr>
              <a:t> school and program would be at risk.</a:t>
            </a:r>
          </a:p>
        </p:txBody>
      </p:sp>
      <p:sp>
        <p:nvSpPr>
          <p:cNvPr id="4" name="TextBox 3">
            <a:extLst>
              <a:ext uri="{FF2B5EF4-FFF2-40B4-BE49-F238E27FC236}">
                <a16:creationId xmlns:a16="http://schemas.microsoft.com/office/drawing/2014/main" id="{BBF2EB73-152C-F325-ED48-220CE43E6D97}"/>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7954886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FC387D6-85C9-2206-928C-5A73272593F1}"/>
              </a:ext>
            </a:extLst>
          </p:cNvPr>
          <p:cNvSpPr txBox="1">
            <a:spLocks/>
          </p:cNvSpPr>
          <p:nvPr/>
        </p:nvSpPr>
        <p:spPr>
          <a:xfrm>
            <a:off x="1001487" y="829224"/>
            <a:ext cx="9666512" cy="73831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b="1" dirty="0">
                <a:solidFill>
                  <a:srgbClr val="C00000"/>
                </a:solidFill>
                <a:latin typeface="Calibri" panose="020F0502020204030204" pitchFamily="34" charset="0"/>
                <a:cs typeface="Calibri" panose="020F0502020204030204" pitchFamily="34" charset="0"/>
              </a:rPr>
              <a:t>Middle States Standards and Requirements</a:t>
            </a:r>
          </a:p>
        </p:txBody>
      </p:sp>
      <p:sp>
        <p:nvSpPr>
          <p:cNvPr id="8" name="Subtitle 2">
            <a:extLst>
              <a:ext uri="{FF2B5EF4-FFF2-40B4-BE49-F238E27FC236}">
                <a16:creationId xmlns:a16="http://schemas.microsoft.com/office/drawing/2014/main" id="{A52A44B3-01E9-4FC8-5AF1-2C6811A37E82}"/>
              </a:ext>
            </a:extLst>
          </p:cNvPr>
          <p:cNvSpPr txBox="1">
            <a:spLocks/>
          </p:cNvSpPr>
          <p:nvPr/>
        </p:nvSpPr>
        <p:spPr>
          <a:xfrm>
            <a:off x="1001487" y="1567543"/>
            <a:ext cx="10091056" cy="436672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400" dirty="0">
                <a:latin typeface="Calibri" panose="020F0502020204030204" pitchFamily="34" charset="0"/>
                <a:cs typeface="Calibri" panose="020F0502020204030204" pitchFamily="34" charset="0"/>
              </a:rPr>
              <a:t>Accredited institutions are expected to demonstrate compliance with MSCHE’s seven standards (and related requirements), to conduct their activities in a manner consistent with the standards and requirements, and to engage in ongoing processes of self-review and improvement.</a:t>
            </a:r>
          </a:p>
          <a:p>
            <a:pPr marL="0" indent="0">
              <a:lnSpc>
                <a:spcPct val="100000"/>
              </a:lnSpc>
              <a:buNone/>
            </a:pPr>
            <a:endParaRPr lang="en-US" sz="1200" b="1" dirty="0">
              <a:latin typeface="Calibri" panose="020F0502020204030204" pitchFamily="34" charset="0"/>
              <a:cs typeface="Calibri" panose="020F0502020204030204" pitchFamily="34" charset="0"/>
            </a:endParaRPr>
          </a:p>
          <a:p>
            <a:pPr marL="457200" marR="0" indent="0">
              <a:spcBef>
                <a:spcPts val="0"/>
              </a:spcBef>
              <a:spcAft>
                <a:spcPts val="0"/>
              </a:spcAft>
              <a:buNone/>
            </a:pPr>
            <a:r>
              <a:rPr lang="en-US" sz="2400" dirty="0">
                <a:effectLst/>
                <a:latin typeface="+mn-lt"/>
                <a:ea typeface="Calibri" panose="020F0502020204030204" pitchFamily="34" charset="0"/>
                <a:cs typeface="Times New Roman" panose="02020603050405020304" pitchFamily="18" charset="0"/>
              </a:rPr>
              <a:t>Standard I: – Mission and Goals</a:t>
            </a:r>
            <a:endParaRPr lang="en-US" sz="2000"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dirty="0">
                <a:effectLst/>
                <a:latin typeface="+mn-lt"/>
                <a:ea typeface="Calibri" panose="020F0502020204030204" pitchFamily="34" charset="0"/>
                <a:cs typeface="Times New Roman" panose="02020603050405020304" pitchFamily="18" charset="0"/>
              </a:rPr>
              <a:t>Standard II – Ethics and Integrity</a:t>
            </a:r>
            <a:endParaRPr lang="en-US" sz="2000"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dirty="0">
                <a:effectLst/>
                <a:latin typeface="+mn-lt"/>
                <a:ea typeface="Calibri" panose="020F0502020204030204" pitchFamily="34" charset="0"/>
                <a:cs typeface="Times New Roman" panose="02020603050405020304" pitchFamily="18" charset="0"/>
              </a:rPr>
              <a:t>Standard III – Design and Delivery of the Student Learning Experience</a:t>
            </a:r>
            <a:endParaRPr lang="en-US" sz="2000"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dirty="0">
                <a:effectLst/>
                <a:latin typeface="+mn-lt"/>
                <a:ea typeface="Calibri" panose="020F0502020204030204" pitchFamily="34" charset="0"/>
                <a:cs typeface="Times New Roman" panose="02020603050405020304" pitchFamily="18" charset="0"/>
              </a:rPr>
              <a:t>Standard IV – Support of the Student Experience</a:t>
            </a:r>
            <a:endParaRPr lang="en-US" sz="2000"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b="1" dirty="0">
                <a:effectLst/>
                <a:latin typeface="+mn-lt"/>
                <a:ea typeface="Calibri" panose="020F0502020204030204" pitchFamily="34" charset="0"/>
                <a:cs typeface="Times New Roman" panose="02020603050405020304" pitchFamily="18" charset="0"/>
              </a:rPr>
              <a:t>Standard V – Educational Effectiveness Assessment</a:t>
            </a:r>
            <a:endParaRPr lang="en-US" sz="2000" b="1"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dirty="0">
                <a:effectLst/>
                <a:latin typeface="+mn-lt"/>
                <a:ea typeface="Calibri" panose="020F0502020204030204" pitchFamily="34" charset="0"/>
                <a:cs typeface="Times New Roman" panose="02020603050405020304" pitchFamily="18" charset="0"/>
              </a:rPr>
              <a:t>Standard VI – Planning, Resources, and Institutional Improvement</a:t>
            </a:r>
            <a:endParaRPr lang="en-US" sz="2000"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dirty="0">
                <a:effectLst/>
                <a:latin typeface="+mn-lt"/>
                <a:ea typeface="Times New Roman" panose="02020603050405020304" pitchFamily="18" charset="0"/>
              </a:rPr>
              <a:t>Standard VII – Governance, Leadership, and Administration</a:t>
            </a:r>
            <a:endParaRPr lang="en-US" sz="2000" dirty="0">
              <a:effectLst/>
              <a:latin typeface="+mn-lt"/>
              <a:ea typeface="Times New Roman" panose="02020603050405020304" pitchFamily="18" charset="0"/>
            </a:endParaRPr>
          </a:p>
          <a:p>
            <a:pPr marL="0" indent="0">
              <a:lnSpc>
                <a:spcPct val="100000"/>
              </a:lnSpc>
              <a:buNone/>
            </a:pPr>
            <a:endParaRPr lang="en-US" sz="2400" b="1" dirty="0">
              <a:latin typeface="Calibri" panose="020F0502020204030204" pitchFamily="34" charset="0"/>
              <a:cs typeface="Calibri" panose="020F0502020204030204" pitchFamily="34" charset="0"/>
            </a:endParaRPr>
          </a:p>
          <a:p>
            <a:pPr marL="0" indent="0">
              <a:lnSpc>
                <a:spcPct val="100000"/>
              </a:lnSpc>
              <a:buNone/>
            </a:pPr>
            <a:endParaRPr lang="en-US" sz="2400" dirty="0">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DA35C999-3645-E440-3066-02CAB0D65F22}"/>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8167070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2371" y="1659285"/>
            <a:ext cx="9971315" cy="3908762"/>
          </a:xfrm>
          <a:prstGeom prst="rect">
            <a:avLst/>
          </a:prstGeom>
          <a:noFill/>
        </p:spPr>
        <p:txBody>
          <a:bodyPr wrap="square" rtlCol="0">
            <a:spAutoFit/>
          </a:bodyPr>
          <a:lstStyle/>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The accreditation process has two main parts:</a:t>
            </a:r>
          </a:p>
          <a:p>
            <a:pPr marL="800100" lvl="1"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The creation and submission of a Self-Study report to MSCHE.</a:t>
            </a:r>
          </a:p>
          <a:p>
            <a:pPr marL="800100" lvl="1"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A multiday site visit and review in spring 2025 by a team composed of peer evaluators from other accredited institutions organized by MSCHE.</a:t>
            </a:r>
          </a:p>
          <a:p>
            <a:endParaRPr lang="en-US" sz="12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UMB’s MSCHE accreditation was reaffirmed in June 2016.</a:t>
            </a:r>
          </a:p>
          <a:p>
            <a:endParaRPr lang="en-US" sz="12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UMB’s accreditation status will be acted on again by MSCHE in 2025.  </a:t>
            </a:r>
          </a:p>
        </p:txBody>
      </p:sp>
      <p:sp>
        <p:nvSpPr>
          <p:cNvPr id="2" name="Title 1">
            <a:extLst>
              <a:ext uri="{FF2B5EF4-FFF2-40B4-BE49-F238E27FC236}">
                <a16:creationId xmlns:a16="http://schemas.microsoft.com/office/drawing/2014/main" id="{97309A67-FF64-D96D-7BCB-89803289F6BE}"/>
              </a:ext>
            </a:extLst>
          </p:cNvPr>
          <p:cNvSpPr txBox="1">
            <a:spLocks/>
          </p:cNvSpPr>
          <p:nvPr/>
        </p:nvSpPr>
        <p:spPr>
          <a:xfrm>
            <a:off x="1012371" y="829225"/>
            <a:ext cx="9655628" cy="7009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b="1" dirty="0">
                <a:solidFill>
                  <a:srgbClr val="C00000"/>
                </a:solidFill>
                <a:latin typeface="Calibri" panose="020F0502020204030204" pitchFamily="34" charset="0"/>
                <a:cs typeface="Calibri" panose="020F0502020204030204" pitchFamily="34" charset="0"/>
              </a:rPr>
              <a:t>UMB’s Accreditation Components and History</a:t>
            </a:r>
          </a:p>
        </p:txBody>
      </p:sp>
      <p:sp>
        <p:nvSpPr>
          <p:cNvPr id="3" name="TextBox 2">
            <a:extLst>
              <a:ext uri="{FF2B5EF4-FFF2-40B4-BE49-F238E27FC236}">
                <a16:creationId xmlns:a16="http://schemas.microsoft.com/office/drawing/2014/main" id="{B2D6ACF2-96C2-908E-0A39-8F4D1E93D98C}"/>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7670600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93AD5E-3C8D-C0C4-AD4F-3E4CDCFF3E58}"/>
              </a:ext>
            </a:extLst>
          </p:cNvPr>
          <p:cNvSpPr txBox="1"/>
          <p:nvPr/>
        </p:nvSpPr>
        <p:spPr>
          <a:xfrm>
            <a:off x="7015397" y="2308485"/>
            <a:ext cx="184731" cy="369332"/>
          </a:xfrm>
          <a:prstGeom prst="rect">
            <a:avLst/>
          </a:prstGeom>
          <a:noFill/>
        </p:spPr>
        <p:txBody>
          <a:bodyPr wrap="none" rtlCol="0">
            <a:spAutoFit/>
          </a:bodyPr>
          <a:lstStyle/>
          <a:p>
            <a:endParaRPr lang="en-US" dirty="0"/>
          </a:p>
        </p:txBody>
      </p:sp>
      <p:sp>
        <p:nvSpPr>
          <p:cNvPr id="2" name="Title 1">
            <a:extLst>
              <a:ext uri="{FF2B5EF4-FFF2-40B4-BE49-F238E27FC236}">
                <a16:creationId xmlns:a16="http://schemas.microsoft.com/office/drawing/2014/main" id="{1F92CE89-5EF0-D4AE-B139-3E7D6F28DA64}"/>
              </a:ext>
            </a:extLst>
          </p:cNvPr>
          <p:cNvSpPr txBox="1">
            <a:spLocks/>
          </p:cNvSpPr>
          <p:nvPr/>
        </p:nvSpPr>
        <p:spPr>
          <a:xfrm>
            <a:off x="1012371" y="829224"/>
            <a:ext cx="9655628"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i="0" dirty="0">
                <a:effectLst/>
                <a:latin typeface="Calibri" panose="020F0502020204030204" pitchFamily="34" charset="0"/>
                <a:cs typeface="Calibri" panose="020F0502020204030204" pitchFamily="34" charset="0"/>
              </a:rPr>
              <a:t>Intended Outcomes of the Self-Study</a:t>
            </a:r>
            <a:endParaRPr lang="en-US" sz="3600" b="1" dirty="0">
              <a:solidFill>
                <a:srgbClr val="C00000"/>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C4EE003E-1543-BC00-CCB0-59B7F4F4976E}"/>
              </a:ext>
            </a:extLst>
          </p:cNvPr>
          <p:cNvSpPr txBox="1"/>
          <p:nvPr/>
        </p:nvSpPr>
        <p:spPr>
          <a:xfrm>
            <a:off x="1012372" y="1659285"/>
            <a:ext cx="9857792" cy="4216539"/>
          </a:xfrm>
          <a:prstGeom prst="rect">
            <a:avLst/>
          </a:prstGeom>
          <a:noFill/>
        </p:spPr>
        <p:txBody>
          <a:bodyPr wrap="square" rtlCol="0">
            <a:spAutoFit/>
          </a:bodyPr>
          <a:lstStyle/>
          <a:p>
            <a:pPr marL="457200" indent="-457200" algn="l">
              <a:buFont typeface="Arial" panose="020B0604020202020204" pitchFamily="34" charset="0"/>
              <a:buChar char="•"/>
            </a:pPr>
            <a:r>
              <a:rPr lang="en-US" sz="2800" b="0" i="0" dirty="0">
                <a:effectLst/>
              </a:rPr>
              <a:t>To engage in an inclusive and transparent self-appraisal process.</a:t>
            </a:r>
          </a:p>
          <a:p>
            <a:pPr algn="l"/>
            <a:endParaRPr lang="en-US" sz="1200" b="0" i="0" dirty="0">
              <a:effectLst/>
            </a:endParaRPr>
          </a:p>
          <a:p>
            <a:pPr marL="457200" indent="-457200" algn="l">
              <a:buFont typeface="Arial" panose="020B0604020202020204" pitchFamily="34" charset="0"/>
              <a:buChar char="•"/>
            </a:pPr>
            <a:r>
              <a:rPr lang="en-US" sz="2800" b="0" i="0" dirty="0">
                <a:effectLst/>
              </a:rPr>
              <a:t>To produce a Self-Study report that demonstrates compliance with the seven standards and related requirements.</a:t>
            </a:r>
          </a:p>
          <a:p>
            <a:pPr algn="l"/>
            <a:endParaRPr lang="en-US" sz="1200" b="0" i="0" dirty="0">
              <a:effectLst/>
            </a:endParaRPr>
          </a:p>
          <a:p>
            <a:pPr marL="457200" indent="-457200" algn="l">
              <a:buFont typeface="Arial" panose="020B0604020202020204" pitchFamily="34" charset="0"/>
              <a:buChar char="•"/>
            </a:pPr>
            <a:r>
              <a:rPr lang="en-US" sz="2800" b="0" i="0" dirty="0">
                <a:effectLst/>
              </a:rPr>
              <a:t>To develop forward-looking recommendations to inform UMB’s next Strategic Plan to move the institution further along in its quest for excellence in graduate and professional education, research, clinical activities, and service for the public.</a:t>
            </a:r>
          </a:p>
          <a:p>
            <a:pPr lvl="1" defTabSz="457200">
              <a:lnSpc>
                <a:spcPct val="100000"/>
              </a:lnSpc>
              <a:spcBef>
                <a:spcPct val="20000"/>
              </a:spcBef>
              <a:defRPr/>
            </a:pPr>
            <a:endParaRPr lang="en-US" sz="4000" dirty="0">
              <a:solidFill>
                <a:prstClr val="black"/>
              </a:solidFill>
              <a:latin typeface="Calibri"/>
              <a:cs typeface="+mn-cs"/>
            </a:endParaRPr>
          </a:p>
        </p:txBody>
      </p:sp>
      <p:sp>
        <p:nvSpPr>
          <p:cNvPr id="3" name="TextBox 2">
            <a:extLst>
              <a:ext uri="{FF2B5EF4-FFF2-40B4-BE49-F238E27FC236}">
                <a16:creationId xmlns:a16="http://schemas.microsoft.com/office/drawing/2014/main" id="{2A9210FB-9E4A-FE2E-CEC0-11905557F8DA}"/>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4255549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93AD5E-3C8D-C0C4-AD4F-3E4CDCFF3E58}"/>
              </a:ext>
            </a:extLst>
          </p:cNvPr>
          <p:cNvSpPr txBox="1"/>
          <p:nvPr/>
        </p:nvSpPr>
        <p:spPr>
          <a:xfrm>
            <a:off x="7015397" y="2308485"/>
            <a:ext cx="184731" cy="369332"/>
          </a:xfrm>
          <a:prstGeom prst="rect">
            <a:avLst/>
          </a:prstGeom>
          <a:noFill/>
        </p:spPr>
        <p:txBody>
          <a:bodyPr wrap="none" rtlCol="0">
            <a:spAutoFit/>
          </a:bodyPr>
          <a:lstStyle/>
          <a:p>
            <a:endParaRPr lang="en-US" dirty="0"/>
          </a:p>
        </p:txBody>
      </p:sp>
      <p:sp>
        <p:nvSpPr>
          <p:cNvPr id="2" name="Title 1">
            <a:extLst>
              <a:ext uri="{FF2B5EF4-FFF2-40B4-BE49-F238E27FC236}">
                <a16:creationId xmlns:a16="http://schemas.microsoft.com/office/drawing/2014/main" id="{79F371E8-85E0-8118-4DD3-5FC238215620}"/>
              </a:ext>
            </a:extLst>
          </p:cNvPr>
          <p:cNvSpPr txBox="1">
            <a:spLocks/>
          </p:cNvSpPr>
          <p:nvPr/>
        </p:nvSpPr>
        <p:spPr>
          <a:xfrm>
            <a:off x="1012371" y="829224"/>
            <a:ext cx="9655628" cy="735807"/>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dirty="0">
                <a:latin typeface="Calibri" panose="020F0502020204030204" pitchFamily="34" charset="0"/>
                <a:cs typeface="Calibri" panose="020F0502020204030204" pitchFamily="34" charset="0"/>
              </a:rPr>
              <a:t>What Are Today’s Objectives?</a:t>
            </a:r>
            <a:endParaRPr lang="en-US" sz="3600" b="1" dirty="0">
              <a:solidFill>
                <a:srgbClr val="C00000"/>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BE4B0B55-47DD-9913-B0E6-F9A105E592F1}"/>
              </a:ext>
            </a:extLst>
          </p:cNvPr>
          <p:cNvSpPr txBox="1"/>
          <p:nvPr/>
        </p:nvSpPr>
        <p:spPr>
          <a:xfrm>
            <a:off x="1012371" y="1565031"/>
            <a:ext cx="9829800" cy="4616648"/>
          </a:xfrm>
          <a:prstGeom prst="rect">
            <a:avLst/>
          </a:prstGeom>
          <a:noFill/>
        </p:spPr>
        <p:txBody>
          <a:bodyPr wrap="square" rtlCol="0">
            <a:spAutoFit/>
          </a:bodyPr>
          <a:lstStyle/>
          <a:p>
            <a:pPr marL="466725" lvl="1" indent="-457200" algn="l" defTabSz="457200">
              <a:lnSpc>
                <a:spcPct val="100000"/>
              </a:lnSpc>
              <a:spcBef>
                <a:spcPct val="20000"/>
              </a:spcBef>
              <a:buFont typeface="Arial" panose="020B0604020202020204" pitchFamily="34" charset="0"/>
              <a:buChar char="•"/>
              <a:defRPr/>
            </a:pPr>
            <a:r>
              <a:rPr lang="en-US" sz="3000" dirty="0">
                <a:solidFill>
                  <a:prstClr val="black"/>
                </a:solidFill>
              </a:rPr>
              <a:t>Divide into small groups to assist the Working Groups in their assessment of UMB’s satisfaction of the relevant standard and related requirements.</a:t>
            </a:r>
          </a:p>
          <a:p>
            <a:pPr marL="9525" lvl="1" algn="l" defTabSz="457200">
              <a:lnSpc>
                <a:spcPct val="100000"/>
              </a:lnSpc>
              <a:spcBef>
                <a:spcPct val="20000"/>
              </a:spcBef>
              <a:defRPr/>
            </a:pPr>
            <a:endParaRPr lang="en-US" sz="1400" dirty="0">
              <a:solidFill>
                <a:prstClr val="black"/>
              </a:solidFill>
            </a:endParaRPr>
          </a:p>
          <a:p>
            <a:pPr marL="466725" lvl="1" indent="-457200" algn="l" defTabSz="457200">
              <a:lnSpc>
                <a:spcPct val="100000"/>
              </a:lnSpc>
              <a:spcBef>
                <a:spcPct val="20000"/>
              </a:spcBef>
              <a:buFont typeface="Arial" panose="020B0604020202020204" pitchFamily="34" charset="0"/>
              <a:buChar char="•"/>
              <a:defRPr/>
            </a:pPr>
            <a:r>
              <a:rPr lang="en-US" sz="3000" dirty="0">
                <a:solidFill>
                  <a:prstClr val="black"/>
                </a:solidFill>
              </a:rPr>
              <a:t>Small groups also will consider questions seeking to identify opportunities for improvement.</a:t>
            </a:r>
          </a:p>
          <a:p>
            <a:pPr marL="9525" lvl="1" algn="l" defTabSz="457200">
              <a:lnSpc>
                <a:spcPct val="100000"/>
              </a:lnSpc>
              <a:spcBef>
                <a:spcPct val="20000"/>
              </a:spcBef>
              <a:defRPr/>
            </a:pPr>
            <a:endParaRPr lang="en-US" sz="1400" dirty="0">
              <a:solidFill>
                <a:prstClr val="black"/>
              </a:solidFill>
            </a:endParaRPr>
          </a:p>
          <a:p>
            <a:pPr marL="466725" lvl="1" indent="-457200" defTabSz="457200">
              <a:spcBef>
                <a:spcPct val="20000"/>
              </a:spcBef>
              <a:buFont typeface="Arial" panose="020B0604020202020204" pitchFamily="34" charset="0"/>
              <a:buChar char="•"/>
              <a:defRPr/>
            </a:pPr>
            <a:r>
              <a:rPr lang="en-US" sz="3000" dirty="0">
                <a:cs typeface="Calibri" panose="020F0502020204030204" pitchFamily="34" charset="0"/>
              </a:rPr>
              <a:t>This town hall is an important part of UMB’s self-review process. Thank you for taking the time to be engaged!</a:t>
            </a:r>
          </a:p>
          <a:p>
            <a:pPr marL="9525" lvl="1" algn="l" defTabSz="457200">
              <a:lnSpc>
                <a:spcPct val="100000"/>
              </a:lnSpc>
              <a:spcBef>
                <a:spcPct val="20000"/>
              </a:spcBef>
              <a:defRPr/>
            </a:pPr>
            <a:endParaRPr lang="en-US" sz="3200" dirty="0">
              <a:solidFill>
                <a:prstClr val="black"/>
              </a:solidFill>
            </a:endParaRPr>
          </a:p>
        </p:txBody>
      </p:sp>
      <p:sp>
        <p:nvSpPr>
          <p:cNvPr id="3" name="TextBox 2">
            <a:extLst>
              <a:ext uri="{FF2B5EF4-FFF2-40B4-BE49-F238E27FC236}">
                <a16:creationId xmlns:a16="http://schemas.microsoft.com/office/drawing/2014/main" id="{15792F09-54A4-8ABA-C93A-7607D8AE03DF}"/>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13, 2023, Town Hall: </a:t>
            </a:r>
            <a:r>
              <a:rPr lang="en-US" sz="1200" dirty="0">
                <a:ea typeface="+mj-ea"/>
              </a:rPr>
              <a:t>Standard 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918378578"/>
      </p:ext>
    </p:extLst>
  </p:cSld>
  <p:clrMapOvr>
    <a:masterClrMapping/>
  </p:clrMapOvr>
</p:sld>
</file>

<file path=ppt/theme/theme1.xml><?xml version="1.0" encoding="utf-8"?>
<a:theme xmlns:a="http://schemas.openxmlformats.org/drawingml/2006/main" name="Title Slide 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B">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lide 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Slide B">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934ccb-6494-414c-b99e-9951ca8b15a7">
      <Terms xmlns="http://schemas.microsoft.com/office/infopath/2007/PartnerControls"/>
    </lcf76f155ced4ddcb4097134ff3c332f>
    <TaxCatchAll xmlns="59696ad1-349c-494a-9d43-849d28a95f5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0FEE29E1524E845B18A844C1D494F47" ma:contentTypeVersion="14" ma:contentTypeDescription="Create a new document." ma:contentTypeScope="" ma:versionID="843daa72827f1f9aa2864368309e445d">
  <xsd:schema xmlns:xsd="http://www.w3.org/2001/XMLSchema" xmlns:xs="http://www.w3.org/2001/XMLSchema" xmlns:p="http://schemas.microsoft.com/office/2006/metadata/properties" xmlns:ns2="c7934ccb-6494-414c-b99e-9951ca8b15a7" xmlns:ns3="59696ad1-349c-494a-9d43-849d28a95f57" targetNamespace="http://schemas.microsoft.com/office/2006/metadata/properties" ma:root="true" ma:fieldsID="d2d557fc32b5db0073f9ba4fd4713dbe" ns2:_="" ns3:_="">
    <xsd:import namespace="c7934ccb-6494-414c-b99e-9951ca8b15a7"/>
    <xsd:import namespace="59696ad1-349c-494a-9d43-849d28a95f5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934ccb-6494-414c-b99e-9951ca8b15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d37ae30-1c3a-40e1-94c5-05ea5a1665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696ad1-349c-494a-9d43-849d28a95f5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9d6d572-f885-43aa-89a3-42100f51c64d}" ma:internalName="TaxCatchAll" ma:showField="CatchAllData" ma:web="59696ad1-349c-494a-9d43-849d28a95f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7CCD80-D4E2-4F09-A62E-E188A9AD1D0E}">
  <ds:schemaRefs>
    <ds:schemaRef ds:uri="http://purl.org/dc/elements/1.1/"/>
    <ds:schemaRef ds:uri="http://purl.org/dc/dcmitype/"/>
    <ds:schemaRef ds:uri="59696ad1-349c-494a-9d43-849d28a95f57"/>
    <ds:schemaRef ds:uri="http://schemas.microsoft.com/office/2006/metadata/properties"/>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c7934ccb-6494-414c-b99e-9951ca8b15a7"/>
    <ds:schemaRef ds:uri="http://www.w3.org/XML/1998/namespace"/>
  </ds:schemaRefs>
</ds:datastoreItem>
</file>

<file path=customXml/itemProps2.xml><?xml version="1.0" encoding="utf-8"?>
<ds:datastoreItem xmlns:ds="http://schemas.openxmlformats.org/officeDocument/2006/customXml" ds:itemID="{9C0234AB-336D-471B-B6D8-2069502970C7}">
  <ds:schemaRefs>
    <ds:schemaRef ds:uri="59696ad1-349c-494a-9d43-849d28a95f57"/>
    <ds:schemaRef ds:uri="c7934ccb-6494-414c-b99e-9951ca8b15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512F1ED-803B-4333-849D-95D6D2355A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1685</TotalTime>
  <Words>1715</Words>
  <Application>Microsoft Macintosh PowerPoint</Application>
  <PresentationFormat>Widescreen</PresentationFormat>
  <Paragraphs>156</Paragraphs>
  <Slides>19</Slides>
  <Notes>14</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19</vt:i4>
      </vt:variant>
    </vt:vector>
  </HeadingPairs>
  <TitlesOfParts>
    <vt:vector size="29" baseType="lpstr">
      <vt:lpstr>72</vt:lpstr>
      <vt:lpstr>Arial</vt:lpstr>
      <vt:lpstr>Calibri</vt:lpstr>
      <vt:lpstr>Calibri Light</vt:lpstr>
      <vt:lpstr>Gotham SSm 4r</vt:lpstr>
      <vt:lpstr>Open Sans</vt:lpstr>
      <vt:lpstr>Title Slide A</vt:lpstr>
      <vt:lpstr>Title Slide B</vt:lpstr>
      <vt:lpstr>Slide A</vt:lpstr>
      <vt:lpstr>Slide 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Input and Considerations from Your Groups</vt:lpstr>
      <vt:lpstr>Actionable Items from you Tables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Baffuto, Michelle</dc:creator>
  <cp:lastModifiedBy>Meadows, Victoria</cp:lastModifiedBy>
  <cp:revision>67</cp:revision>
  <cp:lastPrinted>2023-10-03T00:06:54Z</cp:lastPrinted>
  <dcterms:created xsi:type="dcterms:W3CDTF">2023-03-29T17:04:50Z</dcterms:created>
  <dcterms:modified xsi:type="dcterms:W3CDTF">2023-11-15T01:10:06Z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0x01010030FEE29E1524E845B18A844C1D494F47</vt:lpwstr>
  </property>
</Properties>
</file>