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4"/>
  </p:sldMasterIdLst>
  <p:notesMasterIdLst>
    <p:notesMasterId r:id="rId31"/>
  </p:notesMasterIdLst>
  <p:sldIdLst>
    <p:sldId id="256" r:id="rId5"/>
    <p:sldId id="258" r:id="rId6"/>
    <p:sldId id="331" r:id="rId7"/>
    <p:sldId id="330" r:id="rId8"/>
    <p:sldId id="333" r:id="rId9"/>
    <p:sldId id="263" r:id="rId10"/>
    <p:sldId id="287" r:id="rId11"/>
    <p:sldId id="288" r:id="rId12"/>
    <p:sldId id="335" r:id="rId13"/>
    <p:sldId id="309" r:id="rId14"/>
    <p:sldId id="311" r:id="rId15"/>
    <p:sldId id="262" r:id="rId16"/>
    <p:sldId id="280" r:id="rId17"/>
    <p:sldId id="336" r:id="rId18"/>
    <p:sldId id="316" r:id="rId19"/>
    <p:sldId id="328" r:id="rId20"/>
    <p:sldId id="334" r:id="rId21"/>
    <p:sldId id="314" r:id="rId22"/>
    <p:sldId id="317" r:id="rId23"/>
    <p:sldId id="318" r:id="rId24"/>
    <p:sldId id="291" r:id="rId25"/>
    <p:sldId id="295" r:id="rId26"/>
    <p:sldId id="296" r:id="rId27"/>
    <p:sldId id="321" r:id="rId28"/>
    <p:sldId id="323" r:id="rId29"/>
    <p:sldId id="32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102E"/>
    <a:srgbClr val="B81E43"/>
    <a:srgbClr val="FFC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1A9BC1-B88D-459A-B0BD-226C7678EEDE}" v="157" dt="2025-05-09T21:13:02.6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2" d="100"/>
          <a:sy n="102" d="100"/>
        </p:scale>
        <p:origin x="894"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271B9A-F363-4267-AED8-D32257E29AEC}"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676DAFB5-4FF3-496A-8131-CEAFEB98B932}">
      <dgm:prSet/>
      <dgm:spPr/>
      <dgm:t>
        <a:bodyPr/>
        <a:lstStyle/>
        <a:p>
          <a:pPr>
            <a:lnSpc>
              <a:spcPct val="100000"/>
            </a:lnSpc>
          </a:pPr>
          <a:r>
            <a:rPr lang="en-US" b="1" dirty="0"/>
            <a:t>UMID</a:t>
          </a:r>
          <a:endParaRPr lang="en-US" dirty="0"/>
        </a:p>
      </dgm:t>
    </dgm:pt>
    <dgm:pt modelId="{0A03EB5C-2E9B-48CD-B59F-9490DC594F9C}" type="parTrans" cxnId="{E7AFA613-D881-4FA9-B7B8-8BA1985BD71C}">
      <dgm:prSet/>
      <dgm:spPr/>
      <dgm:t>
        <a:bodyPr/>
        <a:lstStyle/>
        <a:p>
          <a:endParaRPr lang="en-US"/>
        </a:p>
      </dgm:t>
    </dgm:pt>
    <dgm:pt modelId="{B06BCA13-9568-4D95-BF7E-B56178B63EF1}" type="sibTrans" cxnId="{E7AFA613-D881-4FA9-B7B8-8BA1985BD71C}">
      <dgm:prSet/>
      <dgm:spPr/>
      <dgm:t>
        <a:bodyPr/>
        <a:lstStyle/>
        <a:p>
          <a:endParaRPr lang="en-US"/>
        </a:p>
      </dgm:t>
    </dgm:pt>
    <dgm:pt modelId="{9D3BAA2D-7142-4144-A502-A7C68F8E4AF4}">
      <dgm:prSet/>
      <dgm:spPr/>
      <dgm:t>
        <a:bodyPr/>
        <a:lstStyle/>
        <a:p>
          <a:pPr>
            <a:lnSpc>
              <a:spcPct val="100000"/>
            </a:lnSpc>
          </a:pPr>
          <a:endParaRPr lang="en-US" dirty="0"/>
        </a:p>
      </dgm:t>
    </dgm:pt>
    <dgm:pt modelId="{89F8AACA-1567-46AB-8527-43806E5221D0}" type="parTrans" cxnId="{9307A90E-5C00-47B5-B105-8D2AA057DA49}">
      <dgm:prSet/>
      <dgm:spPr/>
      <dgm:t>
        <a:bodyPr/>
        <a:lstStyle/>
        <a:p>
          <a:endParaRPr lang="en-US"/>
        </a:p>
      </dgm:t>
    </dgm:pt>
    <dgm:pt modelId="{ADC2DCD8-146A-4165-906C-88D0E178B0F9}" type="sibTrans" cxnId="{9307A90E-5C00-47B5-B105-8D2AA057DA49}">
      <dgm:prSet/>
      <dgm:spPr/>
      <dgm:t>
        <a:bodyPr/>
        <a:lstStyle/>
        <a:p>
          <a:endParaRPr lang="en-US"/>
        </a:p>
      </dgm:t>
    </dgm:pt>
    <dgm:pt modelId="{103BE061-3F29-473A-A1E6-ECD31B90F6AD}">
      <dgm:prSet/>
      <dgm:spPr/>
      <dgm:t>
        <a:bodyPr/>
        <a:lstStyle/>
        <a:p>
          <a:pPr>
            <a:lnSpc>
              <a:spcPct val="100000"/>
            </a:lnSpc>
          </a:pPr>
          <a:r>
            <a:rPr lang="en-US" b="1"/>
            <a:t>myUMB Portal</a:t>
          </a:r>
          <a:endParaRPr lang="en-US"/>
        </a:p>
      </dgm:t>
    </dgm:pt>
    <dgm:pt modelId="{4C6F13E2-030D-4387-9C1C-EA54150162E1}" type="parTrans" cxnId="{B29E12D1-33E4-4EAC-85E9-8CD586954E3A}">
      <dgm:prSet/>
      <dgm:spPr/>
      <dgm:t>
        <a:bodyPr/>
        <a:lstStyle/>
        <a:p>
          <a:endParaRPr lang="en-US"/>
        </a:p>
      </dgm:t>
    </dgm:pt>
    <dgm:pt modelId="{23197A9B-9B73-4E3A-8549-E88692FB988F}" type="sibTrans" cxnId="{B29E12D1-33E4-4EAC-85E9-8CD586954E3A}">
      <dgm:prSet/>
      <dgm:spPr/>
      <dgm:t>
        <a:bodyPr/>
        <a:lstStyle/>
        <a:p>
          <a:endParaRPr lang="en-US"/>
        </a:p>
      </dgm:t>
    </dgm:pt>
    <dgm:pt modelId="{70B2749C-3D32-4DB2-8589-C633EC7C0E2E}">
      <dgm:prSet/>
      <dgm:spPr/>
      <dgm:t>
        <a:bodyPr/>
        <a:lstStyle/>
        <a:p>
          <a:pPr>
            <a:lnSpc>
              <a:spcPct val="100000"/>
            </a:lnSpc>
          </a:pPr>
          <a:endParaRPr lang="en-US" dirty="0"/>
        </a:p>
      </dgm:t>
    </dgm:pt>
    <dgm:pt modelId="{A16B6AE8-FC2D-40A3-A64D-83E3F9CD16E3}" type="parTrans" cxnId="{4336D1B4-2D06-454F-A4BC-5540BD4ED7F4}">
      <dgm:prSet/>
      <dgm:spPr/>
      <dgm:t>
        <a:bodyPr/>
        <a:lstStyle/>
        <a:p>
          <a:endParaRPr lang="en-US"/>
        </a:p>
      </dgm:t>
    </dgm:pt>
    <dgm:pt modelId="{ECA48493-DA94-47AC-919E-81EFB3080594}" type="sibTrans" cxnId="{4336D1B4-2D06-454F-A4BC-5540BD4ED7F4}">
      <dgm:prSet/>
      <dgm:spPr/>
      <dgm:t>
        <a:bodyPr/>
        <a:lstStyle/>
        <a:p>
          <a:endParaRPr lang="en-US"/>
        </a:p>
      </dgm:t>
    </dgm:pt>
    <dgm:pt modelId="{F74BB85C-6A4D-4587-94DB-F2205DFA98C7}">
      <dgm:prSet/>
      <dgm:spPr/>
      <dgm:t>
        <a:bodyPr/>
        <a:lstStyle/>
        <a:p>
          <a:pPr>
            <a:lnSpc>
              <a:spcPct val="100000"/>
            </a:lnSpc>
          </a:pPr>
          <a:r>
            <a:rPr lang="en-US" b="1"/>
            <a:t>Microsoft Applications</a:t>
          </a:r>
          <a:endParaRPr lang="en-US"/>
        </a:p>
      </dgm:t>
    </dgm:pt>
    <dgm:pt modelId="{4692F60C-DEA0-4D4D-B2C3-FC4644741C05}" type="parTrans" cxnId="{C657DC39-8C60-434D-8E35-D6CBC50651C4}">
      <dgm:prSet/>
      <dgm:spPr/>
      <dgm:t>
        <a:bodyPr/>
        <a:lstStyle/>
        <a:p>
          <a:endParaRPr lang="en-US"/>
        </a:p>
      </dgm:t>
    </dgm:pt>
    <dgm:pt modelId="{BE6FB8F4-CE61-4162-B08F-5D64B0B2FF8D}" type="sibTrans" cxnId="{C657DC39-8C60-434D-8E35-D6CBC50651C4}">
      <dgm:prSet/>
      <dgm:spPr/>
      <dgm:t>
        <a:bodyPr/>
        <a:lstStyle/>
        <a:p>
          <a:endParaRPr lang="en-US"/>
        </a:p>
      </dgm:t>
    </dgm:pt>
    <dgm:pt modelId="{48EE239B-BE9F-4883-B9EF-BD8FE6E0D18E}">
      <dgm:prSet/>
      <dgm:spPr/>
      <dgm:t>
        <a:bodyPr/>
        <a:lstStyle/>
        <a:p>
          <a:pPr>
            <a:lnSpc>
              <a:spcPct val="100000"/>
            </a:lnSpc>
          </a:pPr>
          <a:endParaRPr lang="en-US" dirty="0"/>
        </a:p>
      </dgm:t>
    </dgm:pt>
    <dgm:pt modelId="{724ABB24-9E19-4511-8EE9-E915477F043A}" type="parTrans" cxnId="{D0D9EF07-6A33-4CD3-BBA8-24147B0D91C8}">
      <dgm:prSet/>
      <dgm:spPr/>
      <dgm:t>
        <a:bodyPr/>
        <a:lstStyle/>
        <a:p>
          <a:endParaRPr lang="en-US"/>
        </a:p>
      </dgm:t>
    </dgm:pt>
    <dgm:pt modelId="{9AD45BBF-FAAE-4B10-86D5-88BA010A984D}" type="sibTrans" cxnId="{D0D9EF07-6A33-4CD3-BBA8-24147B0D91C8}">
      <dgm:prSet/>
      <dgm:spPr/>
      <dgm:t>
        <a:bodyPr/>
        <a:lstStyle/>
        <a:p>
          <a:endParaRPr lang="en-US"/>
        </a:p>
      </dgm:t>
    </dgm:pt>
    <dgm:pt modelId="{7691F78C-424F-4B7A-B9E1-93407A0C8B7E}">
      <dgm:prSet/>
      <dgm:spPr/>
      <dgm:t>
        <a:bodyPr/>
        <a:lstStyle/>
        <a:p>
          <a:pPr>
            <a:lnSpc>
              <a:spcPct val="100000"/>
            </a:lnSpc>
          </a:pPr>
          <a:r>
            <a:rPr lang="en-US" b="1"/>
            <a:t>Eduroam Wireless Access</a:t>
          </a:r>
          <a:endParaRPr lang="en-US"/>
        </a:p>
      </dgm:t>
    </dgm:pt>
    <dgm:pt modelId="{7544D0E1-68EC-40DD-9162-5E573CC2C1D7}" type="parTrans" cxnId="{142792AE-706E-4AD9-A9A9-B45D8BE19ED5}">
      <dgm:prSet/>
      <dgm:spPr/>
      <dgm:t>
        <a:bodyPr/>
        <a:lstStyle/>
        <a:p>
          <a:endParaRPr lang="en-US"/>
        </a:p>
      </dgm:t>
    </dgm:pt>
    <dgm:pt modelId="{48C0FAD5-666C-42C2-8E1B-6557B0330E26}" type="sibTrans" cxnId="{142792AE-706E-4AD9-A9A9-B45D8BE19ED5}">
      <dgm:prSet/>
      <dgm:spPr/>
      <dgm:t>
        <a:bodyPr/>
        <a:lstStyle/>
        <a:p>
          <a:endParaRPr lang="en-US"/>
        </a:p>
      </dgm:t>
    </dgm:pt>
    <dgm:pt modelId="{BB1E6150-D125-4144-96EE-3811CA5D388E}">
      <dgm:prSet/>
      <dgm:spPr/>
      <dgm:t>
        <a:bodyPr/>
        <a:lstStyle/>
        <a:p>
          <a:pPr>
            <a:lnSpc>
              <a:spcPct val="100000"/>
            </a:lnSpc>
          </a:pPr>
          <a:r>
            <a:rPr lang="en-US" b="1"/>
            <a:t>Conferencing Software</a:t>
          </a:r>
          <a:endParaRPr lang="en-US"/>
        </a:p>
      </dgm:t>
    </dgm:pt>
    <dgm:pt modelId="{BA4FAFDB-4477-489B-AE31-4FEFB2FFBA18}" type="parTrans" cxnId="{2CD0B20B-D3A7-4410-8385-C261237D59FC}">
      <dgm:prSet/>
      <dgm:spPr/>
      <dgm:t>
        <a:bodyPr/>
        <a:lstStyle/>
        <a:p>
          <a:endParaRPr lang="en-US"/>
        </a:p>
      </dgm:t>
    </dgm:pt>
    <dgm:pt modelId="{4AED2589-705E-404A-BEAD-3C66EE88F966}" type="sibTrans" cxnId="{2CD0B20B-D3A7-4410-8385-C261237D59FC}">
      <dgm:prSet/>
      <dgm:spPr/>
      <dgm:t>
        <a:bodyPr/>
        <a:lstStyle/>
        <a:p>
          <a:endParaRPr lang="en-US"/>
        </a:p>
      </dgm:t>
    </dgm:pt>
    <dgm:pt modelId="{DB2FC045-15BF-47DD-A32C-D1B21EA462A7}">
      <dgm:prSet/>
      <dgm:spPr/>
      <dgm:t>
        <a:bodyPr/>
        <a:lstStyle/>
        <a:p>
          <a:pPr>
            <a:lnSpc>
              <a:spcPct val="100000"/>
            </a:lnSpc>
          </a:pPr>
          <a:r>
            <a:rPr lang="en-US" b="1"/>
            <a:t>CITS </a:t>
          </a:r>
          <a:endParaRPr lang="en-US"/>
        </a:p>
      </dgm:t>
    </dgm:pt>
    <dgm:pt modelId="{514C0EB5-AA82-4331-854C-AAB1845ED81F}" type="parTrans" cxnId="{C7D518E3-DE06-41D4-8C8D-215601EB0AA4}">
      <dgm:prSet/>
      <dgm:spPr/>
      <dgm:t>
        <a:bodyPr/>
        <a:lstStyle/>
        <a:p>
          <a:endParaRPr lang="en-US"/>
        </a:p>
      </dgm:t>
    </dgm:pt>
    <dgm:pt modelId="{62AEC96A-5408-4DFA-95A7-FACB30C6066F}" type="sibTrans" cxnId="{C7D518E3-DE06-41D4-8C8D-215601EB0AA4}">
      <dgm:prSet/>
      <dgm:spPr/>
      <dgm:t>
        <a:bodyPr/>
        <a:lstStyle/>
        <a:p>
          <a:endParaRPr lang="en-US"/>
        </a:p>
      </dgm:t>
    </dgm:pt>
    <dgm:pt modelId="{CDC99D24-9FC6-42ED-B7F6-13A9C48CE2B0}">
      <dgm:prSet/>
      <dgm:spPr/>
      <dgm:t>
        <a:bodyPr/>
        <a:lstStyle/>
        <a:p>
          <a:pPr>
            <a:lnSpc>
              <a:spcPct val="100000"/>
            </a:lnSpc>
          </a:pPr>
          <a:endParaRPr lang="en-US" dirty="0"/>
        </a:p>
      </dgm:t>
    </dgm:pt>
    <dgm:pt modelId="{707C70C4-CA66-4225-90B8-2AB5AFE780A8}" type="parTrans" cxnId="{B3E75B46-0155-4A9B-8766-C9E98770A43B}">
      <dgm:prSet/>
      <dgm:spPr/>
      <dgm:t>
        <a:bodyPr/>
        <a:lstStyle/>
        <a:p>
          <a:endParaRPr lang="en-US"/>
        </a:p>
      </dgm:t>
    </dgm:pt>
    <dgm:pt modelId="{DABF9A52-391E-4D65-8791-73B1E93A73E0}" type="sibTrans" cxnId="{B3E75B46-0155-4A9B-8766-C9E98770A43B}">
      <dgm:prSet/>
      <dgm:spPr/>
      <dgm:t>
        <a:bodyPr/>
        <a:lstStyle/>
        <a:p>
          <a:endParaRPr lang="en-US"/>
        </a:p>
      </dgm:t>
    </dgm:pt>
    <dgm:pt modelId="{EED5EF83-12BA-4E93-A425-EF59A6D030D5}" type="pres">
      <dgm:prSet presAssocID="{26271B9A-F363-4267-AED8-D32257E29AEC}" presName="root" presStyleCnt="0">
        <dgm:presLayoutVars>
          <dgm:dir/>
          <dgm:resizeHandles val="exact"/>
        </dgm:presLayoutVars>
      </dgm:prSet>
      <dgm:spPr/>
    </dgm:pt>
    <dgm:pt modelId="{F4B5A00A-0E40-4067-91D3-E37C5A73004F}" type="pres">
      <dgm:prSet presAssocID="{676DAFB5-4FF3-496A-8131-CEAFEB98B932}" presName="compNode" presStyleCnt="0"/>
      <dgm:spPr/>
    </dgm:pt>
    <dgm:pt modelId="{AEB629BF-7F70-4B70-9741-8474E09237C8}" type="pres">
      <dgm:prSet presAssocID="{676DAFB5-4FF3-496A-8131-CEAFEB98B932}" presName="bgRect" presStyleLbl="bgShp" presStyleIdx="0" presStyleCnt="6"/>
      <dgm:spPr/>
    </dgm:pt>
    <dgm:pt modelId="{8962C2F9-3D46-4370-A535-361F260F3F9E}" type="pres">
      <dgm:prSet presAssocID="{676DAFB5-4FF3-496A-8131-CEAFEB98B932}"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ubtitles"/>
        </a:ext>
      </dgm:extLst>
    </dgm:pt>
    <dgm:pt modelId="{7E98B7C7-FC83-49C9-A1D1-94D8425C0AB6}" type="pres">
      <dgm:prSet presAssocID="{676DAFB5-4FF3-496A-8131-CEAFEB98B932}" presName="spaceRect" presStyleCnt="0"/>
      <dgm:spPr/>
    </dgm:pt>
    <dgm:pt modelId="{BD494B19-9F78-483A-8D2B-36446B01CCAF}" type="pres">
      <dgm:prSet presAssocID="{676DAFB5-4FF3-496A-8131-CEAFEB98B932}" presName="parTx" presStyleLbl="revTx" presStyleIdx="0" presStyleCnt="10">
        <dgm:presLayoutVars>
          <dgm:chMax val="0"/>
          <dgm:chPref val="0"/>
        </dgm:presLayoutVars>
      </dgm:prSet>
      <dgm:spPr/>
    </dgm:pt>
    <dgm:pt modelId="{BB6A8262-ACC8-4CF5-B1A3-781B399BC9B3}" type="pres">
      <dgm:prSet presAssocID="{676DAFB5-4FF3-496A-8131-CEAFEB98B932}" presName="desTx" presStyleLbl="revTx" presStyleIdx="1" presStyleCnt="10" custScaleX="68844" custScaleY="72965" custLinFactNeighborX="22806" custLinFactNeighborY="10115">
        <dgm:presLayoutVars/>
      </dgm:prSet>
      <dgm:spPr/>
    </dgm:pt>
    <dgm:pt modelId="{FABDE855-A4D8-4ADF-82E8-8E37E7225F4B}" type="pres">
      <dgm:prSet presAssocID="{B06BCA13-9568-4D95-BF7E-B56178B63EF1}" presName="sibTrans" presStyleCnt="0"/>
      <dgm:spPr/>
    </dgm:pt>
    <dgm:pt modelId="{A826BB14-0D22-41C1-90A2-171C409086EF}" type="pres">
      <dgm:prSet presAssocID="{103BE061-3F29-473A-A1E6-ECD31B90F6AD}" presName="compNode" presStyleCnt="0"/>
      <dgm:spPr/>
    </dgm:pt>
    <dgm:pt modelId="{03855B5A-8408-4C6B-B016-43D07A28473D}" type="pres">
      <dgm:prSet presAssocID="{103BE061-3F29-473A-A1E6-ECD31B90F6AD}" presName="bgRect" presStyleLbl="bgShp" presStyleIdx="1" presStyleCnt="6"/>
      <dgm:spPr/>
    </dgm:pt>
    <dgm:pt modelId="{88E1E567-9626-489F-B542-DEE97621E04C}" type="pres">
      <dgm:prSet presAssocID="{103BE061-3F29-473A-A1E6-ECD31B90F6AD}"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aptop"/>
        </a:ext>
      </dgm:extLst>
    </dgm:pt>
    <dgm:pt modelId="{59B50DB8-8117-4522-94EC-CA3107385365}" type="pres">
      <dgm:prSet presAssocID="{103BE061-3F29-473A-A1E6-ECD31B90F6AD}" presName="spaceRect" presStyleCnt="0"/>
      <dgm:spPr/>
    </dgm:pt>
    <dgm:pt modelId="{E129725C-EEF9-4F98-AA8C-4ECCCCAE8B5D}" type="pres">
      <dgm:prSet presAssocID="{103BE061-3F29-473A-A1E6-ECD31B90F6AD}" presName="parTx" presStyleLbl="revTx" presStyleIdx="2" presStyleCnt="10">
        <dgm:presLayoutVars>
          <dgm:chMax val="0"/>
          <dgm:chPref val="0"/>
        </dgm:presLayoutVars>
      </dgm:prSet>
      <dgm:spPr/>
    </dgm:pt>
    <dgm:pt modelId="{B3F7EC45-732A-4048-88E9-290F5B13A464}" type="pres">
      <dgm:prSet presAssocID="{103BE061-3F29-473A-A1E6-ECD31B90F6AD}" presName="desTx" presStyleLbl="revTx" presStyleIdx="3" presStyleCnt="10" custScaleX="67806" custScaleY="72354" custLinFactNeighborX="13146" custLinFactNeighborY="7477">
        <dgm:presLayoutVars/>
      </dgm:prSet>
      <dgm:spPr/>
    </dgm:pt>
    <dgm:pt modelId="{3F10900B-36C1-48AE-8FB1-EC0888F83417}" type="pres">
      <dgm:prSet presAssocID="{23197A9B-9B73-4E3A-8549-E88692FB988F}" presName="sibTrans" presStyleCnt="0"/>
      <dgm:spPr/>
    </dgm:pt>
    <dgm:pt modelId="{F7911792-9C24-4DBB-B813-983BB0515424}" type="pres">
      <dgm:prSet presAssocID="{F74BB85C-6A4D-4587-94DB-F2205DFA98C7}" presName="compNode" presStyleCnt="0"/>
      <dgm:spPr/>
    </dgm:pt>
    <dgm:pt modelId="{0E52168D-E73A-4409-BD9B-2099C9953D3B}" type="pres">
      <dgm:prSet presAssocID="{F74BB85C-6A4D-4587-94DB-F2205DFA98C7}" presName="bgRect" presStyleLbl="bgShp" presStyleIdx="2" presStyleCnt="6" custLinFactNeighborX="1700" custLinFactNeighborY="-1132"/>
      <dgm:spPr/>
    </dgm:pt>
    <dgm:pt modelId="{0487B859-69B6-4426-8FE8-4F828D65E078}" type="pres">
      <dgm:prSet presAssocID="{F74BB85C-6A4D-4587-94DB-F2205DFA98C7}"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mputer"/>
        </a:ext>
      </dgm:extLst>
    </dgm:pt>
    <dgm:pt modelId="{4CA9C2AC-6ACC-4433-93A3-25A95DE961A2}" type="pres">
      <dgm:prSet presAssocID="{F74BB85C-6A4D-4587-94DB-F2205DFA98C7}" presName="spaceRect" presStyleCnt="0"/>
      <dgm:spPr/>
    </dgm:pt>
    <dgm:pt modelId="{6A6D70A8-31B0-4DD6-A531-90EFA0331184}" type="pres">
      <dgm:prSet presAssocID="{F74BB85C-6A4D-4587-94DB-F2205DFA98C7}" presName="parTx" presStyleLbl="revTx" presStyleIdx="4" presStyleCnt="10">
        <dgm:presLayoutVars>
          <dgm:chMax val="0"/>
          <dgm:chPref val="0"/>
        </dgm:presLayoutVars>
      </dgm:prSet>
      <dgm:spPr/>
    </dgm:pt>
    <dgm:pt modelId="{6E847747-B7CC-4277-A550-67C5DEC2F2B3}" type="pres">
      <dgm:prSet presAssocID="{F74BB85C-6A4D-4587-94DB-F2205DFA98C7}" presName="desTx" presStyleLbl="revTx" presStyleIdx="5" presStyleCnt="10" custScaleX="62888" custScaleY="108091" custLinFactNeighborX="18719" custLinFactNeighborY="-1132">
        <dgm:presLayoutVars/>
      </dgm:prSet>
      <dgm:spPr/>
    </dgm:pt>
    <dgm:pt modelId="{365F9C40-7AD1-4ABE-A294-8D11353B6CAF}" type="pres">
      <dgm:prSet presAssocID="{BE6FB8F4-CE61-4162-B08F-5D64B0B2FF8D}" presName="sibTrans" presStyleCnt="0"/>
      <dgm:spPr/>
    </dgm:pt>
    <dgm:pt modelId="{D978C832-BE43-436A-B983-8AB103D3F3B0}" type="pres">
      <dgm:prSet presAssocID="{7691F78C-424F-4B7A-B9E1-93407A0C8B7E}" presName="compNode" presStyleCnt="0"/>
      <dgm:spPr/>
    </dgm:pt>
    <dgm:pt modelId="{D233F284-DEE2-4734-BBBA-4C3B051815D2}" type="pres">
      <dgm:prSet presAssocID="{7691F78C-424F-4B7A-B9E1-93407A0C8B7E}" presName="bgRect" presStyleLbl="bgShp" presStyleIdx="3" presStyleCnt="6"/>
      <dgm:spPr/>
    </dgm:pt>
    <dgm:pt modelId="{19A73842-EF41-4467-858C-0300EE716E50}" type="pres">
      <dgm:prSet presAssocID="{7691F78C-424F-4B7A-B9E1-93407A0C8B7E}"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i-Fi"/>
        </a:ext>
      </dgm:extLst>
    </dgm:pt>
    <dgm:pt modelId="{E20F33D3-2FFB-4253-91B0-C2AC5772E3D2}" type="pres">
      <dgm:prSet presAssocID="{7691F78C-424F-4B7A-B9E1-93407A0C8B7E}" presName="spaceRect" presStyleCnt="0"/>
      <dgm:spPr/>
    </dgm:pt>
    <dgm:pt modelId="{6C632C71-8B58-43DF-B9D6-FC78411F5EA9}" type="pres">
      <dgm:prSet presAssocID="{7691F78C-424F-4B7A-B9E1-93407A0C8B7E}" presName="parTx" presStyleLbl="revTx" presStyleIdx="6" presStyleCnt="10">
        <dgm:presLayoutVars>
          <dgm:chMax val="0"/>
          <dgm:chPref val="0"/>
        </dgm:presLayoutVars>
      </dgm:prSet>
      <dgm:spPr/>
    </dgm:pt>
    <dgm:pt modelId="{3336ED75-7AE6-4E41-8900-C28841AC34BB}" type="pres">
      <dgm:prSet presAssocID="{48C0FAD5-666C-42C2-8E1B-6557B0330E26}" presName="sibTrans" presStyleCnt="0"/>
      <dgm:spPr/>
    </dgm:pt>
    <dgm:pt modelId="{8CDB90DC-4DBF-47CC-8CD6-745DFD8396F9}" type="pres">
      <dgm:prSet presAssocID="{BB1E6150-D125-4144-96EE-3811CA5D388E}" presName="compNode" presStyleCnt="0"/>
      <dgm:spPr/>
    </dgm:pt>
    <dgm:pt modelId="{4B02D137-4540-48E1-8928-825734C5089B}" type="pres">
      <dgm:prSet presAssocID="{BB1E6150-D125-4144-96EE-3811CA5D388E}" presName="bgRect" presStyleLbl="bgShp" presStyleIdx="4" presStyleCnt="6"/>
      <dgm:spPr/>
    </dgm:pt>
    <dgm:pt modelId="{BD83F5FD-AF11-4A05-BE0E-B29F64E26B79}" type="pres">
      <dgm:prSet presAssocID="{BB1E6150-D125-4144-96EE-3811CA5D388E}"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all center"/>
        </a:ext>
      </dgm:extLst>
    </dgm:pt>
    <dgm:pt modelId="{9A3DBDFC-2AA7-452C-AD06-EBBBF8C4E964}" type="pres">
      <dgm:prSet presAssocID="{BB1E6150-D125-4144-96EE-3811CA5D388E}" presName="spaceRect" presStyleCnt="0"/>
      <dgm:spPr/>
    </dgm:pt>
    <dgm:pt modelId="{3FA9B9BE-F372-4008-A689-206991243155}" type="pres">
      <dgm:prSet presAssocID="{BB1E6150-D125-4144-96EE-3811CA5D388E}" presName="parTx" presStyleLbl="revTx" presStyleIdx="7" presStyleCnt="10">
        <dgm:presLayoutVars>
          <dgm:chMax val="0"/>
          <dgm:chPref val="0"/>
        </dgm:presLayoutVars>
      </dgm:prSet>
      <dgm:spPr/>
    </dgm:pt>
    <dgm:pt modelId="{D89D2D5D-72DA-4D49-87D7-37D23D64E69A}" type="pres">
      <dgm:prSet presAssocID="{4AED2589-705E-404A-BEAD-3C66EE88F966}" presName="sibTrans" presStyleCnt="0"/>
      <dgm:spPr/>
    </dgm:pt>
    <dgm:pt modelId="{415E4672-FBA4-4C36-B208-77E310D67974}" type="pres">
      <dgm:prSet presAssocID="{DB2FC045-15BF-47DD-A32C-D1B21EA462A7}" presName="compNode" presStyleCnt="0"/>
      <dgm:spPr/>
    </dgm:pt>
    <dgm:pt modelId="{09E1CF7B-A8F8-4C0C-B48D-353F0864604A}" type="pres">
      <dgm:prSet presAssocID="{DB2FC045-15BF-47DD-A32C-D1B21EA462A7}" presName="bgRect" presStyleLbl="bgShp" presStyleIdx="5" presStyleCnt="6"/>
      <dgm:spPr/>
    </dgm:pt>
    <dgm:pt modelId="{DFD0B776-6318-4DBE-8263-523DA94E06D3}" type="pres">
      <dgm:prSet presAssocID="{DB2FC045-15BF-47DD-A32C-D1B21EA462A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ock"/>
        </a:ext>
      </dgm:extLst>
    </dgm:pt>
    <dgm:pt modelId="{2F80EA3F-2288-4FA6-BB64-41B1669BFADA}" type="pres">
      <dgm:prSet presAssocID="{DB2FC045-15BF-47DD-A32C-D1B21EA462A7}" presName="spaceRect" presStyleCnt="0"/>
      <dgm:spPr/>
    </dgm:pt>
    <dgm:pt modelId="{3C7BDD62-E6B3-494F-9C8E-89CFF7FC5988}" type="pres">
      <dgm:prSet presAssocID="{DB2FC045-15BF-47DD-A32C-D1B21EA462A7}" presName="parTx" presStyleLbl="revTx" presStyleIdx="8" presStyleCnt="10">
        <dgm:presLayoutVars>
          <dgm:chMax val="0"/>
          <dgm:chPref val="0"/>
        </dgm:presLayoutVars>
      </dgm:prSet>
      <dgm:spPr/>
    </dgm:pt>
    <dgm:pt modelId="{18D1BB6A-69D1-4938-BF92-5E70F84FA36C}" type="pres">
      <dgm:prSet presAssocID="{DB2FC045-15BF-47DD-A32C-D1B21EA462A7}" presName="desTx" presStyleLbl="revTx" presStyleIdx="9" presStyleCnt="10" custScaleX="72534" custScaleY="96428" custLinFactNeighborX="13187" custLinFactNeighborY="-3529">
        <dgm:presLayoutVars/>
      </dgm:prSet>
      <dgm:spPr/>
    </dgm:pt>
  </dgm:ptLst>
  <dgm:cxnLst>
    <dgm:cxn modelId="{D0D9EF07-6A33-4CD3-BBA8-24147B0D91C8}" srcId="{F74BB85C-6A4D-4587-94DB-F2205DFA98C7}" destId="{48EE239B-BE9F-4883-B9EF-BD8FE6E0D18E}" srcOrd="0" destOrd="0" parTransId="{724ABB24-9E19-4511-8EE9-E915477F043A}" sibTransId="{9AD45BBF-FAAE-4B10-86D5-88BA010A984D}"/>
    <dgm:cxn modelId="{2CD0B20B-D3A7-4410-8385-C261237D59FC}" srcId="{26271B9A-F363-4267-AED8-D32257E29AEC}" destId="{BB1E6150-D125-4144-96EE-3811CA5D388E}" srcOrd="4" destOrd="0" parTransId="{BA4FAFDB-4477-489B-AE31-4FEFB2FFBA18}" sibTransId="{4AED2589-705E-404A-BEAD-3C66EE88F966}"/>
    <dgm:cxn modelId="{9307A90E-5C00-47B5-B105-8D2AA057DA49}" srcId="{676DAFB5-4FF3-496A-8131-CEAFEB98B932}" destId="{9D3BAA2D-7142-4144-A502-A7C68F8E4AF4}" srcOrd="0" destOrd="0" parTransId="{89F8AACA-1567-46AB-8527-43806E5221D0}" sibTransId="{ADC2DCD8-146A-4165-906C-88D0E178B0F9}"/>
    <dgm:cxn modelId="{B7B05712-1AF3-4963-9309-6F292F43C06A}" type="presOf" srcId="{7691F78C-424F-4B7A-B9E1-93407A0C8B7E}" destId="{6C632C71-8B58-43DF-B9D6-FC78411F5EA9}" srcOrd="0" destOrd="0" presId="urn:microsoft.com/office/officeart/2018/2/layout/IconVerticalSolidList"/>
    <dgm:cxn modelId="{E7AFA613-D881-4FA9-B7B8-8BA1985BD71C}" srcId="{26271B9A-F363-4267-AED8-D32257E29AEC}" destId="{676DAFB5-4FF3-496A-8131-CEAFEB98B932}" srcOrd="0" destOrd="0" parTransId="{0A03EB5C-2E9B-48CD-B59F-9490DC594F9C}" sibTransId="{B06BCA13-9568-4D95-BF7E-B56178B63EF1}"/>
    <dgm:cxn modelId="{712D2830-31FF-42D1-85DA-4AA5031F48FA}" type="presOf" srcId="{F74BB85C-6A4D-4587-94DB-F2205DFA98C7}" destId="{6A6D70A8-31B0-4DD6-A531-90EFA0331184}" srcOrd="0" destOrd="0" presId="urn:microsoft.com/office/officeart/2018/2/layout/IconVerticalSolidList"/>
    <dgm:cxn modelId="{C657DC39-8C60-434D-8E35-D6CBC50651C4}" srcId="{26271B9A-F363-4267-AED8-D32257E29AEC}" destId="{F74BB85C-6A4D-4587-94DB-F2205DFA98C7}" srcOrd="2" destOrd="0" parTransId="{4692F60C-DEA0-4D4D-B2C3-FC4644741C05}" sibTransId="{BE6FB8F4-CE61-4162-B08F-5D64B0B2FF8D}"/>
    <dgm:cxn modelId="{2458123A-ED59-42B9-8A30-E14D257A2D5E}" type="presOf" srcId="{26271B9A-F363-4267-AED8-D32257E29AEC}" destId="{EED5EF83-12BA-4E93-A425-EF59A6D030D5}" srcOrd="0" destOrd="0" presId="urn:microsoft.com/office/officeart/2018/2/layout/IconVerticalSolidList"/>
    <dgm:cxn modelId="{B3E75B46-0155-4A9B-8766-C9E98770A43B}" srcId="{DB2FC045-15BF-47DD-A32C-D1B21EA462A7}" destId="{CDC99D24-9FC6-42ED-B7F6-13A9C48CE2B0}" srcOrd="0" destOrd="0" parTransId="{707C70C4-CA66-4225-90B8-2AB5AFE780A8}" sibTransId="{DABF9A52-391E-4D65-8791-73B1E93A73E0}"/>
    <dgm:cxn modelId="{FBCAC467-A4DB-4B53-876A-FC79D5182420}" type="presOf" srcId="{676DAFB5-4FF3-496A-8131-CEAFEB98B932}" destId="{BD494B19-9F78-483A-8D2B-36446B01CCAF}" srcOrd="0" destOrd="0" presId="urn:microsoft.com/office/officeart/2018/2/layout/IconVerticalSolidList"/>
    <dgm:cxn modelId="{BA8AD981-973F-4A6B-8E67-C5586C2796CA}" type="presOf" srcId="{DB2FC045-15BF-47DD-A32C-D1B21EA462A7}" destId="{3C7BDD62-E6B3-494F-9C8E-89CFF7FC5988}" srcOrd="0" destOrd="0" presId="urn:microsoft.com/office/officeart/2018/2/layout/IconVerticalSolidList"/>
    <dgm:cxn modelId="{142792AE-706E-4AD9-A9A9-B45D8BE19ED5}" srcId="{26271B9A-F363-4267-AED8-D32257E29AEC}" destId="{7691F78C-424F-4B7A-B9E1-93407A0C8B7E}" srcOrd="3" destOrd="0" parTransId="{7544D0E1-68EC-40DD-9162-5E573CC2C1D7}" sibTransId="{48C0FAD5-666C-42C2-8E1B-6557B0330E26}"/>
    <dgm:cxn modelId="{174AE2B3-5CF5-441F-879B-5BD231BFA234}" type="presOf" srcId="{70B2749C-3D32-4DB2-8589-C633EC7C0E2E}" destId="{B3F7EC45-732A-4048-88E9-290F5B13A464}" srcOrd="0" destOrd="0" presId="urn:microsoft.com/office/officeart/2018/2/layout/IconVerticalSolidList"/>
    <dgm:cxn modelId="{4336D1B4-2D06-454F-A4BC-5540BD4ED7F4}" srcId="{103BE061-3F29-473A-A1E6-ECD31B90F6AD}" destId="{70B2749C-3D32-4DB2-8589-C633EC7C0E2E}" srcOrd="0" destOrd="0" parTransId="{A16B6AE8-FC2D-40A3-A64D-83E3F9CD16E3}" sibTransId="{ECA48493-DA94-47AC-919E-81EFB3080594}"/>
    <dgm:cxn modelId="{16BC6BB5-975B-4400-9A2D-F181764B786E}" type="presOf" srcId="{CDC99D24-9FC6-42ED-B7F6-13A9C48CE2B0}" destId="{18D1BB6A-69D1-4938-BF92-5E70F84FA36C}" srcOrd="0" destOrd="0" presId="urn:microsoft.com/office/officeart/2018/2/layout/IconVerticalSolidList"/>
    <dgm:cxn modelId="{B29E12D1-33E4-4EAC-85E9-8CD586954E3A}" srcId="{26271B9A-F363-4267-AED8-D32257E29AEC}" destId="{103BE061-3F29-473A-A1E6-ECD31B90F6AD}" srcOrd="1" destOrd="0" parTransId="{4C6F13E2-030D-4387-9C1C-EA54150162E1}" sibTransId="{23197A9B-9B73-4E3A-8549-E88692FB988F}"/>
    <dgm:cxn modelId="{474216D2-EFB0-4358-BB72-F23F610A75C9}" type="presOf" srcId="{BB1E6150-D125-4144-96EE-3811CA5D388E}" destId="{3FA9B9BE-F372-4008-A689-206991243155}" srcOrd="0" destOrd="0" presId="urn:microsoft.com/office/officeart/2018/2/layout/IconVerticalSolidList"/>
    <dgm:cxn modelId="{C7D518E3-DE06-41D4-8C8D-215601EB0AA4}" srcId="{26271B9A-F363-4267-AED8-D32257E29AEC}" destId="{DB2FC045-15BF-47DD-A32C-D1B21EA462A7}" srcOrd="5" destOrd="0" parTransId="{514C0EB5-AA82-4331-854C-AAB1845ED81F}" sibTransId="{62AEC96A-5408-4DFA-95A7-FACB30C6066F}"/>
    <dgm:cxn modelId="{2B931EEF-1BF6-4C22-BC96-11C621D672C3}" type="presOf" srcId="{103BE061-3F29-473A-A1E6-ECD31B90F6AD}" destId="{E129725C-EEF9-4F98-AA8C-4ECCCCAE8B5D}" srcOrd="0" destOrd="0" presId="urn:microsoft.com/office/officeart/2018/2/layout/IconVerticalSolidList"/>
    <dgm:cxn modelId="{F4C9E2FD-FBF2-45A4-B64A-5C5648E953E0}" type="presOf" srcId="{48EE239B-BE9F-4883-B9EF-BD8FE6E0D18E}" destId="{6E847747-B7CC-4277-A550-67C5DEC2F2B3}" srcOrd="0" destOrd="0" presId="urn:microsoft.com/office/officeart/2018/2/layout/IconVerticalSolidList"/>
    <dgm:cxn modelId="{7732E9FD-DE0F-4EB0-81B6-E850D520611A}" type="presOf" srcId="{9D3BAA2D-7142-4144-A502-A7C68F8E4AF4}" destId="{BB6A8262-ACC8-4CF5-B1A3-781B399BC9B3}" srcOrd="0" destOrd="0" presId="urn:microsoft.com/office/officeart/2018/2/layout/IconVerticalSolidList"/>
    <dgm:cxn modelId="{6F894E6D-A4A8-47FA-B644-FA6A472D1D17}" type="presParOf" srcId="{EED5EF83-12BA-4E93-A425-EF59A6D030D5}" destId="{F4B5A00A-0E40-4067-91D3-E37C5A73004F}" srcOrd="0" destOrd="0" presId="urn:microsoft.com/office/officeart/2018/2/layout/IconVerticalSolidList"/>
    <dgm:cxn modelId="{3CCEACDA-3CC6-4D99-A5A8-C8B512058DBD}" type="presParOf" srcId="{F4B5A00A-0E40-4067-91D3-E37C5A73004F}" destId="{AEB629BF-7F70-4B70-9741-8474E09237C8}" srcOrd="0" destOrd="0" presId="urn:microsoft.com/office/officeart/2018/2/layout/IconVerticalSolidList"/>
    <dgm:cxn modelId="{0F7C7E6F-CCD7-4A66-9127-2DDA0A49B122}" type="presParOf" srcId="{F4B5A00A-0E40-4067-91D3-E37C5A73004F}" destId="{8962C2F9-3D46-4370-A535-361F260F3F9E}" srcOrd="1" destOrd="0" presId="urn:microsoft.com/office/officeart/2018/2/layout/IconVerticalSolidList"/>
    <dgm:cxn modelId="{B3D19D83-E6D1-4807-AF63-9F32DBB1D33C}" type="presParOf" srcId="{F4B5A00A-0E40-4067-91D3-E37C5A73004F}" destId="{7E98B7C7-FC83-49C9-A1D1-94D8425C0AB6}" srcOrd="2" destOrd="0" presId="urn:microsoft.com/office/officeart/2018/2/layout/IconVerticalSolidList"/>
    <dgm:cxn modelId="{D0479266-AADC-4C8F-A274-BE21A75947CD}" type="presParOf" srcId="{F4B5A00A-0E40-4067-91D3-E37C5A73004F}" destId="{BD494B19-9F78-483A-8D2B-36446B01CCAF}" srcOrd="3" destOrd="0" presId="urn:microsoft.com/office/officeart/2018/2/layout/IconVerticalSolidList"/>
    <dgm:cxn modelId="{E7D763E5-0405-4769-A6B1-FC1E68781BD2}" type="presParOf" srcId="{F4B5A00A-0E40-4067-91D3-E37C5A73004F}" destId="{BB6A8262-ACC8-4CF5-B1A3-781B399BC9B3}" srcOrd="4" destOrd="0" presId="urn:microsoft.com/office/officeart/2018/2/layout/IconVerticalSolidList"/>
    <dgm:cxn modelId="{0F0F2C89-1C30-4488-A8C5-C80266B129C5}" type="presParOf" srcId="{EED5EF83-12BA-4E93-A425-EF59A6D030D5}" destId="{FABDE855-A4D8-4ADF-82E8-8E37E7225F4B}" srcOrd="1" destOrd="0" presId="urn:microsoft.com/office/officeart/2018/2/layout/IconVerticalSolidList"/>
    <dgm:cxn modelId="{91BDB5A4-6E29-4EDC-AB67-EB9A8A49D97D}" type="presParOf" srcId="{EED5EF83-12BA-4E93-A425-EF59A6D030D5}" destId="{A826BB14-0D22-41C1-90A2-171C409086EF}" srcOrd="2" destOrd="0" presId="urn:microsoft.com/office/officeart/2018/2/layout/IconVerticalSolidList"/>
    <dgm:cxn modelId="{B23C470C-7950-4710-A817-186444333B63}" type="presParOf" srcId="{A826BB14-0D22-41C1-90A2-171C409086EF}" destId="{03855B5A-8408-4C6B-B016-43D07A28473D}" srcOrd="0" destOrd="0" presId="urn:microsoft.com/office/officeart/2018/2/layout/IconVerticalSolidList"/>
    <dgm:cxn modelId="{CC9A2629-A7F5-424C-8B9C-AFC085A04E59}" type="presParOf" srcId="{A826BB14-0D22-41C1-90A2-171C409086EF}" destId="{88E1E567-9626-489F-B542-DEE97621E04C}" srcOrd="1" destOrd="0" presId="urn:microsoft.com/office/officeart/2018/2/layout/IconVerticalSolidList"/>
    <dgm:cxn modelId="{9610D6F9-C65C-4910-B0B8-02299A25D79B}" type="presParOf" srcId="{A826BB14-0D22-41C1-90A2-171C409086EF}" destId="{59B50DB8-8117-4522-94EC-CA3107385365}" srcOrd="2" destOrd="0" presId="urn:microsoft.com/office/officeart/2018/2/layout/IconVerticalSolidList"/>
    <dgm:cxn modelId="{432AAA82-168A-424E-87A0-6BAB3793D660}" type="presParOf" srcId="{A826BB14-0D22-41C1-90A2-171C409086EF}" destId="{E129725C-EEF9-4F98-AA8C-4ECCCCAE8B5D}" srcOrd="3" destOrd="0" presId="urn:microsoft.com/office/officeart/2018/2/layout/IconVerticalSolidList"/>
    <dgm:cxn modelId="{62D1698B-5412-434A-8AF4-98F0CB0A2750}" type="presParOf" srcId="{A826BB14-0D22-41C1-90A2-171C409086EF}" destId="{B3F7EC45-732A-4048-88E9-290F5B13A464}" srcOrd="4" destOrd="0" presId="urn:microsoft.com/office/officeart/2018/2/layout/IconVerticalSolidList"/>
    <dgm:cxn modelId="{740A1197-E62C-4392-A84D-A0ACAF07E83E}" type="presParOf" srcId="{EED5EF83-12BA-4E93-A425-EF59A6D030D5}" destId="{3F10900B-36C1-48AE-8FB1-EC0888F83417}" srcOrd="3" destOrd="0" presId="urn:microsoft.com/office/officeart/2018/2/layout/IconVerticalSolidList"/>
    <dgm:cxn modelId="{1544E24F-3846-46E6-A2CA-93CD72CE6015}" type="presParOf" srcId="{EED5EF83-12BA-4E93-A425-EF59A6D030D5}" destId="{F7911792-9C24-4DBB-B813-983BB0515424}" srcOrd="4" destOrd="0" presId="urn:microsoft.com/office/officeart/2018/2/layout/IconVerticalSolidList"/>
    <dgm:cxn modelId="{054DAFB7-2283-4DFE-A691-06DD8E03D377}" type="presParOf" srcId="{F7911792-9C24-4DBB-B813-983BB0515424}" destId="{0E52168D-E73A-4409-BD9B-2099C9953D3B}" srcOrd="0" destOrd="0" presId="urn:microsoft.com/office/officeart/2018/2/layout/IconVerticalSolidList"/>
    <dgm:cxn modelId="{3266582E-5EB4-498A-B8A7-FCBEBAE79791}" type="presParOf" srcId="{F7911792-9C24-4DBB-B813-983BB0515424}" destId="{0487B859-69B6-4426-8FE8-4F828D65E078}" srcOrd="1" destOrd="0" presId="urn:microsoft.com/office/officeart/2018/2/layout/IconVerticalSolidList"/>
    <dgm:cxn modelId="{76EECCEF-A950-4440-A6DE-1D791306C334}" type="presParOf" srcId="{F7911792-9C24-4DBB-B813-983BB0515424}" destId="{4CA9C2AC-6ACC-4433-93A3-25A95DE961A2}" srcOrd="2" destOrd="0" presId="urn:microsoft.com/office/officeart/2018/2/layout/IconVerticalSolidList"/>
    <dgm:cxn modelId="{27DFBB9C-0B5A-473B-A9EF-DC79A5B4F5DD}" type="presParOf" srcId="{F7911792-9C24-4DBB-B813-983BB0515424}" destId="{6A6D70A8-31B0-4DD6-A531-90EFA0331184}" srcOrd="3" destOrd="0" presId="urn:microsoft.com/office/officeart/2018/2/layout/IconVerticalSolidList"/>
    <dgm:cxn modelId="{6FB2E9BF-3318-4CE9-ADA8-0B9E66715397}" type="presParOf" srcId="{F7911792-9C24-4DBB-B813-983BB0515424}" destId="{6E847747-B7CC-4277-A550-67C5DEC2F2B3}" srcOrd="4" destOrd="0" presId="urn:microsoft.com/office/officeart/2018/2/layout/IconVerticalSolidList"/>
    <dgm:cxn modelId="{97924674-A0AC-4128-A05E-05F6C1D53062}" type="presParOf" srcId="{EED5EF83-12BA-4E93-A425-EF59A6D030D5}" destId="{365F9C40-7AD1-4ABE-A294-8D11353B6CAF}" srcOrd="5" destOrd="0" presId="urn:microsoft.com/office/officeart/2018/2/layout/IconVerticalSolidList"/>
    <dgm:cxn modelId="{F5931453-8F11-47A1-8844-DDBD2F71A831}" type="presParOf" srcId="{EED5EF83-12BA-4E93-A425-EF59A6D030D5}" destId="{D978C832-BE43-436A-B983-8AB103D3F3B0}" srcOrd="6" destOrd="0" presId="urn:microsoft.com/office/officeart/2018/2/layout/IconVerticalSolidList"/>
    <dgm:cxn modelId="{0ADA3D4A-ACAF-489E-967B-A00E629EE908}" type="presParOf" srcId="{D978C832-BE43-436A-B983-8AB103D3F3B0}" destId="{D233F284-DEE2-4734-BBBA-4C3B051815D2}" srcOrd="0" destOrd="0" presId="urn:microsoft.com/office/officeart/2018/2/layout/IconVerticalSolidList"/>
    <dgm:cxn modelId="{A65078A4-FCAA-4A11-A66A-4D18C68AC54E}" type="presParOf" srcId="{D978C832-BE43-436A-B983-8AB103D3F3B0}" destId="{19A73842-EF41-4467-858C-0300EE716E50}" srcOrd="1" destOrd="0" presId="urn:microsoft.com/office/officeart/2018/2/layout/IconVerticalSolidList"/>
    <dgm:cxn modelId="{0D04CD0D-5B7F-4FAC-95BB-79DA99C68E02}" type="presParOf" srcId="{D978C832-BE43-436A-B983-8AB103D3F3B0}" destId="{E20F33D3-2FFB-4253-91B0-C2AC5772E3D2}" srcOrd="2" destOrd="0" presId="urn:microsoft.com/office/officeart/2018/2/layout/IconVerticalSolidList"/>
    <dgm:cxn modelId="{18E5A65F-4824-44EC-8AB9-795DFEACBAE1}" type="presParOf" srcId="{D978C832-BE43-436A-B983-8AB103D3F3B0}" destId="{6C632C71-8B58-43DF-B9D6-FC78411F5EA9}" srcOrd="3" destOrd="0" presId="urn:microsoft.com/office/officeart/2018/2/layout/IconVerticalSolidList"/>
    <dgm:cxn modelId="{CF6D8C4A-3866-4DB7-815B-1FFCB43282BE}" type="presParOf" srcId="{EED5EF83-12BA-4E93-A425-EF59A6D030D5}" destId="{3336ED75-7AE6-4E41-8900-C28841AC34BB}" srcOrd="7" destOrd="0" presId="urn:microsoft.com/office/officeart/2018/2/layout/IconVerticalSolidList"/>
    <dgm:cxn modelId="{4CAC9706-89C2-490C-9604-DE72C1BADE36}" type="presParOf" srcId="{EED5EF83-12BA-4E93-A425-EF59A6D030D5}" destId="{8CDB90DC-4DBF-47CC-8CD6-745DFD8396F9}" srcOrd="8" destOrd="0" presId="urn:microsoft.com/office/officeart/2018/2/layout/IconVerticalSolidList"/>
    <dgm:cxn modelId="{0A44D23E-8B68-46E8-BFCA-DC002FEC54D4}" type="presParOf" srcId="{8CDB90DC-4DBF-47CC-8CD6-745DFD8396F9}" destId="{4B02D137-4540-48E1-8928-825734C5089B}" srcOrd="0" destOrd="0" presId="urn:microsoft.com/office/officeart/2018/2/layout/IconVerticalSolidList"/>
    <dgm:cxn modelId="{F1A7D5A0-5EB2-4CC5-8B4B-EC130F4E3C68}" type="presParOf" srcId="{8CDB90DC-4DBF-47CC-8CD6-745DFD8396F9}" destId="{BD83F5FD-AF11-4A05-BE0E-B29F64E26B79}" srcOrd="1" destOrd="0" presId="urn:microsoft.com/office/officeart/2018/2/layout/IconVerticalSolidList"/>
    <dgm:cxn modelId="{05F44E56-36E3-4214-BE69-09EFC99E6FEE}" type="presParOf" srcId="{8CDB90DC-4DBF-47CC-8CD6-745DFD8396F9}" destId="{9A3DBDFC-2AA7-452C-AD06-EBBBF8C4E964}" srcOrd="2" destOrd="0" presId="urn:microsoft.com/office/officeart/2018/2/layout/IconVerticalSolidList"/>
    <dgm:cxn modelId="{99169FF2-E63F-4B78-B22D-2473F20E3333}" type="presParOf" srcId="{8CDB90DC-4DBF-47CC-8CD6-745DFD8396F9}" destId="{3FA9B9BE-F372-4008-A689-206991243155}" srcOrd="3" destOrd="0" presId="urn:microsoft.com/office/officeart/2018/2/layout/IconVerticalSolidList"/>
    <dgm:cxn modelId="{3040AC18-B609-490B-934E-D93E0DB213A8}" type="presParOf" srcId="{EED5EF83-12BA-4E93-A425-EF59A6D030D5}" destId="{D89D2D5D-72DA-4D49-87D7-37D23D64E69A}" srcOrd="9" destOrd="0" presId="urn:microsoft.com/office/officeart/2018/2/layout/IconVerticalSolidList"/>
    <dgm:cxn modelId="{2670E4DF-9C49-4EA5-95F6-BC04E73E27DF}" type="presParOf" srcId="{EED5EF83-12BA-4E93-A425-EF59A6D030D5}" destId="{415E4672-FBA4-4C36-B208-77E310D67974}" srcOrd="10" destOrd="0" presId="urn:microsoft.com/office/officeart/2018/2/layout/IconVerticalSolidList"/>
    <dgm:cxn modelId="{4DAA31C8-AC93-4012-8147-DE7E312C4576}" type="presParOf" srcId="{415E4672-FBA4-4C36-B208-77E310D67974}" destId="{09E1CF7B-A8F8-4C0C-B48D-353F0864604A}" srcOrd="0" destOrd="0" presId="urn:microsoft.com/office/officeart/2018/2/layout/IconVerticalSolidList"/>
    <dgm:cxn modelId="{7C819908-D3ED-4A8A-8F09-7231A9BD5AF1}" type="presParOf" srcId="{415E4672-FBA4-4C36-B208-77E310D67974}" destId="{DFD0B776-6318-4DBE-8263-523DA94E06D3}" srcOrd="1" destOrd="0" presId="urn:microsoft.com/office/officeart/2018/2/layout/IconVerticalSolidList"/>
    <dgm:cxn modelId="{DA5B0D7D-8FF2-4550-9CEA-099218D3FF33}" type="presParOf" srcId="{415E4672-FBA4-4C36-B208-77E310D67974}" destId="{2F80EA3F-2288-4FA6-BB64-41B1669BFADA}" srcOrd="2" destOrd="0" presId="urn:microsoft.com/office/officeart/2018/2/layout/IconVerticalSolidList"/>
    <dgm:cxn modelId="{3A18BDAF-91E3-4F50-B27D-D14D014ADC29}" type="presParOf" srcId="{415E4672-FBA4-4C36-B208-77E310D67974}" destId="{3C7BDD62-E6B3-494F-9C8E-89CFF7FC5988}" srcOrd="3" destOrd="0" presId="urn:microsoft.com/office/officeart/2018/2/layout/IconVerticalSolidList"/>
    <dgm:cxn modelId="{13B1B7CB-5ED2-40AF-A669-930B2C52ED66}" type="presParOf" srcId="{415E4672-FBA4-4C36-B208-77E310D67974}" destId="{18D1BB6A-69D1-4938-BF92-5E70F84FA36C}"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629BF-7F70-4B70-9741-8474E09237C8}">
      <dsp:nvSpPr>
        <dsp:cNvPr id="0" name=""/>
        <dsp:cNvSpPr/>
      </dsp:nvSpPr>
      <dsp:spPr>
        <a:xfrm>
          <a:off x="0" y="471"/>
          <a:ext cx="9864407" cy="5529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62C2F9-3D46-4370-A535-361F260F3F9E}">
      <dsp:nvSpPr>
        <dsp:cNvPr id="0" name=""/>
        <dsp:cNvSpPr/>
      </dsp:nvSpPr>
      <dsp:spPr>
        <a:xfrm>
          <a:off x="167256" y="124877"/>
          <a:ext cx="304103" cy="3041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D494B19-9F78-483A-8D2B-36446B01CCAF}">
      <dsp:nvSpPr>
        <dsp:cNvPr id="0" name=""/>
        <dsp:cNvSpPr/>
      </dsp:nvSpPr>
      <dsp:spPr>
        <a:xfrm>
          <a:off x="638616" y="471"/>
          <a:ext cx="4438983" cy="552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517" tIns="58517" rIns="58517" bIns="58517" numCol="1" spcCol="1270" anchor="ctr" anchorCtr="0">
          <a:noAutofit/>
        </a:bodyPr>
        <a:lstStyle/>
        <a:p>
          <a:pPr marL="0" lvl="0" indent="0" algn="l" defTabSz="844550">
            <a:lnSpc>
              <a:spcPct val="100000"/>
            </a:lnSpc>
            <a:spcBef>
              <a:spcPct val="0"/>
            </a:spcBef>
            <a:spcAft>
              <a:spcPct val="35000"/>
            </a:spcAft>
            <a:buNone/>
          </a:pPr>
          <a:r>
            <a:rPr lang="en-US" sz="1900" b="1" kern="1200" dirty="0"/>
            <a:t>UMID</a:t>
          </a:r>
          <a:endParaRPr lang="en-US" sz="1900" kern="1200" dirty="0"/>
        </a:p>
      </dsp:txBody>
      <dsp:txXfrm>
        <a:off x="638616" y="471"/>
        <a:ext cx="4438983" cy="552914"/>
      </dsp:txXfrm>
    </dsp:sp>
    <dsp:sp modelId="{BB6A8262-ACC8-4CF5-B1A3-781B399BC9B3}">
      <dsp:nvSpPr>
        <dsp:cNvPr id="0" name=""/>
        <dsp:cNvSpPr/>
      </dsp:nvSpPr>
      <dsp:spPr>
        <a:xfrm>
          <a:off x="6568978" y="131139"/>
          <a:ext cx="3295429" cy="403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517" tIns="58517" rIns="58517" bIns="58517" numCol="1" spcCol="1270" anchor="ctr" anchorCtr="0">
          <a:noAutofit/>
        </a:bodyPr>
        <a:lstStyle/>
        <a:p>
          <a:pPr marL="0" lvl="0" indent="0" algn="l" defTabSz="800100">
            <a:lnSpc>
              <a:spcPct val="100000"/>
            </a:lnSpc>
            <a:spcBef>
              <a:spcPct val="0"/>
            </a:spcBef>
            <a:spcAft>
              <a:spcPct val="35000"/>
            </a:spcAft>
            <a:buNone/>
          </a:pPr>
          <a:endParaRPr lang="en-US" sz="1800" kern="1200" dirty="0"/>
        </a:p>
      </dsp:txBody>
      <dsp:txXfrm>
        <a:off x="6568978" y="131139"/>
        <a:ext cx="3295429" cy="403434"/>
      </dsp:txXfrm>
    </dsp:sp>
    <dsp:sp modelId="{03855B5A-8408-4C6B-B016-43D07A28473D}">
      <dsp:nvSpPr>
        <dsp:cNvPr id="0" name=""/>
        <dsp:cNvSpPr/>
      </dsp:nvSpPr>
      <dsp:spPr>
        <a:xfrm>
          <a:off x="0" y="691615"/>
          <a:ext cx="9864407" cy="5529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E1E567-9626-489F-B542-DEE97621E04C}">
      <dsp:nvSpPr>
        <dsp:cNvPr id="0" name=""/>
        <dsp:cNvSpPr/>
      </dsp:nvSpPr>
      <dsp:spPr>
        <a:xfrm>
          <a:off x="167256" y="816021"/>
          <a:ext cx="304103" cy="3041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129725C-EEF9-4F98-AA8C-4ECCCCAE8B5D}">
      <dsp:nvSpPr>
        <dsp:cNvPr id="0" name=""/>
        <dsp:cNvSpPr/>
      </dsp:nvSpPr>
      <dsp:spPr>
        <a:xfrm>
          <a:off x="638616" y="691615"/>
          <a:ext cx="4438983" cy="552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517" tIns="58517" rIns="58517" bIns="58517" numCol="1" spcCol="1270" anchor="ctr" anchorCtr="0">
          <a:noAutofit/>
        </a:bodyPr>
        <a:lstStyle/>
        <a:p>
          <a:pPr marL="0" lvl="0" indent="0" algn="l" defTabSz="844550">
            <a:lnSpc>
              <a:spcPct val="100000"/>
            </a:lnSpc>
            <a:spcBef>
              <a:spcPct val="0"/>
            </a:spcBef>
            <a:spcAft>
              <a:spcPct val="35000"/>
            </a:spcAft>
            <a:buNone/>
          </a:pPr>
          <a:r>
            <a:rPr lang="en-US" sz="1900" b="1" kern="1200"/>
            <a:t>myUMB Portal</a:t>
          </a:r>
          <a:endParaRPr lang="en-US" sz="1900" kern="1200"/>
        </a:p>
      </dsp:txBody>
      <dsp:txXfrm>
        <a:off x="638616" y="691615"/>
        <a:ext cx="4438983" cy="552914"/>
      </dsp:txXfrm>
    </dsp:sp>
    <dsp:sp modelId="{B3F7EC45-732A-4048-88E9-290F5B13A464}">
      <dsp:nvSpPr>
        <dsp:cNvPr id="0" name=""/>
        <dsp:cNvSpPr/>
      </dsp:nvSpPr>
      <dsp:spPr>
        <a:xfrm>
          <a:off x="6477406" y="809386"/>
          <a:ext cx="3245742" cy="400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517" tIns="58517" rIns="58517" bIns="58517" numCol="1" spcCol="1270" anchor="ctr" anchorCtr="0">
          <a:noAutofit/>
        </a:bodyPr>
        <a:lstStyle/>
        <a:p>
          <a:pPr marL="0" lvl="0" indent="0" algn="l" defTabSz="800100">
            <a:lnSpc>
              <a:spcPct val="100000"/>
            </a:lnSpc>
            <a:spcBef>
              <a:spcPct val="0"/>
            </a:spcBef>
            <a:spcAft>
              <a:spcPct val="35000"/>
            </a:spcAft>
            <a:buNone/>
          </a:pPr>
          <a:endParaRPr lang="en-US" sz="1800" kern="1200" dirty="0"/>
        </a:p>
      </dsp:txBody>
      <dsp:txXfrm>
        <a:off x="6477406" y="809386"/>
        <a:ext cx="3245742" cy="400056"/>
      </dsp:txXfrm>
    </dsp:sp>
    <dsp:sp modelId="{0E52168D-E73A-4409-BD9B-2099C9953D3B}">
      <dsp:nvSpPr>
        <dsp:cNvPr id="0" name=""/>
        <dsp:cNvSpPr/>
      </dsp:nvSpPr>
      <dsp:spPr>
        <a:xfrm>
          <a:off x="0" y="1398868"/>
          <a:ext cx="9864407" cy="5529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87B859-69B6-4426-8FE8-4F828D65E078}">
      <dsp:nvSpPr>
        <dsp:cNvPr id="0" name=""/>
        <dsp:cNvSpPr/>
      </dsp:nvSpPr>
      <dsp:spPr>
        <a:xfrm>
          <a:off x="167256" y="1529533"/>
          <a:ext cx="304103" cy="3041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A6D70A8-31B0-4DD6-A531-90EFA0331184}">
      <dsp:nvSpPr>
        <dsp:cNvPr id="0" name=""/>
        <dsp:cNvSpPr/>
      </dsp:nvSpPr>
      <dsp:spPr>
        <a:xfrm>
          <a:off x="638616" y="1405127"/>
          <a:ext cx="4438983" cy="552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517" tIns="58517" rIns="58517" bIns="58517" numCol="1" spcCol="1270" anchor="ctr" anchorCtr="0">
          <a:noAutofit/>
        </a:bodyPr>
        <a:lstStyle/>
        <a:p>
          <a:pPr marL="0" lvl="0" indent="0" algn="l" defTabSz="844550">
            <a:lnSpc>
              <a:spcPct val="100000"/>
            </a:lnSpc>
            <a:spcBef>
              <a:spcPct val="0"/>
            </a:spcBef>
            <a:spcAft>
              <a:spcPct val="35000"/>
            </a:spcAft>
            <a:buNone/>
          </a:pPr>
          <a:r>
            <a:rPr lang="en-US" sz="1900" b="1" kern="1200"/>
            <a:t>Microsoft Applications</a:t>
          </a:r>
          <a:endParaRPr lang="en-US" sz="1900" kern="1200"/>
        </a:p>
      </dsp:txBody>
      <dsp:txXfrm>
        <a:off x="638616" y="1405127"/>
        <a:ext cx="4438983" cy="552914"/>
      </dsp:txXfrm>
    </dsp:sp>
    <dsp:sp modelId="{6E847747-B7CC-4277-A550-67C5DEC2F2B3}">
      <dsp:nvSpPr>
        <dsp:cNvPr id="0" name=""/>
        <dsp:cNvSpPr/>
      </dsp:nvSpPr>
      <dsp:spPr>
        <a:xfrm>
          <a:off x="6854080" y="1376500"/>
          <a:ext cx="3010327" cy="597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517" tIns="58517" rIns="58517" bIns="58517" numCol="1" spcCol="1270" anchor="ctr" anchorCtr="0">
          <a:noAutofit/>
        </a:bodyPr>
        <a:lstStyle/>
        <a:p>
          <a:pPr marL="0" lvl="0" indent="0" algn="l" defTabSz="800100">
            <a:lnSpc>
              <a:spcPct val="100000"/>
            </a:lnSpc>
            <a:spcBef>
              <a:spcPct val="0"/>
            </a:spcBef>
            <a:spcAft>
              <a:spcPct val="35000"/>
            </a:spcAft>
            <a:buNone/>
          </a:pPr>
          <a:endParaRPr lang="en-US" sz="1800" kern="1200" dirty="0"/>
        </a:p>
      </dsp:txBody>
      <dsp:txXfrm>
        <a:off x="6854080" y="1376500"/>
        <a:ext cx="3010327" cy="597651"/>
      </dsp:txXfrm>
    </dsp:sp>
    <dsp:sp modelId="{D233F284-DEE2-4734-BBBA-4C3B051815D2}">
      <dsp:nvSpPr>
        <dsp:cNvPr id="0" name=""/>
        <dsp:cNvSpPr/>
      </dsp:nvSpPr>
      <dsp:spPr>
        <a:xfrm>
          <a:off x="0" y="2118639"/>
          <a:ext cx="9864407" cy="5529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A73842-EF41-4467-858C-0300EE716E50}">
      <dsp:nvSpPr>
        <dsp:cNvPr id="0" name=""/>
        <dsp:cNvSpPr/>
      </dsp:nvSpPr>
      <dsp:spPr>
        <a:xfrm>
          <a:off x="167256" y="2243045"/>
          <a:ext cx="304103" cy="30410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C632C71-8B58-43DF-B9D6-FC78411F5EA9}">
      <dsp:nvSpPr>
        <dsp:cNvPr id="0" name=""/>
        <dsp:cNvSpPr/>
      </dsp:nvSpPr>
      <dsp:spPr>
        <a:xfrm>
          <a:off x="638616" y="2118639"/>
          <a:ext cx="9225791" cy="552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517" tIns="58517" rIns="58517" bIns="58517" numCol="1" spcCol="1270" anchor="ctr" anchorCtr="0">
          <a:noAutofit/>
        </a:bodyPr>
        <a:lstStyle/>
        <a:p>
          <a:pPr marL="0" lvl="0" indent="0" algn="l" defTabSz="844550">
            <a:lnSpc>
              <a:spcPct val="100000"/>
            </a:lnSpc>
            <a:spcBef>
              <a:spcPct val="0"/>
            </a:spcBef>
            <a:spcAft>
              <a:spcPct val="35000"/>
            </a:spcAft>
            <a:buNone/>
          </a:pPr>
          <a:r>
            <a:rPr lang="en-US" sz="1900" b="1" kern="1200"/>
            <a:t>Eduroam Wireless Access</a:t>
          </a:r>
          <a:endParaRPr lang="en-US" sz="1900" kern="1200"/>
        </a:p>
      </dsp:txBody>
      <dsp:txXfrm>
        <a:off x="638616" y="2118639"/>
        <a:ext cx="9225791" cy="552914"/>
      </dsp:txXfrm>
    </dsp:sp>
    <dsp:sp modelId="{4B02D137-4540-48E1-8928-825734C5089B}">
      <dsp:nvSpPr>
        <dsp:cNvPr id="0" name=""/>
        <dsp:cNvSpPr/>
      </dsp:nvSpPr>
      <dsp:spPr>
        <a:xfrm>
          <a:off x="0" y="2809783"/>
          <a:ext cx="9864407" cy="5529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83F5FD-AF11-4A05-BE0E-B29F64E26B79}">
      <dsp:nvSpPr>
        <dsp:cNvPr id="0" name=""/>
        <dsp:cNvSpPr/>
      </dsp:nvSpPr>
      <dsp:spPr>
        <a:xfrm>
          <a:off x="167256" y="2934189"/>
          <a:ext cx="304103" cy="30410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FA9B9BE-F372-4008-A689-206991243155}">
      <dsp:nvSpPr>
        <dsp:cNvPr id="0" name=""/>
        <dsp:cNvSpPr/>
      </dsp:nvSpPr>
      <dsp:spPr>
        <a:xfrm>
          <a:off x="638616" y="2809783"/>
          <a:ext cx="9225791" cy="552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517" tIns="58517" rIns="58517" bIns="58517" numCol="1" spcCol="1270" anchor="ctr" anchorCtr="0">
          <a:noAutofit/>
        </a:bodyPr>
        <a:lstStyle/>
        <a:p>
          <a:pPr marL="0" lvl="0" indent="0" algn="l" defTabSz="844550">
            <a:lnSpc>
              <a:spcPct val="100000"/>
            </a:lnSpc>
            <a:spcBef>
              <a:spcPct val="0"/>
            </a:spcBef>
            <a:spcAft>
              <a:spcPct val="35000"/>
            </a:spcAft>
            <a:buNone/>
          </a:pPr>
          <a:r>
            <a:rPr lang="en-US" sz="1900" b="1" kern="1200"/>
            <a:t>Conferencing Software</a:t>
          </a:r>
          <a:endParaRPr lang="en-US" sz="1900" kern="1200"/>
        </a:p>
      </dsp:txBody>
      <dsp:txXfrm>
        <a:off x="638616" y="2809783"/>
        <a:ext cx="9225791" cy="552914"/>
      </dsp:txXfrm>
    </dsp:sp>
    <dsp:sp modelId="{09E1CF7B-A8F8-4C0C-B48D-353F0864604A}">
      <dsp:nvSpPr>
        <dsp:cNvPr id="0" name=""/>
        <dsp:cNvSpPr/>
      </dsp:nvSpPr>
      <dsp:spPr>
        <a:xfrm>
          <a:off x="0" y="3500927"/>
          <a:ext cx="9864407" cy="5529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D0B776-6318-4DBE-8263-523DA94E06D3}">
      <dsp:nvSpPr>
        <dsp:cNvPr id="0" name=""/>
        <dsp:cNvSpPr/>
      </dsp:nvSpPr>
      <dsp:spPr>
        <a:xfrm>
          <a:off x="167256" y="3625332"/>
          <a:ext cx="304103" cy="30410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C7BDD62-E6B3-494F-9C8E-89CFF7FC5988}">
      <dsp:nvSpPr>
        <dsp:cNvPr id="0" name=""/>
        <dsp:cNvSpPr/>
      </dsp:nvSpPr>
      <dsp:spPr>
        <a:xfrm>
          <a:off x="638616" y="3500927"/>
          <a:ext cx="4438983" cy="552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517" tIns="58517" rIns="58517" bIns="58517" numCol="1" spcCol="1270" anchor="ctr" anchorCtr="0">
          <a:noAutofit/>
        </a:bodyPr>
        <a:lstStyle/>
        <a:p>
          <a:pPr marL="0" lvl="0" indent="0" algn="l" defTabSz="844550">
            <a:lnSpc>
              <a:spcPct val="100000"/>
            </a:lnSpc>
            <a:spcBef>
              <a:spcPct val="0"/>
            </a:spcBef>
            <a:spcAft>
              <a:spcPct val="35000"/>
            </a:spcAft>
            <a:buNone/>
          </a:pPr>
          <a:r>
            <a:rPr lang="en-US" sz="1900" b="1" kern="1200"/>
            <a:t>CITS </a:t>
          </a:r>
          <a:endParaRPr lang="en-US" sz="1900" kern="1200"/>
        </a:p>
      </dsp:txBody>
      <dsp:txXfrm>
        <a:off x="638616" y="3500927"/>
        <a:ext cx="4438983" cy="552914"/>
      </dsp:txXfrm>
    </dsp:sp>
    <dsp:sp modelId="{18D1BB6A-69D1-4938-BF92-5E70F84FA36C}">
      <dsp:nvSpPr>
        <dsp:cNvPr id="0" name=""/>
        <dsp:cNvSpPr/>
      </dsp:nvSpPr>
      <dsp:spPr>
        <a:xfrm>
          <a:off x="6366209" y="3491289"/>
          <a:ext cx="3472063" cy="533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517" tIns="58517" rIns="58517" bIns="58517" numCol="1" spcCol="1270" anchor="ctr" anchorCtr="0">
          <a:noAutofit/>
        </a:bodyPr>
        <a:lstStyle/>
        <a:p>
          <a:pPr marL="0" lvl="0" indent="0" algn="l" defTabSz="800100">
            <a:lnSpc>
              <a:spcPct val="100000"/>
            </a:lnSpc>
            <a:spcBef>
              <a:spcPct val="0"/>
            </a:spcBef>
            <a:spcAft>
              <a:spcPct val="35000"/>
            </a:spcAft>
            <a:buNone/>
          </a:pPr>
          <a:endParaRPr lang="en-US" sz="1800" kern="1200" dirty="0"/>
        </a:p>
      </dsp:txBody>
      <dsp:txXfrm>
        <a:off x="6366209" y="3491289"/>
        <a:ext cx="3472063" cy="53316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C3F1F6-685A-4E51-BE18-9F5656EAF63E}" type="datetimeFigureOut">
              <a:rPr lang="en-US" smtClean="0"/>
              <a:t>5/12/2025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8A6004-15F7-4E28-8E0F-DF9118A36853}" type="slidenum">
              <a:rPr lang="en-US" smtClean="0"/>
              <a:t>‹#›</a:t>
            </a:fld>
            <a:endParaRPr lang="en-US"/>
          </a:p>
        </p:txBody>
      </p:sp>
    </p:spTree>
    <p:extLst>
      <p:ext uri="{BB962C8B-B14F-4D97-AF65-F5344CB8AC3E}">
        <p14:creationId xmlns:p14="http://schemas.microsoft.com/office/powerpoint/2010/main" val="56054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mailto:help@umaryland.edu"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Another important tool that you will absolutely see on a regular basis is multi-factor authentication. IT Security is a very important topic at UMB, and MFA, as it’s often referred to, is what allows us to have an extra level of security when signing into various applications.   </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err="1">
                <a:effectLst/>
                <a:latin typeface="Calibri" panose="020F0502020204030204" pitchFamily="34" charset="0"/>
                <a:ea typeface="Calibri" panose="020F0502020204030204" pitchFamily="34" charset="0"/>
                <a:cs typeface="Times New Roman" panose="02020603050405020304" pitchFamily="18" charset="0"/>
              </a:rPr>
              <a:t>Specifially</a:t>
            </a:r>
            <a:r>
              <a:rPr lang="en-US" sz="1800">
                <a:effectLst/>
                <a:latin typeface="Calibri" panose="020F0502020204030204" pitchFamily="34" charset="0"/>
                <a:ea typeface="Calibri" panose="020F0502020204030204" pitchFamily="34" charset="0"/>
                <a:cs typeface="Times New Roman" panose="02020603050405020304" pitchFamily="18" charset="0"/>
              </a:rPr>
              <a:t>, DUO is the application that we use and can be downloaded onto your smartphone or tablet to provide the 2</a:t>
            </a:r>
            <a:r>
              <a:rPr lang="en-US" sz="1800" baseline="30000">
                <a:effectLst/>
                <a:latin typeface="Calibri" panose="020F0502020204030204" pitchFamily="34" charset="0"/>
                <a:ea typeface="Calibri" panose="020F0502020204030204" pitchFamily="34" charset="0"/>
                <a:cs typeface="Times New Roman" panose="02020603050405020304" pitchFamily="18" charset="0"/>
              </a:rPr>
              <a:t>nd</a:t>
            </a:r>
            <a:r>
              <a:rPr lang="en-US" sz="1800">
                <a:effectLst/>
                <a:latin typeface="Calibri" panose="020F0502020204030204" pitchFamily="34" charset="0"/>
                <a:ea typeface="Calibri" panose="020F0502020204030204" pitchFamily="34" charset="0"/>
                <a:cs typeface="Times New Roman" panose="02020603050405020304" pitchFamily="18" charset="0"/>
              </a:rPr>
              <a:t> level of identity checking. </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Instructions and additional information on the Duo app can be found on the websites listed here. </a:t>
            </a:r>
          </a:p>
        </p:txBody>
      </p:sp>
      <p:sp>
        <p:nvSpPr>
          <p:cNvPr id="4" name="Slide Number Placeholder 3"/>
          <p:cNvSpPr>
            <a:spLocks noGrp="1"/>
          </p:cNvSpPr>
          <p:nvPr>
            <p:ph type="sldNum" sz="quarter" idx="5"/>
          </p:nvPr>
        </p:nvSpPr>
        <p:spPr/>
        <p:txBody>
          <a:bodyPr/>
          <a:lstStyle/>
          <a:p>
            <a:fld id="{255E9322-7B39-0144-813F-1F91D7E280D2}" type="slidenum">
              <a:rPr lang="en-US" smtClean="0"/>
              <a:t>6</a:t>
            </a:fld>
            <a:endParaRPr lang="en-US"/>
          </a:p>
        </p:txBody>
      </p:sp>
    </p:spTree>
    <p:extLst>
      <p:ext uri="{BB962C8B-B14F-4D97-AF65-F5344CB8AC3E}">
        <p14:creationId xmlns:p14="http://schemas.microsoft.com/office/powerpoint/2010/main" val="681997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 CITS Services page allows users to search for support pages related to various applications and services available at UMB. </a:t>
            </a:r>
          </a:p>
        </p:txBody>
      </p:sp>
      <p:sp>
        <p:nvSpPr>
          <p:cNvPr id="4" name="Slide Number Placeholder 3"/>
          <p:cNvSpPr>
            <a:spLocks noGrp="1"/>
          </p:cNvSpPr>
          <p:nvPr>
            <p:ph type="sldNum" sz="quarter" idx="5"/>
          </p:nvPr>
        </p:nvSpPr>
        <p:spPr/>
        <p:txBody>
          <a:bodyPr/>
          <a:lstStyle/>
          <a:p>
            <a:fld id="{255E9322-7B39-0144-813F-1F91D7E280D2}" type="slidenum">
              <a:rPr lang="en-US" smtClean="0"/>
              <a:t>25</a:t>
            </a:fld>
            <a:endParaRPr lang="en-US"/>
          </a:p>
        </p:txBody>
      </p:sp>
    </p:spTree>
    <p:extLst>
      <p:ext uri="{BB962C8B-B14F-4D97-AF65-F5344CB8AC3E}">
        <p14:creationId xmlns:p14="http://schemas.microsoft.com/office/powerpoint/2010/main" val="3842307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When you sign into any application that requires MFA, this window will appear.  </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You have 3 options – Push, call or passcode.</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We recommend using the Push method, which will send a notice to your smartphone or tablet and you simply need to select “Approve” and it will sign you in. </a:t>
            </a:r>
          </a:p>
          <a:p>
            <a:pPr marL="342900" marR="0" lvl="0" indent="-342900">
              <a:lnSpc>
                <a:spcPct val="107000"/>
              </a:lnSpc>
              <a:spcBef>
                <a:spcPts val="0"/>
              </a:spcBef>
              <a:spcAft>
                <a:spcPts val="8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We also recommend selecting “Remember me for 7 days”.  This will by pass needing to send a push every time  you sign in. </a:t>
            </a:r>
          </a:p>
          <a:p>
            <a:r>
              <a:rPr lang="en-US" sz="1800">
                <a:effectLst/>
                <a:latin typeface="Calibri" panose="020F0502020204030204" pitchFamily="34" charset="0"/>
                <a:ea typeface="Calibri" panose="020F0502020204030204" pitchFamily="34" charset="0"/>
                <a:cs typeface="Times New Roman" panose="02020603050405020304" pitchFamily="18" charset="0"/>
              </a:rPr>
              <a:t>To the left are links that allow you to add a new device and also review and update your personal settings. </a:t>
            </a:r>
            <a:endParaRPr lang="en-US" sz="1050">
              <a:solidFill>
                <a:srgbClr val="FF0000"/>
              </a:solidFill>
            </a:endParaRPr>
          </a:p>
        </p:txBody>
      </p:sp>
      <p:sp>
        <p:nvSpPr>
          <p:cNvPr id="4" name="Slide Number Placeholder 3"/>
          <p:cNvSpPr>
            <a:spLocks noGrp="1"/>
          </p:cNvSpPr>
          <p:nvPr>
            <p:ph type="sldNum" sz="quarter" idx="5"/>
          </p:nvPr>
        </p:nvSpPr>
        <p:spPr/>
        <p:txBody>
          <a:bodyPr/>
          <a:lstStyle/>
          <a:p>
            <a:fld id="{255E9322-7B39-0144-813F-1F91D7E280D2}" type="slidenum">
              <a:rPr lang="en-US" smtClean="0"/>
              <a:t>7</a:t>
            </a:fld>
            <a:endParaRPr lang="en-US"/>
          </a:p>
        </p:txBody>
      </p:sp>
    </p:spTree>
    <p:extLst>
      <p:ext uri="{BB962C8B-B14F-4D97-AF65-F5344CB8AC3E}">
        <p14:creationId xmlns:p14="http://schemas.microsoft.com/office/powerpoint/2010/main" val="4250785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a:solidFill>
                  <a:srgbClr val="FF0000"/>
                </a:solidFill>
              </a:rPr>
              <a:t>Review slide.</a:t>
            </a:r>
          </a:p>
          <a:p>
            <a:endParaRPr lang="en-US" sz="1050">
              <a:solidFill>
                <a:srgbClr val="FF0000"/>
              </a:solidFill>
            </a:endParaRPr>
          </a:p>
        </p:txBody>
      </p:sp>
      <p:sp>
        <p:nvSpPr>
          <p:cNvPr id="4" name="Slide Number Placeholder 3"/>
          <p:cNvSpPr>
            <a:spLocks noGrp="1"/>
          </p:cNvSpPr>
          <p:nvPr>
            <p:ph type="sldNum" sz="quarter" idx="5"/>
          </p:nvPr>
        </p:nvSpPr>
        <p:spPr/>
        <p:txBody>
          <a:bodyPr/>
          <a:lstStyle/>
          <a:p>
            <a:fld id="{255E9322-7B39-0144-813F-1F91D7E280D2}" type="slidenum">
              <a:rPr lang="en-US" smtClean="0"/>
              <a:t>8</a:t>
            </a:fld>
            <a:endParaRPr lang="en-US"/>
          </a:p>
        </p:txBody>
      </p:sp>
    </p:spTree>
    <p:extLst>
      <p:ext uri="{BB962C8B-B14F-4D97-AF65-F5344CB8AC3E}">
        <p14:creationId xmlns:p14="http://schemas.microsoft.com/office/powerpoint/2010/main" val="2997263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This is a screenshot of the portal.  Keep in mind – what YOU will see will be based on YOUR security role in our system, which includes if your exempt or non-exempt, what department or school you work for, and even your specific job.  When you first access the portal, it will look different than what you see here.  </a:t>
            </a:r>
          </a:p>
          <a:p>
            <a:pPr marL="0" marR="0">
              <a:lnSpc>
                <a:spcPct val="107000"/>
              </a:lnSpc>
              <a:spcBef>
                <a:spcPts val="0"/>
              </a:spcBef>
              <a:spcAft>
                <a:spcPts val="8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But what is the same across the board:</a:t>
            </a:r>
          </a:p>
          <a:p>
            <a:pPr marL="342900" marR="0" lvl="0" indent="-342900">
              <a:lnSpc>
                <a:spcPct val="107000"/>
              </a:lnSpc>
              <a:spcBef>
                <a:spcPts val="0"/>
              </a:spcBef>
              <a:spcAft>
                <a:spcPts val="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In the upper left-hand corner are UMB Icons.  Certain icons will default, including access to your timesheet.  </a:t>
            </a:r>
          </a:p>
          <a:p>
            <a:pPr marL="342900" marR="0" lvl="0" indent="-342900">
              <a:lnSpc>
                <a:spcPct val="107000"/>
              </a:lnSpc>
              <a:spcBef>
                <a:spcPts val="0"/>
              </a:spcBef>
              <a:spcAft>
                <a:spcPts val="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Then, the rest of the screen is comprised of Widgets.  Each box we see is a Widget.  Certain Widgets will default into view, and what is great about this portal – it’s customizable!  As you start to settle in here at UMB, you can remove widgets you know you won’t need, add widgets you would like easy access to, and move the order of the widgets!  I’ll get to that shortly. </a:t>
            </a:r>
          </a:p>
          <a:p>
            <a:pPr marL="342900" marR="0" lvl="0" indent="-342900">
              <a:lnSpc>
                <a:spcPct val="107000"/>
              </a:lnSpc>
              <a:spcBef>
                <a:spcPts val="0"/>
              </a:spcBef>
              <a:spcAft>
                <a:spcPts val="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Some other items to point out:</a:t>
            </a:r>
          </a:p>
          <a:p>
            <a:pPr marL="742950" marR="0" lvl="1" indent="-285750">
              <a:lnSpc>
                <a:spcPct val="107000"/>
              </a:lnSpc>
              <a:spcBef>
                <a:spcPts val="0"/>
              </a:spcBef>
              <a:spcAft>
                <a:spcPts val="0"/>
              </a:spcAft>
              <a:buFont typeface="Courier New" panose="02070309020205020404" pitchFamily="49" charset="0"/>
              <a:buChar char="o"/>
            </a:pPr>
            <a:r>
              <a:rPr lang="en-US" sz="1100">
                <a:effectLst/>
                <a:latin typeface="Calibri" panose="020F0502020204030204" pitchFamily="34" charset="0"/>
                <a:ea typeface="Calibri" panose="020F0502020204030204" pitchFamily="34" charset="0"/>
                <a:cs typeface="Times New Roman" panose="02020603050405020304" pitchFamily="18" charset="0"/>
              </a:rPr>
              <a:t>Everyone will have the Self-Service widget – you can access your timesheet from here too, if you want to make changes to your UMID account – you can access it from here, and preferred name too!</a:t>
            </a:r>
          </a:p>
          <a:p>
            <a:pPr marL="742950" marR="0" lvl="1" indent="-285750">
              <a:lnSpc>
                <a:spcPct val="107000"/>
              </a:lnSpc>
              <a:spcBef>
                <a:spcPts val="0"/>
              </a:spcBef>
              <a:spcAft>
                <a:spcPts val="0"/>
              </a:spcAft>
              <a:buFont typeface="Courier New" panose="02070309020205020404" pitchFamily="49" charset="0"/>
              <a:buChar char="o"/>
            </a:pPr>
            <a:r>
              <a:rPr lang="en-US" sz="1100">
                <a:effectLst/>
                <a:latin typeface="Calibri" panose="020F0502020204030204" pitchFamily="34" charset="0"/>
                <a:ea typeface="Calibri" panose="020F0502020204030204" pitchFamily="34" charset="0"/>
                <a:cs typeface="Times New Roman" panose="02020603050405020304" pitchFamily="18" charset="0"/>
              </a:rPr>
              <a:t>The HR widget will also appear for everyone, and it provides access to your paycheck information and W2’s.  What we don’t see in the screen shot – you can also access your leave inquiry and our university Learning Management System (LMS). </a:t>
            </a:r>
          </a:p>
          <a:p>
            <a:pPr marL="742950" marR="0" lvl="1" indent="-285750">
              <a:lnSpc>
                <a:spcPct val="107000"/>
              </a:lnSpc>
              <a:spcBef>
                <a:spcPts val="0"/>
              </a:spcBef>
              <a:spcAft>
                <a:spcPts val="0"/>
              </a:spcAft>
              <a:buFont typeface="Courier New" panose="02070309020205020404" pitchFamily="49" charset="0"/>
              <a:buChar char="o"/>
            </a:pPr>
            <a:r>
              <a:rPr lang="en-US" sz="1100">
                <a:effectLst/>
                <a:latin typeface="Calibri" panose="020F0502020204030204" pitchFamily="34" charset="0"/>
                <a:ea typeface="Calibri" panose="020F0502020204030204" pitchFamily="34" charset="0"/>
                <a:cs typeface="Times New Roman" panose="02020603050405020304" pitchFamily="18" charset="0"/>
              </a:rPr>
              <a:t>Another widget that may be helpful is the Training &amp; Tutorials widget.  This will NOT appear by default!  If you want to access it, you will need to add it.  What it provides is easy access to various training tools.  If you’ll be working with our financial system – Quantum – the tutorials can be found here.  Same with the </a:t>
            </a:r>
            <a:r>
              <a:rPr lang="en-US" sz="1100" err="1">
                <a:effectLst/>
                <a:latin typeface="Calibri" panose="020F0502020204030204" pitchFamily="34" charset="0"/>
                <a:ea typeface="Calibri" panose="020F0502020204030204" pitchFamily="34" charset="0"/>
                <a:cs typeface="Times New Roman" panose="02020603050405020304" pitchFamily="18" charset="0"/>
              </a:rPr>
              <a:t>eUMB</a:t>
            </a:r>
            <a:r>
              <a:rPr lang="en-US" sz="1100">
                <a:effectLst/>
                <a:latin typeface="Calibri" panose="020F0502020204030204" pitchFamily="34" charset="0"/>
                <a:ea typeface="Calibri" panose="020F0502020204030204" pitchFamily="34" charset="0"/>
                <a:cs typeface="Times New Roman" panose="02020603050405020304" pitchFamily="18" charset="0"/>
              </a:rPr>
              <a:t> systems – timesheet training can be found here, along with other Payroll related training.  And the UMB Systems Training will access our training database that allows you to access and enroll in live training – both virtual and in person.  I’ll come back to that later!</a:t>
            </a:r>
          </a:p>
          <a:p>
            <a:pPr marL="742950" marR="0" lvl="1" indent="-285750">
              <a:lnSpc>
                <a:spcPct val="107000"/>
              </a:lnSpc>
              <a:spcBef>
                <a:spcPts val="0"/>
              </a:spcBef>
              <a:spcAft>
                <a:spcPts val="800"/>
              </a:spcAft>
              <a:buFont typeface="Courier New" panose="02070309020205020404" pitchFamily="49" charset="0"/>
              <a:buChar char="o"/>
            </a:pPr>
            <a:r>
              <a:rPr lang="en-US" sz="1100">
                <a:effectLst/>
                <a:latin typeface="Calibri" panose="020F0502020204030204" pitchFamily="34" charset="0"/>
                <a:ea typeface="Calibri" panose="020F0502020204030204" pitchFamily="34" charset="0"/>
                <a:cs typeface="Times New Roman" panose="02020603050405020304" pitchFamily="18" charset="0"/>
              </a:rPr>
              <a:t>Then there is the Settings icon.  The Gear icon will take you to your settings AND, more specifically, to Help. </a:t>
            </a:r>
          </a:p>
          <a:p>
            <a:endParaRPr lang="en-US"/>
          </a:p>
        </p:txBody>
      </p:sp>
      <p:sp>
        <p:nvSpPr>
          <p:cNvPr id="4" name="Slide Number Placeholder 3"/>
          <p:cNvSpPr>
            <a:spLocks noGrp="1"/>
          </p:cNvSpPr>
          <p:nvPr>
            <p:ph type="sldNum" sz="quarter" idx="5"/>
          </p:nvPr>
        </p:nvSpPr>
        <p:spPr/>
        <p:txBody>
          <a:bodyPr/>
          <a:lstStyle/>
          <a:p>
            <a:fld id="{255E9322-7B39-0144-813F-1F91D7E280D2}" type="slidenum">
              <a:rPr lang="en-US" smtClean="0"/>
              <a:t>10</a:t>
            </a:fld>
            <a:endParaRPr lang="en-US"/>
          </a:p>
        </p:txBody>
      </p:sp>
    </p:spTree>
    <p:extLst>
      <p:ext uri="{BB962C8B-B14F-4D97-AF65-F5344CB8AC3E}">
        <p14:creationId xmlns:p14="http://schemas.microsoft.com/office/powerpoint/2010/main" val="658060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All employees will fill out a timesheet every other week.  Exempt employees will just record Duty days, non-exempt will need to enter their hours worked.  To learn more about your timesheet and how to complete it, please view our training tutorials.  They can be directly accessed at the link listed here, or through the portal and the Training &amp; Tutorials widget that we saw a few moments ago.</a:t>
            </a:r>
          </a:p>
          <a:p>
            <a:endParaRPr lang="en-US" sz="1050">
              <a:solidFill>
                <a:srgbClr val="FF0000"/>
              </a:solidFill>
            </a:endParaRPr>
          </a:p>
        </p:txBody>
      </p:sp>
      <p:sp>
        <p:nvSpPr>
          <p:cNvPr id="4" name="Slide Number Placeholder 3"/>
          <p:cNvSpPr>
            <a:spLocks noGrp="1"/>
          </p:cNvSpPr>
          <p:nvPr>
            <p:ph type="sldNum" sz="quarter" idx="5"/>
          </p:nvPr>
        </p:nvSpPr>
        <p:spPr/>
        <p:txBody>
          <a:bodyPr/>
          <a:lstStyle/>
          <a:p>
            <a:fld id="{255E9322-7B39-0144-813F-1F91D7E280D2}" type="slidenum">
              <a:rPr lang="en-US" smtClean="0"/>
              <a:t>13</a:t>
            </a:fld>
            <a:endParaRPr lang="en-US"/>
          </a:p>
        </p:txBody>
      </p:sp>
    </p:spTree>
    <p:extLst>
      <p:ext uri="{BB962C8B-B14F-4D97-AF65-F5344CB8AC3E}">
        <p14:creationId xmlns:p14="http://schemas.microsoft.com/office/powerpoint/2010/main" val="1224032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 central IT help desk, that is available to everyone on campus for help with campus wide applications, can be contacted via email at </a:t>
            </a:r>
            <a:r>
              <a:rPr lang="en-US"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help@umaryland.edu</a:t>
            </a:r>
            <a:r>
              <a:rPr lang="en-US" sz="1800">
                <a:effectLst/>
                <a:latin typeface="Calibri" panose="020F0502020204030204" pitchFamily="34" charset="0"/>
                <a:ea typeface="Calibri" panose="020F0502020204030204" pitchFamily="34" charset="0"/>
                <a:cs typeface="Times New Roman" panose="02020603050405020304" pitchFamily="18" charset="0"/>
              </a:rPr>
              <a:t> or by phone at the number listed here.  Additionally, each school has their own help desk, and depending on what system you need help with, you may need to go to your school specific help desk.  </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Calibri" panose="020F0502020204030204" pitchFamily="34" charset="0"/>
                <a:ea typeface="Calibri" panose="020F0502020204030204" pitchFamily="34" charset="0"/>
                <a:cs typeface="Times New Roman" panose="02020603050405020304" pitchFamily="18" charset="0"/>
              </a:rPr>
              <a:t>Additionally, there is a website for the Help Desk and it offers a lot of important information. </a:t>
            </a:r>
            <a:endParaRPr lang="en-US">
              <a:solidFill>
                <a:srgbClr val="FF0000"/>
              </a:solidFill>
            </a:endParaRPr>
          </a:p>
        </p:txBody>
      </p:sp>
      <p:sp>
        <p:nvSpPr>
          <p:cNvPr id="4" name="Slide Number Placeholder 3"/>
          <p:cNvSpPr>
            <a:spLocks noGrp="1"/>
          </p:cNvSpPr>
          <p:nvPr>
            <p:ph type="sldNum" sz="quarter" idx="5"/>
          </p:nvPr>
        </p:nvSpPr>
        <p:spPr/>
        <p:txBody>
          <a:bodyPr/>
          <a:lstStyle/>
          <a:p>
            <a:fld id="{255E9322-7B39-0144-813F-1F91D7E280D2}" type="slidenum">
              <a:rPr lang="en-US" smtClean="0"/>
              <a:t>21</a:t>
            </a:fld>
            <a:endParaRPr lang="en-US"/>
          </a:p>
        </p:txBody>
      </p:sp>
    </p:spTree>
    <p:extLst>
      <p:ext uri="{BB962C8B-B14F-4D97-AF65-F5344CB8AC3E}">
        <p14:creationId xmlns:p14="http://schemas.microsoft.com/office/powerpoint/2010/main" val="1075762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050">
                <a:solidFill>
                  <a:srgbClr val="FF0000"/>
                </a:solidFill>
                <a:cs typeface="Calibri"/>
              </a:rPr>
              <a:t>Some basic tips when experiencing problems or sending an email to the Help Desk. </a:t>
            </a:r>
          </a:p>
          <a:p>
            <a:endParaRPr lang="en-US">
              <a:solidFill>
                <a:srgbClr val="FF0000"/>
              </a:solidFill>
            </a:endParaRPr>
          </a:p>
        </p:txBody>
      </p:sp>
      <p:sp>
        <p:nvSpPr>
          <p:cNvPr id="4" name="Slide Number Placeholder 3"/>
          <p:cNvSpPr>
            <a:spLocks noGrp="1"/>
          </p:cNvSpPr>
          <p:nvPr>
            <p:ph type="sldNum" sz="quarter" idx="5"/>
          </p:nvPr>
        </p:nvSpPr>
        <p:spPr/>
        <p:txBody>
          <a:bodyPr/>
          <a:lstStyle/>
          <a:p>
            <a:fld id="{255E9322-7B39-0144-813F-1F91D7E280D2}" type="slidenum">
              <a:rPr lang="en-US" smtClean="0"/>
              <a:t>22</a:t>
            </a:fld>
            <a:endParaRPr lang="en-US"/>
          </a:p>
        </p:txBody>
      </p:sp>
    </p:spTree>
    <p:extLst>
      <p:ext uri="{BB962C8B-B14F-4D97-AF65-F5344CB8AC3E}">
        <p14:creationId xmlns:p14="http://schemas.microsoft.com/office/powerpoint/2010/main" val="3483498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050" b="0">
                <a:solidFill>
                  <a:srgbClr val="FF0000"/>
                </a:solidFill>
              </a:rPr>
              <a:t>IT Security is a part of the CITS family and as security is such an important topic - review slide.</a:t>
            </a:r>
          </a:p>
        </p:txBody>
      </p:sp>
      <p:sp>
        <p:nvSpPr>
          <p:cNvPr id="4" name="Slide Number Placeholder 3"/>
          <p:cNvSpPr>
            <a:spLocks noGrp="1"/>
          </p:cNvSpPr>
          <p:nvPr>
            <p:ph type="sldNum" sz="quarter" idx="5"/>
          </p:nvPr>
        </p:nvSpPr>
        <p:spPr/>
        <p:txBody>
          <a:bodyPr/>
          <a:lstStyle/>
          <a:p>
            <a:fld id="{255E9322-7B39-0144-813F-1F91D7E280D2}" type="slidenum">
              <a:rPr lang="en-US" smtClean="0"/>
              <a:t>23</a:t>
            </a:fld>
            <a:endParaRPr lang="en-US"/>
          </a:p>
        </p:txBody>
      </p:sp>
    </p:spTree>
    <p:extLst>
      <p:ext uri="{BB962C8B-B14F-4D97-AF65-F5344CB8AC3E}">
        <p14:creationId xmlns:p14="http://schemas.microsoft.com/office/powerpoint/2010/main" val="1701819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050">
                <a:solidFill>
                  <a:srgbClr val="FF0000"/>
                </a:solidFill>
              </a:rPr>
              <a:t>We’ve already mentioned a number of training resources available to you, we want to point out the CITS IT Training department.  We offer training on campuswide applications, which primarily includes the Microsoft 365 suite of products – including OneDrive, SharePoint, Teams and more. </a:t>
            </a:r>
          </a:p>
          <a:p>
            <a:endParaRPr lang="en-US" sz="1050">
              <a:solidFill>
                <a:srgbClr val="FF0000"/>
              </a:solidFill>
              <a:cs typeface="Calibri"/>
            </a:endParaRPr>
          </a:p>
          <a:p>
            <a:pPr marL="171450" indent="-171450">
              <a:buFont typeface="Arial" panose="020B0604020202020204" pitchFamily="34" charset="0"/>
              <a:buChar char="•"/>
            </a:pPr>
            <a:r>
              <a:rPr lang="en-US" sz="1050">
                <a:solidFill>
                  <a:srgbClr val="FF0000"/>
                </a:solidFill>
                <a:cs typeface="Calibri"/>
              </a:rPr>
              <a:t>The office support site can be accessed from umaryland.edu/office365</a:t>
            </a:r>
          </a:p>
          <a:p>
            <a:pPr marL="171450" indent="-171450">
              <a:buFont typeface="Arial" panose="020B0604020202020204" pitchFamily="34" charset="0"/>
              <a:buChar char="•"/>
            </a:pPr>
            <a:r>
              <a:rPr lang="en-US" sz="1050">
                <a:solidFill>
                  <a:srgbClr val="FF0000"/>
                </a:solidFill>
                <a:cs typeface="Calibri"/>
              </a:rPr>
              <a:t>Additionally, found under Training is the Training Resources page, which offers information on timely and topical issues, including applying sensitivity labels to office files and how to send secure emails. </a:t>
            </a:r>
          </a:p>
          <a:p>
            <a:endParaRPr lang="en-US">
              <a:solidFill>
                <a:srgbClr val="FF0000"/>
              </a:solidFill>
            </a:endParaRPr>
          </a:p>
        </p:txBody>
      </p:sp>
      <p:sp>
        <p:nvSpPr>
          <p:cNvPr id="4" name="Slide Number Placeholder 3"/>
          <p:cNvSpPr>
            <a:spLocks noGrp="1"/>
          </p:cNvSpPr>
          <p:nvPr>
            <p:ph type="sldNum" sz="quarter" idx="5"/>
          </p:nvPr>
        </p:nvSpPr>
        <p:spPr/>
        <p:txBody>
          <a:bodyPr/>
          <a:lstStyle/>
          <a:p>
            <a:fld id="{255E9322-7B39-0144-813F-1F91D7E280D2}" type="slidenum">
              <a:rPr lang="en-US" smtClean="0"/>
              <a:t>24</a:t>
            </a:fld>
            <a:endParaRPr lang="en-US"/>
          </a:p>
        </p:txBody>
      </p:sp>
    </p:spTree>
    <p:extLst>
      <p:ext uri="{BB962C8B-B14F-4D97-AF65-F5344CB8AC3E}">
        <p14:creationId xmlns:p14="http://schemas.microsoft.com/office/powerpoint/2010/main" val="3027874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F1C1CF-2C1A-43B5-B90D-BD59B7A1FA6D}" type="datetimeFigureOut">
              <a:rPr lang="en-US" smtClean="0"/>
              <a:t>5/12/2025</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0C86437E-70F0-4B5A-BED1-5AFC7151225E}"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Rectangle 6">
            <a:extLst>
              <a:ext uri="{FF2B5EF4-FFF2-40B4-BE49-F238E27FC236}">
                <a16:creationId xmlns:a16="http://schemas.microsoft.com/office/drawing/2014/main" id="{FECF3D2D-4855-FFE0-F861-30305C6AF4FE}"/>
              </a:ext>
            </a:extLst>
          </p:cNvPr>
          <p:cNvSpPr/>
          <p:nvPr userDrawn="1"/>
        </p:nvSpPr>
        <p:spPr>
          <a:xfrm>
            <a:off x="0" y="6108206"/>
            <a:ext cx="12192000" cy="749791"/>
          </a:xfrm>
          <a:prstGeom prst="rect">
            <a:avLst/>
          </a:prstGeom>
          <a:solidFill>
            <a:srgbClr val="C8102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695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F1C1CF-2C1A-43B5-B90D-BD59B7A1FA6D}" type="datetimeFigureOut">
              <a:rPr lang="en-US" smtClean="0"/>
              <a:t>5/12/2025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6437E-70F0-4B5A-BED1-5AFC7151225E}"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Rectangle 6">
            <a:extLst>
              <a:ext uri="{FF2B5EF4-FFF2-40B4-BE49-F238E27FC236}">
                <a16:creationId xmlns:a16="http://schemas.microsoft.com/office/drawing/2014/main" id="{4063CC84-BD27-51EA-B437-634408719861}"/>
              </a:ext>
            </a:extLst>
          </p:cNvPr>
          <p:cNvSpPr/>
          <p:nvPr userDrawn="1"/>
        </p:nvSpPr>
        <p:spPr>
          <a:xfrm>
            <a:off x="0" y="6108206"/>
            <a:ext cx="12192000" cy="749791"/>
          </a:xfrm>
          <a:prstGeom prst="rect">
            <a:avLst/>
          </a:prstGeom>
          <a:solidFill>
            <a:srgbClr val="C8102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3733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F1C1CF-2C1A-43B5-B90D-BD59B7A1FA6D}" type="datetimeFigureOut">
              <a:rPr lang="en-US" smtClean="0"/>
              <a:t>5/12/2025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6437E-70F0-4B5A-BED1-5AFC7151225E}"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Rectangle 6">
            <a:extLst>
              <a:ext uri="{FF2B5EF4-FFF2-40B4-BE49-F238E27FC236}">
                <a16:creationId xmlns:a16="http://schemas.microsoft.com/office/drawing/2014/main" id="{D7A78D63-D710-3DBE-6E9A-957B5E65E59E}"/>
              </a:ext>
            </a:extLst>
          </p:cNvPr>
          <p:cNvSpPr/>
          <p:nvPr userDrawn="1"/>
        </p:nvSpPr>
        <p:spPr>
          <a:xfrm>
            <a:off x="0" y="6108206"/>
            <a:ext cx="12192000" cy="749791"/>
          </a:xfrm>
          <a:prstGeom prst="rect">
            <a:avLst/>
          </a:prstGeom>
          <a:solidFill>
            <a:srgbClr val="C8102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3436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51578" y="109241"/>
            <a:ext cx="9603275" cy="1049235"/>
          </a:xfrm>
        </p:spPr>
        <p:txBody>
          <a:bodyPr/>
          <a:lstStyle/>
          <a:p>
            <a:r>
              <a:rPr lang="en-US" dirty="0"/>
              <a:t>Click to edit Master title style</a:t>
            </a:r>
          </a:p>
        </p:txBody>
      </p:sp>
      <p:sp>
        <p:nvSpPr>
          <p:cNvPr id="3" name="Content Placeholder 2"/>
          <p:cNvSpPr>
            <a:spLocks noGrp="1"/>
          </p:cNvSpPr>
          <p:nvPr>
            <p:ph idx="1"/>
          </p:nvPr>
        </p:nvSpPr>
        <p:spPr>
          <a:xfrm>
            <a:off x="1451579" y="1158476"/>
            <a:ext cx="9603275" cy="430786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cxnSp>
        <p:nvCxnSpPr>
          <p:cNvPr id="33" name="Straight Connector 32"/>
          <p:cNvCxnSpPr/>
          <p:nvPr/>
        </p:nvCxnSpPr>
        <p:spPr>
          <a:xfrm>
            <a:off x="1447331" y="633858"/>
            <a:ext cx="9607522" cy="0"/>
          </a:xfrm>
          <a:prstGeom prst="line">
            <a:avLst/>
          </a:prstGeom>
          <a:ln w="31750">
            <a:solidFill>
              <a:srgbClr val="C8102E"/>
            </a:solidFill>
          </a:ln>
        </p:spPr>
        <p:style>
          <a:lnRef idx="3">
            <a:schemeClr val="accent1"/>
          </a:lnRef>
          <a:fillRef idx="0">
            <a:schemeClr val="accent1"/>
          </a:fillRef>
          <a:effectRef idx="2">
            <a:schemeClr val="accent1"/>
          </a:effectRef>
          <a:fontRef idx="minor">
            <a:schemeClr val="tx1"/>
          </a:fontRef>
        </p:style>
      </p:cxnSp>
      <p:sp>
        <p:nvSpPr>
          <p:cNvPr id="8" name="Rectangle 7">
            <a:extLst>
              <a:ext uri="{FF2B5EF4-FFF2-40B4-BE49-F238E27FC236}">
                <a16:creationId xmlns:a16="http://schemas.microsoft.com/office/drawing/2014/main" id="{A1208BE7-F0D5-59FE-5484-58715C2A0AD8}"/>
              </a:ext>
            </a:extLst>
          </p:cNvPr>
          <p:cNvSpPr/>
          <p:nvPr userDrawn="1"/>
        </p:nvSpPr>
        <p:spPr>
          <a:xfrm>
            <a:off x="0" y="6108206"/>
            <a:ext cx="12192000" cy="749791"/>
          </a:xfrm>
          <a:prstGeom prst="rect">
            <a:avLst/>
          </a:prstGeom>
          <a:solidFill>
            <a:srgbClr val="C8102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2459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F1C1CF-2C1A-43B5-B90D-BD59B7A1FA6D}" type="datetimeFigureOut">
              <a:rPr lang="en-US" smtClean="0"/>
              <a:t>5/12/2025</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a:extLst>
              <a:ext uri="{FF2B5EF4-FFF2-40B4-BE49-F238E27FC236}">
                <a16:creationId xmlns:a16="http://schemas.microsoft.com/office/drawing/2014/main" id="{1E31646A-DCF9-1F89-11E3-090F625E45DC}"/>
              </a:ext>
            </a:extLst>
          </p:cNvPr>
          <p:cNvSpPr/>
          <p:nvPr userDrawn="1"/>
        </p:nvSpPr>
        <p:spPr>
          <a:xfrm>
            <a:off x="0" y="6108206"/>
            <a:ext cx="12192000" cy="749791"/>
          </a:xfrm>
          <a:prstGeom prst="rect">
            <a:avLst/>
          </a:prstGeom>
          <a:solidFill>
            <a:srgbClr val="C8102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546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F1C1CF-2C1A-43B5-B90D-BD59B7A1FA6D}" type="datetimeFigureOut">
              <a:rPr lang="en-US" smtClean="0"/>
              <a:t>5/12/2025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6437E-70F0-4B5A-BED1-5AFC7151225E}"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 name="Rectangle 7">
            <a:extLst>
              <a:ext uri="{FF2B5EF4-FFF2-40B4-BE49-F238E27FC236}">
                <a16:creationId xmlns:a16="http://schemas.microsoft.com/office/drawing/2014/main" id="{9B7836E6-1F1D-AF92-7FD8-28E0661C6D5A}"/>
              </a:ext>
            </a:extLst>
          </p:cNvPr>
          <p:cNvSpPr/>
          <p:nvPr userDrawn="1"/>
        </p:nvSpPr>
        <p:spPr>
          <a:xfrm>
            <a:off x="0" y="6108206"/>
            <a:ext cx="12192000" cy="749791"/>
          </a:xfrm>
          <a:prstGeom prst="rect">
            <a:avLst/>
          </a:prstGeom>
          <a:solidFill>
            <a:srgbClr val="C8102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3935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F1C1CF-2C1A-43B5-B90D-BD59B7A1FA6D}" type="datetimeFigureOut">
              <a:rPr lang="en-US" smtClean="0"/>
              <a:t>5/12/2025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86437E-70F0-4B5A-BED1-5AFC7151225E}"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0" name="Rectangle 9">
            <a:extLst>
              <a:ext uri="{FF2B5EF4-FFF2-40B4-BE49-F238E27FC236}">
                <a16:creationId xmlns:a16="http://schemas.microsoft.com/office/drawing/2014/main" id="{1707F8F5-47CB-EBE7-5867-1FEA013C6171}"/>
              </a:ext>
            </a:extLst>
          </p:cNvPr>
          <p:cNvSpPr/>
          <p:nvPr userDrawn="1"/>
        </p:nvSpPr>
        <p:spPr>
          <a:xfrm>
            <a:off x="0" y="6108206"/>
            <a:ext cx="12192000" cy="749791"/>
          </a:xfrm>
          <a:prstGeom prst="rect">
            <a:avLst/>
          </a:prstGeom>
          <a:solidFill>
            <a:srgbClr val="C8102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1652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F1C1CF-2C1A-43B5-B90D-BD59B7A1FA6D}" type="datetimeFigureOut">
              <a:rPr lang="en-US" smtClean="0"/>
              <a:t>5/12/2025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86437E-70F0-4B5A-BED1-5AFC7151225E}"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 name="Rectangle 5">
            <a:extLst>
              <a:ext uri="{FF2B5EF4-FFF2-40B4-BE49-F238E27FC236}">
                <a16:creationId xmlns:a16="http://schemas.microsoft.com/office/drawing/2014/main" id="{0C733EBB-7E98-DB93-AFF6-D3E7493E56F9}"/>
              </a:ext>
            </a:extLst>
          </p:cNvPr>
          <p:cNvSpPr/>
          <p:nvPr userDrawn="1"/>
        </p:nvSpPr>
        <p:spPr>
          <a:xfrm>
            <a:off x="0" y="6108206"/>
            <a:ext cx="12192000" cy="749791"/>
          </a:xfrm>
          <a:prstGeom prst="rect">
            <a:avLst/>
          </a:prstGeom>
          <a:solidFill>
            <a:srgbClr val="C8102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8475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F1C1CF-2C1A-43B5-B90D-BD59B7A1FA6D}" type="datetimeFigureOut">
              <a:rPr lang="en-US" smtClean="0"/>
              <a:t>5/12/2025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86437E-70F0-4B5A-BED1-5AFC7151225E}" type="slidenum">
              <a:rPr lang="en-US" smtClean="0"/>
              <a:t>‹#›</a:t>
            </a:fld>
            <a:endParaRPr lang="en-US"/>
          </a:p>
        </p:txBody>
      </p:sp>
      <p:sp>
        <p:nvSpPr>
          <p:cNvPr id="5" name="Rectangle 4">
            <a:extLst>
              <a:ext uri="{FF2B5EF4-FFF2-40B4-BE49-F238E27FC236}">
                <a16:creationId xmlns:a16="http://schemas.microsoft.com/office/drawing/2014/main" id="{906ADF04-B6F0-8C3B-DAB7-F503E9465339}"/>
              </a:ext>
            </a:extLst>
          </p:cNvPr>
          <p:cNvSpPr/>
          <p:nvPr userDrawn="1"/>
        </p:nvSpPr>
        <p:spPr>
          <a:xfrm>
            <a:off x="0" y="6108206"/>
            <a:ext cx="12192000" cy="749791"/>
          </a:xfrm>
          <a:prstGeom prst="rect">
            <a:avLst/>
          </a:prstGeom>
          <a:solidFill>
            <a:srgbClr val="C8102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2475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F1C1CF-2C1A-43B5-B90D-BD59B7A1FA6D}" type="datetimeFigureOut">
              <a:rPr lang="en-US" smtClean="0"/>
              <a:t>5/12/2025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6437E-70F0-4B5A-BED1-5AFC7151225E}"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 name="Rectangle 7">
            <a:extLst>
              <a:ext uri="{FF2B5EF4-FFF2-40B4-BE49-F238E27FC236}">
                <a16:creationId xmlns:a16="http://schemas.microsoft.com/office/drawing/2014/main" id="{65733387-220E-6A7E-79F9-02449DE44489}"/>
              </a:ext>
            </a:extLst>
          </p:cNvPr>
          <p:cNvSpPr/>
          <p:nvPr userDrawn="1"/>
        </p:nvSpPr>
        <p:spPr>
          <a:xfrm>
            <a:off x="0" y="6108206"/>
            <a:ext cx="12192000" cy="749791"/>
          </a:xfrm>
          <a:prstGeom prst="rect">
            <a:avLst/>
          </a:prstGeom>
          <a:solidFill>
            <a:srgbClr val="C8102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190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80F1C1CF-2C1A-43B5-B90D-BD59B7A1FA6D}" type="datetimeFigureOut">
              <a:rPr lang="en-US" smtClean="0"/>
              <a:t>5/12/2025</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0C86437E-70F0-4B5A-BED1-5AFC7151225E}"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 name="Rectangle 8">
            <a:extLst>
              <a:ext uri="{FF2B5EF4-FFF2-40B4-BE49-F238E27FC236}">
                <a16:creationId xmlns:a16="http://schemas.microsoft.com/office/drawing/2014/main" id="{578FD925-9870-E8E1-7AC2-6F58D6C222F6}"/>
              </a:ext>
            </a:extLst>
          </p:cNvPr>
          <p:cNvSpPr/>
          <p:nvPr userDrawn="1"/>
        </p:nvSpPr>
        <p:spPr>
          <a:xfrm>
            <a:off x="0" y="6108206"/>
            <a:ext cx="12192000" cy="749791"/>
          </a:xfrm>
          <a:prstGeom prst="rect">
            <a:avLst/>
          </a:prstGeom>
          <a:solidFill>
            <a:srgbClr val="C8102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1331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0F1C1CF-2C1A-43B5-B90D-BD59B7A1FA6D}" type="datetimeFigureOut">
              <a:rPr lang="en-US" smtClean="0"/>
              <a:t>5/12/2025</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0C86437E-70F0-4B5A-BED1-5AFC7151225E}"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A5C19DB-2FB0-9552-3DA6-3F20266407C5}"/>
              </a:ext>
            </a:extLst>
          </p:cNvPr>
          <p:cNvSpPr/>
          <p:nvPr userDrawn="1"/>
        </p:nvSpPr>
        <p:spPr>
          <a:xfrm>
            <a:off x="0" y="6108206"/>
            <a:ext cx="12192000" cy="749791"/>
          </a:xfrm>
          <a:prstGeom prst="rect">
            <a:avLst/>
          </a:prstGeom>
          <a:solidFill>
            <a:srgbClr val="C8102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856312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hyperlink" Target="https://cf.umaryland.edu/preferred_name/main.cfm" TargetMode="External"/><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hyperlink" Target="https://www.umaryland.edu/policies-and-procedures/library/financial-affairs/procedur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hyperlink" Target="http://cf.umaryland.edu/ondemandtraining/enterprise/PlayerPackag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portal.office.com/" TargetMode="Externa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umaryland.edu/office365/sharepoint/" TargetMode="External"/><Relationship Id="rId2" Type="http://schemas.openxmlformats.org/officeDocument/2006/relationships/hyperlink" Target="https://www.umaryland.edu/office365/onedrive-for-busines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umaryland.edu/cits/training/microsoft-365/copilo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umaryland.edu/cits/services/eduroam/" TargetMode="External"/><Relationship Id="rId1" Type="http://schemas.openxmlformats.org/officeDocument/2006/relationships/slideLayout" Target="../slideLayouts/slideLayout2.xml"/><Relationship Id="rId5" Type="http://schemas.openxmlformats.org/officeDocument/2006/relationships/image" Target="../media/image41.tiff"/><Relationship Id="rId4" Type="http://schemas.openxmlformats.org/officeDocument/2006/relationships/image" Target="../media/image40.svg"/></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www.umaryland.edu/cit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umaryland.edu/helpdesk" TargetMode="External"/><Relationship Id="rId7" Type="http://schemas.openxmlformats.org/officeDocument/2006/relationships/image" Target="../media/image48.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hyperlink" Target="mailto:help@umaryland.edu"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hyperlink" Target="https://www.umaryland.edu/helpdesk/top-calls-for-help/" TargetMode="External"/><Relationship Id="rId7" Type="http://schemas.openxmlformats.org/officeDocument/2006/relationships/image" Target="../media/image52.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 Id="rId9" Type="http://schemas.openxmlformats.org/officeDocument/2006/relationships/image" Target="../media/image54.svg"/></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umaryland.edu/cits/it-security-and-compliance/security-awareness/" TargetMode="External"/><Relationship Id="rId4" Type="http://schemas.openxmlformats.org/officeDocument/2006/relationships/image" Target="../media/image56.svg"/></Relationships>
</file>

<file path=ppt/slides/_rels/slide24.xml.rels><?xml version="1.0" encoding="UTF-8" standalone="yes"?>
<Relationships xmlns="http://schemas.openxmlformats.org/package/2006/relationships"><Relationship Id="rId3" Type="http://schemas.openxmlformats.org/officeDocument/2006/relationships/hyperlink" Target="https://www.umaryland.edu/cits/trainin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svg"/><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hyperlink" Target="https://www.umaryland.edu/cits/service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svg"/><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directory.umaryland.edu/" TargetMode="External"/><Relationship Id="rId2" Type="http://schemas.openxmlformats.org/officeDocument/2006/relationships/hyperlink" Target="http://www.umaryland.edu/CITS"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umaryland.edu/cit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umaryland.edu/duo" TargetMode="External"/><Relationship Id="rId5" Type="http://schemas.openxmlformats.org/officeDocument/2006/relationships/hyperlink" Target="https://www.umaryland.edu/cits/services/duo/enrollment" TargetMode="Externa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umaryland.edu/emergency/alert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095B41-7312-4603-9F0F-93387C353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a:extLst>
              <a:ext uri="{FF2B5EF4-FFF2-40B4-BE49-F238E27FC236}">
                <a16:creationId xmlns:a16="http://schemas.microsoft.com/office/drawing/2014/main" id="{DB5906E1-2817-5986-31EC-D125F816B0E3}"/>
              </a:ext>
            </a:extLst>
          </p:cNvPr>
          <p:cNvPicPr>
            <a:picLocks noChangeAspect="1"/>
          </p:cNvPicPr>
          <p:nvPr/>
        </p:nvPicPr>
        <p:blipFill rotWithShape="1">
          <a:blip r:embed="rId2">
            <a:duotone>
              <a:schemeClr val="bg2">
                <a:shade val="45000"/>
                <a:satMod val="135000"/>
              </a:schemeClr>
              <a:prstClr val="white"/>
            </a:duotone>
            <a:alphaModFix amt="50000"/>
          </a:blip>
          <a:srcRect t="4223" r="-1" b="1632"/>
          <a:stretch/>
        </p:blipFill>
        <p:spPr>
          <a:xfrm>
            <a:off x="305" y="10"/>
            <a:ext cx="12191695" cy="6857990"/>
          </a:xfrm>
          <a:prstGeom prst="rect">
            <a:avLst/>
          </a:prstGeom>
        </p:spPr>
      </p:pic>
      <p:sp>
        <p:nvSpPr>
          <p:cNvPr id="11" name="Rectangle 10">
            <a:extLst>
              <a:ext uri="{FF2B5EF4-FFF2-40B4-BE49-F238E27FC236}">
                <a16:creationId xmlns:a16="http://schemas.microsoft.com/office/drawing/2014/main" id="{1042C936-444C-4F0D-9737-291EAFE1E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700FB6-EBAD-E69E-8687-DAA2916DE6E9}"/>
              </a:ext>
            </a:extLst>
          </p:cNvPr>
          <p:cNvSpPr>
            <a:spLocks noGrp="1"/>
          </p:cNvSpPr>
          <p:nvPr>
            <p:ph type="ctrTitle"/>
          </p:nvPr>
        </p:nvSpPr>
        <p:spPr>
          <a:xfrm>
            <a:off x="2417779" y="802298"/>
            <a:ext cx="8637073" cy="2541431"/>
          </a:xfrm>
        </p:spPr>
        <p:txBody>
          <a:bodyPr>
            <a:normAutofit/>
          </a:bodyPr>
          <a:lstStyle/>
          <a:p>
            <a:r>
              <a:rPr lang="en-US"/>
              <a:t>Welcome to UMB</a:t>
            </a:r>
          </a:p>
        </p:txBody>
      </p:sp>
      <p:sp>
        <p:nvSpPr>
          <p:cNvPr id="3" name="Subtitle 2">
            <a:extLst>
              <a:ext uri="{FF2B5EF4-FFF2-40B4-BE49-F238E27FC236}">
                <a16:creationId xmlns:a16="http://schemas.microsoft.com/office/drawing/2014/main" id="{19E7C431-AFCB-9430-8BE4-B33119DE3118}"/>
              </a:ext>
            </a:extLst>
          </p:cNvPr>
          <p:cNvSpPr>
            <a:spLocks noGrp="1"/>
          </p:cNvSpPr>
          <p:nvPr>
            <p:ph type="subTitle" idx="1"/>
          </p:nvPr>
        </p:nvSpPr>
        <p:spPr>
          <a:xfrm>
            <a:off x="2417780" y="3531204"/>
            <a:ext cx="8637072" cy="977621"/>
          </a:xfrm>
        </p:spPr>
        <p:txBody>
          <a:bodyPr>
            <a:normAutofit/>
          </a:bodyPr>
          <a:lstStyle/>
          <a:p>
            <a:r>
              <a:rPr lang="en-US" sz="2800" dirty="0"/>
              <a:t>UMB IT Resources for New Employees</a:t>
            </a:r>
          </a:p>
        </p:txBody>
      </p:sp>
      <p:cxnSp>
        <p:nvCxnSpPr>
          <p:cNvPr id="13" name="Straight Connector 12">
            <a:extLst>
              <a:ext uri="{FF2B5EF4-FFF2-40B4-BE49-F238E27FC236}">
                <a16:creationId xmlns:a16="http://schemas.microsoft.com/office/drawing/2014/main" id="{B61C4D9F-F4AF-4ED2-9310-56EB2E19C0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3"/>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5" name="Picture 14">
            <a:extLst>
              <a:ext uri="{FF2B5EF4-FFF2-40B4-BE49-F238E27FC236}">
                <a16:creationId xmlns:a16="http://schemas.microsoft.com/office/drawing/2014/main" id="{419FDB25-3050-4009-9806-3000DDD1C08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8063EF0F-7BC0-4CFB-AB98-20A8DD91D7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70B030FC-0644-5057-E513-9A8553E1F873}"/>
              </a:ext>
            </a:extLst>
          </p:cNvPr>
          <p:cNvSpPr/>
          <p:nvPr/>
        </p:nvSpPr>
        <p:spPr>
          <a:xfrm>
            <a:off x="0" y="6108206"/>
            <a:ext cx="12192000" cy="749791"/>
          </a:xfrm>
          <a:prstGeom prst="rect">
            <a:avLst/>
          </a:prstGeom>
          <a:solidFill>
            <a:srgbClr val="C8102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89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16C7EE7-FFA8-CB3A-5B81-8E65E056E08F}"/>
              </a:ext>
            </a:extLst>
          </p:cNvPr>
          <p:cNvPicPr>
            <a:picLocks noChangeAspect="1"/>
          </p:cNvPicPr>
          <p:nvPr/>
        </p:nvPicPr>
        <p:blipFill rotWithShape="1">
          <a:blip r:embed="rId3"/>
          <a:srcRect l="25130" r="37760"/>
          <a:stretch/>
        </p:blipFill>
        <p:spPr>
          <a:xfrm>
            <a:off x="63336" y="0"/>
            <a:ext cx="12065328" cy="6858000"/>
          </a:xfrm>
          <a:prstGeom prst="rect">
            <a:avLst/>
          </a:prstGeom>
        </p:spPr>
      </p:pic>
      <p:sp>
        <p:nvSpPr>
          <p:cNvPr id="6" name="Rectangle 5">
            <a:extLst>
              <a:ext uri="{FF2B5EF4-FFF2-40B4-BE49-F238E27FC236}">
                <a16:creationId xmlns:a16="http://schemas.microsoft.com/office/drawing/2014/main" id="{B5351FD9-48A1-252C-A3C8-BF032D3F6AAA}"/>
              </a:ext>
            </a:extLst>
          </p:cNvPr>
          <p:cNvSpPr/>
          <p:nvPr/>
        </p:nvSpPr>
        <p:spPr>
          <a:xfrm>
            <a:off x="356260" y="953082"/>
            <a:ext cx="1113642" cy="1095469"/>
          </a:xfrm>
          <a:prstGeom prst="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2BA4CFB-D481-635E-BFC4-C21CB1C44825}"/>
              </a:ext>
            </a:extLst>
          </p:cNvPr>
          <p:cNvSpPr/>
          <p:nvPr/>
        </p:nvSpPr>
        <p:spPr>
          <a:xfrm>
            <a:off x="4173921" y="2852146"/>
            <a:ext cx="1614536" cy="300274"/>
          </a:xfrm>
          <a:prstGeom prst="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F55B3C0-4608-E743-3FC1-DB32D44C4998}"/>
              </a:ext>
            </a:extLst>
          </p:cNvPr>
          <p:cNvSpPr/>
          <p:nvPr/>
        </p:nvSpPr>
        <p:spPr>
          <a:xfrm>
            <a:off x="4173920" y="2347262"/>
            <a:ext cx="1728115" cy="300274"/>
          </a:xfrm>
          <a:prstGeom prst="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440CF14-910B-CD57-F952-833B26DA8A62}"/>
              </a:ext>
            </a:extLst>
          </p:cNvPr>
          <p:cNvSpPr/>
          <p:nvPr/>
        </p:nvSpPr>
        <p:spPr>
          <a:xfrm>
            <a:off x="4173921" y="3863182"/>
            <a:ext cx="1614536" cy="300274"/>
          </a:xfrm>
          <a:prstGeom prst="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E1CF160-E73E-34EC-12CF-D2EB2C009430}"/>
              </a:ext>
            </a:extLst>
          </p:cNvPr>
          <p:cNvSpPr/>
          <p:nvPr/>
        </p:nvSpPr>
        <p:spPr>
          <a:xfrm>
            <a:off x="229334" y="3152509"/>
            <a:ext cx="1614536" cy="300274"/>
          </a:xfrm>
          <a:prstGeom prst="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FE723EA-9D78-C0E0-39BB-7302C40F20E8}"/>
              </a:ext>
            </a:extLst>
          </p:cNvPr>
          <p:cNvSpPr/>
          <p:nvPr/>
        </p:nvSpPr>
        <p:spPr>
          <a:xfrm>
            <a:off x="253084" y="4203954"/>
            <a:ext cx="1614536" cy="300274"/>
          </a:xfrm>
          <a:prstGeom prst="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8F67284-1E85-8972-39BA-2A6D283E46EC}"/>
              </a:ext>
            </a:extLst>
          </p:cNvPr>
          <p:cNvSpPr/>
          <p:nvPr/>
        </p:nvSpPr>
        <p:spPr>
          <a:xfrm>
            <a:off x="8708316" y="463226"/>
            <a:ext cx="1614536" cy="466105"/>
          </a:xfrm>
          <a:prstGeom prst="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97D6501-4DE6-26A2-27DF-27A515CE3F64}"/>
              </a:ext>
            </a:extLst>
          </p:cNvPr>
          <p:cNvSpPr/>
          <p:nvPr/>
        </p:nvSpPr>
        <p:spPr>
          <a:xfrm>
            <a:off x="8126425" y="5606875"/>
            <a:ext cx="1991352" cy="300274"/>
          </a:xfrm>
          <a:prstGeom prst="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569BDB3-199C-748A-F792-BA7F4027DC15}"/>
              </a:ext>
            </a:extLst>
          </p:cNvPr>
          <p:cNvSpPr/>
          <p:nvPr/>
        </p:nvSpPr>
        <p:spPr>
          <a:xfrm>
            <a:off x="8114549" y="4585598"/>
            <a:ext cx="2525741" cy="300274"/>
          </a:xfrm>
          <a:prstGeom prst="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9747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DCDDC4-5D64-8287-A8FC-21CDF6575ACE}"/>
              </a:ext>
            </a:extLst>
          </p:cNvPr>
          <p:cNvPicPr>
            <a:picLocks noChangeAspect="1"/>
          </p:cNvPicPr>
          <p:nvPr/>
        </p:nvPicPr>
        <p:blipFill>
          <a:blip r:embed="rId2"/>
          <a:stretch>
            <a:fillRect/>
          </a:stretch>
        </p:blipFill>
        <p:spPr>
          <a:xfrm>
            <a:off x="730626" y="533165"/>
            <a:ext cx="9561250" cy="2895835"/>
          </a:xfrm>
          <a:prstGeom prst="rect">
            <a:avLst/>
          </a:prstGeom>
          <a:effectLst>
            <a:outerShdw blurRad="63500" sx="102000" sy="102000" algn="ctr" rotWithShape="0">
              <a:prstClr val="black">
                <a:alpha val="50000"/>
              </a:prstClr>
            </a:outerShdw>
          </a:effectLst>
        </p:spPr>
      </p:pic>
      <p:sp>
        <p:nvSpPr>
          <p:cNvPr id="8" name="Rectangle 7">
            <a:extLst>
              <a:ext uri="{FF2B5EF4-FFF2-40B4-BE49-F238E27FC236}">
                <a16:creationId xmlns:a16="http://schemas.microsoft.com/office/drawing/2014/main" id="{88EDBDCB-5394-F098-2989-DBE8832023EE}"/>
              </a:ext>
            </a:extLst>
          </p:cNvPr>
          <p:cNvSpPr/>
          <p:nvPr/>
        </p:nvSpPr>
        <p:spPr>
          <a:xfrm>
            <a:off x="1089583" y="1852535"/>
            <a:ext cx="877454" cy="803563"/>
          </a:xfrm>
          <a:prstGeom prst="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206EC17-BC1C-38EE-B12F-A10F313EEDB8}"/>
              </a:ext>
            </a:extLst>
          </p:cNvPr>
          <p:cNvPicPr>
            <a:picLocks noChangeAspect="1"/>
          </p:cNvPicPr>
          <p:nvPr/>
        </p:nvPicPr>
        <p:blipFill>
          <a:blip r:embed="rId3"/>
          <a:stretch>
            <a:fillRect/>
          </a:stretch>
        </p:blipFill>
        <p:spPr>
          <a:xfrm>
            <a:off x="7274461" y="2252146"/>
            <a:ext cx="4426308" cy="3526504"/>
          </a:xfrm>
          <a:prstGeom prst="rect">
            <a:avLst/>
          </a:prstGeom>
          <a:effectLst>
            <a:outerShdw blurRad="406400" sx="102000" sy="102000" algn="ctr" rotWithShape="0">
              <a:prstClr val="black">
                <a:alpha val="54000"/>
              </a:prstClr>
            </a:outerShdw>
          </a:effectLst>
        </p:spPr>
      </p:pic>
      <p:sp>
        <p:nvSpPr>
          <p:cNvPr id="3" name="TextBox 2">
            <a:extLst>
              <a:ext uri="{FF2B5EF4-FFF2-40B4-BE49-F238E27FC236}">
                <a16:creationId xmlns:a16="http://schemas.microsoft.com/office/drawing/2014/main" id="{098B25B1-29D1-AC89-AE94-A82415EC19FB}"/>
              </a:ext>
            </a:extLst>
          </p:cNvPr>
          <p:cNvSpPr txBox="1"/>
          <p:nvPr/>
        </p:nvSpPr>
        <p:spPr>
          <a:xfrm>
            <a:off x="730626" y="3885862"/>
            <a:ext cx="5594760" cy="1569660"/>
          </a:xfrm>
          <a:prstGeom prst="rect">
            <a:avLst/>
          </a:prstGeom>
          <a:noFill/>
        </p:spPr>
        <p:txBody>
          <a:bodyPr wrap="square" rtlCol="0">
            <a:spAutoFit/>
          </a:bodyPr>
          <a:lstStyle/>
          <a:p>
            <a:r>
              <a:rPr lang="en-US" sz="2400" dirty="0"/>
              <a:t>Locate the </a:t>
            </a:r>
            <a:r>
              <a:rPr lang="en-US" sz="2400" b="1" dirty="0"/>
              <a:t>“Settings” </a:t>
            </a:r>
            <a:r>
              <a:rPr lang="en-US" sz="2400" dirty="0"/>
              <a:t>icon in the top right and select the </a:t>
            </a:r>
            <a:r>
              <a:rPr lang="en-US" sz="2400" b="1" dirty="0"/>
              <a:t>“Help” </a:t>
            </a:r>
            <a:r>
              <a:rPr lang="en-US" sz="2400" dirty="0"/>
              <a:t>icon to access videos and information on how to customize your </a:t>
            </a:r>
            <a:r>
              <a:rPr lang="en-US" sz="2400" dirty="0" err="1"/>
              <a:t>myUMB</a:t>
            </a:r>
            <a:r>
              <a:rPr lang="en-US" sz="2400" dirty="0"/>
              <a:t> portal experience. </a:t>
            </a:r>
          </a:p>
        </p:txBody>
      </p:sp>
    </p:spTree>
    <p:extLst>
      <p:ext uri="{BB962C8B-B14F-4D97-AF65-F5344CB8AC3E}">
        <p14:creationId xmlns:p14="http://schemas.microsoft.com/office/powerpoint/2010/main" val="329866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21B1D-F391-1626-1E89-0F226B084DF9}"/>
              </a:ext>
            </a:extLst>
          </p:cNvPr>
          <p:cNvSpPr>
            <a:spLocks noGrp="1"/>
          </p:cNvSpPr>
          <p:nvPr>
            <p:ph type="title"/>
          </p:nvPr>
        </p:nvSpPr>
        <p:spPr>
          <a:xfrm>
            <a:off x="4394955" y="133461"/>
            <a:ext cx="2986233" cy="1049235"/>
          </a:xfrm>
        </p:spPr>
        <p:txBody>
          <a:bodyPr/>
          <a:lstStyle/>
          <a:p>
            <a:pPr algn="ctr"/>
            <a:r>
              <a:rPr lang="en-US" cap="none" dirty="0"/>
              <a:t>Preferred Name</a:t>
            </a:r>
          </a:p>
        </p:txBody>
      </p:sp>
      <p:grpSp>
        <p:nvGrpSpPr>
          <p:cNvPr id="4" name="Group 3">
            <a:extLst>
              <a:ext uri="{FF2B5EF4-FFF2-40B4-BE49-F238E27FC236}">
                <a16:creationId xmlns:a16="http://schemas.microsoft.com/office/drawing/2014/main" id="{2F65754D-05C2-1014-8FEE-5A2D5E47EB73}"/>
              </a:ext>
            </a:extLst>
          </p:cNvPr>
          <p:cNvGrpSpPr/>
          <p:nvPr/>
        </p:nvGrpSpPr>
        <p:grpSpPr>
          <a:xfrm>
            <a:off x="1348033" y="806338"/>
            <a:ext cx="9775595" cy="955519"/>
            <a:chOff x="2247254" y="945397"/>
            <a:chExt cx="7754889" cy="681925"/>
          </a:xfrm>
          <a:effectLst>
            <a:outerShdw blurRad="63500" sx="102000" sy="102000" algn="ctr" rotWithShape="0">
              <a:prstClr val="black">
                <a:alpha val="40000"/>
              </a:prstClr>
            </a:outerShdw>
          </a:effectLst>
        </p:grpSpPr>
        <p:sp>
          <p:nvSpPr>
            <p:cNvPr id="5" name="Rectangle: Rounded Corners 4">
              <a:extLst>
                <a:ext uri="{FF2B5EF4-FFF2-40B4-BE49-F238E27FC236}">
                  <a16:creationId xmlns:a16="http://schemas.microsoft.com/office/drawing/2014/main" id="{DB99794A-6D6C-E23B-527F-5B34E25F86F6}"/>
                </a:ext>
              </a:extLst>
            </p:cNvPr>
            <p:cNvSpPr/>
            <p:nvPr/>
          </p:nvSpPr>
          <p:spPr>
            <a:xfrm>
              <a:off x="2247254" y="945397"/>
              <a:ext cx="7754889" cy="681925"/>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5673178-56D8-B7DC-C8D0-9BB1F827A978}"/>
                </a:ext>
              </a:extLst>
            </p:cNvPr>
            <p:cNvSpPr txBox="1"/>
            <p:nvPr/>
          </p:nvSpPr>
          <p:spPr>
            <a:xfrm>
              <a:off x="2388646" y="968159"/>
              <a:ext cx="7578004" cy="658953"/>
            </a:xfrm>
            <a:prstGeom prst="rect">
              <a:avLst/>
            </a:prstGeom>
            <a:noFill/>
            <a:ln>
              <a:noFill/>
            </a:ln>
          </p:spPr>
          <p:txBody>
            <a:bodyPr wrap="square" rtlCol="0">
              <a:spAutoFit/>
            </a:bodyPr>
            <a:lstStyle/>
            <a:p>
              <a:pPr lvl="0"/>
              <a:r>
                <a:rPr lang="en-US" b="0" i="0" dirty="0">
                  <a:latin typeface="Calibri" panose="020F0502020204030204" pitchFamily="34" charset="0"/>
                  <a:cs typeface="Calibri" panose="020F0502020204030204" pitchFamily="34" charset="0"/>
                </a:rPr>
                <a:t>Preferred Name allows any faculty, staff or student to identify themselves within UMB’s information systems with a preferred first and/or last name in addition to their legal name. </a:t>
              </a:r>
              <a:endParaRPr lang="en-US" dirty="0">
                <a:latin typeface="Calibri" panose="020F0502020204030204" pitchFamily="34" charset="0"/>
                <a:cs typeface="Calibri" panose="020F0502020204030204" pitchFamily="34" charset="0"/>
              </a:endParaRPr>
            </a:p>
          </p:txBody>
        </p:sp>
      </p:grpSp>
      <p:pic>
        <p:nvPicPr>
          <p:cNvPr id="7" name="Graphic 6" descr="Employee badge with solid fill">
            <a:extLst>
              <a:ext uri="{FF2B5EF4-FFF2-40B4-BE49-F238E27FC236}">
                <a16:creationId xmlns:a16="http://schemas.microsoft.com/office/drawing/2014/main" id="{78D478FE-B6C3-2AC3-1CC0-9328A59916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3688" y="-46026"/>
            <a:ext cx="939854" cy="852364"/>
          </a:xfrm>
          <a:prstGeom prst="rect">
            <a:avLst/>
          </a:prstGeom>
        </p:spPr>
      </p:pic>
      <p:pic>
        <p:nvPicPr>
          <p:cNvPr id="8" name="Picture 7" descr="Graphical user interface, text, application&#10;&#10;Description automatically generated">
            <a:extLst>
              <a:ext uri="{FF2B5EF4-FFF2-40B4-BE49-F238E27FC236}">
                <a16:creationId xmlns:a16="http://schemas.microsoft.com/office/drawing/2014/main" id="{1E1386BC-56AF-DCE9-2961-2C9881EF9F67}"/>
              </a:ext>
            </a:extLst>
          </p:cNvPr>
          <p:cNvPicPr>
            <a:picLocks noChangeAspect="1"/>
          </p:cNvPicPr>
          <p:nvPr/>
        </p:nvPicPr>
        <p:blipFill rotWithShape="1">
          <a:blip r:embed="rId4"/>
          <a:srcRect t="8232"/>
          <a:stretch/>
        </p:blipFill>
        <p:spPr>
          <a:xfrm>
            <a:off x="1348032" y="1942010"/>
            <a:ext cx="5860041" cy="3980293"/>
          </a:xfrm>
          <a:prstGeom prst="rect">
            <a:avLst/>
          </a:prstGeom>
          <a:effectLst>
            <a:outerShdw blurRad="393700" sx="102000" sy="102000" algn="ctr" rotWithShape="0">
              <a:prstClr val="black">
                <a:alpha val="50000"/>
              </a:prstClr>
            </a:outerShdw>
          </a:effectLst>
        </p:spPr>
      </p:pic>
      <p:sp>
        <p:nvSpPr>
          <p:cNvPr id="9" name="TextBox 8">
            <a:extLst>
              <a:ext uri="{FF2B5EF4-FFF2-40B4-BE49-F238E27FC236}">
                <a16:creationId xmlns:a16="http://schemas.microsoft.com/office/drawing/2014/main" id="{89BB764B-B286-D014-380A-398AB09084CD}"/>
              </a:ext>
            </a:extLst>
          </p:cNvPr>
          <p:cNvSpPr txBox="1"/>
          <p:nvPr/>
        </p:nvSpPr>
        <p:spPr>
          <a:xfrm>
            <a:off x="7605882" y="2281838"/>
            <a:ext cx="3473005" cy="3046988"/>
          </a:xfrm>
          <a:prstGeom prst="rect">
            <a:avLst/>
          </a:prstGeom>
          <a:noFill/>
        </p:spPr>
        <p:txBody>
          <a:bodyPr wrap="square">
            <a:spAutoFit/>
          </a:bodyPr>
          <a:lstStyle/>
          <a:p>
            <a:r>
              <a:rPr lang="en-US" sz="2400" dirty="0">
                <a:latin typeface="Calibri" panose="020F0502020204030204" pitchFamily="34" charset="0"/>
                <a:cs typeface="Calibri" panose="020F0502020204030204" pitchFamily="34" charset="0"/>
              </a:rPr>
              <a:t>Update through:</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hlinkClick r:id="rId5"/>
              </a:rPr>
              <a:t>https://cf.umaryland.edu/preferred_name/main.cfm</a:t>
            </a:r>
            <a:r>
              <a:rPr lang="en-US" sz="2400" dirty="0">
                <a:latin typeface="Calibri" panose="020F0502020204030204" pitchFamily="34" charset="0"/>
                <a:cs typeface="Calibri" panose="020F0502020204030204" pitchFamily="34" charset="0"/>
              </a:rPr>
              <a:t>  </a:t>
            </a:r>
          </a:p>
          <a:p>
            <a:pPr algn="ctr"/>
            <a:r>
              <a:rPr lang="en-US" sz="2400" dirty="0">
                <a:latin typeface="Calibri" panose="020F0502020204030204" pitchFamily="34" charset="0"/>
                <a:cs typeface="Calibri" panose="020F0502020204030204" pitchFamily="34" charset="0"/>
              </a:rPr>
              <a:t>OR</a:t>
            </a:r>
          </a:p>
          <a:p>
            <a:pPr marL="285750" indent="-285750">
              <a:buFont typeface="Arial" panose="020B0604020202020204" pitchFamily="34" charset="0"/>
              <a:buChar char="•"/>
            </a:pPr>
            <a:r>
              <a:rPr lang="en-US" sz="2400" dirty="0" err="1">
                <a:latin typeface="Calibri" panose="020F0502020204030204" pitchFamily="34" charset="0"/>
                <a:cs typeface="Calibri" panose="020F0502020204030204" pitchFamily="34" charset="0"/>
              </a:rPr>
              <a:t>myUMB</a:t>
            </a:r>
            <a:r>
              <a:rPr lang="en-US" sz="2400" dirty="0">
                <a:latin typeface="Calibri" panose="020F0502020204030204" pitchFamily="34" charset="0"/>
                <a:cs typeface="Calibri" panose="020F0502020204030204" pitchFamily="34" charset="0"/>
              </a:rPr>
              <a:t> Portal – “Preferred Name” under Self-Service</a:t>
            </a:r>
          </a:p>
        </p:txBody>
      </p:sp>
    </p:spTree>
    <p:extLst>
      <p:ext uri="{BB962C8B-B14F-4D97-AF65-F5344CB8AC3E}">
        <p14:creationId xmlns:p14="http://schemas.microsoft.com/office/powerpoint/2010/main" val="1924044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610593-47CD-A343-B095-F6222CC045AB}"/>
              </a:ext>
            </a:extLst>
          </p:cNvPr>
          <p:cNvSpPr txBox="1"/>
          <p:nvPr/>
        </p:nvSpPr>
        <p:spPr>
          <a:xfrm>
            <a:off x="4020824" y="110980"/>
            <a:ext cx="3859984" cy="584775"/>
          </a:xfrm>
          <a:prstGeom prst="rect">
            <a:avLst/>
          </a:prstGeom>
          <a:noFill/>
        </p:spPr>
        <p:txBody>
          <a:bodyPr wrap="square" rtlCol="0">
            <a:spAutoFit/>
          </a:bodyPr>
          <a:lstStyle/>
          <a:p>
            <a:pPr algn="ctr"/>
            <a:r>
              <a:rPr lang="en-US" sz="3200" dirty="0">
                <a:latin typeface="+mj-lt"/>
              </a:rPr>
              <a:t>Electronic Timesheets</a:t>
            </a:r>
          </a:p>
        </p:txBody>
      </p:sp>
      <p:sp>
        <p:nvSpPr>
          <p:cNvPr id="2" name="TextBox 1">
            <a:extLst>
              <a:ext uri="{FF2B5EF4-FFF2-40B4-BE49-F238E27FC236}">
                <a16:creationId xmlns:a16="http://schemas.microsoft.com/office/drawing/2014/main" id="{A24AC2EA-73F8-404D-8240-91A3ADBF6AAE}"/>
              </a:ext>
            </a:extLst>
          </p:cNvPr>
          <p:cNvSpPr txBox="1"/>
          <p:nvPr/>
        </p:nvSpPr>
        <p:spPr>
          <a:xfrm>
            <a:off x="2324930" y="4994195"/>
            <a:ext cx="7952117" cy="1323439"/>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For more information, visit: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hlinkClick r:id="rId3"/>
              </a:rPr>
              <a:t>https://www.umaryland.edu/policies-and-procedures/library/financial-affairs/procedures/</a:t>
            </a:r>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algn="ctr"/>
            <a:endParaRPr lang="en-US" sz="1600" dirty="0">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5ACB30E1-69EE-2610-3059-5405EDD7E2B2}"/>
              </a:ext>
            </a:extLst>
          </p:cNvPr>
          <p:cNvGrpSpPr/>
          <p:nvPr/>
        </p:nvGrpSpPr>
        <p:grpSpPr>
          <a:xfrm>
            <a:off x="1461156" y="1037177"/>
            <a:ext cx="9794448" cy="3572530"/>
            <a:chOff x="2301361" y="1166643"/>
            <a:chExt cx="7754889" cy="2947148"/>
          </a:xfrm>
          <a:solidFill>
            <a:schemeClr val="bg1">
              <a:lumMod val="95000"/>
            </a:schemeClr>
          </a:solidFill>
          <a:effectLst>
            <a:outerShdw blurRad="63500" sx="102000" sy="102000" algn="ctr" rotWithShape="0">
              <a:prstClr val="black">
                <a:alpha val="40000"/>
              </a:prstClr>
            </a:outerShdw>
          </a:effectLst>
        </p:grpSpPr>
        <p:grpSp>
          <p:nvGrpSpPr>
            <p:cNvPr id="9" name="Group 8">
              <a:extLst>
                <a:ext uri="{FF2B5EF4-FFF2-40B4-BE49-F238E27FC236}">
                  <a16:creationId xmlns:a16="http://schemas.microsoft.com/office/drawing/2014/main" id="{55B62B8F-6663-73D0-AD77-B9B1690D933B}"/>
                </a:ext>
              </a:extLst>
            </p:cNvPr>
            <p:cNvGrpSpPr/>
            <p:nvPr/>
          </p:nvGrpSpPr>
          <p:grpSpPr>
            <a:xfrm>
              <a:off x="2301361" y="1166643"/>
              <a:ext cx="7754889" cy="2947148"/>
              <a:chOff x="2247254" y="945397"/>
              <a:chExt cx="7754889" cy="2947148"/>
            </a:xfrm>
            <a:grpFill/>
          </p:grpSpPr>
          <p:sp>
            <p:nvSpPr>
              <p:cNvPr id="12" name="Rectangle: Rounded Corners 11">
                <a:extLst>
                  <a:ext uri="{FF2B5EF4-FFF2-40B4-BE49-F238E27FC236}">
                    <a16:creationId xmlns:a16="http://schemas.microsoft.com/office/drawing/2014/main" id="{9A9572C5-E4BF-C0EC-30CC-5EDEF31A8356}"/>
                  </a:ext>
                </a:extLst>
              </p:cNvPr>
              <p:cNvSpPr/>
              <p:nvPr/>
            </p:nvSpPr>
            <p:spPr>
              <a:xfrm>
                <a:off x="2247254" y="945397"/>
                <a:ext cx="7754889" cy="681925"/>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latin typeface="Calibri" panose="020F0502020204030204" pitchFamily="34" charset="0"/>
                  <a:cs typeface="Calibri" panose="020F0502020204030204" pitchFamily="34" charset="0"/>
                </a:endParaRPr>
              </a:p>
              <a:p>
                <a:pPr lvl="0"/>
                <a:r>
                  <a:rPr lang="en-US" dirty="0">
                    <a:solidFill>
                      <a:schemeClr val="tx1"/>
                    </a:solidFill>
                    <a:latin typeface="Calibri" panose="020F0502020204030204" pitchFamily="34" charset="0"/>
                    <a:cs typeface="Calibri" panose="020F0502020204030204" pitchFamily="34" charset="0"/>
                  </a:rPr>
                  <a:t>Most employees are required to submit Electronic Timesheets (ETS)</a:t>
                </a:r>
              </a:p>
              <a:p>
                <a:endParaRPr lang="en-US" dirty="0">
                  <a:solidFill>
                    <a:schemeClr val="tx1"/>
                  </a:solidFill>
                  <a:latin typeface="Calibri" panose="020F0502020204030204" pitchFamily="34" charset="0"/>
                  <a:cs typeface="Calibri" panose="020F0502020204030204" pitchFamily="34" charset="0"/>
                </a:endParaRPr>
              </a:p>
            </p:txBody>
          </p:sp>
          <p:sp>
            <p:nvSpPr>
              <p:cNvPr id="14" name="Rectangle: Rounded Corners 13">
                <a:extLst>
                  <a:ext uri="{FF2B5EF4-FFF2-40B4-BE49-F238E27FC236}">
                    <a16:creationId xmlns:a16="http://schemas.microsoft.com/office/drawing/2014/main" id="{7C540F79-1C46-1C11-FF72-44859B3E8B23}"/>
                  </a:ext>
                </a:extLst>
              </p:cNvPr>
              <p:cNvSpPr/>
              <p:nvPr/>
            </p:nvSpPr>
            <p:spPr>
              <a:xfrm>
                <a:off x="2247254" y="2850005"/>
                <a:ext cx="7754889" cy="1042540"/>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r>
                  <a:rPr lang="en-US" sz="1400" dirty="0">
                    <a:solidFill>
                      <a:schemeClr val="tx1"/>
                    </a:solidFill>
                    <a:latin typeface="Calibri" panose="020F0502020204030204" pitchFamily="34" charset="0"/>
                    <a:cs typeface="Calibri" panose="020F0502020204030204" pitchFamily="34" charset="0"/>
                  </a:rPr>
                  <a:t>For training, visit: </a:t>
                </a:r>
              </a:p>
              <a:p>
                <a:pPr marL="285750" indent="-285750">
                  <a:buFont typeface="Arial" panose="020B0604020202020204" pitchFamily="34" charset="0"/>
                  <a:buChar char="•"/>
                </a:pPr>
                <a:r>
                  <a:rPr lang="en-US" sz="1400" i="1" dirty="0" err="1">
                    <a:solidFill>
                      <a:schemeClr val="tx1"/>
                    </a:solidFill>
                    <a:latin typeface="Calibri" panose="020F0502020204030204" pitchFamily="34" charset="0"/>
                    <a:cs typeface="Calibri" panose="020F0502020204030204" pitchFamily="34" charset="0"/>
                  </a:rPr>
                  <a:t>eUMB</a:t>
                </a:r>
                <a:r>
                  <a:rPr lang="en-US" sz="1400" i="1" dirty="0">
                    <a:solidFill>
                      <a:schemeClr val="tx1"/>
                    </a:solidFill>
                    <a:latin typeface="Calibri" panose="020F0502020204030204" pitchFamily="34" charset="0"/>
                    <a:cs typeface="Calibri" panose="020F0502020204030204" pitchFamily="34" charset="0"/>
                  </a:rPr>
                  <a:t> Systems Tutorial Browser </a:t>
                </a:r>
                <a:r>
                  <a:rPr lang="en-US" sz="1400" dirty="0">
                    <a:solidFill>
                      <a:schemeClr val="tx1"/>
                    </a:solidFill>
                    <a:latin typeface="Calibri" panose="020F0502020204030204" pitchFamily="34" charset="0"/>
                    <a:cs typeface="Calibri" panose="020F0502020204030204" pitchFamily="34" charset="0"/>
                  </a:rPr>
                  <a:t>in the </a:t>
                </a:r>
                <a:r>
                  <a:rPr lang="en-US" sz="1400" dirty="0" err="1">
                    <a:solidFill>
                      <a:schemeClr val="tx1"/>
                    </a:solidFill>
                    <a:latin typeface="Calibri" panose="020F0502020204030204" pitchFamily="34" charset="0"/>
                    <a:cs typeface="Calibri" panose="020F0502020204030204" pitchFamily="34" charset="0"/>
                  </a:rPr>
                  <a:t>myUMB</a:t>
                </a:r>
                <a:r>
                  <a:rPr lang="en-US" sz="1400" dirty="0">
                    <a:solidFill>
                      <a:schemeClr val="tx1"/>
                    </a:solidFill>
                    <a:latin typeface="Calibri" panose="020F0502020204030204" pitchFamily="34" charset="0"/>
                    <a:cs typeface="Calibri" panose="020F0502020204030204" pitchFamily="34" charset="0"/>
                  </a:rPr>
                  <a:t> Portal</a:t>
                </a:r>
              </a:p>
              <a:p>
                <a:pPr marL="285750" indent="-285750">
                  <a:buFont typeface="Arial" panose="020B0604020202020204" pitchFamily="34" charset="0"/>
                  <a:buChar char="•"/>
                </a:pPr>
                <a:r>
                  <a:rPr lang="en-US" sz="1400" dirty="0" err="1">
                    <a:solidFill>
                      <a:schemeClr val="tx1"/>
                    </a:solidFill>
                    <a:latin typeface="Calibri" panose="020F0502020204030204" pitchFamily="34" charset="0"/>
                    <a:cs typeface="Calibri" panose="020F0502020204030204" pitchFamily="34" charset="0"/>
                  </a:rPr>
                  <a:t>Percipio</a:t>
                </a:r>
                <a:endParaRPr lang="en-US" sz="14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Direct tutorial Link: </a:t>
                </a:r>
                <a:r>
                  <a:rPr lang="en-US" sz="1400" dirty="0">
                    <a:solidFill>
                      <a:schemeClr val="tx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http://cf.umaryland.edu/ondemandtraining/enterprise/PlayerPackage/ </a:t>
                </a:r>
                <a:endParaRPr lang="en-US" sz="1400" dirty="0">
                  <a:solidFill>
                    <a:schemeClr val="tx1"/>
                  </a:solidFill>
                  <a:latin typeface="Calibri" panose="020F0502020204030204" pitchFamily="34" charset="0"/>
                  <a:cs typeface="Calibri" panose="020F0502020204030204" pitchFamily="34" charset="0"/>
                </a:endParaRPr>
              </a:p>
              <a:p>
                <a:endParaRPr lang="en-US" sz="1400" dirty="0">
                  <a:solidFill>
                    <a:schemeClr val="tx1"/>
                  </a:solidFill>
                  <a:latin typeface="Calibri" panose="020F0502020204030204" pitchFamily="34" charset="0"/>
                  <a:cs typeface="Calibri" panose="020F0502020204030204" pitchFamily="34" charset="0"/>
                </a:endParaRPr>
              </a:p>
            </p:txBody>
          </p:sp>
        </p:grpSp>
        <p:sp>
          <p:nvSpPr>
            <p:cNvPr id="8" name="Rectangle: Rounded Corners 7">
              <a:extLst>
                <a:ext uri="{FF2B5EF4-FFF2-40B4-BE49-F238E27FC236}">
                  <a16:creationId xmlns:a16="http://schemas.microsoft.com/office/drawing/2014/main" id="{EF63813A-26BC-8C33-49FC-0A0C161F72FE}"/>
                </a:ext>
              </a:extLst>
            </p:cNvPr>
            <p:cNvSpPr/>
            <p:nvPr/>
          </p:nvSpPr>
          <p:spPr>
            <a:xfrm>
              <a:off x="2301361" y="2002202"/>
              <a:ext cx="7754889" cy="914724"/>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lvl="0"/>
              <a:r>
                <a:rPr lang="en-US" sz="1400" dirty="0">
                  <a:solidFill>
                    <a:schemeClr val="tx1"/>
                  </a:solidFill>
                  <a:latin typeface="Calibri" panose="020F0502020204030204" pitchFamily="34" charset="0"/>
                  <a:cs typeface="Calibri" panose="020F0502020204030204" pitchFamily="34" charset="0"/>
                </a:rPr>
                <a:t>Electronic Timesheets (ETS) – Document hours or days worked and leave taken (if eligible)</a:t>
              </a:r>
            </a:p>
            <a:p>
              <a:pPr marL="285750" indent="-285750">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Exempt faculty and staff record duty days (“D” rather than work hours)</a:t>
              </a:r>
            </a:p>
            <a:p>
              <a:pPr marL="285750" indent="-285750">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Non-Exempt employees record in and out hours worked</a:t>
              </a:r>
            </a:p>
            <a:p>
              <a:pPr lvl="0"/>
              <a:endParaRPr lang="en-US" sz="1400" dirty="0">
                <a:solidFill>
                  <a:schemeClr val="tx1"/>
                </a:solidFill>
                <a:latin typeface="Calibri" panose="020F0502020204030204" pitchFamily="34" charset="0"/>
                <a:cs typeface="Calibri" panose="020F0502020204030204" pitchFamily="34" charset="0"/>
              </a:endParaRPr>
            </a:p>
          </p:txBody>
        </p:sp>
      </p:grpSp>
      <p:pic>
        <p:nvPicPr>
          <p:cNvPr id="4" name="Graphic 3" descr="Watch with solid fill">
            <a:extLst>
              <a:ext uri="{FF2B5EF4-FFF2-40B4-BE49-F238E27FC236}">
                <a16:creationId xmlns:a16="http://schemas.microsoft.com/office/drawing/2014/main" id="{60BC35E8-FC0A-0893-D4D0-1B2A96E7274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767" y="110980"/>
            <a:ext cx="831492" cy="831492"/>
          </a:xfrm>
          <a:prstGeom prst="rect">
            <a:avLst/>
          </a:prstGeom>
        </p:spPr>
      </p:pic>
    </p:spTree>
    <p:extLst>
      <p:ext uri="{BB962C8B-B14F-4D97-AF65-F5344CB8AC3E}">
        <p14:creationId xmlns:p14="http://schemas.microsoft.com/office/powerpoint/2010/main" val="841129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a:extLst>
            <a:ext uri="{FF2B5EF4-FFF2-40B4-BE49-F238E27FC236}">
              <a16:creationId xmlns:a16="http://schemas.microsoft.com/office/drawing/2014/main" id="{FFEE9648-D444-F2A6-4827-31AA972D1D7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C35FD5B-F245-53B2-C9BF-3997079CD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2BEA2-564D-A166-24C3-7C35CD6E21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96BE27-D823-3948-85AB-E03C109B453C}"/>
              </a:ext>
            </a:extLst>
          </p:cNvPr>
          <p:cNvSpPr>
            <a:spLocks noGrp="1"/>
          </p:cNvSpPr>
          <p:nvPr>
            <p:ph type="title"/>
          </p:nvPr>
        </p:nvSpPr>
        <p:spPr>
          <a:xfrm>
            <a:off x="158047" y="533400"/>
            <a:ext cx="3746031" cy="6324600"/>
          </a:xfrm>
        </p:spPr>
        <p:txBody>
          <a:bodyPr>
            <a:normAutofit fontScale="90000"/>
          </a:bodyPr>
          <a:lstStyle/>
          <a:p>
            <a:pPr algn="ctr"/>
            <a:br>
              <a:rPr lang="en-US" sz="4800" cap="none" dirty="0"/>
            </a:br>
            <a:br>
              <a:rPr lang="en-US" sz="4800" cap="none" dirty="0"/>
            </a:br>
            <a:br>
              <a:rPr lang="en-US" sz="4800" cap="none" dirty="0"/>
            </a:br>
            <a:br>
              <a:rPr lang="en-US" cap="none" dirty="0"/>
            </a:br>
            <a:br>
              <a:rPr lang="en-US" cap="none" dirty="0"/>
            </a:br>
            <a:r>
              <a:rPr lang="en-US" sz="3100" cap="none" dirty="0">
                <a:latin typeface="Calibri" panose="020F0502020204030204" pitchFamily="34" charset="0"/>
                <a:ea typeface="Calibri" panose="020F0502020204030204" pitchFamily="34" charset="0"/>
                <a:cs typeface="Calibri" panose="020F0502020204030204" pitchFamily="34" charset="0"/>
              </a:rPr>
              <a:t>Access files, emails and M365 apps – anywhere and anytime with an internet connection and a smart device! </a:t>
            </a:r>
            <a:br>
              <a:rPr lang="en-US" cap="none" dirty="0"/>
            </a:br>
            <a:br>
              <a:rPr lang="en-US" cap="none" dirty="0"/>
            </a:br>
            <a:br>
              <a:rPr lang="en-US" cap="none" dirty="0"/>
            </a:br>
            <a:br>
              <a:rPr lang="en-US" cap="none" dirty="0"/>
            </a:br>
            <a:endParaRPr lang="en-US" dirty="0">
              <a:solidFill>
                <a:srgbClr val="FFFFFF"/>
              </a:solidFill>
            </a:endParaRPr>
          </a:p>
        </p:txBody>
      </p:sp>
      <p:sp>
        <p:nvSpPr>
          <p:cNvPr id="3" name="Content Placeholder 2">
            <a:extLst>
              <a:ext uri="{FF2B5EF4-FFF2-40B4-BE49-F238E27FC236}">
                <a16:creationId xmlns:a16="http://schemas.microsoft.com/office/drawing/2014/main" id="{8472AB5D-0B5E-EE35-FB18-6E841364F7EF}"/>
              </a:ext>
            </a:extLst>
          </p:cNvPr>
          <p:cNvSpPr>
            <a:spLocks noGrp="1"/>
          </p:cNvSpPr>
          <p:nvPr>
            <p:ph idx="1"/>
          </p:nvPr>
        </p:nvSpPr>
        <p:spPr>
          <a:xfrm>
            <a:off x="4192879" y="122817"/>
            <a:ext cx="7750882" cy="6475945"/>
          </a:xfrm>
        </p:spPr>
        <p:txBody>
          <a:bodyPr anchor="t">
            <a:normAutofit/>
          </a:bodyPr>
          <a:lstStyle/>
          <a:p>
            <a:pPr marL="0" indent="0">
              <a:buNone/>
            </a:pPr>
            <a:endParaRPr lang="en-US" sz="1600" dirty="0">
              <a:latin typeface="Calibri"/>
              <a:cs typeface="Calibri"/>
            </a:endParaRPr>
          </a:p>
          <a:p>
            <a:endParaRPr lang="en-US" sz="1600" i="1" dirty="0">
              <a:latin typeface="Calibri" panose="020F0502020204030204" pitchFamily="34" charset="0"/>
              <a:cs typeface="Calibri" panose="020F0502020204030204" pitchFamily="34" charset="0"/>
            </a:endParaRPr>
          </a:p>
          <a:p>
            <a:pPr marL="0" indent="0">
              <a:buNone/>
            </a:pPr>
            <a:endParaRPr lang="en-US" sz="1600" i="1" dirty="0">
              <a:latin typeface="Calibri" panose="020F0502020204030204" pitchFamily="34" charset="0"/>
              <a:cs typeface="Calibri" panose="020F0502020204030204" pitchFamily="34" charset="0"/>
            </a:endParaRPr>
          </a:p>
          <a:p>
            <a:endParaRPr lang="en-US" sz="1600" i="1" dirty="0">
              <a:solidFill>
                <a:schemeClr val="tx1"/>
              </a:solidFill>
              <a:latin typeface="Calibri" panose="020F0502020204030204" pitchFamily="34" charset="0"/>
              <a:cs typeface="Calibri" panose="020F0502020204030204" pitchFamily="34" charset="0"/>
            </a:endParaRPr>
          </a:p>
          <a:p>
            <a:endParaRPr lang="en-US" dirty="0"/>
          </a:p>
        </p:txBody>
      </p:sp>
      <p:sp>
        <p:nvSpPr>
          <p:cNvPr id="11" name="TextBox 10">
            <a:extLst>
              <a:ext uri="{FF2B5EF4-FFF2-40B4-BE49-F238E27FC236}">
                <a16:creationId xmlns:a16="http://schemas.microsoft.com/office/drawing/2014/main" id="{F6F5320F-5D3B-B35F-AA3A-A20765DFCA74}"/>
              </a:ext>
            </a:extLst>
          </p:cNvPr>
          <p:cNvSpPr txBox="1"/>
          <p:nvPr/>
        </p:nvSpPr>
        <p:spPr>
          <a:xfrm>
            <a:off x="2713910" y="2652904"/>
            <a:ext cx="3588587" cy="707886"/>
          </a:xfrm>
          <a:prstGeom prst="rect">
            <a:avLst/>
          </a:prstGeom>
          <a:noFill/>
        </p:spPr>
        <p:txBody>
          <a:bodyPr wrap="square">
            <a:spAutoFit/>
          </a:bodyPr>
          <a:lstStyle/>
          <a:p>
            <a:pPr algn="ctr"/>
            <a:endParaRPr lang="en-US" sz="2000" dirty="0"/>
          </a:p>
          <a:p>
            <a:pPr algn="ctr"/>
            <a:endParaRPr lang="en-US" sz="2000" dirty="0"/>
          </a:p>
        </p:txBody>
      </p:sp>
      <p:sp>
        <p:nvSpPr>
          <p:cNvPr id="14" name="TextBox 13">
            <a:extLst>
              <a:ext uri="{FF2B5EF4-FFF2-40B4-BE49-F238E27FC236}">
                <a16:creationId xmlns:a16="http://schemas.microsoft.com/office/drawing/2014/main" id="{78E8899E-AC55-775D-49AE-D8683FC77CD5}"/>
              </a:ext>
            </a:extLst>
          </p:cNvPr>
          <p:cNvSpPr txBox="1"/>
          <p:nvPr/>
        </p:nvSpPr>
        <p:spPr>
          <a:xfrm>
            <a:off x="4383434" y="1138874"/>
            <a:ext cx="7488615" cy="5539978"/>
          </a:xfrm>
          <a:prstGeom prst="rect">
            <a:avLst/>
          </a:prstGeom>
          <a:noFill/>
        </p:spPr>
        <p:txBody>
          <a:bodyPr wrap="square" lIns="91440" tIns="45720" rIns="91440" bIns="45720" rtlCol="0" anchor="t">
            <a:spAutoFit/>
          </a:bodyPr>
          <a:lstStyle/>
          <a:p>
            <a:endParaRPr lang="en-US" dirty="0"/>
          </a:p>
          <a:p>
            <a:pPr marL="285750" indent="-285750">
              <a:buFont typeface="Arial" panose="020B0604020202020204" pitchFamily="34" charset="0"/>
              <a:buChar char="•"/>
            </a:pPr>
            <a:r>
              <a:rPr lang="en-US" dirty="0"/>
              <a:t>All UMB employees have access to the full suite of Microsoft 365’s productivity applications like Word, PPT, Excel, and Copilot Chat AI.</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0" dirty="0">
                <a:solidFill>
                  <a:schemeClr val="tx1"/>
                </a:solidFill>
                <a:latin typeface="Calibri" panose="020F0502020204030204" pitchFamily="34" charset="0"/>
                <a:cs typeface="Calibri" panose="020F0502020204030204" pitchFamily="34" charset="0"/>
              </a:rPr>
              <a:t>Outlook email is UMB’S primary method of communication and information sharing with the community. </a:t>
            </a:r>
          </a:p>
          <a:p>
            <a:pPr marL="285750" indent="-285750">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pPr algn="ctr"/>
            <a:r>
              <a:rPr lang="en-US" sz="1800" b="1" u="sng" dirty="0">
                <a:latin typeface="Calibri" panose="020F0502020204030204" pitchFamily="34" charset="0"/>
                <a:cs typeface="Calibri" panose="020F0502020204030204" pitchFamily="34" charset="0"/>
              </a:rPr>
              <a:t>2 Ways </a:t>
            </a:r>
            <a:r>
              <a:rPr lang="en-US" b="1" u="sng" dirty="0">
                <a:latin typeface="Calibri" panose="020F0502020204030204" pitchFamily="34" charset="0"/>
                <a:cs typeface="Calibri" panose="020F0502020204030204" pitchFamily="34" charset="0"/>
              </a:rPr>
              <a:t>T</a:t>
            </a:r>
            <a:r>
              <a:rPr lang="en-US" sz="1800" b="1" u="sng" dirty="0">
                <a:latin typeface="Calibri" panose="020F0502020204030204" pitchFamily="34" charset="0"/>
                <a:cs typeface="Calibri" panose="020F0502020204030204" pitchFamily="34" charset="0"/>
              </a:rPr>
              <a:t>o A</a:t>
            </a:r>
            <a:r>
              <a:rPr lang="en-US" b="1" u="sng" dirty="0">
                <a:latin typeface="Calibri" panose="020F0502020204030204" pitchFamily="34" charset="0"/>
                <a:cs typeface="Calibri" panose="020F0502020204030204" pitchFamily="34" charset="0"/>
              </a:rPr>
              <a:t>ccess Microsoft 365 Apps: </a:t>
            </a:r>
          </a:p>
          <a:p>
            <a:endParaRPr lang="en-US" dirty="0">
              <a:latin typeface="Calibri" panose="020F0502020204030204" pitchFamily="34" charset="0"/>
              <a:cs typeface="Calibri" panose="020F0502020204030204" pitchFamily="34" charset="0"/>
            </a:endParaRPr>
          </a:p>
          <a:p>
            <a:r>
              <a:rPr lang="en-US" sz="2400" b="1" dirty="0">
                <a:solidFill>
                  <a:schemeClr val="tx1"/>
                </a:solidFill>
                <a:latin typeface="Calibri" panose="020F0502020204030204" pitchFamily="34" charset="0"/>
                <a:cs typeface="Calibri" panose="020F0502020204030204" pitchFamily="34" charset="0"/>
              </a:rPr>
              <a:t>Desktop/Client </a:t>
            </a:r>
          </a:p>
          <a:p>
            <a:pPr marL="1200150" lvl="2" indent="-285750">
              <a:buFont typeface="Arial" panose="020B0604020202020204" pitchFamily="34" charset="0"/>
              <a:buChar char="•"/>
            </a:pPr>
            <a:r>
              <a:rPr lang="en-US" dirty="0">
                <a:latin typeface="Calibri"/>
                <a:ea typeface="Calibri"/>
                <a:cs typeface="Calibri"/>
              </a:rPr>
              <a:t>Installed</a:t>
            </a:r>
            <a:r>
              <a:rPr lang="en-US" b="0" dirty="0">
                <a:latin typeface="Calibri"/>
                <a:ea typeface="Calibri"/>
                <a:cs typeface="Calibri"/>
              </a:rPr>
              <a:t> on all UMB issued devices </a:t>
            </a:r>
          </a:p>
          <a:p>
            <a:pPr marL="1200150" lvl="2" indent="-285750">
              <a:buFont typeface="Arial" panose="020B0604020202020204" pitchFamily="34" charset="0"/>
              <a:buChar char="•"/>
            </a:pPr>
            <a:r>
              <a:rPr lang="en-US" dirty="0">
                <a:latin typeface="Calibri"/>
                <a:ea typeface="Calibri"/>
                <a:cs typeface="Calibri"/>
              </a:rPr>
              <a:t>Full functionality</a:t>
            </a:r>
          </a:p>
          <a:p>
            <a:pPr marL="1200150" lvl="2" indent="-285750">
              <a:buFont typeface="Arial" panose="020B0604020202020204" pitchFamily="34" charset="0"/>
              <a:buChar char="•"/>
            </a:pPr>
            <a:r>
              <a:rPr lang="en-US" dirty="0">
                <a:latin typeface="Calibri"/>
                <a:ea typeface="Calibri"/>
                <a:cs typeface="Calibri"/>
              </a:rPr>
              <a:t>Needs to be installed on personal devices</a:t>
            </a:r>
          </a:p>
          <a:p>
            <a:pPr lvl="2"/>
            <a:endParaRPr lang="en-US" b="0" dirty="0">
              <a:solidFill>
                <a:schemeClr val="tx1"/>
              </a:solidFill>
              <a:latin typeface="Calibri" panose="020F0502020204030204" pitchFamily="34" charset="0"/>
              <a:cs typeface="Calibri" panose="020F0502020204030204" pitchFamily="34" charset="0"/>
            </a:endParaRPr>
          </a:p>
          <a:p>
            <a:r>
              <a:rPr lang="en-US" sz="2400" b="1" dirty="0">
                <a:latin typeface="Calibri" panose="020F0502020204030204" pitchFamily="34" charset="0"/>
                <a:cs typeface="Calibri" panose="020F0502020204030204" pitchFamily="34" charset="0"/>
              </a:rPr>
              <a:t>Online/Portal</a:t>
            </a:r>
          </a:p>
          <a:p>
            <a:pPr marL="1200150" lvl="2" indent="-285750">
              <a:buFont typeface="Arial" panose="020B0604020202020204" pitchFamily="34" charset="0"/>
              <a:buChar char="•"/>
            </a:pPr>
            <a:r>
              <a:rPr lang="en-US" dirty="0">
                <a:latin typeface="Calibri" panose="020F0502020204030204" pitchFamily="34" charset="0"/>
                <a:cs typeface="Calibri" panose="020F0502020204030204" pitchFamily="34" charset="0"/>
              </a:rPr>
              <a:t>Access through internet browser with </a:t>
            </a:r>
            <a:r>
              <a:rPr lang="en-US" sz="1800" dirty="0">
                <a:solidFill>
                  <a:srgbClr val="0070C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https://portal.office.com</a:t>
            </a:r>
            <a:endParaRPr lang="en-US" dirty="0">
              <a:latin typeface="Calibri" panose="020F0502020204030204" pitchFamily="34" charset="0"/>
              <a:cs typeface="Calibri" panose="020F0502020204030204" pitchFamily="34" charset="0"/>
            </a:endParaRPr>
          </a:p>
          <a:p>
            <a:pPr marL="1200150" lvl="2" indent="-285750">
              <a:buFont typeface="Arial" panose="020B0604020202020204" pitchFamily="34" charset="0"/>
              <a:buChar char="•"/>
            </a:pPr>
            <a:r>
              <a:rPr lang="en-US" dirty="0">
                <a:latin typeface="Calibri" panose="020F0502020204030204" pitchFamily="34" charset="0"/>
                <a:cs typeface="Calibri" panose="020F0502020204030204" pitchFamily="34" charset="0"/>
              </a:rPr>
              <a:t>Limited functionality</a:t>
            </a:r>
          </a:p>
          <a:p>
            <a:pPr marL="1200150" lvl="2" indent="-285750">
              <a:buFont typeface="Arial" panose="020B0604020202020204" pitchFamily="34" charset="0"/>
              <a:buChar char="•"/>
            </a:pPr>
            <a:r>
              <a:rPr lang="en-US" dirty="0">
                <a:latin typeface="Calibri" panose="020F0502020204030204" pitchFamily="34" charset="0"/>
                <a:cs typeface="Calibri" panose="020F0502020204030204" pitchFamily="34" charset="0"/>
              </a:rPr>
              <a:t>Download Client version here (on up to 5 personal devices!) </a:t>
            </a:r>
          </a:p>
          <a:p>
            <a:pPr lvl="2"/>
            <a:r>
              <a:rPr lang="en-US" dirty="0">
                <a:latin typeface="Calibri" panose="020F0502020204030204" pitchFamily="34" charset="0"/>
                <a:cs typeface="Calibri" panose="020F0502020204030204" pitchFamily="34" charset="0"/>
              </a:rPr>
              <a:t> </a:t>
            </a:r>
            <a:endParaRPr lang="en-US" dirty="0"/>
          </a:p>
        </p:txBody>
      </p:sp>
      <p:pic>
        <p:nvPicPr>
          <p:cNvPr id="12" name="Picture 11">
            <a:extLst>
              <a:ext uri="{FF2B5EF4-FFF2-40B4-BE49-F238E27FC236}">
                <a16:creationId xmlns:a16="http://schemas.microsoft.com/office/drawing/2014/main" id="{4AA3E5BC-7E87-0C3C-EA84-917C5D4564E0}"/>
              </a:ext>
            </a:extLst>
          </p:cNvPr>
          <p:cNvPicPr>
            <a:picLocks noChangeAspect="1"/>
          </p:cNvPicPr>
          <p:nvPr/>
        </p:nvPicPr>
        <p:blipFill>
          <a:blip r:embed="rId3"/>
          <a:stretch>
            <a:fillRect/>
          </a:stretch>
        </p:blipFill>
        <p:spPr>
          <a:xfrm>
            <a:off x="126500" y="1676925"/>
            <a:ext cx="3971101" cy="1228836"/>
          </a:xfrm>
          <a:prstGeom prst="rect">
            <a:avLst/>
          </a:prstGeom>
        </p:spPr>
      </p:pic>
      <p:pic>
        <p:nvPicPr>
          <p:cNvPr id="15" name="Picture 14" descr="A close up of a logo&#10;&#10;AI-generated content may be incorrect.">
            <a:extLst>
              <a:ext uri="{FF2B5EF4-FFF2-40B4-BE49-F238E27FC236}">
                <a16:creationId xmlns:a16="http://schemas.microsoft.com/office/drawing/2014/main" id="{8E70B9DC-BAB8-2687-7E43-84014D8822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5779" y="-136421"/>
            <a:ext cx="3820196" cy="2066202"/>
          </a:xfrm>
          <a:prstGeom prst="rect">
            <a:avLst/>
          </a:prstGeom>
          <a:effectLst>
            <a:outerShdw blurRad="50800" dist="38100" dir="10800000" algn="r" rotWithShape="0">
              <a:prstClr val="black">
                <a:alpha val="9000"/>
              </a:prstClr>
            </a:outerShdw>
          </a:effectLst>
        </p:spPr>
      </p:pic>
    </p:spTree>
    <p:extLst>
      <p:ext uri="{BB962C8B-B14F-4D97-AF65-F5344CB8AC3E}">
        <p14:creationId xmlns:p14="http://schemas.microsoft.com/office/powerpoint/2010/main" val="2023677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9EA750-5B91-0CD9-6BFF-1F269445A978}"/>
              </a:ext>
            </a:extLst>
          </p:cNvPr>
          <p:cNvPicPr>
            <a:picLocks noChangeAspect="1"/>
          </p:cNvPicPr>
          <p:nvPr/>
        </p:nvPicPr>
        <p:blipFill rotWithShape="1">
          <a:blip r:embed="rId2"/>
          <a:srcRect b="6837"/>
          <a:stretch/>
        </p:blipFill>
        <p:spPr>
          <a:xfrm>
            <a:off x="246784" y="245511"/>
            <a:ext cx="11698431" cy="6366977"/>
          </a:xfrm>
          <a:prstGeom prst="rect">
            <a:avLst/>
          </a:prstGeom>
          <a:effectLst>
            <a:outerShdw blurRad="63500" sx="102000" sy="102000" algn="ctr" rotWithShape="0">
              <a:prstClr val="black">
                <a:alpha val="40000"/>
              </a:prstClr>
            </a:outerShdw>
          </a:effectLst>
        </p:spPr>
      </p:pic>
      <p:sp>
        <p:nvSpPr>
          <p:cNvPr id="2" name="Oval 1">
            <a:extLst>
              <a:ext uri="{FF2B5EF4-FFF2-40B4-BE49-F238E27FC236}">
                <a16:creationId xmlns:a16="http://schemas.microsoft.com/office/drawing/2014/main" id="{C7F3D792-5EDB-FD16-CABC-910A00769E39}"/>
              </a:ext>
            </a:extLst>
          </p:cNvPr>
          <p:cNvSpPr/>
          <p:nvPr/>
        </p:nvSpPr>
        <p:spPr>
          <a:xfrm>
            <a:off x="9725025" y="1581150"/>
            <a:ext cx="1562100" cy="962025"/>
          </a:xfrm>
          <a:prstGeom prst="ellipse">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8AED0E6-B8BA-64FF-F4DB-A4A55BFAA96F}"/>
              </a:ext>
            </a:extLst>
          </p:cNvPr>
          <p:cNvSpPr/>
          <p:nvPr/>
        </p:nvSpPr>
        <p:spPr>
          <a:xfrm>
            <a:off x="333375" y="857250"/>
            <a:ext cx="495300" cy="504825"/>
          </a:xfrm>
          <a:prstGeom prst="ellipse">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9716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C262E-2266-4721-83BB-0AE674F7DBC0}"/>
              </a:ext>
            </a:extLst>
          </p:cNvPr>
          <p:cNvSpPr>
            <a:spLocks noGrp="1"/>
          </p:cNvSpPr>
          <p:nvPr>
            <p:ph type="title"/>
          </p:nvPr>
        </p:nvSpPr>
        <p:spPr>
          <a:xfrm>
            <a:off x="1350154" y="201061"/>
            <a:ext cx="9749564" cy="752475"/>
          </a:xfrm>
        </p:spPr>
        <p:txBody>
          <a:bodyPr>
            <a:noAutofit/>
          </a:bodyPr>
          <a:lstStyle/>
          <a:p>
            <a:pPr algn="ctr"/>
            <a:r>
              <a:rPr lang="en-US" cap="none" dirty="0"/>
              <a:t>Microsoft 365 File Storage Best Practices</a:t>
            </a:r>
          </a:p>
        </p:txBody>
      </p:sp>
      <p:sp>
        <p:nvSpPr>
          <p:cNvPr id="3" name="Content Placeholder 2">
            <a:extLst>
              <a:ext uri="{FF2B5EF4-FFF2-40B4-BE49-F238E27FC236}">
                <a16:creationId xmlns:a16="http://schemas.microsoft.com/office/drawing/2014/main" id="{765BC1DF-FBBE-BE87-91B6-53B08FBF79F3}"/>
              </a:ext>
            </a:extLst>
          </p:cNvPr>
          <p:cNvSpPr>
            <a:spLocks noGrp="1"/>
          </p:cNvSpPr>
          <p:nvPr>
            <p:ph idx="1"/>
          </p:nvPr>
        </p:nvSpPr>
        <p:spPr>
          <a:xfrm>
            <a:off x="1451579" y="1158476"/>
            <a:ext cx="10314323" cy="4307869"/>
          </a:xfrm>
        </p:spPr>
        <p:txBody>
          <a:bodyPr>
            <a:noAutofit/>
          </a:bodyPr>
          <a:lstStyle/>
          <a:p>
            <a:pPr marL="0" marR="0" indent="0">
              <a:lnSpc>
                <a:spcPct val="107000"/>
              </a:lnSpc>
              <a:spcBef>
                <a:spcPts val="0"/>
              </a:spcBef>
              <a:spcAft>
                <a:spcPts val="800"/>
              </a:spcAft>
              <a:buNone/>
            </a:pPr>
            <a:r>
              <a:rPr lang="en-US" b="1" dirty="0">
                <a:effectLst/>
                <a:latin typeface="Calibri" panose="020F0502020204030204" pitchFamily="34" charset="0"/>
                <a:ea typeface="Calibri" panose="020F0502020204030204" pitchFamily="34" charset="0"/>
                <a:cs typeface="Calibri" panose="020F0502020204030204" pitchFamily="34" charset="0"/>
              </a:rPr>
              <a:t>OneDrive</a:t>
            </a:r>
            <a:r>
              <a:rPr lang="en-US" dirty="0">
                <a:effectLst/>
                <a:latin typeface="Calibri" panose="020F0502020204030204" pitchFamily="34" charset="0"/>
                <a:ea typeface="Calibri" panose="020F0502020204030204" pitchFamily="34" charset="0"/>
                <a:cs typeface="Calibri" panose="020F0502020204030204" pitchFamily="34" charset="0"/>
              </a:rPr>
              <a:t> </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Used for personal work files that only the employee needs to access</a:t>
            </a:r>
          </a:p>
          <a:p>
            <a:pPr marL="342900" marR="0" lvl="0" indent="-342900">
              <a:lnSpc>
                <a:spcPct val="107000"/>
              </a:lnSpc>
              <a:spcBef>
                <a:spcPts val="0"/>
              </a:spcBef>
              <a:spcAft>
                <a:spcPts val="80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File Sharing from OneDrive is NOT recommended and should only be used on a limited / short term basis if necessary. </a:t>
            </a:r>
          </a:p>
          <a:p>
            <a:pPr marL="342900" marR="0" lvl="0" indent="-342900">
              <a:lnSpc>
                <a:spcPct val="107000"/>
              </a:lnSpc>
              <a:spcBef>
                <a:spcPts val="0"/>
              </a:spcBef>
              <a:spcAft>
                <a:spcPts val="8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Calibri" panose="020F0502020204030204" pitchFamily="34" charset="0"/>
              </a:rPr>
              <a:t>For additional information visit: </a:t>
            </a:r>
            <a:r>
              <a:rPr lang="en-US" dirty="0">
                <a:latin typeface="Calibri" panose="020F0502020204030204" pitchFamily="34" charset="0"/>
                <a:cs typeface="Calibri" panose="020F0502020204030204" pitchFamily="34" charset="0"/>
                <a:hlinkClick r:id="rId2"/>
              </a:rPr>
              <a:t>https://www.umaryland.edu/office365/onedrive-for-business/</a:t>
            </a:r>
            <a:endParaRPr lang="en-US" dirty="0">
              <a:latin typeface="Calibri" panose="020F0502020204030204" pitchFamily="34" charset="0"/>
              <a:cs typeface="Calibri" panose="020F0502020204030204" pitchFamily="34" charset="0"/>
            </a:endParaRPr>
          </a:p>
          <a:p>
            <a:pPr marL="0" marR="0" lvl="0" indent="0">
              <a:lnSpc>
                <a:spcPct val="107000"/>
              </a:lnSpc>
              <a:spcBef>
                <a:spcPts val="0"/>
              </a:spcBef>
              <a:spcAft>
                <a:spcPts val="800"/>
              </a:spcAft>
              <a:buNone/>
            </a:pPr>
            <a:endParaRPr lang="en-US" dirty="0">
              <a:latin typeface="Calibri" panose="020F0502020204030204" pitchFamily="34" charset="0"/>
              <a:cs typeface="Calibri" panose="020F0502020204030204" pitchFamily="34" charset="0"/>
            </a:endParaRPr>
          </a:p>
          <a:p>
            <a:pPr marL="0" marR="0" lvl="0" indent="0">
              <a:lnSpc>
                <a:spcPct val="107000"/>
              </a:lnSpc>
              <a:spcBef>
                <a:spcPts val="0"/>
              </a:spcBef>
              <a:spcAft>
                <a:spcPts val="800"/>
              </a:spcAft>
              <a:buNone/>
            </a:pPr>
            <a:r>
              <a:rPr lang="en-US" b="1" dirty="0">
                <a:effectLst/>
                <a:latin typeface="Calibri" panose="020F0502020204030204" pitchFamily="34" charset="0"/>
                <a:ea typeface="Calibri" panose="020F0502020204030204" pitchFamily="34" charset="0"/>
                <a:cs typeface="Calibri" panose="020F0502020204030204" pitchFamily="34" charset="0"/>
              </a:rPr>
              <a:t>SharePoint </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Used for any work file that requires interaction (access, viewing, editing, sharing)</a:t>
            </a:r>
          </a:p>
          <a:p>
            <a:pPr marL="342900" marR="0" lvl="0" indent="-342900">
              <a:lnSpc>
                <a:spcPct val="107000"/>
              </a:lnSpc>
              <a:spcBef>
                <a:spcPts val="0"/>
              </a:spcBef>
              <a:spcAft>
                <a:spcPts val="80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File collaboration is encouraged and supported through Teams. Each Team has its own SharePoint Site which serves as a document library for everyone on that Team. </a:t>
            </a:r>
          </a:p>
          <a:p>
            <a:pPr marL="342900" marR="0" lvl="0" indent="-342900">
              <a:lnSpc>
                <a:spcPct val="107000"/>
              </a:lnSpc>
              <a:spcBef>
                <a:spcPts val="0"/>
              </a:spcBef>
              <a:spcAft>
                <a:spcPts val="8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Calibri" panose="020F0502020204030204" pitchFamily="34" charset="0"/>
              </a:rPr>
              <a:t>For additional information visit: </a:t>
            </a:r>
            <a:r>
              <a:rPr lang="en-US" dirty="0">
                <a:latin typeface="Calibri" panose="020F0502020204030204" pitchFamily="34" charset="0"/>
                <a:ea typeface="Calibri" panose="020F0502020204030204" pitchFamily="34" charset="0"/>
                <a:cs typeface="Calibri" panose="020F0502020204030204" pitchFamily="34" charset="0"/>
                <a:hlinkClick r:id="rId3"/>
              </a:rPr>
              <a:t>https://www.umaryland.edu/office365/sharepoint/</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880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F77E2-7155-03A0-AD1F-CB0AE08BF3B8}"/>
              </a:ext>
            </a:extLst>
          </p:cNvPr>
          <p:cNvSpPr>
            <a:spLocks noGrp="1"/>
          </p:cNvSpPr>
          <p:nvPr>
            <p:ph type="title"/>
          </p:nvPr>
        </p:nvSpPr>
        <p:spPr>
          <a:xfrm>
            <a:off x="3091991" y="156374"/>
            <a:ext cx="5410986" cy="1049235"/>
          </a:xfrm>
        </p:spPr>
        <p:txBody>
          <a:bodyPr/>
          <a:lstStyle/>
          <a:p>
            <a:pPr algn="ctr"/>
            <a:r>
              <a:rPr lang="en-US" dirty="0"/>
              <a:t>AI </a:t>
            </a:r>
            <a:r>
              <a:rPr lang="en-US" cap="none" dirty="0"/>
              <a:t>at</a:t>
            </a:r>
            <a:r>
              <a:rPr lang="en-US" dirty="0"/>
              <a:t> UMB - </a:t>
            </a:r>
            <a:r>
              <a:rPr lang="en-US" cap="none" dirty="0"/>
              <a:t>Copilot Chat </a:t>
            </a:r>
            <a:endParaRPr lang="en-US" dirty="0"/>
          </a:p>
        </p:txBody>
      </p:sp>
      <p:sp>
        <p:nvSpPr>
          <p:cNvPr id="3" name="Content Placeholder 2">
            <a:extLst>
              <a:ext uri="{FF2B5EF4-FFF2-40B4-BE49-F238E27FC236}">
                <a16:creationId xmlns:a16="http://schemas.microsoft.com/office/drawing/2014/main" id="{55983A12-6C26-C303-3528-282935DF428A}"/>
              </a:ext>
            </a:extLst>
          </p:cNvPr>
          <p:cNvSpPr>
            <a:spLocks noGrp="1"/>
          </p:cNvSpPr>
          <p:nvPr>
            <p:ph idx="1"/>
          </p:nvPr>
        </p:nvSpPr>
        <p:spPr>
          <a:xfrm>
            <a:off x="1225486" y="876694"/>
            <a:ext cx="10067826" cy="4589652"/>
          </a:xfrm>
        </p:spPr>
        <p:txBody>
          <a:bodyPr>
            <a:normAutofit fontScale="92500" lnSpcReduction="20000"/>
          </a:bodyPr>
          <a:lstStyle/>
          <a:p>
            <a:r>
              <a:rPr lang="en-US" dirty="0"/>
              <a:t>Microsoft Copilot Chat is a generative AI chat search tool accessible through any web browser. It provides enhanced security and privacy features and is available to all UMB  students and employees.</a:t>
            </a:r>
          </a:p>
          <a:p>
            <a:pPr marL="0" indent="0">
              <a:buNone/>
            </a:pPr>
            <a:endParaRPr lang="en-US" dirty="0"/>
          </a:p>
          <a:p>
            <a:r>
              <a:rPr lang="en-US" dirty="0"/>
              <a:t>Copilot Chat allows users to search for information, generate text such as emails, outlines, summaries, and create images based on text/voice prompts.</a:t>
            </a:r>
          </a:p>
          <a:p>
            <a:pPr marL="0" indent="0">
              <a:buNone/>
            </a:pPr>
            <a:endParaRPr lang="en-US" dirty="0"/>
          </a:p>
          <a:p>
            <a:r>
              <a:rPr lang="en-US" b="1" dirty="0"/>
              <a:t>You must be signed-in to Copilot Chat</a:t>
            </a:r>
            <a:r>
              <a:rPr lang="en-US" dirty="0"/>
              <a:t>. By using your UMB credentials to access Copilot Chat you are ensuring that your data and UMB's data is protected in a secure search environment. </a:t>
            </a:r>
          </a:p>
          <a:p>
            <a:pPr marL="0" indent="0">
              <a:buNone/>
            </a:pPr>
            <a:endParaRPr lang="en-US" dirty="0"/>
          </a:p>
          <a:p>
            <a:pPr marL="0" indent="0" algn="ctr">
              <a:buNone/>
            </a:pPr>
            <a:r>
              <a:rPr lang="en-US" dirty="0"/>
              <a:t>For more information visit CITS Training Resources: </a:t>
            </a:r>
          </a:p>
          <a:p>
            <a:pPr marL="0" indent="0" algn="ctr">
              <a:buNone/>
            </a:pPr>
            <a:r>
              <a:rPr lang="en-US" dirty="0">
                <a:hlinkClick r:id="rId2"/>
              </a:rPr>
              <a:t>https://www.umaryland.edu/cits/training/microsoft-365/copilot/</a:t>
            </a:r>
            <a:endParaRPr lang="en-US" dirty="0"/>
          </a:p>
          <a:p>
            <a:pPr marL="0" indent="0">
              <a:buNone/>
            </a:pPr>
            <a:endParaRPr lang="en-US" dirty="0"/>
          </a:p>
        </p:txBody>
      </p:sp>
    </p:spTree>
    <p:extLst>
      <p:ext uri="{BB962C8B-B14F-4D97-AF65-F5344CB8AC3E}">
        <p14:creationId xmlns:p14="http://schemas.microsoft.com/office/powerpoint/2010/main" val="2755965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4218A-26AA-0F05-7AD5-18FFCF124D55}"/>
              </a:ext>
            </a:extLst>
          </p:cNvPr>
          <p:cNvSpPr>
            <a:spLocks noGrp="1"/>
          </p:cNvSpPr>
          <p:nvPr>
            <p:ph type="title"/>
          </p:nvPr>
        </p:nvSpPr>
        <p:spPr>
          <a:xfrm>
            <a:off x="3145523" y="161925"/>
            <a:ext cx="4863249" cy="752475"/>
          </a:xfrm>
        </p:spPr>
        <p:txBody>
          <a:bodyPr>
            <a:normAutofit/>
          </a:bodyPr>
          <a:lstStyle/>
          <a:p>
            <a:pPr algn="ctr"/>
            <a:r>
              <a:rPr lang="en-US" cap="none" dirty="0" err="1"/>
              <a:t>Eduroam</a:t>
            </a:r>
            <a:r>
              <a:rPr lang="en-US" cap="none" dirty="0"/>
              <a:t> Wireless Access</a:t>
            </a:r>
          </a:p>
        </p:txBody>
      </p:sp>
      <p:grpSp>
        <p:nvGrpSpPr>
          <p:cNvPr id="4" name="Group 3">
            <a:extLst>
              <a:ext uri="{FF2B5EF4-FFF2-40B4-BE49-F238E27FC236}">
                <a16:creationId xmlns:a16="http://schemas.microsoft.com/office/drawing/2014/main" id="{7CFC5AD6-C082-EC9D-FC76-CB7820DA07B1}"/>
              </a:ext>
            </a:extLst>
          </p:cNvPr>
          <p:cNvGrpSpPr/>
          <p:nvPr/>
        </p:nvGrpSpPr>
        <p:grpSpPr>
          <a:xfrm>
            <a:off x="1717905" y="896129"/>
            <a:ext cx="9121615" cy="4228333"/>
            <a:chOff x="2301361" y="1166643"/>
            <a:chExt cx="7754889" cy="3707607"/>
          </a:xfrm>
          <a:solidFill>
            <a:schemeClr val="bg1">
              <a:lumMod val="95000"/>
            </a:schemeClr>
          </a:solidFill>
          <a:effectLst>
            <a:outerShdw blurRad="63500" sx="102000" sy="102000" algn="ctr" rotWithShape="0">
              <a:prstClr val="black">
                <a:alpha val="40000"/>
              </a:prstClr>
            </a:outerShdw>
          </a:effectLst>
        </p:grpSpPr>
        <p:grpSp>
          <p:nvGrpSpPr>
            <p:cNvPr id="5" name="Group 4">
              <a:extLst>
                <a:ext uri="{FF2B5EF4-FFF2-40B4-BE49-F238E27FC236}">
                  <a16:creationId xmlns:a16="http://schemas.microsoft.com/office/drawing/2014/main" id="{52E17E5C-8D3A-46F6-4BA0-6E845F91A236}"/>
                </a:ext>
              </a:extLst>
            </p:cNvPr>
            <p:cNvGrpSpPr/>
            <p:nvPr/>
          </p:nvGrpSpPr>
          <p:grpSpPr>
            <a:xfrm>
              <a:off x="2301361" y="1166643"/>
              <a:ext cx="7754889" cy="3707607"/>
              <a:chOff x="2301361" y="1145605"/>
              <a:chExt cx="7754889" cy="3707607"/>
            </a:xfrm>
            <a:grpFill/>
          </p:grpSpPr>
          <p:grpSp>
            <p:nvGrpSpPr>
              <p:cNvPr id="7" name="Group 6">
                <a:extLst>
                  <a:ext uri="{FF2B5EF4-FFF2-40B4-BE49-F238E27FC236}">
                    <a16:creationId xmlns:a16="http://schemas.microsoft.com/office/drawing/2014/main" id="{555F24BE-F687-661E-5C10-1804FE106FE1}"/>
                  </a:ext>
                </a:extLst>
              </p:cNvPr>
              <p:cNvGrpSpPr/>
              <p:nvPr/>
            </p:nvGrpSpPr>
            <p:grpSpPr>
              <a:xfrm>
                <a:off x="2301361" y="1145605"/>
                <a:ext cx="7754889" cy="3094835"/>
                <a:chOff x="2247254" y="945397"/>
                <a:chExt cx="7754889" cy="3094835"/>
              </a:xfrm>
              <a:grpFill/>
            </p:grpSpPr>
            <p:sp>
              <p:nvSpPr>
                <p:cNvPr id="9" name="Rectangle: Rounded Corners 8">
                  <a:extLst>
                    <a:ext uri="{FF2B5EF4-FFF2-40B4-BE49-F238E27FC236}">
                      <a16:creationId xmlns:a16="http://schemas.microsoft.com/office/drawing/2014/main" id="{0B6372D6-B152-65F3-35F9-7DAD66E241A9}"/>
                    </a:ext>
                  </a:extLst>
                </p:cNvPr>
                <p:cNvSpPr/>
                <p:nvPr/>
              </p:nvSpPr>
              <p:spPr>
                <a:xfrm>
                  <a:off x="2247254" y="945397"/>
                  <a:ext cx="7754889" cy="785882"/>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Eduroam</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(or Education Roaming) was developed for International Research and the Education Community and has allowed the University to enhance its wireless network.</a:t>
                  </a:r>
                  <a:endParaRPr lang="en-US" dirty="0">
                    <a:solidFill>
                      <a:schemeClr val="tx1"/>
                    </a:solidFill>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1AE45F99-04ED-49C5-B344-5A28E679772A}"/>
                    </a:ext>
                  </a:extLst>
                </p:cNvPr>
                <p:cNvSpPr/>
                <p:nvPr/>
              </p:nvSpPr>
              <p:spPr>
                <a:xfrm>
                  <a:off x="2247254" y="2696625"/>
                  <a:ext cx="7754889" cy="596215"/>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err="1">
                      <a:solidFill>
                        <a:schemeClr val="tx1"/>
                      </a:solidFill>
                      <a:latin typeface="Calibri" panose="020F0502020204030204" pitchFamily="34" charset="0"/>
                      <a:cs typeface="Calibri" panose="020F0502020204030204" pitchFamily="34" charset="0"/>
                    </a:rPr>
                    <a:t>Eduroam</a:t>
                  </a:r>
                  <a:r>
                    <a:rPr lang="en-US" sz="1400">
                      <a:solidFill>
                        <a:schemeClr val="tx1"/>
                      </a:solidFill>
                      <a:latin typeface="Calibri" panose="020F0502020204030204" pitchFamily="34" charset="0"/>
                      <a:cs typeface="Calibri" panose="020F0502020204030204" pitchFamily="34" charset="0"/>
                    </a:rPr>
                    <a:t> Wireless is the preferred connection on campus as it is part of the University’s Network and will grant you faster access to multiple websites and applications</a:t>
                  </a:r>
                </a:p>
              </p:txBody>
            </p:sp>
            <p:sp>
              <p:nvSpPr>
                <p:cNvPr id="11" name="Rectangle: Rounded Corners 10">
                  <a:extLst>
                    <a:ext uri="{FF2B5EF4-FFF2-40B4-BE49-F238E27FC236}">
                      <a16:creationId xmlns:a16="http://schemas.microsoft.com/office/drawing/2014/main" id="{9C07E64E-B27E-1B75-C7C4-DE818E90C855}"/>
                    </a:ext>
                  </a:extLst>
                </p:cNvPr>
                <p:cNvSpPr/>
                <p:nvPr/>
              </p:nvSpPr>
              <p:spPr>
                <a:xfrm>
                  <a:off x="2247254" y="3444017"/>
                  <a:ext cx="7754889" cy="596215"/>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solidFill>
                      <a:latin typeface="Calibri" panose="020F0502020204030204" pitchFamily="34" charset="0"/>
                      <a:cs typeface="Calibri" panose="020F0502020204030204" pitchFamily="34" charset="0"/>
                    </a:rPr>
                    <a:t>Once connected you are registered and connected to </a:t>
                  </a:r>
                  <a:r>
                    <a:rPr lang="en-US" sz="1400" dirty="0" err="1">
                      <a:solidFill>
                        <a:schemeClr val="tx1"/>
                      </a:solidFill>
                      <a:latin typeface="Calibri" panose="020F0502020204030204" pitchFamily="34" charset="0"/>
                      <a:cs typeface="Calibri" panose="020F0502020204030204" pitchFamily="34" charset="0"/>
                    </a:rPr>
                    <a:t>Eduroam</a:t>
                  </a:r>
                  <a:r>
                    <a:rPr lang="en-US" sz="1400" dirty="0">
                      <a:solidFill>
                        <a:schemeClr val="tx1"/>
                      </a:solidFill>
                      <a:latin typeface="Calibri" panose="020F0502020204030204" pitchFamily="34" charset="0"/>
                      <a:cs typeface="Calibri" panose="020F0502020204030204" pitchFamily="34" charset="0"/>
                    </a:rPr>
                    <a:t>, you can actually connect to </a:t>
                  </a:r>
                  <a:r>
                    <a:rPr lang="en-US" sz="1400" dirty="0" err="1">
                      <a:solidFill>
                        <a:schemeClr val="tx1"/>
                      </a:solidFill>
                      <a:latin typeface="Calibri" panose="020F0502020204030204" pitchFamily="34" charset="0"/>
                      <a:cs typeface="Calibri" panose="020F0502020204030204" pitchFamily="34" charset="0"/>
                    </a:rPr>
                    <a:t>Eduroam</a:t>
                  </a:r>
                  <a:r>
                    <a:rPr lang="en-US" sz="1400" dirty="0">
                      <a:solidFill>
                        <a:schemeClr val="tx1"/>
                      </a:solidFill>
                      <a:latin typeface="Calibri" panose="020F0502020204030204" pitchFamily="34" charset="0"/>
                      <a:cs typeface="Calibri" panose="020F0502020204030204" pitchFamily="34" charset="0"/>
                    </a:rPr>
                    <a:t> at any UM Institution that offers it as well!</a:t>
                  </a:r>
                </a:p>
              </p:txBody>
            </p:sp>
          </p:grpSp>
          <p:sp>
            <p:nvSpPr>
              <p:cNvPr id="8" name="Rectangle: Rounded Corners 7">
                <a:extLst>
                  <a:ext uri="{FF2B5EF4-FFF2-40B4-BE49-F238E27FC236}">
                    <a16:creationId xmlns:a16="http://schemas.microsoft.com/office/drawing/2014/main" id="{D47265E6-A61E-AE2B-D56B-D8705DB7A4AE}"/>
                  </a:ext>
                </a:extLst>
              </p:cNvPr>
              <p:cNvSpPr/>
              <p:nvPr/>
            </p:nvSpPr>
            <p:spPr>
              <a:xfrm>
                <a:off x="2301361" y="4391618"/>
                <a:ext cx="7754889" cy="461594"/>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solidFill>
                    <a:latin typeface="Calibri" panose="020F0502020204030204" pitchFamily="34" charset="0"/>
                    <a:cs typeface="Calibri" panose="020F0502020204030204" pitchFamily="34" charset="0"/>
                  </a:rPr>
                  <a:t>For more information visit: </a:t>
                </a:r>
                <a:r>
                  <a:rPr lang="en-US" sz="1400" dirty="0">
                    <a:solidFill>
                      <a:srgbClr val="0070C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https://www.umaryland.edu/cits/services/eduroam/</a:t>
                </a:r>
                <a:endParaRPr lang="en-US" sz="1400" dirty="0">
                  <a:solidFill>
                    <a:srgbClr val="0070C0"/>
                  </a:solidFill>
                  <a:latin typeface="Calibri" panose="020F0502020204030204" pitchFamily="34" charset="0"/>
                  <a:cs typeface="Calibri" panose="020F0502020204030204" pitchFamily="34" charset="0"/>
                </a:endParaRPr>
              </a:p>
            </p:txBody>
          </p:sp>
        </p:grpSp>
        <p:sp>
          <p:nvSpPr>
            <p:cNvPr id="6" name="Rectangle: Rounded Corners 5">
              <a:extLst>
                <a:ext uri="{FF2B5EF4-FFF2-40B4-BE49-F238E27FC236}">
                  <a16:creationId xmlns:a16="http://schemas.microsoft.com/office/drawing/2014/main" id="{61BAF5CB-0456-4852-FCA7-032772A91EA6}"/>
                </a:ext>
              </a:extLst>
            </p:cNvPr>
            <p:cNvSpPr/>
            <p:nvPr/>
          </p:nvSpPr>
          <p:spPr>
            <a:xfrm>
              <a:off x="2301361" y="2147406"/>
              <a:ext cx="7754889" cy="661487"/>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err="1">
                  <a:solidFill>
                    <a:schemeClr val="tx1"/>
                  </a:solidFill>
                  <a:latin typeface="Calibri" panose="020F0502020204030204" pitchFamily="34" charset="0"/>
                  <a:cs typeface="Calibri" panose="020F0502020204030204" pitchFamily="34" charset="0"/>
                </a:rPr>
                <a:t>Eduroam</a:t>
              </a:r>
              <a:r>
                <a:rPr lang="en-US" sz="1400" dirty="0">
                  <a:solidFill>
                    <a:schemeClr val="tx1"/>
                  </a:solidFill>
                  <a:latin typeface="Calibri" panose="020F0502020204030204" pitchFamily="34" charset="0"/>
                  <a:cs typeface="Calibri" panose="020F0502020204030204" pitchFamily="34" charset="0"/>
                </a:rPr>
                <a:t> allows students, faculty, and staff from participating institutions to obtain internet connectivity across campus and when visiting other participating institutions by utilizing their </a:t>
              </a:r>
              <a:r>
                <a:rPr lang="en-US" sz="1400" dirty="0" err="1">
                  <a:solidFill>
                    <a:schemeClr val="tx1"/>
                  </a:solidFill>
                  <a:latin typeface="Calibri" panose="020F0502020204030204" pitchFamily="34" charset="0"/>
                  <a:cs typeface="Calibri" panose="020F0502020204030204" pitchFamily="34" charset="0"/>
                </a:rPr>
                <a:t>UMaryland</a:t>
              </a:r>
              <a:r>
                <a:rPr lang="en-US" sz="1400" dirty="0">
                  <a:solidFill>
                    <a:schemeClr val="tx1"/>
                  </a:solidFill>
                  <a:latin typeface="Calibri" panose="020F0502020204030204" pitchFamily="34" charset="0"/>
                  <a:cs typeface="Calibri" panose="020F0502020204030204" pitchFamily="34" charset="0"/>
                </a:rPr>
                <a:t> Email login on their laptop or smartphone.</a:t>
              </a:r>
            </a:p>
          </p:txBody>
        </p:sp>
      </p:grpSp>
      <p:pic>
        <p:nvPicPr>
          <p:cNvPr id="12" name="Graphic 11" descr="Wireless router with solid fill">
            <a:extLst>
              <a:ext uri="{FF2B5EF4-FFF2-40B4-BE49-F238E27FC236}">
                <a16:creationId xmlns:a16="http://schemas.microsoft.com/office/drawing/2014/main" id="{97BDFF85-0995-F70D-C645-F9F9EA2FFB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235" y="0"/>
            <a:ext cx="914400" cy="914400"/>
          </a:xfrm>
          <a:prstGeom prst="rect">
            <a:avLst/>
          </a:prstGeom>
        </p:spPr>
      </p:pic>
      <p:pic>
        <p:nvPicPr>
          <p:cNvPr id="13" name="Picture 12">
            <a:extLst>
              <a:ext uri="{FF2B5EF4-FFF2-40B4-BE49-F238E27FC236}">
                <a16:creationId xmlns:a16="http://schemas.microsoft.com/office/drawing/2014/main" id="{FA44DCE5-9524-BEC4-4EA8-3BFDD97BEC6E}"/>
              </a:ext>
            </a:extLst>
          </p:cNvPr>
          <p:cNvPicPr>
            <a:picLocks noChangeAspect="1"/>
          </p:cNvPicPr>
          <p:nvPr/>
        </p:nvPicPr>
        <p:blipFill>
          <a:blip r:embed="rId5"/>
          <a:stretch>
            <a:fillRect/>
          </a:stretch>
        </p:blipFill>
        <p:spPr>
          <a:xfrm>
            <a:off x="4617872" y="5266546"/>
            <a:ext cx="3390900" cy="14478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85087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27AD-65D1-97B4-089F-AB9D983BAF28}"/>
              </a:ext>
            </a:extLst>
          </p:cNvPr>
          <p:cNvSpPr>
            <a:spLocks noGrp="1"/>
          </p:cNvSpPr>
          <p:nvPr>
            <p:ph type="title"/>
          </p:nvPr>
        </p:nvSpPr>
        <p:spPr>
          <a:xfrm>
            <a:off x="3591426" y="141463"/>
            <a:ext cx="5201858" cy="752475"/>
          </a:xfrm>
        </p:spPr>
        <p:txBody>
          <a:bodyPr>
            <a:noAutofit/>
          </a:bodyPr>
          <a:lstStyle/>
          <a:p>
            <a:r>
              <a:rPr lang="en-US" cap="none" dirty="0"/>
              <a:t>Conferencing Software</a:t>
            </a:r>
          </a:p>
        </p:txBody>
      </p:sp>
      <p:grpSp>
        <p:nvGrpSpPr>
          <p:cNvPr id="4" name="Group 3">
            <a:extLst>
              <a:ext uri="{FF2B5EF4-FFF2-40B4-BE49-F238E27FC236}">
                <a16:creationId xmlns:a16="http://schemas.microsoft.com/office/drawing/2014/main" id="{208AF313-71C7-769E-6220-9315498F80A5}"/>
              </a:ext>
            </a:extLst>
          </p:cNvPr>
          <p:cNvGrpSpPr/>
          <p:nvPr/>
        </p:nvGrpSpPr>
        <p:grpSpPr>
          <a:xfrm>
            <a:off x="961534" y="1152002"/>
            <a:ext cx="6671894" cy="4288024"/>
            <a:chOff x="1558637" y="1169421"/>
            <a:chExt cx="7501280" cy="2892910"/>
          </a:xfrm>
        </p:grpSpPr>
        <p:sp>
          <p:nvSpPr>
            <p:cNvPr id="5" name="Rectangle: Rounded Corners 4">
              <a:extLst>
                <a:ext uri="{FF2B5EF4-FFF2-40B4-BE49-F238E27FC236}">
                  <a16:creationId xmlns:a16="http://schemas.microsoft.com/office/drawing/2014/main" id="{493E1643-BBDD-05EA-F8EF-794642C306AA}"/>
                </a:ext>
              </a:extLst>
            </p:cNvPr>
            <p:cNvSpPr/>
            <p:nvPr/>
          </p:nvSpPr>
          <p:spPr>
            <a:xfrm>
              <a:off x="1558637" y="1169421"/>
              <a:ext cx="7501280" cy="1374965"/>
            </a:xfrm>
            <a:prstGeom prst="roundRect">
              <a:avLst/>
            </a:prstGeom>
            <a:solidFill>
              <a:schemeClr val="bg1">
                <a:lumMod val="95000"/>
              </a:schemeClr>
            </a:solidFill>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8CFE1755-C233-51D2-443B-9118477D337C}"/>
                </a:ext>
              </a:extLst>
            </p:cNvPr>
            <p:cNvSpPr/>
            <p:nvPr/>
          </p:nvSpPr>
          <p:spPr>
            <a:xfrm>
              <a:off x="1657421" y="1260370"/>
              <a:ext cx="1926607" cy="1209561"/>
            </a:xfrm>
            <a:prstGeom prst="roundRect">
              <a:avLst/>
            </a:prstGeom>
            <a:blipFill rotWithShape="1">
              <a:blip r:embed="rId2">
                <a:extLst>
                  <a:ext uri="{28A0092B-C50C-407E-A947-70E740481C1C}">
                    <a14:useLocalDpi xmlns:a14="http://schemas.microsoft.com/office/drawing/2010/main" val="0"/>
                  </a:ext>
                </a:extLst>
              </a:blip>
              <a:srcRect/>
              <a:stretch>
                <a:fillRect l="-11000" r="-1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7" name="Rectangle: Rounded Corners 6">
              <a:extLst>
                <a:ext uri="{FF2B5EF4-FFF2-40B4-BE49-F238E27FC236}">
                  <a16:creationId xmlns:a16="http://schemas.microsoft.com/office/drawing/2014/main" id="{7AE1398D-C12C-A764-6EAD-0C5FBE95A1E2}"/>
                </a:ext>
              </a:extLst>
            </p:cNvPr>
            <p:cNvSpPr/>
            <p:nvPr/>
          </p:nvSpPr>
          <p:spPr>
            <a:xfrm>
              <a:off x="1558637" y="2687366"/>
              <a:ext cx="7501280" cy="1374965"/>
            </a:xfrm>
            <a:prstGeom prst="roundRect">
              <a:avLst/>
            </a:prstGeom>
            <a:solidFill>
              <a:schemeClr val="bg1">
                <a:lumMod val="95000"/>
              </a:schemeClr>
            </a:solidFill>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729F8A91-406B-D082-EC06-A80BADAF6F71}"/>
                </a:ext>
              </a:extLst>
            </p:cNvPr>
            <p:cNvSpPr/>
            <p:nvPr/>
          </p:nvSpPr>
          <p:spPr>
            <a:xfrm>
              <a:off x="1657421" y="2760464"/>
              <a:ext cx="1926607" cy="1261397"/>
            </a:xfrm>
            <a:prstGeom prst="roundRect">
              <a:avLst/>
            </a:prstGeom>
            <a:blipFill rotWithShape="1">
              <a:blip r:embed="rId3">
                <a:extLst>
                  <a:ext uri="{28A0092B-C50C-407E-A947-70E740481C1C}">
                    <a14:useLocalDpi xmlns:a14="http://schemas.microsoft.com/office/drawing/2010/main" val="0"/>
                  </a:ext>
                </a:extLst>
              </a:blip>
              <a:srcRect/>
              <a:stretch>
                <a:fillRect l="-5000" r="-5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9" name="TextBox 8">
              <a:extLst>
                <a:ext uri="{FF2B5EF4-FFF2-40B4-BE49-F238E27FC236}">
                  <a16:creationId xmlns:a16="http://schemas.microsoft.com/office/drawing/2014/main" id="{E39538B8-8CB8-B1A7-1A79-8FACA2CB9970}"/>
                </a:ext>
              </a:extLst>
            </p:cNvPr>
            <p:cNvSpPr txBox="1"/>
            <p:nvPr/>
          </p:nvSpPr>
          <p:spPr>
            <a:xfrm>
              <a:off x="3731172" y="1334814"/>
              <a:ext cx="4981904" cy="1077218"/>
            </a:xfrm>
            <a:prstGeom prst="rect">
              <a:avLst/>
            </a:prstGeom>
            <a:noFill/>
          </p:spPr>
          <p:txBody>
            <a:bodyPr wrap="square" rtlCol="0">
              <a:spAutoFit/>
            </a:bodyPr>
            <a:lstStyle/>
            <a:p>
              <a:r>
                <a:rPr lang="en-US" sz="2000" b="1"/>
                <a:t>Zoom</a:t>
              </a:r>
            </a:p>
            <a:p>
              <a:endParaRPr lang="en-US" sz="800" b="1"/>
            </a:p>
            <a:p>
              <a:r>
                <a:rPr lang="en-US"/>
                <a:t>Support Site – umaryland.edu/zoom</a:t>
              </a:r>
            </a:p>
            <a:p>
              <a:r>
                <a:rPr lang="en-US"/>
                <a:t>Web Interface – umaryland.zoom.us</a:t>
              </a:r>
            </a:p>
          </p:txBody>
        </p:sp>
        <p:sp>
          <p:nvSpPr>
            <p:cNvPr id="10" name="TextBox 9">
              <a:extLst>
                <a:ext uri="{FF2B5EF4-FFF2-40B4-BE49-F238E27FC236}">
                  <a16:creationId xmlns:a16="http://schemas.microsoft.com/office/drawing/2014/main" id="{4359FCB9-6C7D-8F87-4606-BF5ED83FBB13}"/>
                </a:ext>
              </a:extLst>
            </p:cNvPr>
            <p:cNvSpPr txBox="1"/>
            <p:nvPr/>
          </p:nvSpPr>
          <p:spPr>
            <a:xfrm>
              <a:off x="3731172" y="2811011"/>
              <a:ext cx="4981904" cy="1077218"/>
            </a:xfrm>
            <a:prstGeom prst="rect">
              <a:avLst/>
            </a:prstGeom>
            <a:noFill/>
          </p:spPr>
          <p:txBody>
            <a:bodyPr wrap="square" rtlCol="0">
              <a:spAutoFit/>
            </a:bodyPr>
            <a:lstStyle/>
            <a:p>
              <a:r>
                <a:rPr lang="en-US" sz="2000" b="1"/>
                <a:t>Microsoft Teams</a:t>
              </a:r>
            </a:p>
            <a:p>
              <a:endParaRPr lang="en-US" sz="800" b="1"/>
            </a:p>
            <a:p>
              <a:r>
                <a:rPr lang="en-US"/>
                <a:t>Support Site – umaryland.edu/office365</a:t>
              </a:r>
            </a:p>
            <a:p>
              <a:r>
                <a:rPr lang="en-US"/>
                <a:t>Web Interface – portal.office.com</a:t>
              </a:r>
            </a:p>
          </p:txBody>
        </p:sp>
      </p:grpSp>
      <p:pic>
        <p:nvPicPr>
          <p:cNvPr id="11" name="Picture 10" descr="A screenshot of a video conference&#10;&#10;Description automatically generated">
            <a:extLst>
              <a:ext uri="{FF2B5EF4-FFF2-40B4-BE49-F238E27FC236}">
                <a16:creationId xmlns:a16="http://schemas.microsoft.com/office/drawing/2014/main" id="{833EB827-4EFF-4BB3-0922-96A97292B3D8}"/>
              </a:ext>
            </a:extLst>
          </p:cNvPr>
          <p:cNvPicPr>
            <a:picLocks noChangeAspect="1"/>
          </p:cNvPicPr>
          <p:nvPr/>
        </p:nvPicPr>
        <p:blipFill>
          <a:blip r:embed="rId4"/>
          <a:stretch>
            <a:fillRect/>
          </a:stretch>
        </p:blipFill>
        <p:spPr>
          <a:xfrm>
            <a:off x="8285925" y="2725033"/>
            <a:ext cx="3670232" cy="1561218"/>
          </a:xfrm>
          <a:prstGeom prst="rect">
            <a:avLst/>
          </a:prstGeom>
        </p:spPr>
      </p:pic>
      <p:sp>
        <p:nvSpPr>
          <p:cNvPr id="3" name="TextBox 2">
            <a:extLst>
              <a:ext uri="{FF2B5EF4-FFF2-40B4-BE49-F238E27FC236}">
                <a16:creationId xmlns:a16="http://schemas.microsoft.com/office/drawing/2014/main" id="{FF342637-65AC-4B9B-C2BC-6A94B95379C5}"/>
              </a:ext>
            </a:extLst>
          </p:cNvPr>
          <p:cNvSpPr txBox="1"/>
          <p:nvPr/>
        </p:nvSpPr>
        <p:spPr>
          <a:xfrm>
            <a:off x="8997293" y="1152002"/>
            <a:ext cx="2404132" cy="1754326"/>
          </a:xfrm>
          <a:prstGeom prst="rect">
            <a:avLst/>
          </a:prstGeom>
          <a:noFill/>
        </p:spPr>
        <p:txBody>
          <a:bodyPr wrap="square" rtlCol="0">
            <a:spAutoFit/>
          </a:bodyPr>
          <a:lstStyle/>
          <a:p>
            <a:pPr algn="ctr"/>
            <a:r>
              <a:rPr lang="en-US" dirty="0"/>
              <a:t>Look for the Zoom or Teams Icon to schedule meetings in your Outlook calendar! </a:t>
            </a:r>
          </a:p>
          <a:p>
            <a:pPr algn="ctr"/>
            <a:endParaRPr lang="en-US" dirty="0"/>
          </a:p>
          <a:p>
            <a:pPr algn="ctr"/>
            <a:endParaRPr lang="en-US" dirty="0"/>
          </a:p>
        </p:txBody>
      </p:sp>
      <p:sp>
        <p:nvSpPr>
          <p:cNvPr id="12" name="Arrow: Down 11">
            <a:extLst>
              <a:ext uri="{FF2B5EF4-FFF2-40B4-BE49-F238E27FC236}">
                <a16:creationId xmlns:a16="http://schemas.microsoft.com/office/drawing/2014/main" id="{3A85A5B6-8224-6997-C991-DD9A2DA8AC87}"/>
              </a:ext>
            </a:extLst>
          </p:cNvPr>
          <p:cNvSpPr/>
          <p:nvPr/>
        </p:nvSpPr>
        <p:spPr>
          <a:xfrm>
            <a:off x="9957043" y="2349669"/>
            <a:ext cx="484632" cy="57802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8808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C249B5-D907-7A35-1B63-17C1FD254369}"/>
              </a:ext>
            </a:extLst>
          </p:cNvPr>
          <p:cNvSpPr>
            <a:spLocks noGrp="1"/>
          </p:cNvSpPr>
          <p:nvPr>
            <p:ph type="title"/>
          </p:nvPr>
        </p:nvSpPr>
        <p:spPr>
          <a:xfrm>
            <a:off x="1451578" y="1162737"/>
            <a:ext cx="9603275" cy="1049235"/>
          </a:xfrm>
        </p:spPr>
        <p:txBody>
          <a:bodyPr>
            <a:normAutofit/>
          </a:bodyPr>
          <a:lstStyle/>
          <a:p>
            <a:r>
              <a:rPr lang="en-US" sz="4400" cap="none" dirty="0"/>
              <a:t>Agenda</a:t>
            </a:r>
            <a:endParaRPr lang="en-US" sz="4400" dirty="0"/>
          </a:p>
        </p:txBody>
      </p:sp>
      <p:cxnSp>
        <p:nvCxnSpPr>
          <p:cNvPr id="61" name="Straight Connector 60">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2" name="Rectangle 61">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25" name="Content Placeholder 2">
            <a:extLst>
              <a:ext uri="{FF2B5EF4-FFF2-40B4-BE49-F238E27FC236}">
                <a16:creationId xmlns:a16="http://schemas.microsoft.com/office/drawing/2014/main" id="{FBF78DB6-DDCD-F402-F4A9-86B7286FD991}"/>
              </a:ext>
            </a:extLst>
          </p:cNvPr>
          <p:cNvGraphicFramePr>
            <a:graphicFrameLocks noGrp="1"/>
          </p:cNvGraphicFramePr>
          <p:nvPr>
            <p:ph idx="1"/>
            <p:extLst>
              <p:ext uri="{D42A27DB-BD31-4B8C-83A1-F6EECF244321}">
                <p14:modId xmlns:p14="http://schemas.microsoft.com/office/powerpoint/2010/main" val="3945229609"/>
              </p:ext>
            </p:extLst>
          </p:nvPr>
        </p:nvGraphicFramePr>
        <p:xfrm>
          <a:off x="1451579" y="2125401"/>
          <a:ext cx="9864408" cy="40543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1797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87873-EC4C-54CE-A9F3-F23605C385A4}"/>
              </a:ext>
            </a:extLst>
          </p:cNvPr>
          <p:cNvSpPr>
            <a:spLocks noGrp="1"/>
          </p:cNvSpPr>
          <p:nvPr>
            <p:ph type="title"/>
          </p:nvPr>
        </p:nvSpPr>
        <p:spPr>
          <a:xfrm>
            <a:off x="1815109" y="226243"/>
            <a:ext cx="8893739" cy="709336"/>
          </a:xfrm>
        </p:spPr>
        <p:txBody>
          <a:bodyPr>
            <a:normAutofit fontScale="90000"/>
          </a:bodyPr>
          <a:lstStyle/>
          <a:p>
            <a:pPr algn="ctr"/>
            <a:r>
              <a:rPr lang="en-US" cap="none" dirty="0"/>
              <a:t>CITS Website: </a:t>
            </a:r>
            <a:r>
              <a:rPr lang="en-US" cap="none" dirty="0">
                <a:hlinkClick r:id="rId2"/>
              </a:rPr>
              <a:t>HTTPS://WWW.UMARYLAND.EDU/CITS</a:t>
            </a:r>
            <a:br>
              <a:rPr lang="en-US" cap="none" dirty="0"/>
            </a:br>
            <a:endParaRPr lang="en-US" cap="none" dirty="0"/>
          </a:p>
        </p:txBody>
      </p:sp>
      <p:sp>
        <p:nvSpPr>
          <p:cNvPr id="14" name="TextBox 13">
            <a:extLst>
              <a:ext uri="{FF2B5EF4-FFF2-40B4-BE49-F238E27FC236}">
                <a16:creationId xmlns:a16="http://schemas.microsoft.com/office/drawing/2014/main" id="{0EDE06F5-9106-F834-D669-D90DE148277B}"/>
              </a:ext>
            </a:extLst>
          </p:cNvPr>
          <p:cNvSpPr txBox="1"/>
          <p:nvPr/>
        </p:nvSpPr>
        <p:spPr>
          <a:xfrm>
            <a:off x="8915616" y="1582241"/>
            <a:ext cx="3398337" cy="2954655"/>
          </a:xfrm>
          <a:prstGeom prst="rect">
            <a:avLst/>
          </a:prstGeom>
          <a:noFill/>
        </p:spPr>
        <p:txBody>
          <a:bodyPr wrap="square" rtlCol="0">
            <a:spAutoFit/>
          </a:bodyPr>
          <a:lstStyle/>
          <a:p>
            <a:r>
              <a:rPr lang="en-US" sz="2400" b="1" dirty="0"/>
              <a:t>Access to:</a:t>
            </a:r>
          </a:p>
          <a:p>
            <a:pPr marL="285750" indent="-285750">
              <a:buFont typeface="Arial" panose="020B0604020202020204" pitchFamily="34" charset="0"/>
              <a:buChar char="•"/>
            </a:pPr>
            <a:r>
              <a:rPr lang="en-US" sz="2400" dirty="0"/>
              <a:t>IT Help Desk</a:t>
            </a:r>
          </a:p>
          <a:p>
            <a:pPr marL="285750" indent="-285750">
              <a:buFont typeface="Arial" panose="020B0604020202020204" pitchFamily="34" charset="0"/>
              <a:buChar char="•"/>
            </a:pPr>
            <a:r>
              <a:rPr lang="en-US" sz="2400" dirty="0"/>
              <a:t>IT Training Resources</a:t>
            </a:r>
          </a:p>
          <a:p>
            <a:pPr marL="285750" indent="-285750">
              <a:buFont typeface="Arial" panose="020B0604020202020204" pitchFamily="34" charset="0"/>
              <a:buChar char="•"/>
            </a:pPr>
            <a:r>
              <a:rPr lang="en-US" sz="2400" dirty="0" err="1"/>
              <a:t>myUMB</a:t>
            </a:r>
            <a:r>
              <a:rPr lang="en-US" sz="2400" dirty="0"/>
              <a:t> Portal </a:t>
            </a:r>
          </a:p>
          <a:p>
            <a:pPr marL="285750" indent="-285750">
              <a:buFont typeface="Arial" panose="020B0604020202020204" pitchFamily="34" charset="0"/>
              <a:buChar char="•"/>
            </a:pPr>
            <a:r>
              <a:rPr lang="en-US" sz="2400" dirty="0"/>
              <a:t>UMID</a:t>
            </a:r>
          </a:p>
          <a:p>
            <a:pPr marL="285750" indent="-285750">
              <a:buFont typeface="Arial" panose="020B0604020202020204" pitchFamily="34" charset="0"/>
              <a:buChar char="•"/>
            </a:pPr>
            <a:r>
              <a:rPr lang="en-US" sz="2400" dirty="0"/>
              <a:t>IT Services</a:t>
            </a:r>
          </a:p>
          <a:p>
            <a:pPr algn="ctr"/>
            <a:r>
              <a:rPr lang="en-US" sz="2400" b="1" i="1" dirty="0"/>
              <a:t> …and more! </a:t>
            </a:r>
          </a:p>
          <a:p>
            <a:endParaRPr lang="en-US" dirty="0"/>
          </a:p>
        </p:txBody>
      </p:sp>
      <p:pic>
        <p:nvPicPr>
          <p:cNvPr id="17" name="Picture 16">
            <a:extLst>
              <a:ext uri="{FF2B5EF4-FFF2-40B4-BE49-F238E27FC236}">
                <a16:creationId xmlns:a16="http://schemas.microsoft.com/office/drawing/2014/main" id="{2D0643AF-ADEF-FFA0-7A45-91E294219428}"/>
              </a:ext>
            </a:extLst>
          </p:cNvPr>
          <p:cNvPicPr>
            <a:picLocks noChangeAspect="1"/>
          </p:cNvPicPr>
          <p:nvPr/>
        </p:nvPicPr>
        <p:blipFill>
          <a:blip r:embed="rId3"/>
          <a:stretch>
            <a:fillRect/>
          </a:stretch>
        </p:blipFill>
        <p:spPr>
          <a:xfrm>
            <a:off x="791010" y="1121789"/>
            <a:ext cx="7736878" cy="4273815"/>
          </a:xfrm>
          <a:prstGeom prst="rect">
            <a:avLst/>
          </a:prstGeom>
          <a:effectLst>
            <a:glow rad="101600">
              <a:schemeClr val="bg1">
                <a:lumMod val="65000"/>
                <a:alpha val="40000"/>
              </a:schemeClr>
            </a:glow>
            <a:outerShdw blurRad="127000" sx="102000" sy="102000" algn="ctr" rotWithShape="0">
              <a:prstClr val="black">
                <a:alpha val="48000"/>
              </a:prstClr>
            </a:outerShdw>
          </a:effectLst>
        </p:spPr>
      </p:pic>
    </p:spTree>
    <p:extLst>
      <p:ext uri="{BB962C8B-B14F-4D97-AF65-F5344CB8AC3E}">
        <p14:creationId xmlns:p14="http://schemas.microsoft.com/office/powerpoint/2010/main" val="4026509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FFC1A-A500-394A-BE3B-A0F3C4F96A8C}"/>
              </a:ext>
            </a:extLst>
          </p:cNvPr>
          <p:cNvSpPr>
            <a:spLocks noGrp="1"/>
          </p:cNvSpPr>
          <p:nvPr>
            <p:ph type="title"/>
          </p:nvPr>
        </p:nvSpPr>
        <p:spPr>
          <a:xfrm>
            <a:off x="1712536" y="160264"/>
            <a:ext cx="8766927" cy="1143000"/>
          </a:xfrm>
        </p:spPr>
        <p:txBody>
          <a:bodyPr>
            <a:normAutofit/>
          </a:bodyPr>
          <a:lstStyle/>
          <a:p>
            <a:pPr algn="ctr"/>
            <a:r>
              <a:rPr lang="en-US" b="1" cap="none" dirty="0"/>
              <a:t>IT Help Desk: </a:t>
            </a:r>
            <a:r>
              <a:rPr lang="en-US" sz="2800" b="1" dirty="0">
                <a:solidFill>
                  <a:prstClr val="black">
                    <a:hueOff val="0"/>
                    <a:satOff val="0"/>
                    <a:lumOff val="0"/>
                    <a:alphaOff val="0"/>
                  </a:prstClr>
                </a:solidFill>
                <a:latin typeface="Calibri" panose="020F0502020204030204" pitchFamily="34" charset="0"/>
                <a:cs typeface="Calibri" panose="020F0502020204030204" pitchFamily="34" charset="0"/>
                <a:hlinkClick r:id="rId3"/>
              </a:rPr>
              <a:t>https://</a:t>
            </a:r>
            <a:r>
              <a:rPr lang="en-US" sz="2800" b="1" i="0" kern="1200" dirty="0">
                <a:solidFill>
                  <a:prstClr val="black">
                    <a:hueOff val="0"/>
                    <a:satOff val="0"/>
                    <a:lumOff val="0"/>
                    <a:alphaOff val="0"/>
                  </a:prstClr>
                </a:solidFill>
                <a:latin typeface="Calibri" panose="020F0502020204030204" pitchFamily="34" charset="0"/>
                <a:cs typeface="Calibri" panose="020F0502020204030204" pitchFamily="34" charset="0"/>
                <a:hlinkClick r:id="rId3"/>
              </a:rPr>
              <a:t>umaryland.edu/helpdesk</a:t>
            </a:r>
            <a:r>
              <a:rPr lang="en-US" sz="2800" b="1" i="0" kern="1200" dirty="0">
                <a:solidFill>
                  <a:prstClr val="black">
                    <a:hueOff val="0"/>
                    <a:satOff val="0"/>
                    <a:lumOff val="0"/>
                    <a:alphaOff val="0"/>
                  </a:prstClr>
                </a:solidFill>
                <a:latin typeface="Calibri" panose="020F0502020204030204" pitchFamily="34" charset="0"/>
                <a:cs typeface="Calibri" panose="020F0502020204030204" pitchFamily="34" charset="0"/>
              </a:rPr>
              <a:t> </a:t>
            </a:r>
            <a:endParaRPr lang="en-US" sz="3600" b="1" cap="none" dirty="0"/>
          </a:p>
        </p:txBody>
      </p:sp>
      <p:sp>
        <p:nvSpPr>
          <p:cNvPr id="6" name="Rectangle: Rounded Corners 5">
            <a:extLst>
              <a:ext uri="{FF2B5EF4-FFF2-40B4-BE49-F238E27FC236}">
                <a16:creationId xmlns:a16="http://schemas.microsoft.com/office/drawing/2014/main" id="{C9B6360D-158A-5C3B-6C79-08481512B296}"/>
              </a:ext>
            </a:extLst>
          </p:cNvPr>
          <p:cNvSpPr/>
          <p:nvPr/>
        </p:nvSpPr>
        <p:spPr>
          <a:xfrm>
            <a:off x="8203070" y="1818781"/>
            <a:ext cx="3791221" cy="3835108"/>
          </a:xfrm>
          <a:prstGeom prst="roundRect">
            <a:avLst/>
          </a:prstGeom>
          <a:solidFill>
            <a:schemeClr val="bg1">
              <a:lumMod val="95000"/>
            </a:schemeClr>
          </a:solidFill>
          <a:ln>
            <a:noFill/>
          </a:ln>
          <a:effectLst>
            <a:outerShdw blurRad="292100" sx="102000" sy="102000" algn="ctr" rotWithShape="0">
              <a:prstClr val="black">
                <a:alpha val="56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b="1" dirty="0">
                <a:solidFill>
                  <a:schemeClr val="tx1"/>
                </a:solidFill>
                <a:latin typeface="Calibri" panose="020F0502020204030204" pitchFamily="34" charset="0"/>
                <a:cs typeface="Calibri" panose="020F0502020204030204" pitchFamily="34" charset="0"/>
              </a:rPr>
              <a:t>To reach the central IT help Desk:</a:t>
            </a:r>
          </a:p>
          <a:p>
            <a:pPr lvl="0"/>
            <a:r>
              <a:rPr lang="en-US" sz="1400" dirty="0">
                <a:solidFill>
                  <a:schemeClr val="tx1"/>
                </a:solidFill>
                <a:latin typeface="Calibri" panose="020F0502020204030204" pitchFamily="34" charset="0"/>
                <a:cs typeface="Calibri" panose="020F0502020204030204" pitchFamily="34" charset="0"/>
              </a:rPr>
              <a:t>Email: </a:t>
            </a:r>
            <a:r>
              <a:rPr lang="en-US" sz="1400" dirty="0">
                <a:solidFill>
                  <a:schemeClr val="tx1"/>
                </a:solidFill>
                <a:latin typeface="Calibri" panose="020F0502020204030204" pitchFamily="34" charset="0"/>
                <a:cs typeface="Calibri" panose="020F0502020204030204" pitchFamily="34" charset="0"/>
                <a:hlinkClick r:id="rId4"/>
              </a:rPr>
              <a:t>help@umaryland.edu</a:t>
            </a:r>
            <a:endParaRPr lang="en-US" sz="1400" dirty="0">
              <a:solidFill>
                <a:schemeClr val="tx1"/>
              </a:solidFill>
              <a:latin typeface="Calibri" panose="020F0502020204030204" pitchFamily="34" charset="0"/>
              <a:cs typeface="Calibri" panose="020F0502020204030204" pitchFamily="34" charset="0"/>
            </a:endParaRPr>
          </a:p>
          <a:p>
            <a:pPr lvl="0"/>
            <a:r>
              <a:rPr lang="en-US" sz="1400" dirty="0">
                <a:solidFill>
                  <a:schemeClr val="tx1"/>
                </a:solidFill>
                <a:latin typeface="Calibri" panose="020F0502020204030204" pitchFamily="34" charset="0"/>
                <a:cs typeface="Calibri" panose="020F0502020204030204" pitchFamily="34" charset="0"/>
              </a:rPr>
              <a:t>Call: 410-706-HELP (4357)</a:t>
            </a:r>
          </a:p>
          <a:p>
            <a:pPr lvl="0"/>
            <a:endParaRPr lang="en-US" sz="1400" dirty="0">
              <a:solidFill>
                <a:schemeClr val="tx1"/>
              </a:solidFill>
              <a:latin typeface="Calibri" panose="020F0502020204030204" pitchFamily="34" charset="0"/>
              <a:cs typeface="Calibri" panose="020F0502020204030204" pitchFamily="34" charset="0"/>
            </a:endParaRPr>
          </a:p>
          <a:p>
            <a:pPr lvl="0"/>
            <a:endParaRPr lang="en-US" sz="1400" b="1" dirty="0">
              <a:solidFill>
                <a:schemeClr val="tx1"/>
              </a:solidFill>
              <a:latin typeface="Calibri" panose="020F0502020204030204" pitchFamily="34" charset="0"/>
              <a:cs typeface="Calibri" panose="020F0502020204030204" pitchFamily="34" charset="0"/>
            </a:endParaRPr>
          </a:p>
          <a:p>
            <a:pPr lvl="0"/>
            <a:r>
              <a:rPr lang="en-US" sz="1400" b="1" dirty="0">
                <a:solidFill>
                  <a:schemeClr val="tx1"/>
                </a:solidFill>
                <a:latin typeface="Calibri" panose="020F0502020204030204" pitchFamily="34" charset="0"/>
                <a:cs typeface="Calibri" panose="020F0502020204030204" pitchFamily="34" charset="0"/>
              </a:rPr>
              <a:t>To reach School specific Help Desks:</a:t>
            </a:r>
          </a:p>
          <a:p>
            <a:pPr lvl="1"/>
            <a:r>
              <a:rPr lang="en-US" sz="1400" b="0" dirty="0">
                <a:solidFill>
                  <a:schemeClr val="tx1"/>
                </a:solidFill>
                <a:latin typeface="Calibri" panose="020F0502020204030204" pitchFamily="34" charset="0"/>
                <a:cs typeface="Calibri" panose="020F0502020204030204" pitchFamily="34" charset="0"/>
              </a:rPr>
              <a:t>School of Dentistry – 410-706-2084</a:t>
            </a:r>
          </a:p>
          <a:p>
            <a:pPr lvl="1"/>
            <a:r>
              <a:rPr lang="en-US" sz="1400" dirty="0">
                <a:solidFill>
                  <a:schemeClr val="tx1"/>
                </a:solidFill>
                <a:latin typeface="Calibri" panose="020F0502020204030204" pitchFamily="34" charset="0"/>
                <a:cs typeface="Calibri" panose="020F0502020204030204" pitchFamily="34" charset="0"/>
              </a:rPr>
              <a:t>School of Law</a:t>
            </a:r>
            <a:r>
              <a:rPr lang="en-US" sz="1400" b="0" dirty="0">
                <a:solidFill>
                  <a:schemeClr val="tx1"/>
                </a:solidFill>
                <a:latin typeface="Calibri" panose="020F0502020204030204" pitchFamily="34" charset="0"/>
                <a:cs typeface="Calibri" panose="020F0502020204030204" pitchFamily="34" charset="0"/>
              </a:rPr>
              <a:t> – 410-706-5771</a:t>
            </a:r>
            <a:endParaRPr lang="en-US" sz="1400" dirty="0">
              <a:solidFill>
                <a:schemeClr val="tx1"/>
              </a:solidFill>
              <a:latin typeface="Calibri" panose="020F0502020204030204" pitchFamily="34" charset="0"/>
              <a:cs typeface="Calibri" panose="020F0502020204030204" pitchFamily="34" charset="0"/>
            </a:endParaRPr>
          </a:p>
          <a:p>
            <a:pPr lvl="1"/>
            <a:r>
              <a:rPr lang="en-US" sz="1400" b="0" dirty="0">
                <a:solidFill>
                  <a:schemeClr val="tx1"/>
                </a:solidFill>
                <a:latin typeface="Calibri" panose="020F0502020204030204" pitchFamily="34" charset="0"/>
                <a:cs typeface="Calibri" panose="020F0502020204030204" pitchFamily="34" charset="0"/>
              </a:rPr>
              <a:t>School of Medicine – 410-706-3998</a:t>
            </a:r>
          </a:p>
          <a:p>
            <a:pPr lvl="1"/>
            <a:r>
              <a:rPr lang="en-US" sz="1400" dirty="0">
                <a:solidFill>
                  <a:schemeClr val="tx1"/>
                </a:solidFill>
                <a:latin typeface="Calibri" panose="020F0502020204030204" pitchFamily="34" charset="0"/>
                <a:cs typeface="Calibri" panose="020F0502020204030204" pitchFamily="34" charset="0"/>
              </a:rPr>
              <a:t>School of Nursing</a:t>
            </a:r>
            <a:r>
              <a:rPr lang="en-US" sz="1400" b="0" dirty="0">
                <a:solidFill>
                  <a:schemeClr val="tx1"/>
                </a:solidFill>
                <a:latin typeface="Calibri" panose="020F0502020204030204" pitchFamily="34" charset="0"/>
                <a:cs typeface="Calibri" panose="020F0502020204030204" pitchFamily="34" charset="0"/>
              </a:rPr>
              <a:t> – 410-706-4357</a:t>
            </a:r>
            <a:endParaRPr lang="en-US" sz="1400" dirty="0">
              <a:solidFill>
                <a:schemeClr val="tx1"/>
              </a:solidFill>
              <a:latin typeface="Calibri" panose="020F0502020204030204" pitchFamily="34" charset="0"/>
              <a:cs typeface="Calibri" panose="020F0502020204030204" pitchFamily="34" charset="0"/>
            </a:endParaRPr>
          </a:p>
          <a:p>
            <a:pPr lvl="1"/>
            <a:r>
              <a:rPr lang="en-US" sz="1400" b="0" dirty="0">
                <a:solidFill>
                  <a:schemeClr val="tx1"/>
                </a:solidFill>
                <a:latin typeface="Calibri" panose="020F0502020204030204" pitchFamily="34" charset="0"/>
                <a:cs typeface="Calibri" panose="020F0502020204030204" pitchFamily="34" charset="0"/>
              </a:rPr>
              <a:t>School of Pharmacy – 410-706-4488</a:t>
            </a:r>
          </a:p>
          <a:p>
            <a:pPr lvl="1"/>
            <a:r>
              <a:rPr lang="en-US" sz="1400" dirty="0">
                <a:solidFill>
                  <a:schemeClr val="tx1"/>
                </a:solidFill>
                <a:latin typeface="Calibri" panose="020F0502020204030204" pitchFamily="34" charset="0"/>
                <a:cs typeface="Calibri" panose="020F0502020204030204" pitchFamily="34" charset="0"/>
              </a:rPr>
              <a:t>School of Social Work</a:t>
            </a:r>
            <a:r>
              <a:rPr lang="en-US" sz="1400" b="0" dirty="0">
                <a:solidFill>
                  <a:schemeClr val="tx1"/>
                </a:solidFill>
                <a:latin typeface="Calibri" panose="020F0502020204030204" pitchFamily="34" charset="0"/>
                <a:cs typeface="Calibri" panose="020F0502020204030204" pitchFamily="34" charset="0"/>
              </a:rPr>
              <a:t> – 410-706-3619</a:t>
            </a:r>
          </a:p>
        </p:txBody>
      </p:sp>
      <p:pic>
        <p:nvPicPr>
          <p:cNvPr id="15" name="Picture 14">
            <a:extLst>
              <a:ext uri="{FF2B5EF4-FFF2-40B4-BE49-F238E27FC236}">
                <a16:creationId xmlns:a16="http://schemas.microsoft.com/office/drawing/2014/main" id="{3E3EFE2F-B5DC-82EC-8E0A-A5B36DCB1250}"/>
              </a:ext>
            </a:extLst>
          </p:cNvPr>
          <p:cNvPicPr>
            <a:picLocks noChangeAspect="1"/>
          </p:cNvPicPr>
          <p:nvPr/>
        </p:nvPicPr>
        <p:blipFill>
          <a:blip r:embed="rId5"/>
          <a:stretch>
            <a:fillRect/>
          </a:stretch>
        </p:blipFill>
        <p:spPr>
          <a:xfrm>
            <a:off x="653781" y="1818781"/>
            <a:ext cx="7235907" cy="3835108"/>
          </a:xfrm>
          <a:prstGeom prst="rect">
            <a:avLst/>
          </a:prstGeom>
          <a:effectLst>
            <a:outerShdw blurRad="165100" sx="102000" sy="102000" algn="ctr" rotWithShape="0">
              <a:prstClr val="black">
                <a:alpha val="56000"/>
              </a:prstClr>
            </a:outerShdw>
          </a:effectLst>
        </p:spPr>
      </p:pic>
      <p:sp>
        <p:nvSpPr>
          <p:cNvPr id="3" name="TextBox 2">
            <a:extLst>
              <a:ext uri="{FF2B5EF4-FFF2-40B4-BE49-F238E27FC236}">
                <a16:creationId xmlns:a16="http://schemas.microsoft.com/office/drawing/2014/main" id="{E0895121-6FB4-CE8E-28A5-277538E3563C}"/>
              </a:ext>
            </a:extLst>
          </p:cNvPr>
          <p:cNvSpPr txBox="1"/>
          <p:nvPr/>
        </p:nvSpPr>
        <p:spPr>
          <a:xfrm>
            <a:off x="1423447" y="952107"/>
            <a:ext cx="9247695" cy="646331"/>
          </a:xfrm>
          <a:prstGeom prst="rect">
            <a:avLst/>
          </a:prstGeom>
          <a:noFill/>
        </p:spPr>
        <p:txBody>
          <a:bodyPr wrap="square" rtlCol="0">
            <a:spAutoFit/>
          </a:bodyPr>
          <a:lstStyle/>
          <a:p>
            <a:r>
              <a:rPr lang="en-US" dirty="0"/>
              <a:t>The IT Help Desk </a:t>
            </a:r>
            <a:r>
              <a:rPr lang="en-US" b="0" i="0" dirty="0">
                <a:solidFill>
                  <a:srgbClr val="000000"/>
                </a:solidFill>
                <a:effectLst/>
                <a:latin typeface="source-serif-4-small-text"/>
              </a:rPr>
              <a:t>provides IT support to students, faculty, staff, and all community system members on campus-wide applications.</a:t>
            </a:r>
            <a:endParaRPr lang="en-US" dirty="0"/>
          </a:p>
        </p:txBody>
      </p:sp>
      <p:pic>
        <p:nvPicPr>
          <p:cNvPr id="8" name="Graphic 7" descr="Questions with solid fill">
            <a:extLst>
              <a:ext uri="{FF2B5EF4-FFF2-40B4-BE49-F238E27FC236}">
                <a16:creationId xmlns:a16="http://schemas.microsoft.com/office/drawing/2014/main" id="{13A9BC86-4B4E-0E59-8A8C-63978F00181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0593" y="113121"/>
            <a:ext cx="838986" cy="838986"/>
          </a:xfrm>
          <a:prstGeom prst="rect">
            <a:avLst/>
          </a:prstGeom>
        </p:spPr>
      </p:pic>
    </p:spTree>
    <p:extLst>
      <p:ext uri="{BB962C8B-B14F-4D97-AF65-F5344CB8AC3E}">
        <p14:creationId xmlns:p14="http://schemas.microsoft.com/office/powerpoint/2010/main" val="4198573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FFC1A-A500-394A-BE3B-A0F3C4F96A8C}"/>
              </a:ext>
            </a:extLst>
          </p:cNvPr>
          <p:cNvSpPr>
            <a:spLocks noGrp="1"/>
          </p:cNvSpPr>
          <p:nvPr>
            <p:ph type="title"/>
          </p:nvPr>
        </p:nvSpPr>
        <p:spPr>
          <a:xfrm>
            <a:off x="3980077" y="109176"/>
            <a:ext cx="3749902" cy="624949"/>
          </a:xfrm>
        </p:spPr>
        <p:txBody>
          <a:bodyPr>
            <a:normAutofit/>
          </a:bodyPr>
          <a:lstStyle/>
          <a:p>
            <a:pPr algn="ctr"/>
            <a:r>
              <a:rPr lang="en-US" sz="3600" cap="none" dirty="0"/>
              <a:t>IT Help Desk Tips</a:t>
            </a:r>
          </a:p>
        </p:txBody>
      </p:sp>
      <p:grpSp>
        <p:nvGrpSpPr>
          <p:cNvPr id="5" name="Group 4">
            <a:extLst>
              <a:ext uri="{FF2B5EF4-FFF2-40B4-BE49-F238E27FC236}">
                <a16:creationId xmlns:a16="http://schemas.microsoft.com/office/drawing/2014/main" id="{E57309E2-DB27-114E-5E7D-F1D6D0CA860A}"/>
              </a:ext>
            </a:extLst>
          </p:cNvPr>
          <p:cNvGrpSpPr/>
          <p:nvPr/>
        </p:nvGrpSpPr>
        <p:grpSpPr>
          <a:xfrm>
            <a:off x="1904214" y="1084081"/>
            <a:ext cx="8959362" cy="4606039"/>
            <a:chOff x="1557038" y="1082548"/>
            <a:chExt cx="8453814" cy="4931210"/>
          </a:xfrm>
          <a:solidFill>
            <a:schemeClr val="bg1">
              <a:lumMod val="95000"/>
            </a:schemeClr>
          </a:solidFill>
          <a:effectLst>
            <a:outerShdw blurRad="63500" sx="102000" sy="102000" algn="ctr" rotWithShape="0">
              <a:prstClr val="black">
                <a:alpha val="40000"/>
              </a:prstClr>
            </a:outerShdw>
          </a:effectLst>
        </p:grpSpPr>
        <p:sp>
          <p:nvSpPr>
            <p:cNvPr id="14" name="Rectangle: Rounded Corners 13">
              <a:extLst>
                <a:ext uri="{FF2B5EF4-FFF2-40B4-BE49-F238E27FC236}">
                  <a16:creationId xmlns:a16="http://schemas.microsoft.com/office/drawing/2014/main" id="{B14CC84D-E3C7-148C-4613-277D57A1EEFF}"/>
                </a:ext>
              </a:extLst>
            </p:cNvPr>
            <p:cNvSpPr/>
            <p:nvPr/>
          </p:nvSpPr>
          <p:spPr>
            <a:xfrm>
              <a:off x="1557040" y="2949347"/>
              <a:ext cx="8453811" cy="681925"/>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a:solidFill>
                    <a:schemeClr val="tx1"/>
                  </a:solidFill>
                  <a:latin typeface="Calibri" panose="020F0502020204030204" pitchFamily="34" charset="0"/>
                  <a:cs typeface="Calibri" panose="020F0502020204030204" pitchFamily="34" charset="0"/>
                </a:rPr>
                <a:t>When E-mailing the Help Desk, include:</a:t>
              </a:r>
              <a:endParaRPr lang="en-US" dirty="0">
                <a:solidFill>
                  <a:schemeClr val="tx1"/>
                </a:solidFill>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B1760986-E923-71D7-2F89-BECA11B40166}"/>
                </a:ext>
              </a:extLst>
            </p:cNvPr>
            <p:cNvGrpSpPr/>
            <p:nvPr/>
          </p:nvGrpSpPr>
          <p:grpSpPr>
            <a:xfrm>
              <a:off x="1557038" y="1082548"/>
              <a:ext cx="8453814" cy="4931210"/>
              <a:chOff x="1557037" y="1108674"/>
              <a:chExt cx="8453814" cy="4931210"/>
            </a:xfrm>
            <a:grpFill/>
          </p:grpSpPr>
          <p:grpSp>
            <p:nvGrpSpPr>
              <p:cNvPr id="13" name="Group 12">
                <a:extLst>
                  <a:ext uri="{FF2B5EF4-FFF2-40B4-BE49-F238E27FC236}">
                    <a16:creationId xmlns:a16="http://schemas.microsoft.com/office/drawing/2014/main" id="{15BA3776-7479-A4DB-9842-61CBEC63A705}"/>
                  </a:ext>
                </a:extLst>
              </p:cNvPr>
              <p:cNvGrpSpPr/>
              <p:nvPr/>
            </p:nvGrpSpPr>
            <p:grpSpPr>
              <a:xfrm>
                <a:off x="1557040" y="1108674"/>
                <a:ext cx="8453811" cy="4133886"/>
                <a:chOff x="1548331" y="716976"/>
                <a:chExt cx="8453811" cy="4213321"/>
              </a:xfrm>
              <a:grpFill/>
            </p:grpSpPr>
            <p:sp>
              <p:nvSpPr>
                <p:cNvPr id="3" name="Rectangle: Rounded Corners 2">
                  <a:extLst>
                    <a:ext uri="{FF2B5EF4-FFF2-40B4-BE49-F238E27FC236}">
                      <a16:creationId xmlns:a16="http://schemas.microsoft.com/office/drawing/2014/main" id="{801641D9-61E1-EAFA-2286-4988C9B0465C}"/>
                    </a:ext>
                  </a:extLst>
                </p:cNvPr>
                <p:cNvSpPr/>
                <p:nvPr/>
              </p:nvSpPr>
              <p:spPr>
                <a:xfrm>
                  <a:off x="1548331" y="716976"/>
                  <a:ext cx="8453811" cy="681925"/>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a:solidFill>
                        <a:schemeClr val="tx1"/>
                      </a:solidFill>
                      <a:latin typeface="Calibri" panose="020F0502020204030204" pitchFamily="34" charset="0"/>
                      <a:cs typeface="Calibri" panose="020F0502020204030204" pitchFamily="34" charset="0"/>
                    </a:rPr>
                    <a:t>Web Browser </a:t>
                  </a:r>
                  <a:r>
                    <a:rPr lang="en-US" dirty="0">
                      <a:solidFill>
                        <a:schemeClr val="tx1"/>
                      </a:solidFill>
                      <a:latin typeface="Calibri" panose="020F0502020204030204" pitchFamily="34" charset="0"/>
                      <a:cs typeface="Calibri" panose="020F0502020204030204" pitchFamily="34" charset="0"/>
                    </a:rPr>
                    <a:t>– for any </a:t>
                  </a:r>
                  <a:r>
                    <a:rPr lang="en-US" b="1" dirty="0">
                      <a:solidFill>
                        <a:schemeClr val="tx1"/>
                      </a:solidFill>
                      <a:latin typeface="Calibri" panose="020F0502020204030204" pitchFamily="34" charset="0"/>
                      <a:cs typeface="Calibri" panose="020F0502020204030204" pitchFamily="34" charset="0"/>
                    </a:rPr>
                    <a:t>web-based application/system </a:t>
                  </a:r>
                  <a:r>
                    <a:rPr lang="en-US" dirty="0">
                      <a:solidFill>
                        <a:schemeClr val="tx1"/>
                      </a:solidFill>
                      <a:latin typeface="Calibri" panose="020F0502020204030204" pitchFamily="34" charset="0"/>
                      <a:cs typeface="Calibri" panose="020F0502020204030204" pitchFamily="34" charset="0"/>
                    </a:rPr>
                    <a:t>that is causing an issue:</a:t>
                  </a:r>
                </a:p>
              </p:txBody>
            </p:sp>
            <p:sp>
              <p:nvSpPr>
                <p:cNvPr id="10" name="Rectangle: Rounded Corners 9">
                  <a:extLst>
                    <a:ext uri="{FF2B5EF4-FFF2-40B4-BE49-F238E27FC236}">
                      <a16:creationId xmlns:a16="http://schemas.microsoft.com/office/drawing/2014/main" id="{FECFFF55-9C46-1265-FE28-A7DC4C7C662B}"/>
                    </a:ext>
                  </a:extLst>
                </p:cNvPr>
                <p:cNvSpPr/>
                <p:nvPr/>
              </p:nvSpPr>
              <p:spPr>
                <a:xfrm>
                  <a:off x="1548331" y="1480646"/>
                  <a:ext cx="8453811" cy="1021385"/>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742950" lvl="1" indent="-285750">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Try another browser</a:t>
                  </a:r>
                </a:p>
                <a:p>
                  <a:pPr marL="742950" lvl="1" indent="-285750">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Clear the browser cache/history</a:t>
                  </a:r>
                </a:p>
                <a:p>
                  <a:pPr marL="742950" lvl="1" indent="-285750">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Reboot your computers</a:t>
                  </a:r>
                </a:p>
                <a:p>
                  <a:pPr marL="742950" lvl="1" indent="-285750">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Try again!</a:t>
                  </a:r>
                </a:p>
              </p:txBody>
            </p:sp>
            <p:sp>
              <p:nvSpPr>
                <p:cNvPr id="11" name="Rectangle: Rounded Corners 10">
                  <a:extLst>
                    <a:ext uri="{FF2B5EF4-FFF2-40B4-BE49-F238E27FC236}">
                      <a16:creationId xmlns:a16="http://schemas.microsoft.com/office/drawing/2014/main" id="{C9B6360D-158A-5C3B-6C79-08481512B296}"/>
                    </a:ext>
                  </a:extLst>
                </p:cNvPr>
                <p:cNvSpPr/>
                <p:nvPr/>
              </p:nvSpPr>
              <p:spPr>
                <a:xfrm>
                  <a:off x="1548331" y="3432292"/>
                  <a:ext cx="8453811" cy="1498005"/>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742950" lvl="1" indent="-285750">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A useful subject line</a:t>
                  </a:r>
                </a:p>
                <a:p>
                  <a:pPr marL="742950" lvl="1" indent="-285750">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Any error message</a:t>
                  </a:r>
                </a:p>
                <a:p>
                  <a:pPr marL="742950" lvl="1" indent="-285750">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The URL or system name</a:t>
                  </a:r>
                </a:p>
                <a:p>
                  <a:pPr marL="742950" lvl="1" indent="-285750">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A screen shot of the problem</a:t>
                  </a:r>
                </a:p>
                <a:p>
                  <a:pPr marL="742950" lvl="1" indent="-285750">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Your name</a:t>
                  </a:r>
                </a:p>
                <a:p>
                  <a:pPr marL="742950" lvl="1" indent="-285750">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Affiliation</a:t>
                  </a:r>
                </a:p>
              </p:txBody>
            </p:sp>
          </p:grpSp>
          <p:sp>
            <p:nvSpPr>
              <p:cNvPr id="15" name="Rectangle: Rounded Corners 14">
                <a:extLst>
                  <a:ext uri="{FF2B5EF4-FFF2-40B4-BE49-F238E27FC236}">
                    <a16:creationId xmlns:a16="http://schemas.microsoft.com/office/drawing/2014/main" id="{A7A8245B-5173-E5DD-A84C-20B973A55E1D}"/>
                  </a:ext>
                </a:extLst>
              </p:cNvPr>
              <p:cNvSpPr/>
              <p:nvPr/>
            </p:nvSpPr>
            <p:spPr>
              <a:xfrm>
                <a:off x="1557037" y="5357959"/>
                <a:ext cx="8453814" cy="681925"/>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a:solidFill>
                      <a:schemeClr val="tx1"/>
                    </a:solidFill>
                    <a:latin typeface="Calibri" panose="020F0502020204030204" pitchFamily="34" charset="0"/>
                    <a:cs typeface="Calibri" panose="020F0502020204030204" pitchFamily="34" charset="0"/>
                  </a:rPr>
                  <a:t>Review the </a:t>
                </a:r>
                <a:r>
                  <a:rPr lang="en-US" b="1" dirty="0">
                    <a:solidFill>
                      <a:schemeClr val="tx1"/>
                    </a:solidFill>
                    <a:latin typeface="Calibri" panose="020F0502020204030204" pitchFamily="34" charset="0"/>
                    <a:cs typeface="Calibri" panose="020F0502020204030204" pitchFamily="34" charset="0"/>
                    <a:hlinkClick r:id="rId3"/>
                  </a:rPr>
                  <a:t>Top Ten Calls to the Help Desk </a:t>
                </a:r>
                <a:r>
                  <a:rPr lang="en-US" b="1" dirty="0">
                    <a:solidFill>
                      <a:schemeClr val="tx1"/>
                    </a:solidFill>
                    <a:latin typeface="Calibri" panose="020F0502020204030204" pitchFamily="34" charset="0"/>
                    <a:cs typeface="Calibri" panose="020F0502020204030204" pitchFamily="34" charset="0"/>
                  </a:rPr>
                  <a:t>for a possible quick solution to your issue!</a:t>
                </a:r>
                <a:endParaRPr lang="en-US" dirty="0">
                  <a:solidFill>
                    <a:schemeClr val="tx1"/>
                  </a:solidFill>
                  <a:latin typeface="Calibri" panose="020F0502020204030204" pitchFamily="34" charset="0"/>
                  <a:cs typeface="Calibri" panose="020F0502020204030204" pitchFamily="34" charset="0"/>
                </a:endParaRPr>
              </a:p>
            </p:txBody>
          </p:sp>
        </p:grpSp>
      </p:grpSp>
      <p:pic>
        <p:nvPicPr>
          <p:cNvPr id="7" name="Graphic 6" descr="Computer with solid fill">
            <a:extLst>
              <a:ext uri="{FF2B5EF4-FFF2-40B4-BE49-F238E27FC236}">
                <a16:creationId xmlns:a16="http://schemas.microsoft.com/office/drawing/2014/main" id="{8ABFEDB1-738F-DD0C-4B24-8ECB7361DFE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1067" y="973170"/>
            <a:ext cx="817983" cy="817983"/>
          </a:xfrm>
          <a:prstGeom prst="rect">
            <a:avLst/>
          </a:prstGeom>
        </p:spPr>
      </p:pic>
      <p:pic>
        <p:nvPicPr>
          <p:cNvPr id="17" name="Graphic 16" descr="Open envelope with solid fill">
            <a:extLst>
              <a:ext uri="{FF2B5EF4-FFF2-40B4-BE49-F238E27FC236}">
                <a16:creationId xmlns:a16="http://schemas.microsoft.com/office/drawing/2014/main" id="{769F1E94-BE5F-6A03-1AAE-4349DAEBC21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1067" y="2550339"/>
            <a:ext cx="817983" cy="817983"/>
          </a:xfrm>
          <a:prstGeom prst="rect">
            <a:avLst/>
          </a:prstGeom>
        </p:spPr>
      </p:pic>
      <p:pic>
        <p:nvPicPr>
          <p:cNvPr id="20" name="Graphic 19" descr="Priorities with solid fill">
            <a:extLst>
              <a:ext uri="{FF2B5EF4-FFF2-40B4-BE49-F238E27FC236}">
                <a16:creationId xmlns:a16="http://schemas.microsoft.com/office/drawing/2014/main" id="{5EDA5763-FADD-C696-029B-13E41E90A4D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1067" y="4775721"/>
            <a:ext cx="817983" cy="817983"/>
          </a:xfrm>
          <a:prstGeom prst="rect">
            <a:avLst/>
          </a:prstGeom>
        </p:spPr>
      </p:pic>
    </p:spTree>
    <p:extLst>
      <p:ext uri="{BB962C8B-B14F-4D97-AF65-F5344CB8AC3E}">
        <p14:creationId xmlns:p14="http://schemas.microsoft.com/office/powerpoint/2010/main" val="1856876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610593-47CD-A343-B095-F6222CC045AB}"/>
              </a:ext>
            </a:extLst>
          </p:cNvPr>
          <p:cNvSpPr txBox="1"/>
          <p:nvPr/>
        </p:nvSpPr>
        <p:spPr>
          <a:xfrm>
            <a:off x="3524666" y="157671"/>
            <a:ext cx="4682938" cy="584775"/>
          </a:xfrm>
          <a:prstGeom prst="rect">
            <a:avLst/>
          </a:prstGeom>
          <a:noFill/>
        </p:spPr>
        <p:txBody>
          <a:bodyPr wrap="square" rtlCol="0">
            <a:spAutoFit/>
          </a:bodyPr>
          <a:lstStyle/>
          <a:p>
            <a:pPr algn="ctr"/>
            <a:r>
              <a:rPr lang="en-US" sz="3200" dirty="0">
                <a:latin typeface="+mj-lt"/>
              </a:rPr>
              <a:t>IT Security Best Practices</a:t>
            </a:r>
          </a:p>
        </p:txBody>
      </p:sp>
      <p:pic>
        <p:nvPicPr>
          <p:cNvPr id="4" name="Graphic 3" descr="Lock with solid fill">
            <a:extLst>
              <a:ext uri="{FF2B5EF4-FFF2-40B4-BE49-F238E27FC236}">
                <a16:creationId xmlns:a16="http://schemas.microsoft.com/office/drawing/2014/main" id="{7A29BC25-B05D-95F7-E2EF-D18334B442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556" y="17661"/>
            <a:ext cx="907259" cy="907259"/>
          </a:xfrm>
          <a:prstGeom prst="rect">
            <a:avLst/>
          </a:prstGeom>
        </p:spPr>
      </p:pic>
      <p:grpSp>
        <p:nvGrpSpPr>
          <p:cNvPr id="2" name="Group 1">
            <a:extLst>
              <a:ext uri="{FF2B5EF4-FFF2-40B4-BE49-F238E27FC236}">
                <a16:creationId xmlns:a16="http://schemas.microsoft.com/office/drawing/2014/main" id="{A39ACBAE-F1EF-A897-CA36-D68966AF0687}"/>
              </a:ext>
            </a:extLst>
          </p:cNvPr>
          <p:cNvGrpSpPr/>
          <p:nvPr/>
        </p:nvGrpSpPr>
        <p:grpSpPr>
          <a:xfrm>
            <a:off x="1413061" y="907259"/>
            <a:ext cx="9804836" cy="4393253"/>
            <a:chOff x="2612978" y="1112052"/>
            <a:chExt cx="8425136" cy="4465428"/>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DE255EB-7CD1-2C12-515E-8A3CD58A4DB9}"/>
                </a:ext>
              </a:extLst>
            </p:cNvPr>
            <p:cNvGrpSpPr/>
            <p:nvPr/>
          </p:nvGrpSpPr>
          <p:grpSpPr>
            <a:xfrm>
              <a:off x="2612978" y="1112052"/>
              <a:ext cx="8425136" cy="3755907"/>
              <a:chOff x="2566455" y="1708216"/>
              <a:chExt cx="8425136" cy="3755907"/>
            </a:xfrm>
            <a:solidFill>
              <a:schemeClr val="bg1">
                <a:lumMod val="95000"/>
              </a:schemeClr>
            </a:solidFill>
          </p:grpSpPr>
          <p:grpSp>
            <p:nvGrpSpPr>
              <p:cNvPr id="6" name="Group 5">
                <a:extLst>
                  <a:ext uri="{FF2B5EF4-FFF2-40B4-BE49-F238E27FC236}">
                    <a16:creationId xmlns:a16="http://schemas.microsoft.com/office/drawing/2014/main" id="{5C5F0DA9-997D-48BB-68E1-CE7D0B1297E8}"/>
                  </a:ext>
                </a:extLst>
              </p:cNvPr>
              <p:cNvGrpSpPr/>
              <p:nvPr/>
            </p:nvGrpSpPr>
            <p:grpSpPr>
              <a:xfrm>
                <a:off x="2566455" y="1708216"/>
                <a:ext cx="8425136" cy="3085380"/>
                <a:chOff x="2346987" y="1129535"/>
                <a:chExt cx="8425136" cy="2248692"/>
              </a:xfrm>
              <a:grpFill/>
            </p:grpSpPr>
            <p:grpSp>
              <p:nvGrpSpPr>
                <p:cNvPr id="7" name="Group 6">
                  <a:extLst>
                    <a:ext uri="{FF2B5EF4-FFF2-40B4-BE49-F238E27FC236}">
                      <a16:creationId xmlns:a16="http://schemas.microsoft.com/office/drawing/2014/main" id="{7F3E0D72-E76C-BBFB-560D-3E2D7950CCEE}"/>
                    </a:ext>
                  </a:extLst>
                </p:cNvPr>
                <p:cNvGrpSpPr/>
                <p:nvPr/>
              </p:nvGrpSpPr>
              <p:grpSpPr>
                <a:xfrm>
                  <a:off x="2346987" y="1129535"/>
                  <a:ext cx="8425136" cy="2248692"/>
                  <a:chOff x="2292880" y="908289"/>
                  <a:chExt cx="8425136" cy="2248692"/>
                </a:xfrm>
                <a:grpFill/>
              </p:grpSpPr>
              <p:sp>
                <p:nvSpPr>
                  <p:cNvPr id="9" name="Rectangle: Rounded Corners 8">
                    <a:extLst>
                      <a:ext uri="{FF2B5EF4-FFF2-40B4-BE49-F238E27FC236}">
                        <a16:creationId xmlns:a16="http://schemas.microsoft.com/office/drawing/2014/main" id="{944A3486-4350-276F-18A3-338BF93DEE2D}"/>
                      </a:ext>
                    </a:extLst>
                  </p:cNvPr>
                  <p:cNvSpPr/>
                  <p:nvPr/>
                </p:nvSpPr>
                <p:spPr>
                  <a:xfrm>
                    <a:off x="2292880" y="908289"/>
                    <a:ext cx="8425136" cy="666224"/>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latin typeface="Calibri" panose="020F0502020204030204" pitchFamily="34" charset="0"/>
                        <a:cs typeface="Calibri" panose="020F0502020204030204" pitchFamily="34" charset="0"/>
                      </a:rPr>
                      <a:t>In this day and age of technology, IT Security is more important than ever. Please review and follow the following best practices to help ensure the safety of your data. </a:t>
                    </a:r>
                  </a:p>
                </p:txBody>
              </p:sp>
              <p:sp>
                <p:nvSpPr>
                  <p:cNvPr id="11" name="Rectangle: Rounded Corners 10">
                    <a:extLst>
                      <a:ext uri="{FF2B5EF4-FFF2-40B4-BE49-F238E27FC236}">
                        <a16:creationId xmlns:a16="http://schemas.microsoft.com/office/drawing/2014/main" id="{A4A1B788-19D7-8B14-11D6-3EB2ED59F703}"/>
                      </a:ext>
                    </a:extLst>
                  </p:cNvPr>
                  <p:cNvSpPr/>
                  <p:nvPr/>
                </p:nvSpPr>
                <p:spPr>
                  <a:xfrm>
                    <a:off x="2292880" y="2164973"/>
                    <a:ext cx="8425136" cy="415464"/>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solidFill>
                        <a:latin typeface="Calibri" panose="020F0502020204030204" pitchFamily="34" charset="0"/>
                        <a:cs typeface="Calibri" panose="020F0502020204030204" pitchFamily="34" charset="0"/>
                      </a:rPr>
                      <a:t>2. Only accept DUO requests when you are actively trying to login to a system or application.</a:t>
                    </a:r>
                  </a:p>
                </p:txBody>
              </p:sp>
              <p:sp>
                <p:nvSpPr>
                  <p:cNvPr id="12" name="Rectangle: Rounded Corners 11">
                    <a:extLst>
                      <a:ext uri="{FF2B5EF4-FFF2-40B4-BE49-F238E27FC236}">
                        <a16:creationId xmlns:a16="http://schemas.microsoft.com/office/drawing/2014/main" id="{E68A4F7F-E5F9-1DE3-DB84-DA94114D7FDB}"/>
                      </a:ext>
                    </a:extLst>
                  </p:cNvPr>
                  <p:cNvSpPr/>
                  <p:nvPr/>
                </p:nvSpPr>
                <p:spPr>
                  <a:xfrm>
                    <a:off x="2292880" y="2675160"/>
                    <a:ext cx="8425136" cy="481821"/>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R="0" lvl="0">
                      <a:spcBef>
                        <a:spcPts val="0"/>
                      </a:spcBef>
                      <a:spcAft>
                        <a:spcPts val="0"/>
                      </a:spcAft>
                    </a:pPr>
                    <a:r>
                      <a:rPr lang="en-US" sz="1400" dirty="0">
                        <a:solidFill>
                          <a:schemeClr val="tx1"/>
                        </a:solidFill>
                        <a:latin typeface="Calibri" panose="020F0502020204030204" pitchFamily="34" charset="0"/>
                        <a:cs typeface="Calibri" panose="020F0502020204030204" pitchFamily="34" charset="0"/>
                      </a:rPr>
                      <a:t>3. Ensure that your personal computer has the latest version of the operating system and keep your software up to date by turning on automatic updates.</a:t>
                    </a:r>
                  </a:p>
                </p:txBody>
              </p:sp>
            </p:grpSp>
            <p:sp>
              <p:nvSpPr>
                <p:cNvPr id="8" name="Rectangle: Rounded Corners 7">
                  <a:extLst>
                    <a:ext uri="{FF2B5EF4-FFF2-40B4-BE49-F238E27FC236}">
                      <a16:creationId xmlns:a16="http://schemas.microsoft.com/office/drawing/2014/main" id="{2BC7A02B-6D53-E41F-BAFE-323768E7B335}"/>
                    </a:ext>
                  </a:extLst>
                </p:cNvPr>
                <p:cNvSpPr/>
                <p:nvPr/>
              </p:nvSpPr>
              <p:spPr>
                <a:xfrm>
                  <a:off x="2346987" y="1883257"/>
                  <a:ext cx="8425136" cy="415464"/>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marL="342900" indent="-342900">
                    <a:buAutoNum type="arabicPeriod"/>
                  </a:pPr>
                  <a:r>
                    <a:rPr lang="en-US"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Use Multi-factor authentication (MFA) for all personal accounts or services that support this technology</a:t>
                  </a:r>
                  <a:r>
                    <a:rPr lang="en-US" sz="1400" dirty="0">
                      <a:solidFill>
                        <a:schemeClr val="tx1"/>
                      </a:solidFill>
                      <a:latin typeface="Calibri" panose="020F0502020204030204" pitchFamily="34" charset="0"/>
                      <a:ea typeface="Times New Roman" panose="02020603050405020304" pitchFamily="18" charset="0"/>
                      <a:cs typeface="Calibri" panose="020F0502020204030204" pitchFamily="34" charset="0"/>
                    </a:rPr>
                    <a:t>.</a:t>
                  </a:r>
                  <a:endPar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lvl="0"/>
                  <a:endParaRPr lang="en-US" sz="1400" dirty="0">
                    <a:solidFill>
                      <a:schemeClr val="tx1"/>
                    </a:solidFill>
                    <a:latin typeface="Calibri" panose="020F0502020204030204" pitchFamily="34" charset="0"/>
                    <a:cs typeface="Calibri" panose="020F0502020204030204" pitchFamily="34" charset="0"/>
                  </a:endParaRPr>
                </a:p>
              </p:txBody>
            </p:sp>
          </p:grpSp>
          <p:sp>
            <p:nvSpPr>
              <p:cNvPr id="13" name="Rectangle: Rounded Corners 12">
                <a:extLst>
                  <a:ext uri="{FF2B5EF4-FFF2-40B4-BE49-F238E27FC236}">
                    <a16:creationId xmlns:a16="http://schemas.microsoft.com/office/drawing/2014/main" id="{D91D85C9-4722-E424-15C5-2D588A338943}"/>
                  </a:ext>
                </a:extLst>
              </p:cNvPr>
              <p:cNvSpPr/>
              <p:nvPr/>
            </p:nvSpPr>
            <p:spPr>
              <a:xfrm>
                <a:off x="2566455" y="4937121"/>
                <a:ext cx="8425136" cy="527002"/>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R="0" lvl="0">
                  <a:spcBef>
                    <a:spcPts val="0"/>
                  </a:spcBef>
                  <a:spcAft>
                    <a:spcPts val="0"/>
                  </a:spcAft>
                </a:pPr>
                <a:r>
                  <a:rPr lang="en-US" sz="1400" dirty="0">
                    <a:solidFill>
                      <a:schemeClr val="tx1"/>
                    </a:solidFill>
                    <a:latin typeface="Calibri" panose="020F0502020204030204" pitchFamily="34" charset="0"/>
                    <a:cs typeface="Calibri" panose="020F0502020204030204" pitchFamily="34" charset="0"/>
                  </a:rPr>
                  <a:t>4. Ensure that you are using antivirus protection, with regular updates.</a:t>
                </a:r>
              </a:p>
            </p:txBody>
          </p:sp>
        </p:grpSp>
        <p:sp>
          <p:nvSpPr>
            <p:cNvPr id="15" name="Rectangle: Rounded Corners 14">
              <a:extLst>
                <a:ext uri="{FF2B5EF4-FFF2-40B4-BE49-F238E27FC236}">
                  <a16:creationId xmlns:a16="http://schemas.microsoft.com/office/drawing/2014/main" id="{426A7513-C834-578D-7747-75FC44314A85}"/>
                </a:ext>
              </a:extLst>
            </p:cNvPr>
            <p:cNvSpPr/>
            <p:nvPr/>
          </p:nvSpPr>
          <p:spPr>
            <a:xfrm>
              <a:off x="2612978" y="4970391"/>
              <a:ext cx="8425136" cy="607089"/>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marR="0" lvl="0">
                <a:spcBef>
                  <a:spcPts val="0"/>
                </a:spcBef>
                <a:spcAft>
                  <a:spcPts val="0"/>
                </a:spcAft>
              </a:pPr>
              <a:r>
                <a:rPr lang="en-US" sz="1400" dirty="0">
                  <a:solidFill>
                    <a:schemeClr val="tx1"/>
                  </a:solidFill>
                  <a:latin typeface="Calibri" panose="020F0502020204030204" pitchFamily="34" charset="0"/>
                  <a:cs typeface="Calibri" panose="020F0502020204030204" pitchFamily="34" charset="0"/>
                </a:rPr>
                <a:t>5. Beware of suspicious emails and phone calls because they could be phishing scams and/or contain malware.</a:t>
              </a:r>
            </a:p>
            <a:p>
              <a:pPr marR="0">
                <a:spcBef>
                  <a:spcPts val="0"/>
                </a:spcBef>
                <a:spcAft>
                  <a:spcPts val="0"/>
                </a:spcAft>
              </a:pPr>
              <a:r>
                <a:rPr lang="en-US" sz="1400" dirty="0">
                  <a:solidFill>
                    <a:schemeClr val="tx1"/>
                  </a:solidFill>
                  <a:latin typeface="Calibri" panose="020F0502020204030204" pitchFamily="34" charset="0"/>
                  <a:cs typeface="Calibri" panose="020F0502020204030204" pitchFamily="34" charset="0"/>
                </a:rPr>
                <a:t> </a:t>
              </a:r>
            </a:p>
          </p:txBody>
        </p:sp>
      </p:grpSp>
      <p:sp>
        <p:nvSpPr>
          <p:cNvPr id="10" name="TextBox 9">
            <a:extLst>
              <a:ext uri="{FF2B5EF4-FFF2-40B4-BE49-F238E27FC236}">
                <a16:creationId xmlns:a16="http://schemas.microsoft.com/office/drawing/2014/main" id="{0A07986C-E886-DC31-21C1-3AD2BEEC5B2E}"/>
              </a:ext>
            </a:extLst>
          </p:cNvPr>
          <p:cNvSpPr txBox="1"/>
          <p:nvPr/>
        </p:nvSpPr>
        <p:spPr>
          <a:xfrm>
            <a:off x="2141953" y="5423924"/>
            <a:ext cx="8665827" cy="646331"/>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To view a full list of monthly security articles that have appeared in the Elm, go to </a:t>
            </a:r>
            <a:r>
              <a:rPr lang="en-US" dirty="0">
                <a:latin typeface="Calibri" panose="020F0502020204030204" pitchFamily="34" charset="0"/>
                <a:cs typeface="Calibri" panose="020F0502020204030204" pitchFamily="34" charset="0"/>
                <a:hlinkClick r:id="rId5"/>
              </a:rPr>
              <a:t>https://www.umaryland.edu/cits/it-security-and-compliance/security-awareness/</a:t>
            </a:r>
            <a:r>
              <a:rPr lang="en-US"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308530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8117A67-2432-B543-8705-7D90A74E7A19}"/>
              </a:ext>
            </a:extLst>
          </p:cNvPr>
          <p:cNvSpPr txBox="1">
            <a:spLocks/>
          </p:cNvSpPr>
          <p:nvPr/>
        </p:nvSpPr>
        <p:spPr>
          <a:xfrm>
            <a:off x="1523306" y="106964"/>
            <a:ext cx="9479640" cy="1143000"/>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t>IT Training: </a:t>
            </a:r>
            <a:r>
              <a:rPr lang="en-US" sz="3200" dirty="0">
                <a:hlinkClick r:id="rId3"/>
              </a:rPr>
              <a:t>HTTPS://WWW.UMARYLAND.EDU/CITS/TRAINING</a:t>
            </a:r>
            <a:endParaRPr lang="en-US" sz="3200" dirty="0"/>
          </a:p>
          <a:p>
            <a:r>
              <a:rPr lang="en-US" sz="3200" dirty="0"/>
              <a:t> </a:t>
            </a:r>
          </a:p>
        </p:txBody>
      </p:sp>
      <p:pic>
        <p:nvPicPr>
          <p:cNvPr id="4" name="Graphic 3" descr="Teacher with solid fill">
            <a:extLst>
              <a:ext uri="{FF2B5EF4-FFF2-40B4-BE49-F238E27FC236}">
                <a16:creationId xmlns:a16="http://schemas.microsoft.com/office/drawing/2014/main" id="{7E38B985-47A3-8F86-4473-88BC5F885D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2826" y="106964"/>
            <a:ext cx="858567" cy="858567"/>
          </a:xfrm>
          <a:prstGeom prst="rect">
            <a:avLst/>
          </a:prstGeom>
        </p:spPr>
      </p:pic>
      <p:pic>
        <p:nvPicPr>
          <p:cNvPr id="11" name="Picture 10">
            <a:extLst>
              <a:ext uri="{FF2B5EF4-FFF2-40B4-BE49-F238E27FC236}">
                <a16:creationId xmlns:a16="http://schemas.microsoft.com/office/drawing/2014/main" id="{F259BE92-E4D3-731E-603C-1DD48AEE4C97}"/>
              </a:ext>
            </a:extLst>
          </p:cNvPr>
          <p:cNvPicPr>
            <a:picLocks noChangeAspect="1"/>
          </p:cNvPicPr>
          <p:nvPr/>
        </p:nvPicPr>
        <p:blipFill>
          <a:blip r:embed="rId6"/>
          <a:stretch>
            <a:fillRect/>
          </a:stretch>
        </p:blipFill>
        <p:spPr>
          <a:xfrm>
            <a:off x="4784333" y="1268818"/>
            <a:ext cx="6775557" cy="4066753"/>
          </a:xfrm>
          <a:prstGeom prst="rect">
            <a:avLst/>
          </a:prstGeom>
          <a:effectLst>
            <a:outerShdw blurRad="63500" sx="102000" sy="102000" algn="ctr" rotWithShape="0">
              <a:prstClr val="black">
                <a:alpha val="40000"/>
              </a:prstClr>
            </a:outerShdw>
          </a:effectLst>
        </p:spPr>
      </p:pic>
      <p:sp>
        <p:nvSpPr>
          <p:cNvPr id="23" name="TextBox 22">
            <a:extLst>
              <a:ext uri="{FF2B5EF4-FFF2-40B4-BE49-F238E27FC236}">
                <a16:creationId xmlns:a16="http://schemas.microsoft.com/office/drawing/2014/main" id="{295CEB5E-1ED4-F478-69DD-5F586A6EB168}"/>
              </a:ext>
            </a:extLst>
          </p:cNvPr>
          <p:cNvSpPr txBox="1"/>
          <p:nvPr/>
        </p:nvSpPr>
        <p:spPr>
          <a:xfrm>
            <a:off x="443060" y="1268818"/>
            <a:ext cx="4190240" cy="4955203"/>
          </a:xfrm>
          <a:prstGeom prst="rect">
            <a:avLst/>
          </a:prstGeom>
          <a:noFill/>
        </p:spPr>
        <p:txBody>
          <a:bodyPr wrap="square" rtlCol="0">
            <a:spAutoFit/>
          </a:bodyPr>
          <a:lstStyle/>
          <a:p>
            <a:endParaRPr lang="en-US" sz="1800" b="0" i="0" dirty="0">
              <a:latin typeface="Calibri" panose="020F0502020204030204" pitchFamily="34" charset="0"/>
              <a:cs typeface="Calibri" panose="020F0502020204030204" pitchFamily="34" charset="0"/>
            </a:endParaRPr>
          </a:p>
          <a:p>
            <a:r>
              <a:rPr lang="en-US" sz="1800" b="0" i="0" dirty="0">
                <a:latin typeface="Calibri" panose="020F0502020204030204" pitchFamily="34" charset="0"/>
                <a:cs typeface="Calibri" panose="020F0502020204030204" pitchFamily="34" charset="0"/>
              </a:rPr>
              <a:t>The</a:t>
            </a:r>
            <a:r>
              <a:rPr lang="en-US" sz="1800" b="1" i="0" dirty="0">
                <a:latin typeface="Calibri" panose="020F0502020204030204" pitchFamily="34" charset="0"/>
                <a:cs typeface="Calibri" panose="020F0502020204030204" pitchFamily="34" charset="0"/>
              </a:rPr>
              <a:t> IT Training &amp; Communications </a:t>
            </a:r>
            <a:r>
              <a:rPr lang="en-US" b="1" dirty="0">
                <a:latin typeface="Calibri" panose="020F0502020204030204" pitchFamily="34" charset="0"/>
                <a:cs typeface="Calibri" panose="020F0502020204030204" pitchFamily="34" charset="0"/>
              </a:rPr>
              <a:t>D</a:t>
            </a:r>
            <a:r>
              <a:rPr lang="en-US" sz="1800" b="1" i="0" dirty="0">
                <a:latin typeface="Calibri" panose="020F0502020204030204" pitchFamily="34" charset="0"/>
                <a:cs typeface="Calibri" panose="020F0502020204030204" pitchFamily="34" charset="0"/>
              </a:rPr>
              <a:t>epartment </a:t>
            </a:r>
            <a:r>
              <a:rPr lang="en-US" sz="1800" b="0" i="0" dirty="0">
                <a:latin typeface="Calibri" panose="020F0502020204030204" pitchFamily="34" charset="0"/>
                <a:cs typeface="Calibri" panose="020F0502020204030204" pitchFamily="34" charset="0"/>
              </a:rPr>
              <a:t>designs and </a:t>
            </a:r>
            <a:r>
              <a:rPr lang="en-US" dirty="0">
                <a:latin typeface="Calibri" panose="020F0502020204030204" pitchFamily="34" charset="0"/>
                <a:cs typeface="Calibri" panose="020F0502020204030204" pitchFamily="34" charset="0"/>
              </a:rPr>
              <a:t>d</a:t>
            </a:r>
            <a:r>
              <a:rPr lang="en-US" sz="1800" b="0" i="0" dirty="0">
                <a:latin typeface="Calibri" panose="020F0502020204030204" pitchFamily="34" charset="0"/>
                <a:cs typeface="Calibri" panose="020F0502020204030204" pitchFamily="34" charset="0"/>
              </a:rPr>
              <a:t>elivers trainings on campuswide business applications on important and timely topics including the Microsoft 365 suite of products. </a:t>
            </a:r>
          </a:p>
          <a:p>
            <a:endParaRPr lang="en-US" dirty="0">
              <a:latin typeface="Calibri" panose="020F0502020204030204" pitchFamily="34" charset="0"/>
              <a:cs typeface="Calibri" panose="020F0502020204030204" pitchFamily="34" charset="0"/>
            </a:endParaRPr>
          </a:p>
          <a:p>
            <a:endParaRPr lang="en-US" sz="1800" b="0" i="0" dirty="0">
              <a:latin typeface="Calibri" panose="020F0502020204030204" pitchFamily="34" charset="0"/>
              <a:cs typeface="Calibri" panose="020F0502020204030204" pitchFamily="34" charset="0"/>
            </a:endParaRPr>
          </a:p>
          <a:p>
            <a:pPr algn="l" rtl="0" fontAlgn="base">
              <a:lnSpc>
                <a:spcPts val="1950"/>
              </a:lnSpc>
              <a:buNone/>
            </a:pPr>
            <a:r>
              <a:rPr lang="en-US" sz="2000" b="1" i="0" u="none" strike="noStrike" dirty="0">
                <a:solidFill>
                  <a:srgbClr val="000000"/>
                </a:solidFill>
                <a:effectLst/>
                <a:latin typeface="Calibri" panose="020F0502020204030204" pitchFamily="34" charset="0"/>
              </a:rPr>
              <a:t>Training Resources Page:</a:t>
            </a:r>
            <a:r>
              <a:rPr lang="en-US" sz="2000" b="0" i="0" dirty="0">
                <a:solidFill>
                  <a:srgbClr val="000000"/>
                </a:solidFill>
                <a:effectLst/>
                <a:latin typeface="Calibri" panose="020F0502020204030204" pitchFamily="34" charset="0"/>
              </a:rPr>
              <a:t>​</a:t>
            </a:r>
            <a:endParaRPr lang="en-US" sz="2000" b="0" i="0" dirty="0">
              <a:solidFill>
                <a:srgbClr val="000000"/>
              </a:solidFill>
              <a:effectLst/>
              <a:latin typeface="Segoe UI" panose="020B0502040204020203" pitchFamily="34" charset="0"/>
            </a:endParaRPr>
          </a:p>
          <a:p>
            <a:pPr algn="l" rtl="0" fontAlgn="base">
              <a:lnSpc>
                <a:spcPts val="1950"/>
              </a:lnSpc>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 Applying sensitivity labels</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lnSpc>
                <a:spcPts val="1950"/>
              </a:lnSpc>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 Sending secure emails – [secure]</a:t>
            </a:r>
          </a:p>
          <a:p>
            <a:pPr algn="l" rtl="0" fontAlgn="base">
              <a:lnSpc>
                <a:spcPts val="1950"/>
              </a:lnSpc>
              <a:buFont typeface="Arial" panose="020B0604020202020204" pitchFamily="34" charset="0"/>
              <a:buChar char="•"/>
            </a:pPr>
            <a:r>
              <a:rPr lang="en-US" dirty="0">
                <a:solidFill>
                  <a:srgbClr val="000000"/>
                </a:solidFill>
                <a:latin typeface="Calibri" panose="020F0502020204030204" pitchFamily="34" charset="0"/>
              </a:rPr>
              <a:t> Video Shorts</a:t>
            </a:r>
          </a:p>
          <a:p>
            <a:pPr algn="l" rtl="0" fontAlgn="base">
              <a:lnSpc>
                <a:spcPts val="1950"/>
              </a:lnSpc>
              <a:buFont typeface="Arial" panose="020B0604020202020204" pitchFamily="34" charset="0"/>
              <a:buChar char="•"/>
            </a:pPr>
            <a:r>
              <a:rPr lang="en-US" b="0" i="0" dirty="0">
                <a:solidFill>
                  <a:srgbClr val="000000"/>
                </a:solidFill>
                <a:effectLst/>
                <a:latin typeface="Calibri" panose="020F0502020204030204" pitchFamily="34" charset="0"/>
              </a:rPr>
              <a:t> Microsoft 365 tutorials </a:t>
            </a:r>
          </a:p>
          <a:p>
            <a:pPr algn="l" rtl="0" fontAlgn="base">
              <a:lnSpc>
                <a:spcPts val="1950"/>
              </a:lnSpc>
              <a:buFont typeface="Arial" panose="020B0604020202020204" pitchFamily="34" charset="0"/>
              <a:buChar char="•"/>
            </a:pPr>
            <a:r>
              <a:rPr lang="en-US" b="0" i="0" dirty="0">
                <a:solidFill>
                  <a:srgbClr val="000000"/>
                </a:solidFill>
                <a:effectLst/>
                <a:latin typeface="Calibri" panose="020F0502020204030204" pitchFamily="34" charset="0"/>
              </a:rPr>
              <a:t> IT Resources for New Employees PPT</a:t>
            </a:r>
            <a:endParaRPr lang="en-US" b="0" i="0" dirty="0">
              <a:solidFill>
                <a:srgbClr val="000000"/>
              </a:solidFill>
              <a:effectLst/>
              <a:latin typeface="Arial" panose="020B0604020202020204" pitchFamily="34" charset="0"/>
            </a:endParaRPr>
          </a:p>
          <a:p>
            <a:endParaRPr lang="en-US" sz="1800" b="0" i="0"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711290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C68AB-4D5B-8947-BC6B-AA41E1B1ABD6}"/>
              </a:ext>
            </a:extLst>
          </p:cNvPr>
          <p:cNvSpPr>
            <a:spLocks noGrp="1"/>
          </p:cNvSpPr>
          <p:nvPr>
            <p:ph type="title"/>
          </p:nvPr>
        </p:nvSpPr>
        <p:spPr>
          <a:xfrm>
            <a:off x="1649691" y="218367"/>
            <a:ext cx="10617864" cy="1143000"/>
          </a:xfrm>
        </p:spPr>
        <p:txBody>
          <a:bodyPr>
            <a:noAutofit/>
          </a:bodyPr>
          <a:lstStyle/>
          <a:p>
            <a:r>
              <a:rPr lang="en-US" cap="none" dirty="0"/>
              <a:t>CITS Services: </a:t>
            </a:r>
            <a:r>
              <a:rPr lang="en-US" sz="2400" dirty="0">
                <a:hlinkClick r:id="rId3"/>
              </a:rPr>
              <a:t>https://www.umaryland.edu/cits/services/</a:t>
            </a:r>
            <a:br>
              <a:rPr lang="en-US" sz="3200" dirty="0"/>
            </a:br>
            <a:endParaRPr lang="en-US" cap="none" dirty="0"/>
          </a:p>
        </p:txBody>
      </p:sp>
      <p:grpSp>
        <p:nvGrpSpPr>
          <p:cNvPr id="6" name="Group 5">
            <a:extLst>
              <a:ext uri="{FF2B5EF4-FFF2-40B4-BE49-F238E27FC236}">
                <a16:creationId xmlns:a16="http://schemas.microsoft.com/office/drawing/2014/main" id="{2166F41F-A3FD-0644-5130-52F736ABE2AC}"/>
              </a:ext>
            </a:extLst>
          </p:cNvPr>
          <p:cNvGrpSpPr/>
          <p:nvPr/>
        </p:nvGrpSpPr>
        <p:grpSpPr>
          <a:xfrm>
            <a:off x="8214864" y="1964677"/>
            <a:ext cx="3728132" cy="2556648"/>
            <a:chOff x="325790" y="970967"/>
            <a:chExt cx="8479529" cy="815724"/>
          </a:xfrm>
          <a:solidFill>
            <a:schemeClr val="bg1">
              <a:lumMod val="95000"/>
            </a:schemeClr>
          </a:solidFill>
        </p:grpSpPr>
        <p:sp>
          <p:nvSpPr>
            <p:cNvPr id="8" name="Rectangle: Rounded Corners 7">
              <a:extLst>
                <a:ext uri="{FF2B5EF4-FFF2-40B4-BE49-F238E27FC236}">
                  <a16:creationId xmlns:a16="http://schemas.microsoft.com/office/drawing/2014/main" id="{02F35D36-E515-2EA3-D6A1-27AABD2BBC55}"/>
                </a:ext>
              </a:extLst>
            </p:cNvPr>
            <p:cNvSpPr/>
            <p:nvPr/>
          </p:nvSpPr>
          <p:spPr>
            <a:xfrm>
              <a:off x="325790" y="970967"/>
              <a:ext cx="8479529" cy="815724"/>
            </a:xfrm>
            <a:prstGeom prst="roundRect">
              <a:avLst/>
            </a:prstGeom>
            <a:grpFill/>
            <a:ln>
              <a:noFill/>
            </a:ln>
            <a:effectLst>
              <a:outerShdw blurRad="152400" sx="102000" sy="102000" algn="ctr" rotWithShape="0">
                <a:prstClr val="black">
                  <a:alpha val="52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429090D0-8AEF-314A-2598-77E1D802AE89}"/>
                </a:ext>
              </a:extLst>
            </p:cNvPr>
            <p:cNvSpPr txBox="1"/>
            <p:nvPr/>
          </p:nvSpPr>
          <p:spPr>
            <a:xfrm>
              <a:off x="844065" y="1051193"/>
              <a:ext cx="7684701" cy="618655"/>
            </a:xfrm>
            <a:prstGeom prst="rect">
              <a:avLst/>
            </a:prstGeom>
            <a:grpFill/>
          </p:spPr>
          <p:txBody>
            <a:bodyPr wrap="square" rtlCol="0">
              <a:spAutoFit/>
            </a:bodyPr>
            <a:lstStyle/>
            <a:p>
              <a:pPr lvl="0"/>
              <a:r>
                <a:rPr lang="en-US" sz="2400" b="0" i="0" dirty="0">
                  <a:latin typeface="Calibri" panose="020F0502020204030204" pitchFamily="34" charset="0"/>
                  <a:cs typeface="Calibri" panose="020F0502020204030204" pitchFamily="34" charset="0"/>
                </a:rPr>
                <a:t>The </a:t>
              </a:r>
              <a:r>
                <a:rPr lang="en-US" sz="2400" b="1" i="0" dirty="0">
                  <a:latin typeface="Calibri" panose="020F0502020204030204" pitchFamily="34" charset="0"/>
                  <a:cs typeface="Calibri" panose="020F0502020204030204" pitchFamily="34" charset="0"/>
                </a:rPr>
                <a:t>CITS Services </a:t>
              </a:r>
              <a:r>
                <a:rPr lang="en-US" sz="2400" i="0" dirty="0">
                  <a:latin typeface="Calibri" panose="020F0502020204030204" pitchFamily="34" charset="0"/>
                  <a:cs typeface="Calibri" panose="020F0502020204030204" pitchFamily="34" charset="0"/>
                </a:rPr>
                <a:t>page </a:t>
              </a:r>
              <a:r>
                <a:rPr lang="en-US" sz="2400" dirty="0">
                  <a:latin typeface="Calibri" panose="020F0502020204030204" pitchFamily="34" charset="0"/>
                  <a:cs typeface="Calibri" panose="020F0502020204030204" pitchFamily="34" charset="0"/>
                </a:rPr>
                <a:t>allows users to search for information on various applications and services available at UMB.</a:t>
              </a:r>
            </a:p>
          </p:txBody>
        </p:sp>
      </p:grpSp>
      <p:pic>
        <p:nvPicPr>
          <p:cNvPr id="13" name="Graphic 12" descr="Search Inventory with solid fill">
            <a:extLst>
              <a:ext uri="{FF2B5EF4-FFF2-40B4-BE49-F238E27FC236}">
                <a16:creationId xmlns:a16="http://schemas.microsoft.com/office/drawing/2014/main" id="{7A8C61F2-1492-783E-969E-CE78231B7F5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4456" y="114269"/>
            <a:ext cx="781277" cy="781277"/>
          </a:xfrm>
          <a:prstGeom prst="rect">
            <a:avLst/>
          </a:prstGeom>
        </p:spPr>
      </p:pic>
      <p:pic>
        <p:nvPicPr>
          <p:cNvPr id="5" name="Picture 4">
            <a:extLst>
              <a:ext uri="{FF2B5EF4-FFF2-40B4-BE49-F238E27FC236}">
                <a16:creationId xmlns:a16="http://schemas.microsoft.com/office/drawing/2014/main" id="{7FB4762C-046A-E9C4-849C-87AE7B696B27}"/>
              </a:ext>
            </a:extLst>
          </p:cNvPr>
          <p:cNvPicPr>
            <a:picLocks noChangeAspect="1"/>
          </p:cNvPicPr>
          <p:nvPr/>
        </p:nvPicPr>
        <p:blipFill>
          <a:blip r:embed="rId6"/>
          <a:stretch>
            <a:fillRect/>
          </a:stretch>
        </p:blipFill>
        <p:spPr>
          <a:xfrm>
            <a:off x="731004" y="1421835"/>
            <a:ext cx="7077041" cy="3818184"/>
          </a:xfrm>
          <a:prstGeom prst="rect">
            <a:avLst/>
          </a:prstGeom>
          <a:effectLst>
            <a:outerShdw blurRad="215900" sx="102000" sy="102000" algn="ctr" rotWithShape="0">
              <a:prstClr val="black">
                <a:alpha val="50000"/>
              </a:prstClr>
            </a:outerShdw>
          </a:effectLst>
        </p:spPr>
      </p:pic>
    </p:spTree>
    <p:extLst>
      <p:ext uri="{BB962C8B-B14F-4D97-AF65-F5344CB8AC3E}">
        <p14:creationId xmlns:p14="http://schemas.microsoft.com/office/powerpoint/2010/main" val="386704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7B23D4B-C429-80B8-EF31-845493AE3485}"/>
              </a:ext>
            </a:extLst>
          </p:cNvPr>
          <p:cNvSpPr txBox="1"/>
          <p:nvPr/>
        </p:nvSpPr>
        <p:spPr>
          <a:xfrm>
            <a:off x="2331562" y="1536117"/>
            <a:ext cx="7679703" cy="3416320"/>
          </a:xfrm>
          <a:prstGeom prst="rect">
            <a:avLst/>
          </a:prstGeom>
          <a:noFill/>
        </p:spPr>
        <p:txBody>
          <a:bodyPr wrap="square">
            <a:spAutoFit/>
          </a:bodyPr>
          <a:lstStyle/>
          <a:p>
            <a:pPr algn="ctr"/>
            <a:endParaRPr lang="en-US" sz="7200" b="1" dirty="0"/>
          </a:p>
          <a:p>
            <a:pPr algn="ctr"/>
            <a:r>
              <a:rPr lang="en-US" sz="7200" b="1" dirty="0"/>
              <a:t>Thank you and </a:t>
            </a:r>
          </a:p>
          <a:p>
            <a:pPr algn="ctr"/>
            <a:r>
              <a:rPr lang="en-US" sz="7200" b="1" dirty="0"/>
              <a:t>good luck!</a:t>
            </a:r>
          </a:p>
        </p:txBody>
      </p:sp>
      <p:sp>
        <p:nvSpPr>
          <p:cNvPr id="2" name="TextBox 1">
            <a:extLst>
              <a:ext uri="{FF2B5EF4-FFF2-40B4-BE49-F238E27FC236}">
                <a16:creationId xmlns:a16="http://schemas.microsoft.com/office/drawing/2014/main" id="{148255B9-0E1C-2553-ED66-038EDC79FF8E}"/>
              </a:ext>
            </a:extLst>
          </p:cNvPr>
          <p:cNvSpPr txBox="1"/>
          <p:nvPr/>
        </p:nvSpPr>
        <p:spPr>
          <a:xfrm>
            <a:off x="1366888" y="603315"/>
            <a:ext cx="9370242" cy="1508105"/>
          </a:xfrm>
          <a:prstGeom prst="rect">
            <a:avLst/>
          </a:prstGeom>
          <a:noFill/>
        </p:spPr>
        <p:txBody>
          <a:bodyPr wrap="square" rtlCol="0">
            <a:spAutoFit/>
          </a:bodyPr>
          <a:lstStyle/>
          <a:p>
            <a:r>
              <a:rPr lang="en-US" sz="2000" b="1" i="1" dirty="0">
                <a:latin typeface="Calibri" panose="020F0502020204030204" pitchFamily="34" charset="0"/>
                <a:ea typeface="Calibri" panose="020F0502020204030204" pitchFamily="34" charset="0"/>
                <a:cs typeface="Calibri" panose="020F0502020204030204" pitchFamily="34" charset="0"/>
              </a:rPr>
              <a:t>Helpful Tips:</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Activate your UMID asap. </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It will take 24 hours for your UMID and password to sync with all other UMB applications. </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If you did not receive your workstation/email ID, contact your school’s IT Help Desk.</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If you are having issues activating your UMID, contact the CITS Help Desk.</a:t>
            </a:r>
          </a:p>
        </p:txBody>
      </p:sp>
    </p:spTree>
    <p:extLst>
      <p:ext uri="{BB962C8B-B14F-4D97-AF65-F5344CB8AC3E}">
        <p14:creationId xmlns:p14="http://schemas.microsoft.com/office/powerpoint/2010/main" val="1958902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7BE8C-E45A-743C-33BD-8F27B07BEB8E}"/>
              </a:ext>
            </a:extLst>
          </p:cNvPr>
          <p:cNvSpPr>
            <a:spLocks noGrp="1"/>
          </p:cNvSpPr>
          <p:nvPr>
            <p:ph type="title"/>
          </p:nvPr>
        </p:nvSpPr>
        <p:spPr>
          <a:xfrm>
            <a:off x="715058" y="964030"/>
            <a:ext cx="2727813" cy="4584527"/>
          </a:xfrm>
        </p:spPr>
        <p:txBody>
          <a:bodyPr>
            <a:normAutofit/>
          </a:bodyPr>
          <a:lstStyle/>
          <a:p>
            <a:pPr algn="ctr"/>
            <a:r>
              <a:rPr lang="en-US" cap="none" dirty="0"/>
              <a:t>What is the UMID?</a:t>
            </a:r>
            <a:br>
              <a:rPr lang="en-US" cap="none" dirty="0"/>
            </a:br>
            <a:br>
              <a:rPr lang="en-US" cap="none" dirty="0"/>
            </a:br>
            <a:endParaRPr lang="en-US" dirty="0">
              <a:solidFill>
                <a:srgbClr val="FFFFFF"/>
              </a:solidFill>
            </a:endParaRPr>
          </a:p>
        </p:txBody>
      </p:sp>
      <p:sp>
        <p:nvSpPr>
          <p:cNvPr id="3" name="Content Placeholder 2">
            <a:extLst>
              <a:ext uri="{FF2B5EF4-FFF2-40B4-BE49-F238E27FC236}">
                <a16:creationId xmlns:a16="http://schemas.microsoft.com/office/drawing/2014/main" id="{3327D69C-1B65-5777-6A65-77AFF927498D}"/>
              </a:ext>
            </a:extLst>
          </p:cNvPr>
          <p:cNvSpPr>
            <a:spLocks noGrp="1"/>
          </p:cNvSpPr>
          <p:nvPr>
            <p:ph idx="1"/>
          </p:nvPr>
        </p:nvSpPr>
        <p:spPr>
          <a:xfrm>
            <a:off x="4330467" y="462183"/>
            <a:ext cx="7576861" cy="6475945"/>
          </a:xfrm>
        </p:spPr>
        <p:txBody>
          <a:bodyPr anchor="t">
            <a:normAutofit/>
          </a:bodyPr>
          <a:lstStyle/>
          <a:p>
            <a:pPr marL="0" indent="0">
              <a:buNone/>
            </a:pPr>
            <a:endParaRPr lang="en-US" sz="1600" dirty="0">
              <a:latin typeface="Calibri"/>
              <a:cs typeface="Calibri"/>
            </a:endParaRPr>
          </a:p>
          <a:p>
            <a:pPr marL="0" indent="0">
              <a:buNone/>
            </a:pPr>
            <a:r>
              <a:rPr lang="en-US" sz="1600" dirty="0">
                <a:latin typeface="Calibri"/>
                <a:cs typeface="Calibri"/>
              </a:rPr>
              <a:t>Activating your UMID will synchronize passwords; this is a crucial part of the </a:t>
            </a:r>
            <a:r>
              <a:rPr lang="en-US" sz="1600" b="1" dirty="0">
                <a:latin typeface="Calibri"/>
                <a:cs typeface="Calibri"/>
              </a:rPr>
              <a:t>Single Sign-On (SSO) system</a:t>
            </a:r>
            <a:r>
              <a:rPr lang="en-US" sz="1600" dirty="0">
                <a:latin typeface="Calibri"/>
                <a:cs typeface="Calibri"/>
              </a:rPr>
              <a:t>, which reduces the number of passwords and logins a user must remember and maintain. Once activated, </a:t>
            </a:r>
            <a:r>
              <a:rPr lang="en-US" sz="1600" b="1" dirty="0">
                <a:latin typeface="Calibri"/>
                <a:cs typeface="Calibri"/>
              </a:rPr>
              <a:t>you will login to your email, computer, and all UMID- protected systems with the same UMID &amp; password. </a:t>
            </a:r>
          </a:p>
          <a:p>
            <a:pPr marL="0" indent="0">
              <a:buNone/>
            </a:pPr>
            <a:endParaRPr lang="en-US" sz="1600" b="1" dirty="0">
              <a:solidFill>
                <a:schemeClr val="tx1"/>
              </a:solidFill>
              <a:latin typeface="Calibri"/>
              <a:cs typeface="Calibri"/>
            </a:endParaRPr>
          </a:p>
          <a:p>
            <a:pPr marL="0" indent="0">
              <a:buNone/>
            </a:pPr>
            <a:r>
              <a:rPr lang="en-US" sz="1600" dirty="0">
                <a:solidFill>
                  <a:schemeClr val="tx1"/>
                </a:solidFill>
                <a:latin typeface="Calibri" panose="020F0502020204030204" pitchFamily="34" charset="0"/>
                <a:cs typeface="Calibri" panose="020F0502020204030204" pitchFamily="34" charset="0"/>
              </a:rPr>
              <a:t>To Activate your UMID: </a:t>
            </a:r>
          </a:p>
          <a:p>
            <a:pPr lvl="1"/>
            <a:r>
              <a:rPr lang="en-US" sz="1400" dirty="0">
                <a:latin typeface="Calibri"/>
                <a:cs typeface="Calibri"/>
              </a:rPr>
              <a:t>First, you will receive your </a:t>
            </a:r>
            <a:r>
              <a:rPr lang="en-US" sz="1400" b="1" dirty="0">
                <a:latin typeface="Calibri"/>
                <a:cs typeface="Calibri"/>
              </a:rPr>
              <a:t>workstation/email ID and temporary password from your supervisor</a:t>
            </a:r>
            <a:r>
              <a:rPr lang="en-US" sz="1400" dirty="0">
                <a:latin typeface="Calibri"/>
                <a:cs typeface="Calibri"/>
              </a:rPr>
              <a:t>. </a:t>
            </a:r>
            <a:r>
              <a:rPr lang="en-US" sz="1400" i="1" dirty="0">
                <a:latin typeface="Calibri"/>
                <a:cs typeface="Calibri"/>
              </a:rPr>
              <a:t>(The workstation/email ID is a combination of your  first and last name BEFORE the @umaryland.edu)</a:t>
            </a:r>
          </a:p>
          <a:p>
            <a:endParaRPr lang="en-US" sz="1600" i="1" dirty="0">
              <a:latin typeface="Calibri" panose="020F0502020204030204" pitchFamily="34" charset="0"/>
              <a:cs typeface="Calibri" panose="020F0502020204030204" pitchFamily="34" charset="0"/>
            </a:endParaRPr>
          </a:p>
          <a:p>
            <a:pPr lvl="1"/>
            <a:r>
              <a:rPr lang="en-US" sz="1400" dirty="0">
                <a:latin typeface="Calibri"/>
                <a:cs typeface="Calibri"/>
              </a:rPr>
              <a:t>Next, </a:t>
            </a:r>
            <a:r>
              <a:rPr lang="en-US" sz="1400" b="1" dirty="0">
                <a:latin typeface="Calibri"/>
                <a:cs typeface="Calibri"/>
              </a:rPr>
              <a:t>visit </a:t>
            </a:r>
            <a:r>
              <a:rPr lang="en-US" sz="1400" b="1" dirty="0">
                <a:solidFill>
                  <a:srgbClr val="FF0000"/>
                </a:solidFill>
                <a:latin typeface="Calibri"/>
                <a:cs typeface="Calibri"/>
                <a:hlinkClick r:id="rId2">
                  <a:extLst>
                    <a:ext uri="{A12FA001-AC4F-418D-AE19-62706E023703}">
                      <ahyp:hlinkClr xmlns:ahyp="http://schemas.microsoft.com/office/drawing/2018/hyperlinkcolor" val="tx"/>
                    </a:ext>
                  </a:extLst>
                </a:hlinkClick>
              </a:rPr>
              <a:t>WWW.UMARYLAND.EDU/CITS</a:t>
            </a:r>
            <a:r>
              <a:rPr lang="en-US" sz="1400" b="1" dirty="0">
                <a:solidFill>
                  <a:srgbClr val="FF0000"/>
                </a:solidFill>
                <a:latin typeface="Calibri"/>
                <a:cs typeface="Calibri"/>
              </a:rPr>
              <a:t> </a:t>
            </a:r>
            <a:r>
              <a:rPr lang="en-US" sz="1400" b="1" dirty="0">
                <a:latin typeface="Calibri"/>
                <a:cs typeface="Calibri"/>
              </a:rPr>
              <a:t>and select the UMID icon and follow the </a:t>
            </a:r>
            <a:r>
              <a:rPr lang="en-US" sz="1400" b="1" i="1" dirty="0">
                <a:latin typeface="Calibri"/>
                <a:cs typeface="Calibri"/>
              </a:rPr>
              <a:t>“Getting Started with your UMID” </a:t>
            </a:r>
            <a:r>
              <a:rPr lang="en-US" sz="1400" b="1" dirty="0">
                <a:latin typeface="Calibri"/>
                <a:cs typeface="Calibri"/>
              </a:rPr>
              <a:t>instructions </a:t>
            </a:r>
          </a:p>
          <a:p>
            <a:pPr marL="0" indent="0">
              <a:buNone/>
            </a:pPr>
            <a:endParaRPr lang="en-US" sz="1600" b="1" dirty="0">
              <a:latin typeface="Calibri"/>
              <a:cs typeface="Calibri"/>
            </a:endParaRPr>
          </a:p>
          <a:p>
            <a:pPr lvl="1"/>
            <a:r>
              <a:rPr lang="en-US" sz="1400" dirty="0"/>
              <a:t>You can access, activate, and update your UMID and password by going directly to the Account Management Site here: </a:t>
            </a:r>
            <a:r>
              <a:rPr kumimoji="0" lang="en-US" sz="1400" b="1" i="0" u="none" strike="noStrike" kern="1200" cap="none" spc="0" normalizeH="0" baseline="0" noProof="0" dirty="0">
                <a:ln>
                  <a:noFill/>
                </a:ln>
                <a:solidFill>
                  <a:srgbClr val="FF0000"/>
                </a:solidFill>
                <a:effectLst/>
                <a:uLnTx/>
                <a:uFillTx/>
                <a:latin typeface="Gill Sans MT" panose="020B0502020104020203"/>
                <a:ea typeface="+mn-ea"/>
                <a:cs typeface="+mn-cs"/>
                <a:hlinkClick r:id="rId3">
                  <a:extLst>
                    <a:ext uri="{A12FA001-AC4F-418D-AE19-62706E023703}">
                      <ahyp:hlinkClr xmlns:ahyp="http://schemas.microsoft.com/office/drawing/2018/hyperlinkcolor" val="tx"/>
                    </a:ext>
                  </a:extLst>
                </a:hlinkClick>
              </a:rPr>
              <a:t>HTTPS://DIRECTORY.UMARYLAND.EDU/</a:t>
            </a:r>
            <a:endParaRPr lang="en-US" sz="1400" b="1" dirty="0">
              <a:solidFill>
                <a:srgbClr val="FF0000"/>
              </a:solidFill>
              <a:latin typeface="Gill Sans MT" panose="020B0502020104020203"/>
            </a:endParaRPr>
          </a:p>
          <a:p>
            <a:pPr marL="457200" lvl="1" indent="0">
              <a:buNone/>
            </a:pPr>
            <a:endParaRPr kumimoji="0" lang="en-US" sz="1400" b="0" i="0" u="none" strike="noStrike" kern="1200" cap="none" spc="0" normalizeH="0" baseline="0" noProof="0" dirty="0">
              <a:ln>
                <a:noFill/>
              </a:ln>
              <a:solidFill>
                <a:srgbClr val="C8102E"/>
              </a:solidFill>
              <a:effectLst/>
              <a:uLnTx/>
              <a:uFillTx/>
              <a:latin typeface="Gill Sans MT" panose="020B0502020104020203"/>
              <a:ea typeface="+mn-ea"/>
              <a:cs typeface="+mn-cs"/>
            </a:endParaRPr>
          </a:p>
          <a:p>
            <a:endParaRPr lang="en-US" sz="1600" b="1" i="1" dirty="0">
              <a:latin typeface="Calibri"/>
              <a:cs typeface="Calibri"/>
            </a:endParaRPr>
          </a:p>
          <a:p>
            <a:endParaRPr lang="en-US" sz="1600" i="1" dirty="0">
              <a:latin typeface="Calibri" panose="020F0502020204030204" pitchFamily="34" charset="0"/>
              <a:cs typeface="Calibri" panose="020F0502020204030204" pitchFamily="34" charset="0"/>
            </a:endParaRPr>
          </a:p>
          <a:p>
            <a:endParaRPr lang="en-US" sz="1600" i="1" dirty="0">
              <a:latin typeface="Calibri" panose="020F0502020204030204" pitchFamily="34" charset="0"/>
              <a:cs typeface="Calibri" panose="020F0502020204030204" pitchFamily="34" charset="0"/>
            </a:endParaRPr>
          </a:p>
          <a:p>
            <a:pPr marL="0" indent="0">
              <a:buNone/>
            </a:pPr>
            <a:endParaRPr lang="en-US" sz="1600" i="1" dirty="0">
              <a:latin typeface="Calibri" panose="020F0502020204030204" pitchFamily="34" charset="0"/>
              <a:cs typeface="Calibri" panose="020F0502020204030204" pitchFamily="34" charset="0"/>
            </a:endParaRPr>
          </a:p>
          <a:p>
            <a:endParaRPr lang="en-US" sz="1600" i="1" dirty="0">
              <a:solidFill>
                <a:schemeClr val="tx1"/>
              </a:solidFill>
              <a:latin typeface="Calibri" panose="020F0502020204030204" pitchFamily="34" charset="0"/>
              <a:cs typeface="Calibri" panose="020F0502020204030204" pitchFamily="34" charset="0"/>
            </a:endParaRPr>
          </a:p>
          <a:p>
            <a:endParaRPr lang="en-US" dirty="0"/>
          </a:p>
        </p:txBody>
      </p:sp>
      <p:pic>
        <p:nvPicPr>
          <p:cNvPr id="7" name="Picture 6">
            <a:extLst>
              <a:ext uri="{FF2B5EF4-FFF2-40B4-BE49-F238E27FC236}">
                <a16:creationId xmlns:a16="http://schemas.microsoft.com/office/drawing/2014/main" id="{CEE5EBDA-E93C-8B70-5AEF-306B86770C6B}"/>
              </a:ext>
            </a:extLst>
          </p:cNvPr>
          <p:cNvPicPr>
            <a:picLocks noChangeAspect="1"/>
          </p:cNvPicPr>
          <p:nvPr/>
        </p:nvPicPr>
        <p:blipFill>
          <a:blip r:embed="rId4"/>
          <a:stretch>
            <a:fillRect/>
          </a:stretch>
        </p:blipFill>
        <p:spPr>
          <a:xfrm>
            <a:off x="1442484" y="1965284"/>
            <a:ext cx="1272960" cy="1217686"/>
          </a:xfrm>
          <a:prstGeom prst="rect">
            <a:avLst/>
          </a:prstGeom>
        </p:spPr>
      </p:pic>
      <p:sp>
        <p:nvSpPr>
          <p:cNvPr id="11" name="TextBox 10">
            <a:extLst>
              <a:ext uri="{FF2B5EF4-FFF2-40B4-BE49-F238E27FC236}">
                <a16:creationId xmlns:a16="http://schemas.microsoft.com/office/drawing/2014/main" id="{86D5DDA9-E4C6-A619-74FD-0FC4846F587B}"/>
              </a:ext>
            </a:extLst>
          </p:cNvPr>
          <p:cNvSpPr txBox="1"/>
          <p:nvPr/>
        </p:nvSpPr>
        <p:spPr>
          <a:xfrm>
            <a:off x="284672" y="3325661"/>
            <a:ext cx="3588587" cy="1938992"/>
          </a:xfrm>
          <a:prstGeom prst="rect">
            <a:avLst/>
          </a:prstGeom>
          <a:noFill/>
        </p:spPr>
        <p:txBody>
          <a:bodyPr wrap="square">
            <a:spAutoFit/>
          </a:bodyPr>
          <a:lstStyle/>
          <a:p>
            <a:pPr algn="ctr"/>
            <a:r>
              <a:rPr lang="en-US" sz="2000" dirty="0"/>
              <a:t>Your UMID is a unique username that you will use to create your account on the UMB Account Management Site.</a:t>
            </a:r>
          </a:p>
          <a:p>
            <a:pPr algn="ctr"/>
            <a:endParaRPr lang="en-US" sz="2000" dirty="0"/>
          </a:p>
          <a:p>
            <a:pPr algn="ctr"/>
            <a:endParaRPr lang="en-US" sz="2000" dirty="0"/>
          </a:p>
        </p:txBody>
      </p:sp>
    </p:spTree>
    <p:extLst>
      <p:ext uri="{BB962C8B-B14F-4D97-AF65-F5344CB8AC3E}">
        <p14:creationId xmlns:p14="http://schemas.microsoft.com/office/powerpoint/2010/main" val="3813494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D5DA064-8944-2256-57B2-21E8F308D112}"/>
              </a:ext>
            </a:extLst>
          </p:cNvPr>
          <p:cNvSpPr txBox="1"/>
          <p:nvPr/>
        </p:nvSpPr>
        <p:spPr>
          <a:xfrm>
            <a:off x="2196445" y="194082"/>
            <a:ext cx="7598004" cy="461665"/>
          </a:xfrm>
          <a:prstGeom prst="rect">
            <a:avLst/>
          </a:prstGeom>
          <a:noFill/>
        </p:spPr>
        <p:txBody>
          <a:bodyPr wrap="square" lIns="91440" tIns="45720" rIns="91440" bIns="45720" rtlCol="0" anchor="t">
            <a:spAutoFit/>
          </a:bodyPr>
          <a:lstStyle/>
          <a:p>
            <a:pPr algn="ctr"/>
            <a:r>
              <a:rPr lang="en-US" sz="2400" dirty="0"/>
              <a:t>ACTIVATE  Your UMID at </a:t>
            </a:r>
            <a:r>
              <a:rPr lang="en-US" sz="2400" dirty="0">
                <a:hlinkClick r:id="rId2"/>
              </a:rPr>
              <a:t>WWW.UMARYLAND.EDU/CITS</a:t>
            </a:r>
            <a:endParaRPr lang="en-US" sz="2400" dirty="0"/>
          </a:p>
        </p:txBody>
      </p:sp>
      <p:pic>
        <p:nvPicPr>
          <p:cNvPr id="3" name="Picture 2">
            <a:extLst>
              <a:ext uri="{FF2B5EF4-FFF2-40B4-BE49-F238E27FC236}">
                <a16:creationId xmlns:a16="http://schemas.microsoft.com/office/drawing/2014/main" id="{251B7B15-DB38-5F92-8021-E6B2FC640DEB}"/>
              </a:ext>
            </a:extLst>
          </p:cNvPr>
          <p:cNvPicPr>
            <a:picLocks noChangeAspect="1"/>
          </p:cNvPicPr>
          <p:nvPr/>
        </p:nvPicPr>
        <p:blipFill>
          <a:blip r:embed="rId3"/>
          <a:stretch>
            <a:fillRect/>
          </a:stretch>
        </p:blipFill>
        <p:spPr>
          <a:xfrm>
            <a:off x="1805402" y="946295"/>
            <a:ext cx="8581195" cy="4965410"/>
          </a:xfrm>
          <a:prstGeom prst="rect">
            <a:avLst/>
          </a:prstGeom>
          <a:effectLst>
            <a:outerShdw blurRad="127000" sx="102000" sy="102000" algn="ctr" rotWithShape="0">
              <a:prstClr val="black">
                <a:alpha val="50000"/>
              </a:prstClr>
            </a:outerShdw>
          </a:effectLst>
        </p:spPr>
      </p:pic>
      <p:cxnSp>
        <p:nvCxnSpPr>
          <p:cNvPr id="7" name="Straight Arrow Connector 6">
            <a:extLst>
              <a:ext uri="{FF2B5EF4-FFF2-40B4-BE49-F238E27FC236}">
                <a16:creationId xmlns:a16="http://schemas.microsoft.com/office/drawing/2014/main" id="{9B0E4AF0-5CFE-2BC6-E595-CD01F8309483}"/>
              </a:ext>
            </a:extLst>
          </p:cNvPr>
          <p:cNvCxnSpPr>
            <a:cxnSpLocks/>
          </p:cNvCxnSpPr>
          <p:nvPr/>
        </p:nvCxnSpPr>
        <p:spPr>
          <a:xfrm flipH="1">
            <a:off x="8437823" y="1989056"/>
            <a:ext cx="2849204" cy="1528201"/>
          </a:xfrm>
          <a:prstGeom prst="straightConnector1">
            <a:avLst/>
          </a:prstGeom>
          <a:ln w="38100">
            <a:tailEnd type="triangle"/>
          </a:ln>
          <a:effectLst>
            <a:glow rad="228600">
              <a:schemeClr val="accent6">
                <a:satMod val="175000"/>
                <a:alpha val="40000"/>
              </a:schemeClr>
            </a:glow>
            <a:outerShdw blurRad="152400" dist="317500" dir="5400000" sx="90000" sy="-19000"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7D3A117-2E78-94EC-46F1-00578E56462E}"/>
              </a:ext>
            </a:extLst>
          </p:cNvPr>
          <p:cNvSpPr txBox="1"/>
          <p:nvPr/>
        </p:nvSpPr>
        <p:spPr>
          <a:xfrm>
            <a:off x="10654385" y="1619724"/>
            <a:ext cx="1265283" cy="369332"/>
          </a:xfrm>
          <a:prstGeom prst="rect">
            <a:avLst/>
          </a:prstGeom>
          <a:noFill/>
        </p:spPr>
        <p:txBody>
          <a:bodyPr wrap="none" rtlCol="0">
            <a:spAutoFit/>
          </a:bodyPr>
          <a:lstStyle/>
          <a:p>
            <a:r>
              <a:rPr lang="en-US" dirty="0"/>
              <a:t>Click Here!</a:t>
            </a:r>
          </a:p>
        </p:txBody>
      </p:sp>
    </p:spTree>
    <p:extLst>
      <p:ext uri="{BB962C8B-B14F-4D97-AF65-F5344CB8AC3E}">
        <p14:creationId xmlns:p14="http://schemas.microsoft.com/office/powerpoint/2010/main" val="3292522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C5A29-3DC4-1D98-B7B8-CDED3EA9F701}"/>
              </a:ext>
            </a:extLst>
          </p:cNvPr>
          <p:cNvSpPr>
            <a:spLocks noGrp="1"/>
          </p:cNvSpPr>
          <p:nvPr>
            <p:ph type="title"/>
          </p:nvPr>
        </p:nvSpPr>
        <p:spPr>
          <a:xfrm>
            <a:off x="2509796" y="192813"/>
            <a:ext cx="7172408" cy="1049235"/>
          </a:xfrm>
        </p:spPr>
        <p:txBody>
          <a:bodyPr/>
          <a:lstStyle/>
          <a:p>
            <a:pPr algn="ctr"/>
            <a:r>
              <a:rPr lang="en-US" dirty="0"/>
              <a:t>Select “ACTIVATE MY UMID”</a:t>
            </a:r>
          </a:p>
        </p:txBody>
      </p:sp>
      <p:sp>
        <p:nvSpPr>
          <p:cNvPr id="3" name="TextBox 2">
            <a:extLst>
              <a:ext uri="{FF2B5EF4-FFF2-40B4-BE49-F238E27FC236}">
                <a16:creationId xmlns:a16="http://schemas.microsoft.com/office/drawing/2014/main" id="{146100A3-5689-CB29-F337-67BD46E1329B}"/>
              </a:ext>
            </a:extLst>
          </p:cNvPr>
          <p:cNvSpPr txBox="1"/>
          <p:nvPr/>
        </p:nvSpPr>
        <p:spPr>
          <a:xfrm>
            <a:off x="224607" y="3872058"/>
            <a:ext cx="1801735" cy="923330"/>
          </a:xfrm>
          <a:prstGeom prst="rect">
            <a:avLst/>
          </a:prstGeom>
          <a:noFill/>
        </p:spPr>
        <p:txBody>
          <a:bodyPr wrap="square" rtlCol="0">
            <a:spAutoFit/>
          </a:bodyPr>
          <a:lstStyle/>
          <a:p>
            <a:r>
              <a:rPr lang="en-US" dirty="0"/>
              <a:t>Print/Download PDF instructions here! </a:t>
            </a:r>
          </a:p>
        </p:txBody>
      </p:sp>
      <p:pic>
        <p:nvPicPr>
          <p:cNvPr id="11" name="Content Placeholder 10">
            <a:extLst>
              <a:ext uri="{FF2B5EF4-FFF2-40B4-BE49-F238E27FC236}">
                <a16:creationId xmlns:a16="http://schemas.microsoft.com/office/drawing/2014/main" id="{5D59E74B-3027-A477-1931-C74C96FCC733}"/>
              </a:ext>
            </a:extLst>
          </p:cNvPr>
          <p:cNvPicPr>
            <a:picLocks noGrp="1" noChangeAspect="1"/>
          </p:cNvPicPr>
          <p:nvPr>
            <p:ph idx="1"/>
          </p:nvPr>
        </p:nvPicPr>
        <p:blipFill>
          <a:blip r:embed="rId2"/>
          <a:stretch>
            <a:fillRect/>
          </a:stretch>
        </p:blipFill>
        <p:spPr>
          <a:xfrm>
            <a:off x="2139464" y="887624"/>
            <a:ext cx="8418555" cy="4947567"/>
          </a:xfrm>
          <a:effectLst>
            <a:outerShdw blurRad="127000" sx="102000" sy="102000" algn="ctr" rotWithShape="0">
              <a:schemeClr val="tx1">
                <a:alpha val="50000"/>
              </a:schemeClr>
            </a:outerShdw>
          </a:effectLst>
        </p:spPr>
      </p:pic>
      <p:pic>
        <p:nvPicPr>
          <p:cNvPr id="4" name="Picture 3">
            <a:extLst>
              <a:ext uri="{FF2B5EF4-FFF2-40B4-BE49-F238E27FC236}">
                <a16:creationId xmlns:a16="http://schemas.microsoft.com/office/drawing/2014/main" id="{22A26082-3179-2E12-5A43-2061E18CAA61}"/>
              </a:ext>
            </a:extLst>
          </p:cNvPr>
          <p:cNvPicPr>
            <a:picLocks noChangeAspect="1"/>
          </p:cNvPicPr>
          <p:nvPr/>
        </p:nvPicPr>
        <p:blipFill>
          <a:blip r:embed="rId3"/>
          <a:stretch>
            <a:fillRect/>
          </a:stretch>
        </p:blipFill>
        <p:spPr>
          <a:xfrm rot="14305709">
            <a:off x="1447575" y="3437965"/>
            <a:ext cx="2358580" cy="2869672"/>
          </a:xfrm>
          <a:prstGeom prst="rect">
            <a:avLst/>
          </a:prstGeom>
        </p:spPr>
      </p:pic>
    </p:spTree>
    <p:extLst>
      <p:ext uri="{BB962C8B-B14F-4D97-AF65-F5344CB8AC3E}">
        <p14:creationId xmlns:p14="http://schemas.microsoft.com/office/powerpoint/2010/main" val="2406779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610593-47CD-A343-B095-F6222CC045AB}"/>
              </a:ext>
            </a:extLst>
          </p:cNvPr>
          <p:cNvSpPr txBox="1"/>
          <p:nvPr/>
        </p:nvSpPr>
        <p:spPr>
          <a:xfrm>
            <a:off x="1354149" y="113947"/>
            <a:ext cx="9785267" cy="584775"/>
          </a:xfrm>
          <a:prstGeom prst="rect">
            <a:avLst/>
          </a:prstGeom>
          <a:noFill/>
        </p:spPr>
        <p:txBody>
          <a:bodyPr wrap="square" rtlCol="0">
            <a:spAutoFit/>
          </a:bodyPr>
          <a:lstStyle/>
          <a:p>
            <a:pPr algn="ctr"/>
            <a:r>
              <a:rPr lang="en-US" sz="3200" dirty="0">
                <a:latin typeface="+mj-lt"/>
              </a:rPr>
              <a:t>DUO Multi-Factor Authentication </a:t>
            </a:r>
          </a:p>
        </p:txBody>
      </p:sp>
      <p:pic>
        <p:nvPicPr>
          <p:cNvPr id="2" name="Picture 1">
            <a:extLst>
              <a:ext uri="{FF2B5EF4-FFF2-40B4-BE49-F238E27FC236}">
                <a16:creationId xmlns:a16="http://schemas.microsoft.com/office/drawing/2014/main" id="{733698E3-A4BF-F642-BDF6-DA49CDB8C18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48791" y="-28281"/>
            <a:ext cx="1795580" cy="942680"/>
          </a:xfrm>
          <a:prstGeom prst="rect">
            <a:avLst/>
          </a:prstGeom>
          <a:effectLst>
            <a:outerShdw blurRad="127000" sx="102000" sy="102000" algn="ctr" rotWithShape="0">
              <a:prstClr val="black">
                <a:alpha val="44000"/>
              </a:prstClr>
            </a:outerShdw>
          </a:effectLst>
        </p:spPr>
      </p:pic>
      <p:sp>
        <p:nvSpPr>
          <p:cNvPr id="13" name="Rectangle: Rounded Corners 12">
            <a:extLst>
              <a:ext uri="{FF2B5EF4-FFF2-40B4-BE49-F238E27FC236}">
                <a16:creationId xmlns:a16="http://schemas.microsoft.com/office/drawing/2014/main" id="{AF2D8933-D4E4-5FE2-A1B8-F806F651B6C2}"/>
              </a:ext>
            </a:extLst>
          </p:cNvPr>
          <p:cNvSpPr/>
          <p:nvPr/>
        </p:nvSpPr>
        <p:spPr>
          <a:xfrm>
            <a:off x="4104057" y="1063109"/>
            <a:ext cx="7705725" cy="4178725"/>
          </a:xfrm>
          <a:prstGeom prst="roundRect">
            <a:avLst/>
          </a:prstGeom>
          <a:solidFill>
            <a:schemeClr val="bg1">
              <a:lumMod val="95000"/>
            </a:schemeClr>
          </a:solidFill>
          <a:ln>
            <a:noFill/>
          </a:ln>
          <a:effectLst>
            <a:outerShdw blurRad="63500" sx="102000" sy="102000" algn="ctr"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latin typeface="Calibri" panose="020F0502020204030204" pitchFamily="34" charset="0"/>
              <a:cs typeface="Calibri" panose="020F0502020204030204" pitchFamily="34" charset="0"/>
            </a:endParaRPr>
          </a:p>
          <a:p>
            <a:endParaRPr lang="en-US" b="0" dirty="0">
              <a:solidFill>
                <a:schemeClr val="tx1"/>
              </a:solidFill>
              <a:latin typeface="Calibri" panose="020F0502020204030204" pitchFamily="34" charset="0"/>
              <a:cs typeface="Calibri" panose="020F0502020204030204" pitchFamily="34" charset="0"/>
            </a:endParaRPr>
          </a:p>
          <a:p>
            <a:endParaRPr lang="en-US" dirty="0">
              <a:solidFill>
                <a:schemeClr val="tx1"/>
              </a:solidFill>
              <a:latin typeface="Calibri" panose="020F0502020204030204" pitchFamily="34" charset="0"/>
              <a:cs typeface="Calibri" panose="020F0502020204030204" pitchFamily="34" charset="0"/>
            </a:endParaRPr>
          </a:p>
          <a:p>
            <a:endParaRPr lang="en-US" b="0" dirty="0">
              <a:solidFill>
                <a:schemeClr val="tx1"/>
              </a:solidFill>
              <a:latin typeface="Calibri" panose="020F0502020204030204" pitchFamily="34" charset="0"/>
              <a:cs typeface="Calibri" panose="020F0502020204030204" pitchFamily="34" charset="0"/>
            </a:endParaRPr>
          </a:p>
          <a:p>
            <a:r>
              <a:rPr lang="en-US" b="0" dirty="0">
                <a:solidFill>
                  <a:schemeClr val="tx1"/>
                </a:solidFill>
                <a:latin typeface="Calibri" panose="020F0502020204030204" pitchFamily="34" charset="0"/>
                <a:cs typeface="Calibri" panose="020F0502020204030204" pitchFamily="34" charset="0"/>
              </a:rPr>
              <a:t>DUO is the application used by UMB for Multi-Factor Authentication, which provides a 2</a:t>
            </a:r>
            <a:r>
              <a:rPr lang="en-US" b="0" baseline="30000" dirty="0">
                <a:solidFill>
                  <a:schemeClr val="tx1"/>
                </a:solidFill>
                <a:latin typeface="Calibri" panose="020F0502020204030204" pitchFamily="34" charset="0"/>
                <a:cs typeface="Calibri" panose="020F0502020204030204" pitchFamily="34" charset="0"/>
              </a:rPr>
              <a:t>nd</a:t>
            </a:r>
            <a:r>
              <a:rPr lang="en-US" b="0" dirty="0">
                <a:solidFill>
                  <a:schemeClr val="tx1"/>
                </a:solidFill>
                <a:latin typeface="Calibri" panose="020F0502020204030204" pitchFamily="34" charset="0"/>
                <a:cs typeface="Calibri" panose="020F0502020204030204" pitchFamily="34" charset="0"/>
              </a:rPr>
              <a:t> level of identity checking. </a:t>
            </a:r>
          </a:p>
          <a:p>
            <a:endParaRPr lang="en-US" b="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Utilizing a Multi-factor Authentication like DUO allows us to keep our files and data secure</a:t>
            </a:r>
          </a:p>
          <a:p>
            <a:pPr marL="285750" indent="-285750">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When you access various web applications with your UMB email and password, you will be required to authenticate who you are using DUO on a different device</a:t>
            </a:r>
          </a:p>
          <a:p>
            <a:pPr marL="285750" indent="-285750">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You can download the DUO Mobile app on your smartphone or tablet</a:t>
            </a:r>
          </a:p>
          <a:p>
            <a:endParaRPr lang="en-US" sz="1800" dirty="0">
              <a:solidFill>
                <a:schemeClr val="tx1"/>
              </a:solidFill>
              <a:latin typeface="Calibri" panose="020F0502020204030204" pitchFamily="34" charset="0"/>
              <a:cs typeface="Calibri" panose="020F0502020204030204" pitchFamily="34" charset="0"/>
            </a:endParaRPr>
          </a:p>
          <a:p>
            <a:endParaRPr lang="en-US" sz="1800" dirty="0">
              <a:solidFill>
                <a:schemeClr val="tx1"/>
              </a:solidFill>
              <a:latin typeface="Calibri" panose="020F0502020204030204" pitchFamily="34" charset="0"/>
              <a:cs typeface="Calibri" panose="020F0502020204030204" pitchFamily="34" charset="0"/>
            </a:endParaRPr>
          </a:p>
          <a:p>
            <a:r>
              <a:rPr lang="en-US" sz="1800" dirty="0">
                <a:solidFill>
                  <a:schemeClr val="tx1"/>
                </a:solidFill>
                <a:latin typeface="Calibri" panose="020F0502020204030204" pitchFamily="34" charset="0"/>
                <a:cs typeface="Calibri" panose="020F0502020204030204" pitchFamily="34" charset="0"/>
              </a:rPr>
              <a:t>Enroll in Duo at: </a:t>
            </a:r>
            <a:r>
              <a:rPr lang="en-US" sz="1800" dirty="0">
                <a:latin typeface="Calibri" panose="020F0502020204030204" pitchFamily="34" charset="0"/>
                <a:cs typeface="Calibri" panose="020F0502020204030204" pitchFamily="34" charset="0"/>
                <a:hlinkClick r:id="rId5"/>
              </a:rPr>
              <a:t>https://www.umaryland.edu/cits/services/duo/enrollment</a:t>
            </a:r>
            <a:endParaRPr lang="en-US" sz="1800" dirty="0">
              <a:latin typeface="Calibri" panose="020F0502020204030204" pitchFamily="34" charset="0"/>
              <a:cs typeface="Calibri" panose="020F0502020204030204" pitchFamily="34" charset="0"/>
            </a:endParaRPr>
          </a:p>
          <a:p>
            <a:r>
              <a:rPr lang="en-US" sz="1800" dirty="0">
                <a:solidFill>
                  <a:schemeClr val="tx1"/>
                </a:solidFill>
                <a:latin typeface="Calibri" panose="020F0502020204030204" pitchFamily="34" charset="0"/>
                <a:cs typeface="Calibri" panose="020F0502020204030204" pitchFamily="34" charset="0"/>
              </a:rPr>
              <a:t>General Information: </a:t>
            </a:r>
            <a:r>
              <a:rPr lang="en-US" sz="1800" dirty="0">
                <a:latin typeface="Calibri" panose="020F0502020204030204" pitchFamily="34" charset="0"/>
                <a:cs typeface="Calibri" panose="020F0502020204030204" pitchFamily="34" charset="0"/>
                <a:hlinkClick r:id="rId6"/>
              </a:rPr>
              <a:t>https://www.umaryland.edu/duo</a:t>
            </a:r>
            <a:endParaRPr lang="en-US" sz="1800" dirty="0">
              <a:latin typeface="Calibri" panose="020F0502020204030204" pitchFamily="34" charset="0"/>
              <a:cs typeface="Calibri" panose="020F0502020204030204" pitchFamily="34" charset="0"/>
            </a:endParaRPr>
          </a:p>
          <a:p>
            <a:endParaRPr lang="en-US" sz="1800" dirty="0">
              <a:solidFill>
                <a:schemeClr val="tx1"/>
              </a:solidFill>
              <a:latin typeface="Calibri" panose="020F0502020204030204" pitchFamily="34" charset="0"/>
              <a:cs typeface="Calibri" panose="020F0502020204030204" pitchFamily="34" charset="0"/>
            </a:endParaRPr>
          </a:p>
          <a:p>
            <a:endParaRPr lang="en-US" b="0" dirty="0">
              <a:solidFill>
                <a:schemeClr val="tx1"/>
              </a:solidFill>
              <a:latin typeface="Calibri" panose="020F0502020204030204" pitchFamily="34" charset="0"/>
              <a:cs typeface="Calibri" panose="020F0502020204030204" pitchFamily="34" charset="0"/>
            </a:endParaRPr>
          </a:p>
          <a:p>
            <a:endParaRPr lang="en-US" sz="1800" b="0" dirty="0">
              <a:solidFill>
                <a:schemeClr val="tx1"/>
              </a:solidFill>
              <a:latin typeface="Calibri" panose="020F0502020204030204" pitchFamily="34" charset="0"/>
              <a:cs typeface="Calibri" panose="020F0502020204030204" pitchFamily="34" charset="0"/>
            </a:endParaRPr>
          </a:p>
          <a:p>
            <a:endParaRPr lang="en-US" dirty="0">
              <a:solidFill>
                <a:schemeClr val="tx1"/>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2A780F0E-D9F0-B95F-BB1D-A873DA37C3F9}"/>
              </a:ext>
            </a:extLst>
          </p:cNvPr>
          <p:cNvPicPr>
            <a:picLocks noChangeAspect="1"/>
          </p:cNvPicPr>
          <p:nvPr/>
        </p:nvPicPr>
        <p:blipFill>
          <a:blip r:embed="rId7"/>
          <a:stretch>
            <a:fillRect/>
          </a:stretch>
        </p:blipFill>
        <p:spPr>
          <a:xfrm>
            <a:off x="382218" y="1063109"/>
            <a:ext cx="3458991" cy="4273051"/>
          </a:xfrm>
          <a:prstGeom prst="rect">
            <a:avLst/>
          </a:prstGeom>
          <a:effectLst>
            <a:outerShdw blurRad="127000" sx="102000" sy="102000" algn="ctr" rotWithShape="0">
              <a:prstClr val="black">
                <a:alpha val="50000"/>
              </a:prstClr>
            </a:outerShdw>
          </a:effectLst>
        </p:spPr>
      </p:pic>
    </p:spTree>
    <p:extLst>
      <p:ext uri="{BB962C8B-B14F-4D97-AF65-F5344CB8AC3E}">
        <p14:creationId xmlns:p14="http://schemas.microsoft.com/office/powerpoint/2010/main" val="3620411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BD385B14-BF93-7762-AF4B-CE269915F21E}"/>
              </a:ext>
            </a:extLst>
          </p:cNvPr>
          <p:cNvSpPr/>
          <p:nvPr/>
        </p:nvSpPr>
        <p:spPr>
          <a:xfrm>
            <a:off x="4876798" y="1514476"/>
            <a:ext cx="6071647" cy="3951156"/>
          </a:xfrm>
          <a:prstGeom prst="roundRect">
            <a:avLst/>
          </a:prstGeom>
          <a:solidFill>
            <a:schemeClr val="bg1">
              <a:lumMod val="95000"/>
            </a:schemeClr>
          </a:solidFill>
          <a:ln>
            <a:noFill/>
          </a:ln>
          <a:effectLst>
            <a:outerShdw blurRad="63500" sx="102000" sy="102000" algn="ctr"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285750" lvl="0" indent="-285750">
              <a:buFont typeface="Arial" panose="020B0604020202020204" pitchFamily="34" charset="0"/>
              <a:buChar char="•"/>
            </a:pPr>
            <a:r>
              <a:rPr lang="en-US" sz="2000" dirty="0">
                <a:solidFill>
                  <a:schemeClr val="tx1"/>
                </a:solidFill>
                <a:latin typeface="Calibri" panose="020F0502020204030204" pitchFamily="34" charset="0"/>
                <a:cs typeface="Calibri" panose="020F0502020204030204" pitchFamily="34" charset="0"/>
              </a:rPr>
              <a:t>Choose your Authentication Method if you have registered a device (Download the DUO Mobile App and use the PUSH Function!)</a:t>
            </a:r>
          </a:p>
          <a:p>
            <a:pPr lvl="0"/>
            <a:endParaRPr lang="en-US" sz="20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solidFill>
                  <a:schemeClr val="tx1"/>
                </a:solidFill>
                <a:latin typeface="Calibri" panose="020F0502020204030204" pitchFamily="34" charset="0"/>
                <a:cs typeface="Calibri" panose="020F0502020204030204" pitchFamily="34" charset="0"/>
              </a:rPr>
              <a:t>Add a new device or edit your settings for DUO</a:t>
            </a:r>
          </a:p>
          <a:p>
            <a:endParaRPr lang="en-US" sz="20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solidFill>
                  <a:schemeClr val="tx1"/>
                </a:solidFill>
                <a:latin typeface="Calibri" panose="020F0502020204030204" pitchFamily="34" charset="0"/>
                <a:cs typeface="Calibri" panose="020F0502020204030204" pitchFamily="34" charset="0"/>
              </a:rPr>
              <a:t>You can download the DUO Mobile app on your smartphone or tablet</a:t>
            </a:r>
          </a:p>
          <a:p>
            <a:pPr lvl="0"/>
            <a:endParaRPr lang="en-US" sz="1600" dirty="0">
              <a:solidFill>
                <a:schemeClr val="tx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04EA7158-F235-887F-CE44-8CBC3E051611}"/>
              </a:ext>
            </a:extLst>
          </p:cNvPr>
          <p:cNvSpPr txBox="1"/>
          <p:nvPr/>
        </p:nvSpPr>
        <p:spPr>
          <a:xfrm>
            <a:off x="1615708" y="933601"/>
            <a:ext cx="1888434"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Duo Prompt	</a:t>
            </a:r>
          </a:p>
        </p:txBody>
      </p:sp>
      <p:pic>
        <p:nvPicPr>
          <p:cNvPr id="12" name="Picture 11" descr="A screenshot of a phone&#10;&#10;Description automatically generated">
            <a:extLst>
              <a:ext uri="{FF2B5EF4-FFF2-40B4-BE49-F238E27FC236}">
                <a16:creationId xmlns:a16="http://schemas.microsoft.com/office/drawing/2014/main" id="{91326EDC-CA1A-2592-C1EF-C9A13F5749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593" y="1604803"/>
            <a:ext cx="3246664" cy="3860829"/>
          </a:xfrm>
          <a:prstGeom prst="rect">
            <a:avLst/>
          </a:prstGeom>
          <a:effectLst>
            <a:outerShdw blurRad="63500" sx="102000" sy="102000" algn="ctr" rotWithShape="0">
              <a:prstClr val="black">
                <a:alpha val="50000"/>
              </a:prstClr>
            </a:outerShdw>
          </a:effectLst>
        </p:spPr>
      </p:pic>
      <p:sp>
        <p:nvSpPr>
          <p:cNvPr id="2" name="TextBox 1">
            <a:extLst>
              <a:ext uri="{FF2B5EF4-FFF2-40B4-BE49-F238E27FC236}">
                <a16:creationId xmlns:a16="http://schemas.microsoft.com/office/drawing/2014/main" id="{E574961D-346A-70CA-DD4C-647C3346648E}"/>
              </a:ext>
            </a:extLst>
          </p:cNvPr>
          <p:cNvSpPr txBox="1"/>
          <p:nvPr/>
        </p:nvSpPr>
        <p:spPr>
          <a:xfrm>
            <a:off x="4979159" y="933601"/>
            <a:ext cx="5866926" cy="400110"/>
          </a:xfrm>
          <a:prstGeom prst="rect">
            <a:avLst/>
          </a:prstGeom>
          <a:noFill/>
        </p:spPr>
        <p:txBody>
          <a:bodyPr wrap="square" rtlCol="0">
            <a:spAutoFit/>
          </a:bodyPr>
          <a:lstStyle/>
          <a:p>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From the UMB Account Management Site you can:</a:t>
            </a:r>
            <a:endParaRPr lang="en-US" sz="20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72ADC1BE-D517-A8F0-F410-3194924C1440}"/>
              </a:ext>
            </a:extLst>
          </p:cNvPr>
          <p:cNvSpPr txBox="1"/>
          <p:nvPr/>
        </p:nvSpPr>
        <p:spPr>
          <a:xfrm>
            <a:off x="1367615" y="94268"/>
            <a:ext cx="9785267" cy="584775"/>
          </a:xfrm>
          <a:prstGeom prst="rect">
            <a:avLst/>
          </a:prstGeom>
          <a:noFill/>
        </p:spPr>
        <p:txBody>
          <a:bodyPr wrap="square" rtlCol="0">
            <a:spAutoFit/>
          </a:bodyPr>
          <a:lstStyle/>
          <a:p>
            <a:pPr algn="ctr"/>
            <a:r>
              <a:rPr lang="en-US" sz="3200" dirty="0">
                <a:latin typeface="+mj-lt"/>
              </a:rPr>
              <a:t>DUO Multi-Factor Authentication </a:t>
            </a:r>
          </a:p>
        </p:txBody>
      </p:sp>
    </p:spTree>
    <p:extLst>
      <p:ext uri="{BB962C8B-B14F-4D97-AF65-F5344CB8AC3E}">
        <p14:creationId xmlns:p14="http://schemas.microsoft.com/office/powerpoint/2010/main" val="1329535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610593-47CD-A343-B095-F6222CC045AB}"/>
              </a:ext>
            </a:extLst>
          </p:cNvPr>
          <p:cNvSpPr txBox="1"/>
          <p:nvPr/>
        </p:nvSpPr>
        <p:spPr>
          <a:xfrm>
            <a:off x="4757283" y="156536"/>
            <a:ext cx="2152565" cy="584775"/>
          </a:xfrm>
          <a:prstGeom prst="rect">
            <a:avLst/>
          </a:prstGeom>
          <a:noFill/>
        </p:spPr>
        <p:txBody>
          <a:bodyPr wrap="square" rtlCol="0">
            <a:spAutoFit/>
          </a:bodyPr>
          <a:lstStyle/>
          <a:p>
            <a:pPr algn="ctr"/>
            <a:r>
              <a:rPr lang="en-US" sz="3200" dirty="0">
                <a:latin typeface="+mj-lt"/>
              </a:rPr>
              <a:t>UMB Alerts</a:t>
            </a:r>
          </a:p>
        </p:txBody>
      </p:sp>
      <p:sp>
        <p:nvSpPr>
          <p:cNvPr id="6" name="TextBox 5">
            <a:extLst>
              <a:ext uri="{FF2B5EF4-FFF2-40B4-BE49-F238E27FC236}">
                <a16:creationId xmlns:a16="http://schemas.microsoft.com/office/drawing/2014/main" id="{E46B1FC8-96D0-4F4F-B605-E2AD93431A33}"/>
              </a:ext>
            </a:extLst>
          </p:cNvPr>
          <p:cNvSpPr txBox="1"/>
          <p:nvPr/>
        </p:nvSpPr>
        <p:spPr>
          <a:xfrm>
            <a:off x="925287" y="5482386"/>
            <a:ext cx="10309759" cy="1261884"/>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To learn more visit: </a:t>
            </a:r>
            <a:r>
              <a:rPr lang="en-US" sz="2400" dirty="0">
                <a:latin typeface="Calibri" panose="020F0502020204030204" pitchFamily="34" charset="0"/>
                <a:cs typeface="Calibri" panose="020F0502020204030204" pitchFamily="34" charset="0"/>
                <a:hlinkClick r:id="rId3"/>
              </a:rPr>
              <a:t>https://www.umaryland.edu/emergency/alerts</a:t>
            </a:r>
            <a:endParaRPr lang="en-US" sz="2400" dirty="0">
              <a:latin typeface="Calibri" panose="020F0502020204030204" pitchFamily="34" charset="0"/>
              <a:cs typeface="Calibri" panose="020F0502020204030204" pitchFamily="34" charset="0"/>
            </a:endParaRPr>
          </a:p>
          <a:p>
            <a:pPr algn="ctr"/>
            <a:endParaRPr lang="en-US" sz="2400" dirty="0">
              <a:latin typeface="Calibri" panose="020F0502020204030204" pitchFamily="34" charset="0"/>
              <a:cs typeface="Calibri" panose="020F0502020204030204" pitchFamily="34" charset="0"/>
            </a:endParaRPr>
          </a:p>
          <a:p>
            <a:pPr algn="ctr"/>
            <a:endParaRPr lang="en-US" sz="28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B0ABAFD-0636-3F4F-AC58-03D974D1D454}"/>
              </a:ext>
            </a:extLst>
          </p:cNvPr>
          <p:cNvPicPr>
            <a:picLocks noChangeAspect="1"/>
          </p:cNvPicPr>
          <p:nvPr/>
        </p:nvPicPr>
        <p:blipFill>
          <a:blip r:embed="rId4"/>
          <a:stretch>
            <a:fillRect/>
          </a:stretch>
        </p:blipFill>
        <p:spPr>
          <a:xfrm>
            <a:off x="5239801" y="4267635"/>
            <a:ext cx="1965699" cy="1041527"/>
          </a:xfrm>
          <a:prstGeom prst="rect">
            <a:avLst/>
          </a:prstGeom>
        </p:spPr>
      </p:pic>
      <p:grpSp>
        <p:nvGrpSpPr>
          <p:cNvPr id="8" name="Group 7">
            <a:extLst>
              <a:ext uri="{FF2B5EF4-FFF2-40B4-BE49-F238E27FC236}">
                <a16:creationId xmlns:a16="http://schemas.microsoft.com/office/drawing/2014/main" id="{0C5405EE-B7B3-5F00-DEC3-9231554D8EE9}"/>
              </a:ext>
            </a:extLst>
          </p:cNvPr>
          <p:cNvGrpSpPr/>
          <p:nvPr/>
        </p:nvGrpSpPr>
        <p:grpSpPr>
          <a:xfrm>
            <a:off x="1545996" y="1087459"/>
            <a:ext cx="9549352" cy="3072715"/>
            <a:chOff x="2247254" y="945397"/>
            <a:chExt cx="7754889" cy="2433636"/>
          </a:xfrm>
          <a:solidFill>
            <a:schemeClr val="bg1">
              <a:lumMod val="95000"/>
            </a:schemeClr>
          </a:solidFill>
          <a:effectLst>
            <a:outerShdw blurRad="63500" sx="102000" sy="102000" algn="ctr" rotWithShape="0">
              <a:prstClr val="black">
                <a:alpha val="40000"/>
              </a:prstClr>
            </a:outerShdw>
          </a:effectLst>
        </p:grpSpPr>
        <p:sp>
          <p:nvSpPr>
            <p:cNvPr id="14" name="Rectangle: Rounded Corners 13">
              <a:extLst>
                <a:ext uri="{FF2B5EF4-FFF2-40B4-BE49-F238E27FC236}">
                  <a16:creationId xmlns:a16="http://schemas.microsoft.com/office/drawing/2014/main" id="{FE17BAA1-8AA7-754D-D83D-08E372873FC9}"/>
                </a:ext>
              </a:extLst>
            </p:cNvPr>
            <p:cNvSpPr/>
            <p:nvPr/>
          </p:nvSpPr>
          <p:spPr>
            <a:xfrm>
              <a:off x="2247254" y="945397"/>
              <a:ext cx="7754889" cy="828213"/>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cs typeface="Calibri" panose="020F0502020204030204" pitchFamily="34" charset="0"/>
              </a:endParaRPr>
            </a:p>
            <a:p>
              <a:r>
                <a:rPr lang="en-US" dirty="0">
                  <a:solidFill>
                    <a:schemeClr val="tx1"/>
                  </a:solidFill>
                  <a:latin typeface="Calibri" panose="020F0502020204030204" pitchFamily="34" charset="0"/>
                  <a:cs typeface="Calibri" panose="020F0502020204030204" pitchFamily="34" charset="0"/>
                </a:rPr>
                <a:t>UMB Alerts is the system used by the Emergency Management Team at the University of Maryland, Baltimore to notify the campus community about emergencies and weather-related closings.</a:t>
              </a:r>
            </a:p>
            <a:p>
              <a:pPr algn="ctr"/>
              <a:endParaRPr lang="en-US" dirty="0">
                <a:solidFill>
                  <a:schemeClr val="tx1"/>
                </a:solidFill>
                <a:latin typeface="Calibri" panose="020F0502020204030204" pitchFamily="34" charset="0"/>
                <a:cs typeface="Calibri" panose="020F0502020204030204" pitchFamily="34" charset="0"/>
              </a:endParaRPr>
            </a:p>
          </p:txBody>
        </p:sp>
        <p:sp>
          <p:nvSpPr>
            <p:cNvPr id="11" name="Rectangle: Rounded Corners 10">
              <a:extLst>
                <a:ext uri="{FF2B5EF4-FFF2-40B4-BE49-F238E27FC236}">
                  <a16:creationId xmlns:a16="http://schemas.microsoft.com/office/drawing/2014/main" id="{76EF4620-FA96-A713-778D-6E50A498E417}"/>
                </a:ext>
              </a:extLst>
            </p:cNvPr>
            <p:cNvSpPr/>
            <p:nvPr/>
          </p:nvSpPr>
          <p:spPr>
            <a:xfrm>
              <a:off x="2247254" y="1926537"/>
              <a:ext cx="7754889" cy="560946"/>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600" dirty="0">
                  <a:solidFill>
                    <a:schemeClr val="tx1"/>
                  </a:solidFill>
                  <a:latin typeface="Calibri" panose="020F0502020204030204" pitchFamily="34" charset="0"/>
                  <a:cs typeface="Calibri" panose="020F0502020204030204" pitchFamily="34" charset="0"/>
                </a:rPr>
                <a:t>You are automatically signed up for UMB Alerts via email but can register to get SMS texts as well!</a:t>
              </a:r>
            </a:p>
          </p:txBody>
        </p:sp>
        <p:sp>
          <p:nvSpPr>
            <p:cNvPr id="12" name="Rectangle: Rounded Corners 11">
              <a:extLst>
                <a:ext uri="{FF2B5EF4-FFF2-40B4-BE49-F238E27FC236}">
                  <a16:creationId xmlns:a16="http://schemas.microsoft.com/office/drawing/2014/main" id="{EA733763-EF7B-7A1C-4FA9-53FE1FB9364A}"/>
                </a:ext>
              </a:extLst>
            </p:cNvPr>
            <p:cNvSpPr/>
            <p:nvPr/>
          </p:nvSpPr>
          <p:spPr>
            <a:xfrm>
              <a:off x="2247254" y="2665160"/>
              <a:ext cx="7754889" cy="713873"/>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600" dirty="0">
                  <a:solidFill>
                    <a:schemeClr val="tx1"/>
                  </a:solidFill>
                  <a:latin typeface="Calibri" panose="020F0502020204030204" pitchFamily="34" charset="0"/>
                  <a:cs typeface="Calibri" panose="020F0502020204030204" pitchFamily="34" charset="0"/>
                </a:rPr>
                <a:t>You will be prompted to set up SMS Text Notifications for UMB Alerts as you are setting up your UMID on the Account Management Site. </a:t>
              </a:r>
            </a:p>
          </p:txBody>
        </p:sp>
      </p:grpSp>
      <p:pic>
        <p:nvPicPr>
          <p:cNvPr id="18" name="Graphic 17" descr="Megaphone1 with solid fill">
            <a:extLst>
              <a:ext uri="{FF2B5EF4-FFF2-40B4-BE49-F238E27FC236}">
                <a16:creationId xmlns:a16="http://schemas.microsoft.com/office/drawing/2014/main" id="{C44603AA-8C6F-F41D-180C-E1D571124F7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5283" y="-8276"/>
            <a:ext cx="914400" cy="914400"/>
          </a:xfrm>
          <a:prstGeom prst="rect">
            <a:avLst/>
          </a:prstGeom>
        </p:spPr>
      </p:pic>
    </p:spTree>
    <p:extLst>
      <p:ext uri="{BB962C8B-B14F-4D97-AF65-F5344CB8AC3E}">
        <p14:creationId xmlns:p14="http://schemas.microsoft.com/office/powerpoint/2010/main" val="3489011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a:extLst>
            <a:ext uri="{FF2B5EF4-FFF2-40B4-BE49-F238E27FC236}">
              <a16:creationId xmlns:a16="http://schemas.microsoft.com/office/drawing/2014/main" id="{EEAF1F45-7723-C393-C7E2-DDAF14263AD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77D47C8-228F-1DA3-F0F7-86BD522C6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E3EE110-8ABB-3368-FD6E-02D6C57B3C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815AB3-4D67-F06C-5FFB-6710A120D598}"/>
              </a:ext>
            </a:extLst>
          </p:cNvPr>
          <p:cNvSpPr>
            <a:spLocks noGrp="1"/>
          </p:cNvSpPr>
          <p:nvPr>
            <p:ph type="title"/>
          </p:nvPr>
        </p:nvSpPr>
        <p:spPr>
          <a:xfrm>
            <a:off x="-80698" y="2014236"/>
            <a:ext cx="4062127" cy="4584527"/>
          </a:xfrm>
        </p:spPr>
        <p:txBody>
          <a:bodyPr>
            <a:normAutofit/>
          </a:bodyPr>
          <a:lstStyle/>
          <a:p>
            <a:pPr algn="ctr"/>
            <a:r>
              <a:rPr lang="en-US" sz="4800" cap="none" dirty="0"/>
              <a:t>What is the</a:t>
            </a:r>
            <a:br>
              <a:rPr lang="en-US" sz="4800" cap="none" dirty="0"/>
            </a:br>
            <a:r>
              <a:rPr lang="en-US" sz="4800" cap="none" dirty="0"/>
              <a:t> </a:t>
            </a:r>
            <a:r>
              <a:rPr lang="en-US" sz="4800" cap="none" dirty="0" err="1"/>
              <a:t>myUMB</a:t>
            </a:r>
            <a:r>
              <a:rPr lang="en-US" sz="4800" cap="none" dirty="0"/>
              <a:t> Portal?</a:t>
            </a:r>
            <a:br>
              <a:rPr lang="en-US" sz="2800" cap="none" dirty="0"/>
            </a:br>
            <a:br>
              <a:rPr lang="en-US" cap="none" dirty="0"/>
            </a:br>
            <a:endParaRPr lang="en-US" dirty="0">
              <a:solidFill>
                <a:srgbClr val="FFFFFF"/>
              </a:solidFill>
            </a:endParaRPr>
          </a:p>
        </p:txBody>
      </p:sp>
      <p:sp>
        <p:nvSpPr>
          <p:cNvPr id="3" name="Content Placeholder 2">
            <a:extLst>
              <a:ext uri="{FF2B5EF4-FFF2-40B4-BE49-F238E27FC236}">
                <a16:creationId xmlns:a16="http://schemas.microsoft.com/office/drawing/2014/main" id="{09634F1E-60E5-8A2D-FF2B-EB14D7F45BD2}"/>
              </a:ext>
            </a:extLst>
          </p:cNvPr>
          <p:cNvSpPr>
            <a:spLocks noGrp="1"/>
          </p:cNvSpPr>
          <p:nvPr>
            <p:ph idx="1"/>
          </p:nvPr>
        </p:nvSpPr>
        <p:spPr>
          <a:xfrm>
            <a:off x="4062127" y="122818"/>
            <a:ext cx="7685031" cy="6475945"/>
          </a:xfrm>
        </p:spPr>
        <p:txBody>
          <a:bodyPr anchor="t">
            <a:normAutofit/>
          </a:bodyPr>
          <a:lstStyle/>
          <a:p>
            <a:pPr marL="0" indent="0">
              <a:buNone/>
            </a:pPr>
            <a:endParaRPr lang="en-US" sz="1600" dirty="0">
              <a:latin typeface="Calibri"/>
              <a:cs typeface="Calibri"/>
            </a:endParaRPr>
          </a:p>
          <a:p>
            <a:r>
              <a:rPr lang="en-US" dirty="0">
                <a:solidFill>
                  <a:schemeClr val="tx1"/>
                </a:solidFill>
                <a:latin typeface="Calibri" panose="020F0502020204030204" pitchFamily="34" charset="0"/>
                <a:cs typeface="Calibri" panose="020F0502020204030204" pitchFamily="34" charset="0"/>
              </a:rPr>
              <a:t>The </a:t>
            </a:r>
            <a:r>
              <a:rPr lang="en-US" dirty="0" err="1">
                <a:solidFill>
                  <a:schemeClr val="tx1"/>
                </a:solidFill>
                <a:latin typeface="Calibri" panose="020F0502020204030204" pitchFamily="34" charset="0"/>
                <a:cs typeface="Calibri" panose="020F0502020204030204" pitchFamily="34" charset="0"/>
              </a:rPr>
              <a:t>myUMB</a:t>
            </a:r>
            <a:r>
              <a:rPr lang="en-US" dirty="0">
                <a:solidFill>
                  <a:schemeClr val="tx1"/>
                </a:solidFill>
                <a:latin typeface="Calibri" panose="020F0502020204030204" pitchFamily="34" charset="0"/>
                <a:cs typeface="Calibri" panose="020F0502020204030204" pitchFamily="34" charset="0"/>
              </a:rPr>
              <a:t> Portal provides access to many applications, tools, and news pertinent to the UMB community. It is a customizable space </a:t>
            </a:r>
            <a:endParaRPr lang="en-US" b="0" dirty="0">
              <a:solidFill>
                <a:schemeClr val="tx1"/>
              </a:solidFill>
              <a:latin typeface="Calibri" panose="020F0502020204030204" pitchFamily="34" charset="0"/>
              <a:cs typeface="Calibri" panose="020F0502020204030204" pitchFamily="34" charset="0"/>
            </a:endParaRPr>
          </a:p>
          <a:p>
            <a:pPr marL="0" indent="0">
              <a:buNone/>
            </a:pPr>
            <a:endParaRPr lang="en-US" sz="1600" i="1" dirty="0">
              <a:latin typeface="Calibri" panose="020F0502020204030204" pitchFamily="34" charset="0"/>
              <a:cs typeface="Calibri" panose="020F0502020204030204" pitchFamily="34" charset="0"/>
            </a:endParaRPr>
          </a:p>
          <a:p>
            <a:pPr marL="0" indent="0">
              <a:buNone/>
            </a:pPr>
            <a:endParaRPr lang="en-US" sz="1600" i="1" dirty="0">
              <a:latin typeface="Calibri" panose="020F0502020204030204" pitchFamily="34" charset="0"/>
              <a:cs typeface="Calibri" panose="020F0502020204030204" pitchFamily="34" charset="0"/>
            </a:endParaRPr>
          </a:p>
          <a:p>
            <a:endParaRPr lang="en-US" sz="1600" i="1" dirty="0">
              <a:solidFill>
                <a:schemeClr val="tx1"/>
              </a:solidFill>
              <a:latin typeface="Calibri" panose="020F0502020204030204" pitchFamily="34" charset="0"/>
              <a:cs typeface="Calibri" panose="020F0502020204030204" pitchFamily="34" charset="0"/>
            </a:endParaRPr>
          </a:p>
          <a:p>
            <a:endParaRPr lang="en-US" dirty="0"/>
          </a:p>
        </p:txBody>
      </p:sp>
      <p:sp>
        <p:nvSpPr>
          <p:cNvPr id="11" name="TextBox 10">
            <a:extLst>
              <a:ext uri="{FF2B5EF4-FFF2-40B4-BE49-F238E27FC236}">
                <a16:creationId xmlns:a16="http://schemas.microsoft.com/office/drawing/2014/main" id="{84BCDBB6-A29A-9F27-BFAA-AA8A2A91D372}"/>
              </a:ext>
            </a:extLst>
          </p:cNvPr>
          <p:cNvSpPr txBox="1"/>
          <p:nvPr/>
        </p:nvSpPr>
        <p:spPr>
          <a:xfrm>
            <a:off x="284672" y="3325661"/>
            <a:ext cx="3588587" cy="707886"/>
          </a:xfrm>
          <a:prstGeom prst="rect">
            <a:avLst/>
          </a:prstGeom>
          <a:noFill/>
        </p:spPr>
        <p:txBody>
          <a:bodyPr wrap="square">
            <a:spAutoFit/>
          </a:bodyPr>
          <a:lstStyle/>
          <a:p>
            <a:pPr algn="ctr"/>
            <a:endParaRPr lang="en-US" sz="2000" dirty="0"/>
          </a:p>
          <a:p>
            <a:pPr algn="ctr"/>
            <a:endParaRPr lang="en-US" sz="2000" dirty="0"/>
          </a:p>
        </p:txBody>
      </p:sp>
      <p:pic>
        <p:nvPicPr>
          <p:cNvPr id="4" name="Picture 3">
            <a:extLst>
              <a:ext uri="{FF2B5EF4-FFF2-40B4-BE49-F238E27FC236}">
                <a16:creationId xmlns:a16="http://schemas.microsoft.com/office/drawing/2014/main" id="{E6BECD4A-076A-DECC-30EB-5EBCAAA3F17D}"/>
              </a:ext>
            </a:extLst>
          </p:cNvPr>
          <p:cNvPicPr>
            <a:picLocks noChangeAspect="1"/>
          </p:cNvPicPr>
          <p:nvPr/>
        </p:nvPicPr>
        <p:blipFill>
          <a:blip r:embed="rId2"/>
          <a:stretch>
            <a:fillRect/>
          </a:stretch>
        </p:blipFill>
        <p:spPr>
          <a:xfrm>
            <a:off x="4195293" y="1929021"/>
            <a:ext cx="7732590" cy="4209051"/>
          </a:xfrm>
          <a:prstGeom prst="rect">
            <a:avLst/>
          </a:prstGeom>
          <a:effectLst>
            <a:outerShdw blurRad="228600" sx="102000" sy="102000" algn="ctr" rotWithShape="0">
              <a:prstClr val="black">
                <a:alpha val="52000"/>
              </a:prstClr>
            </a:outerShdw>
          </a:effectLst>
        </p:spPr>
      </p:pic>
      <p:pic>
        <p:nvPicPr>
          <p:cNvPr id="5" name="Picture 4">
            <a:extLst>
              <a:ext uri="{FF2B5EF4-FFF2-40B4-BE49-F238E27FC236}">
                <a16:creationId xmlns:a16="http://schemas.microsoft.com/office/drawing/2014/main" id="{266BAA30-939D-0ACF-7FF7-3966A22F6907}"/>
              </a:ext>
            </a:extLst>
          </p:cNvPr>
          <p:cNvPicPr>
            <a:picLocks noChangeAspect="1"/>
          </p:cNvPicPr>
          <p:nvPr/>
        </p:nvPicPr>
        <p:blipFill>
          <a:blip r:embed="rId3"/>
          <a:stretch>
            <a:fillRect/>
          </a:stretch>
        </p:blipFill>
        <p:spPr>
          <a:xfrm>
            <a:off x="9110100" y="1594593"/>
            <a:ext cx="3304318" cy="2615411"/>
          </a:xfrm>
          <a:prstGeom prst="rect">
            <a:avLst/>
          </a:prstGeom>
          <a:effectLst>
            <a:outerShdw blurRad="419100" sx="102000" sy="102000" algn="ctr" rotWithShape="0">
              <a:prstClr val="black">
                <a:alpha val="68000"/>
              </a:prstClr>
            </a:outerShdw>
          </a:effectLst>
        </p:spPr>
      </p:pic>
      <p:pic>
        <p:nvPicPr>
          <p:cNvPr id="6" name="Picture 5">
            <a:extLst>
              <a:ext uri="{FF2B5EF4-FFF2-40B4-BE49-F238E27FC236}">
                <a16:creationId xmlns:a16="http://schemas.microsoft.com/office/drawing/2014/main" id="{AE9EC88B-D39F-607A-A2FD-9B83E55C165B}"/>
              </a:ext>
            </a:extLst>
          </p:cNvPr>
          <p:cNvPicPr>
            <a:picLocks noChangeAspect="1"/>
          </p:cNvPicPr>
          <p:nvPr/>
        </p:nvPicPr>
        <p:blipFill>
          <a:blip r:embed="rId4"/>
          <a:stretch>
            <a:fillRect/>
          </a:stretch>
        </p:blipFill>
        <p:spPr>
          <a:xfrm rot="19303631">
            <a:off x="9923022" y="4308372"/>
            <a:ext cx="2500515" cy="1355325"/>
          </a:xfrm>
          <a:prstGeom prst="rect">
            <a:avLst/>
          </a:prstGeom>
        </p:spPr>
      </p:pic>
    </p:spTree>
    <p:extLst>
      <p:ext uri="{BB962C8B-B14F-4D97-AF65-F5344CB8AC3E}">
        <p14:creationId xmlns:p14="http://schemas.microsoft.com/office/powerpoint/2010/main" val="96029479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C1EADD58393048B706B8546B1F9DD0" ma:contentTypeVersion="20" ma:contentTypeDescription="Create a new document." ma:contentTypeScope="" ma:versionID="2e560b1a61b86db36be01c1aba54e655">
  <xsd:schema xmlns:xsd="http://www.w3.org/2001/XMLSchema" xmlns:xs="http://www.w3.org/2001/XMLSchema" xmlns:p="http://schemas.microsoft.com/office/2006/metadata/properties" xmlns:ns1="http://schemas.microsoft.com/sharepoint/v3" xmlns:ns2="84f6952e-493c-405b-9cf0-86ed583981c9" xmlns:ns3="03c09de0-a996-4a2b-85b4-27c97b91346a" targetNamespace="http://schemas.microsoft.com/office/2006/metadata/properties" ma:root="true" ma:fieldsID="174ed4829edd6bd76d4cac41fd53f94a" ns1:_="" ns2:_="" ns3:_="">
    <xsd:import namespace="http://schemas.microsoft.com/sharepoint/v3"/>
    <xsd:import namespace="84f6952e-493c-405b-9cf0-86ed583981c9"/>
    <xsd:import namespace="03c09de0-a996-4a2b-85b4-27c97b91346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f6952e-493c-405b-9cf0-86ed583981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d37ae30-1c3a-40e1-94c5-05ea5a1665a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3c09de0-a996-4a2b-85b4-27c97b91346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8caee1f-a9c9-4126-ad84-cdf599ded1eb}" ma:internalName="TaxCatchAll" ma:showField="CatchAllData" ma:web="03c09de0-a996-4a2b-85b4-27c97b91346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4f6952e-493c-405b-9cf0-86ed583981c9">
      <Terms xmlns="http://schemas.microsoft.com/office/infopath/2007/PartnerControls"/>
    </lcf76f155ced4ddcb4097134ff3c332f>
    <TaxCatchAll xmlns="03c09de0-a996-4a2b-85b4-27c97b91346a" xsi:nil="true"/>
    <_ip_UnifiedCompliancePolicyUIAction xmlns="http://schemas.microsoft.com/sharepoint/v3" xsi:nil="true"/>
    <_ip_UnifiedCompliancePolicyProperties xmlns="http://schemas.microsoft.com/sharepoint/v3" xsi:nil="true"/>
    <SharedWithUsers xmlns="03c09de0-a996-4a2b-85b4-27c97b91346a">
      <UserInfo>
        <DisplayName>Bowden, Gregory</DisplayName>
        <AccountId>95</AccountId>
        <AccountType/>
      </UserInfo>
      <UserInfo>
        <DisplayName>Haggerty, Kylie (HRS)</DisplayName>
        <AccountId>100</AccountId>
        <AccountType/>
      </UserInfo>
      <UserInfo>
        <DisplayName>Hunt, Michele (HRS)</DisplayName>
        <AccountId>99</AccountId>
        <AccountType/>
      </UserInfo>
      <UserInfo>
        <DisplayName>Nicklas, Kristen</DisplayName>
        <AccountId>87</AccountId>
        <AccountType/>
      </UserInfo>
    </SharedWithUsers>
  </documentManagement>
</p:properties>
</file>

<file path=customXml/itemProps1.xml><?xml version="1.0" encoding="utf-8"?>
<ds:datastoreItem xmlns:ds="http://schemas.openxmlformats.org/officeDocument/2006/customXml" ds:itemID="{CD71C0C8-BDBF-4F78-B63E-7DC5BA8FAC66}">
  <ds:schemaRefs>
    <ds:schemaRef ds:uri="03c09de0-a996-4a2b-85b4-27c97b91346a"/>
    <ds:schemaRef ds:uri="84f6952e-493c-405b-9cf0-86ed583981c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E9786A7-FDD4-4268-9604-567F8276C5AA}">
  <ds:schemaRefs>
    <ds:schemaRef ds:uri="http://schemas.microsoft.com/sharepoint/v3/contenttype/forms"/>
  </ds:schemaRefs>
</ds:datastoreItem>
</file>

<file path=customXml/itemProps3.xml><?xml version="1.0" encoding="utf-8"?>
<ds:datastoreItem xmlns:ds="http://schemas.openxmlformats.org/officeDocument/2006/customXml" ds:itemID="{E81BA503-C81E-4E4A-B341-8480169CC73F}">
  <ds:schemaRefs>
    <ds:schemaRef ds:uri="03c09de0-a996-4a2b-85b4-27c97b91346a"/>
    <ds:schemaRef ds:uri="84f6952e-493c-405b-9cf0-86ed583981c9"/>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Gallery</Template>
  <TotalTime>1483</TotalTime>
  <Words>2788</Words>
  <Application>Microsoft Office PowerPoint</Application>
  <PresentationFormat>Widescreen</PresentationFormat>
  <Paragraphs>250</Paragraphs>
  <Slides>26</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Courier New</vt:lpstr>
      <vt:lpstr>Gill Sans MT</vt:lpstr>
      <vt:lpstr>Segoe UI</vt:lpstr>
      <vt:lpstr>source-serif-4-small-text</vt:lpstr>
      <vt:lpstr>Symbol</vt:lpstr>
      <vt:lpstr>Gallery</vt:lpstr>
      <vt:lpstr>Welcome to UMB</vt:lpstr>
      <vt:lpstr>Agenda</vt:lpstr>
      <vt:lpstr>What is the UMID?  </vt:lpstr>
      <vt:lpstr>PowerPoint Presentation</vt:lpstr>
      <vt:lpstr>Select “ACTIVATE MY UMID”</vt:lpstr>
      <vt:lpstr>PowerPoint Presentation</vt:lpstr>
      <vt:lpstr>PowerPoint Presentation</vt:lpstr>
      <vt:lpstr>PowerPoint Presentation</vt:lpstr>
      <vt:lpstr>What is the  myUMB Portal?  </vt:lpstr>
      <vt:lpstr>PowerPoint Presentation</vt:lpstr>
      <vt:lpstr>PowerPoint Presentation</vt:lpstr>
      <vt:lpstr>Preferred Name</vt:lpstr>
      <vt:lpstr>PowerPoint Presentation</vt:lpstr>
      <vt:lpstr>     Access files, emails and M365 apps – anywhere and anytime with an internet connection and a smart device!     </vt:lpstr>
      <vt:lpstr>PowerPoint Presentation</vt:lpstr>
      <vt:lpstr>Microsoft 365 File Storage Best Practices</vt:lpstr>
      <vt:lpstr>AI at UMB - Copilot Chat </vt:lpstr>
      <vt:lpstr>Eduroam Wireless Access</vt:lpstr>
      <vt:lpstr>Conferencing Software</vt:lpstr>
      <vt:lpstr>CITS Website: HTTPS://WWW.UMARYLAND.EDU/CITS </vt:lpstr>
      <vt:lpstr>IT Help Desk: https://umaryland.edu/helpdesk </vt:lpstr>
      <vt:lpstr>IT Help Desk Tips</vt:lpstr>
      <vt:lpstr>PowerPoint Presentation</vt:lpstr>
      <vt:lpstr>PowerPoint Presentation</vt:lpstr>
      <vt:lpstr>CITS Services: https://www.umaryland.edu/cits/services/ </vt:lpstr>
      <vt:lpstr>PowerPoint Presentation</vt:lpstr>
    </vt:vector>
  </TitlesOfParts>
  <Company>University of Maryland Baltimore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UMB</dc:title>
  <dc:creator>Steinberg, Sarah</dc:creator>
  <cp:lastModifiedBy>Nicklas, Kristen</cp:lastModifiedBy>
  <cp:revision>29</cp:revision>
  <dcterms:created xsi:type="dcterms:W3CDTF">2024-01-30T15:23:44Z</dcterms:created>
  <dcterms:modified xsi:type="dcterms:W3CDTF">2025-05-12T16:31:02Z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0x010100BBC1EADD58393048B706B8546B1F9DD0</vt:lpwstr>
  </property>
</Properties>
</file>