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</p:sldMasterIdLst>
  <p:notesMasterIdLst>
    <p:notesMasterId r:id="rId24"/>
  </p:notesMasterIdLst>
  <p:sldIdLst>
    <p:sldId id="256" r:id="rId6"/>
    <p:sldId id="314" r:id="rId7"/>
    <p:sldId id="301" r:id="rId8"/>
    <p:sldId id="303" r:id="rId9"/>
    <p:sldId id="311" r:id="rId10"/>
    <p:sldId id="315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308" r:id="rId19"/>
    <p:sldId id="310" r:id="rId20"/>
    <p:sldId id="309" r:id="rId21"/>
    <p:sldId id="312" r:id="rId22"/>
    <p:sldId id="31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9230"/>
    <a:srgbClr val="E82429"/>
    <a:srgbClr val="F6583F"/>
    <a:srgbClr val="4092D0"/>
    <a:srgbClr val="F2F3F5"/>
    <a:srgbClr val="8C52FF"/>
    <a:srgbClr val="004AAD"/>
    <a:srgbClr val="E2A9F1"/>
    <a:srgbClr val="0E4F55"/>
    <a:srgbClr val="82A2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89D6A7-8173-4B1B-A8D4-33175D8A8010}" v="1" dt="2026-10-15T13:20:54.1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rigo, Vanessa" userId="44fae818-7ae3-4604-be63-1a4a63504557" providerId="ADAL" clId="{9C173663-C5DD-4E66-B1A3-4ADFE20A53E1}"/>
    <pc:docChg chg="addSld modSld">
      <pc:chgData name="Perrigo, Vanessa" userId="44fae818-7ae3-4604-be63-1a4a63504557" providerId="ADAL" clId="{9C173663-C5DD-4E66-B1A3-4ADFE20A53E1}" dt="2026-10-15T13:20:54.099" v="0"/>
      <pc:docMkLst>
        <pc:docMk/>
      </pc:docMkLst>
      <pc:sldChg chg="add">
        <pc:chgData name="Perrigo, Vanessa" userId="44fae818-7ae3-4604-be63-1a4a63504557" providerId="ADAL" clId="{9C173663-C5DD-4E66-B1A3-4ADFE20A53E1}" dt="2026-10-15T13:20:54.099" v="0"/>
        <pc:sldMkLst>
          <pc:docMk/>
          <pc:sldMk cId="0" sldId="257"/>
        </pc:sldMkLst>
      </pc:sldChg>
      <pc:sldChg chg="add">
        <pc:chgData name="Perrigo, Vanessa" userId="44fae818-7ae3-4604-be63-1a4a63504557" providerId="ADAL" clId="{9C173663-C5DD-4E66-B1A3-4ADFE20A53E1}" dt="2026-10-15T13:20:54.099" v="0"/>
        <pc:sldMkLst>
          <pc:docMk/>
          <pc:sldMk cId="0" sldId="258"/>
        </pc:sldMkLst>
      </pc:sldChg>
      <pc:sldChg chg="add">
        <pc:chgData name="Perrigo, Vanessa" userId="44fae818-7ae3-4604-be63-1a4a63504557" providerId="ADAL" clId="{9C173663-C5DD-4E66-B1A3-4ADFE20A53E1}" dt="2026-10-15T13:20:54.099" v="0"/>
        <pc:sldMkLst>
          <pc:docMk/>
          <pc:sldMk cId="0" sldId="259"/>
        </pc:sldMkLst>
      </pc:sldChg>
      <pc:sldChg chg="add">
        <pc:chgData name="Perrigo, Vanessa" userId="44fae818-7ae3-4604-be63-1a4a63504557" providerId="ADAL" clId="{9C173663-C5DD-4E66-B1A3-4ADFE20A53E1}" dt="2026-10-15T13:20:54.099" v="0"/>
        <pc:sldMkLst>
          <pc:docMk/>
          <pc:sldMk cId="0" sldId="260"/>
        </pc:sldMkLst>
      </pc:sldChg>
      <pc:sldChg chg="add">
        <pc:chgData name="Perrigo, Vanessa" userId="44fae818-7ae3-4604-be63-1a4a63504557" providerId="ADAL" clId="{9C173663-C5DD-4E66-B1A3-4ADFE20A53E1}" dt="2026-10-15T13:20:54.099" v="0"/>
        <pc:sldMkLst>
          <pc:docMk/>
          <pc:sldMk cId="0" sldId="261"/>
        </pc:sldMkLst>
      </pc:sldChg>
      <pc:sldChg chg="add">
        <pc:chgData name="Perrigo, Vanessa" userId="44fae818-7ae3-4604-be63-1a4a63504557" providerId="ADAL" clId="{9C173663-C5DD-4E66-B1A3-4ADFE20A53E1}" dt="2026-10-15T13:20:54.099" v="0"/>
        <pc:sldMkLst>
          <pc:docMk/>
          <pc:sldMk cId="0" sldId="262"/>
        </pc:sldMkLst>
      </pc:sldChg>
      <pc:sldChg chg="add">
        <pc:chgData name="Perrigo, Vanessa" userId="44fae818-7ae3-4604-be63-1a4a63504557" providerId="ADAL" clId="{9C173663-C5DD-4E66-B1A3-4ADFE20A53E1}" dt="2026-10-15T13:20:54.099" v="0"/>
        <pc:sldMkLst>
          <pc:docMk/>
          <pc:sldMk cId="0" sldId="263"/>
        </pc:sldMkLst>
      </pc:sldChg>
      <pc:sldChg chg="add">
        <pc:chgData name="Perrigo, Vanessa" userId="44fae818-7ae3-4604-be63-1a4a63504557" providerId="ADAL" clId="{9C173663-C5DD-4E66-B1A3-4ADFE20A53E1}" dt="2026-10-15T13:20:54.099" v="0"/>
        <pc:sldMkLst>
          <pc:docMk/>
          <pc:sldMk cId="0" sldId="315"/>
        </pc:sldMkLst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BCC6C6-F3E8-448E-BDCA-BEA2A4651E5C}" type="doc">
      <dgm:prSet loTypeId="urn:microsoft.com/office/officeart/2005/8/layout/vList2" loCatId="list" qsTypeId="urn:microsoft.com/office/officeart/2005/8/quickstyle/simple1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8EA7F32A-F925-4BC4-A254-4C7A52B23F33}">
      <dgm:prSet/>
      <dgm:spPr/>
      <dgm:t>
        <a:bodyPr/>
        <a:lstStyle/>
        <a:p>
          <a:pPr>
            <a:defRPr cap="all"/>
          </a:pPr>
          <a:r>
            <a:rPr lang="en-US" dirty="0"/>
            <a:t>Streamlines internal purchase requests</a:t>
          </a:r>
        </a:p>
      </dgm:t>
    </dgm:pt>
    <dgm:pt modelId="{228BC141-67D5-4287-B0F4-1FA1C7E9DBA0}" type="parTrans" cxnId="{49D724B6-3FAF-41D5-B282-BB3C56855EBF}">
      <dgm:prSet/>
      <dgm:spPr/>
      <dgm:t>
        <a:bodyPr/>
        <a:lstStyle/>
        <a:p>
          <a:endParaRPr lang="en-US"/>
        </a:p>
      </dgm:t>
    </dgm:pt>
    <dgm:pt modelId="{B41C2AA4-D66A-4118-AC57-30B079F2C8FB}" type="sibTrans" cxnId="{49D724B6-3FAF-41D5-B282-BB3C56855EBF}">
      <dgm:prSet/>
      <dgm:spPr/>
      <dgm:t>
        <a:bodyPr/>
        <a:lstStyle/>
        <a:p>
          <a:endParaRPr lang="en-US"/>
        </a:p>
      </dgm:t>
    </dgm:pt>
    <dgm:pt modelId="{D2CD0E34-596C-4B0E-8C12-9641D10E95CE}">
      <dgm:prSet/>
      <dgm:spPr/>
      <dgm:t>
        <a:bodyPr/>
        <a:lstStyle/>
        <a:p>
          <a:pPr>
            <a:defRPr cap="all"/>
          </a:pPr>
          <a:r>
            <a:rPr lang="en-US" b="0" dirty="0"/>
            <a:t>Gathers information for expense reports</a:t>
          </a:r>
        </a:p>
      </dgm:t>
    </dgm:pt>
    <dgm:pt modelId="{A06C74D6-FC95-4B2D-A2BF-267F6CB511BE}" type="parTrans" cxnId="{52B0C5BF-F40C-4B6C-9FC0-8A53531DE801}">
      <dgm:prSet/>
      <dgm:spPr/>
      <dgm:t>
        <a:bodyPr/>
        <a:lstStyle/>
        <a:p>
          <a:endParaRPr lang="en-US"/>
        </a:p>
      </dgm:t>
    </dgm:pt>
    <dgm:pt modelId="{41E508BF-DAC4-4FD0-82A5-B698E77DED82}" type="sibTrans" cxnId="{52B0C5BF-F40C-4B6C-9FC0-8A53531DE801}">
      <dgm:prSet/>
      <dgm:spPr/>
      <dgm:t>
        <a:bodyPr/>
        <a:lstStyle/>
        <a:p>
          <a:endParaRPr lang="en-US"/>
        </a:p>
      </dgm:t>
    </dgm:pt>
    <dgm:pt modelId="{8F24712B-5B94-4A3D-AF2B-38192D2FC92F}">
      <dgm:prSet/>
      <dgm:spPr/>
      <dgm:t>
        <a:bodyPr/>
        <a:lstStyle/>
        <a:p>
          <a:pPr>
            <a:defRPr cap="all"/>
          </a:pPr>
          <a:r>
            <a:rPr lang="en-US" b="0" dirty="0"/>
            <a:t>documentation attachment option</a:t>
          </a:r>
        </a:p>
      </dgm:t>
    </dgm:pt>
    <dgm:pt modelId="{62CD8CD4-41BC-4D8C-89A5-96DF10DC089D}" type="parTrans" cxnId="{3987CC36-3DE0-49C5-8B5B-A1714318C304}">
      <dgm:prSet/>
      <dgm:spPr/>
      <dgm:t>
        <a:bodyPr/>
        <a:lstStyle/>
        <a:p>
          <a:endParaRPr lang="en-US"/>
        </a:p>
      </dgm:t>
    </dgm:pt>
    <dgm:pt modelId="{C0B52232-6F7D-4E57-A0F6-387347B4B176}" type="sibTrans" cxnId="{3987CC36-3DE0-49C5-8B5B-A1714318C304}">
      <dgm:prSet/>
      <dgm:spPr/>
      <dgm:t>
        <a:bodyPr/>
        <a:lstStyle/>
        <a:p>
          <a:endParaRPr lang="en-US"/>
        </a:p>
      </dgm:t>
    </dgm:pt>
    <dgm:pt modelId="{32695324-3E6B-4FF8-8FB3-EC9F3A843D40}">
      <dgm:prSet/>
      <dgm:spPr/>
      <dgm:t>
        <a:bodyPr/>
        <a:lstStyle/>
        <a:p>
          <a:pPr>
            <a:defRPr cap="all"/>
          </a:pPr>
          <a:r>
            <a:rPr lang="en-US" b="0" dirty="0"/>
            <a:t>“Required by date” for planning</a:t>
          </a:r>
          <a:r>
            <a:rPr lang="en-US" b="1" dirty="0"/>
            <a:t> </a:t>
          </a:r>
          <a:endParaRPr lang="en-US" dirty="0"/>
        </a:p>
      </dgm:t>
    </dgm:pt>
    <dgm:pt modelId="{92781F8B-2E54-41FD-AB1B-894F8B8A263B}" type="parTrans" cxnId="{C4BA65DD-D64D-42A1-8906-E107322CBFBA}">
      <dgm:prSet/>
      <dgm:spPr/>
      <dgm:t>
        <a:bodyPr/>
        <a:lstStyle/>
        <a:p>
          <a:endParaRPr lang="en-US"/>
        </a:p>
      </dgm:t>
    </dgm:pt>
    <dgm:pt modelId="{CAB8F3A6-8D06-4501-AEE9-A838DDE74A18}" type="sibTrans" cxnId="{C4BA65DD-D64D-42A1-8906-E107322CBFBA}">
      <dgm:prSet/>
      <dgm:spPr/>
      <dgm:t>
        <a:bodyPr/>
        <a:lstStyle/>
        <a:p>
          <a:endParaRPr lang="en-US"/>
        </a:p>
      </dgm:t>
    </dgm:pt>
    <dgm:pt modelId="{98DCAA09-CE6E-496E-BD1C-8E9BEF50C6D8}">
      <dgm:prSet/>
      <dgm:spPr/>
      <dgm:t>
        <a:bodyPr/>
        <a:lstStyle/>
        <a:p>
          <a:pPr>
            <a:defRPr cap="all"/>
          </a:pPr>
          <a:r>
            <a:rPr lang="en-US" b="0"/>
            <a:t>Helps Avoid </a:t>
          </a:r>
          <a:r>
            <a:rPr lang="en-US" b="0" dirty="0"/>
            <a:t>potential split risks</a:t>
          </a:r>
        </a:p>
      </dgm:t>
    </dgm:pt>
    <dgm:pt modelId="{302B386C-E45F-40B7-B3A3-B962B7A71E77}" type="parTrans" cxnId="{AB8B7613-CE08-4227-937F-43B93995A018}">
      <dgm:prSet/>
      <dgm:spPr/>
      <dgm:t>
        <a:bodyPr/>
        <a:lstStyle/>
        <a:p>
          <a:endParaRPr lang="en-US"/>
        </a:p>
      </dgm:t>
    </dgm:pt>
    <dgm:pt modelId="{B1BA49A4-89E3-4455-8EF0-8A3437B4A288}" type="sibTrans" cxnId="{AB8B7613-CE08-4227-937F-43B93995A018}">
      <dgm:prSet/>
      <dgm:spPr/>
      <dgm:t>
        <a:bodyPr/>
        <a:lstStyle/>
        <a:p>
          <a:endParaRPr lang="en-US"/>
        </a:p>
      </dgm:t>
    </dgm:pt>
    <dgm:pt modelId="{41FF3F41-9985-4EAE-97A5-D75FA01F40D1}" type="pres">
      <dgm:prSet presAssocID="{B2BCC6C6-F3E8-448E-BDCA-BEA2A4651E5C}" presName="linear" presStyleCnt="0">
        <dgm:presLayoutVars>
          <dgm:animLvl val="lvl"/>
          <dgm:resizeHandles val="exact"/>
        </dgm:presLayoutVars>
      </dgm:prSet>
      <dgm:spPr/>
    </dgm:pt>
    <dgm:pt modelId="{04055590-977A-4679-B9FD-BE8C7DF4B226}" type="pres">
      <dgm:prSet presAssocID="{8EA7F32A-F925-4BC4-A254-4C7A52B23F3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F943300D-F0DE-4024-8789-B5D5022BA232}" type="pres">
      <dgm:prSet presAssocID="{B41C2AA4-D66A-4118-AC57-30B079F2C8FB}" presName="spacer" presStyleCnt="0"/>
      <dgm:spPr/>
    </dgm:pt>
    <dgm:pt modelId="{9DC746F1-4255-4CB1-A170-DDE094378019}" type="pres">
      <dgm:prSet presAssocID="{D2CD0E34-596C-4B0E-8C12-9641D10E95C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B1EBC67-FE03-42C5-AFBF-25BC744E87E3}" type="pres">
      <dgm:prSet presAssocID="{41E508BF-DAC4-4FD0-82A5-B698E77DED82}" presName="spacer" presStyleCnt="0"/>
      <dgm:spPr/>
    </dgm:pt>
    <dgm:pt modelId="{34CEB6DF-0096-465B-8D84-89C91E71A35F}" type="pres">
      <dgm:prSet presAssocID="{8F24712B-5B94-4A3D-AF2B-38192D2FC92F}" presName="parentText" presStyleLbl="node1" presStyleIdx="2" presStyleCnt="5" custLinFactNeighborX="0">
        <dgm:presLayoutVars>
          <dgm:chMax val="0"/>
          <dgm:bulletEnabled val="1"/>
        </dgm:presLayoutVars>
      </dgm:prSet>
      <dgm:spPr/>
    </dgm:pt>
    <dgm:pt modelId="{B2AED4D6-1A6A-43C9-A7AA-E6076EC0E70A}" type="pres">
      <dgm:prSet presAssocID="{C0B52232-6F7D-4E57-A0F6-387347B4B176}" presName="spacer" presStyleCnt="0"/>
      <dgm:spPr/>
    </dgm:pt>
    <dgm:pt modelId="{A4238E68-F67F-43E9-81A5-5AC56FC06276}" type="pres">
      <dgm:prSet presAssocID="{32695324-3E6B-4FF8-8FB3-EC9F3A843D4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8FBBCAA-CBB7-4E1D-889B-E96B13F077B6}" type="pres">
      <dgm:prSet presAssocID="{CAB8F3A6-8D06-4501-AEE9-A838DDE74A18}" presName="spacer" presStyleCnt="0"/>
      <dgm:spPr/>
    </dgm:pt>
    <dgm:pt modelId="{52276D85-8E22-483F-A59D-90280A9A9F38}" type="pres">
      <dgm:prSet presAssocID="{98DCAA09-CE6E-496E-BD1C-8E9BEF50C6D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A5214813-2FDA-4A75-8FA1-AC65ED20BB1D}" type="presOf" srcId="{8F24712B-5B94-4A3D-AF2B-38192D2FC92F}" destId="{34CEB6DF-0096-465B-8D84-89C91E71A35F}" srcOrd="0" destOrd="0" presId="urn:microsoft.com/office/officeart/2005/8/layout/vList2"/>
    <dgm:cxn modelId="{AB8B7613-CE08-4227-937F-43B93995A018}" srcId="{B2BCC6C6-F3E8-448E-BDCA-BEA2A4651E5C}" destId="{98DCAA09-CE6E-496E-BD1C-8E9BEF50C6D8}" srcOrd="4" destOrd="0" parTransId="{302B386C-E45F-40B7-B3A3-B962B7A71E77}" sibTransId="{B1BA49A4-89E3-4455-8EF0-8A3437B4A288}"/>
    <dgm:cxn modelId="{3987CC36-3DE0-49C5-8B5B-A1714318C304}" srcId="{B2BCC6C6-F3E8-448E-BDCA-BEA2A4651E5C}" destId="{8F24712B-5B94-4A3D-AF2B-38192D2FC92F}" srcOrd="2" destOrd="0" parTransId="{62CD8CD4-41BC-4D8C-89A5-96DF10DC089D}" sibTransId="{C0B52232-6F7D-4E57-A0F6-387347B4B176}"/>
    <dgm:cxn modelId="{5FE1705C-C8B1-4A9A-B050-43938C5A1708}" type="presOf" srcId="{98DCAA09-CE6E-496E-BD1C-8E9BEF50C6D8}" destId="{52276D85-8E22-483F-A59D-90280A9A9F38}" srcOrd="0" destOrd="0" presId="urn:microsoft.com/office/officeart/2005/8/layout/vList2"/>
    <dgm:cxn modelId="{B3F4C84D-2DFC-42B3-B2C3-F8C82C91FED0}" type="presOf" srcId="{32695324-3E6B-4FF8-8FB3-EC9F3A843D40}" destId="{A4238E68-F67F-43E9-81A5-5AC56FC06276}" srcOrd="0" destOrd="0" presId="urn:microsoft.com/office/officeart/2005/8/layout/vList2"/>
    <dgm:cxn modelId="{46A9B099-3ED7-4D7C-B2F3-0D93223BC7B7}" type="presOf" srcId="{B2BCC6C6-F3E8-448E-BDCA-BEA2A4651E5C}" destId="{41FF3F41-9985-4EAE-97A5-D75FA01F40D1}" srcOrd="0" destOrd="0" presId="urn:microsoft.com/office/officeart/2005/8/layout/vList2"/>
    <dgm:cxn modelId="{49D724B6-3FAF-41D5-B282-BB3C56855EBF}" srcId="{B2BCC6C6-F3E8-448E-BDCA-BEA2A4651E5C}" destId="{8EA7F32A-F925-4BC4-A254-4C7A52B23F33}" srcOrd="0" destOrd="0" parTransId="{228BC141-67D5-4287-B0F4-1FA1C7E9DBA0}" sibTransId="{B41C2AA4-D66A-4118-AC57-30B079F2C8FB}"/>
    <dgm:cxn modelId="{52B0C5BF-F40C-4B6C-9FC0-8A53531DE801}" srcId="{B2BCC6C6-F3E8-448E-BDCA-BEA2A4651E5C}" destId="{D2CD0E34-596C-4B0E-8C12-9641D10E95CE}" srcOrd="1" destOrd="0" parTransId="{A06C74D6-FC95-4B2D-A2BF-267F6CB511BE}" sibTransId="{41E508BF-DAC4-4FD0-82A5-B698E77DED82}"/>
    <dgm:cxn modelId="{540733DD-C6BF-4E5F-876D-AD0BA53FC719}" type="presOf" srcId="{D2CD0E34-596C-4B0E-8C12-9641D10E95CE}" destId="{9DC746F1-4255-4CB1-A170-DDE094378019}" srcOrd="0" destOrd="0" presId="urn:microsoft.com/office/officeart/2005/8/layout/vList2"/>
    <dgm:cxn modelId="{C4BA65DD-D64D-42A1-8906-E107322CBFBA}" srcId="{B2BCC6C6-F3E8-448E-BDCA-BEA2A4651E5C}" destId="{32695324-3E6B-4FF8-8FB3-EC9F3A843D40}" srcOrd="3" destOrd="0" parTransId="{92781F8B-2E54-41FD-AB1B-894F8B8A263B}" sibTransId="{CAB8F3A6-8D06-4501-AEE9-A838DDE74A18}"/>
    <dgm:cxn modelId="{EF7181EF-3247-4F71-AC77-AD203962184F}" type="presOf" srcId="{8EA7F32A-F925-4BC4-A254-4C7A52B23F33}" destId="{04055590-977A-4679-B9FD-BE8C7DF4B226}" srcOrd="0" destOrd="0" presId="urn:microsoft.com/office/officeart/2005/8/layout/vList2"/>
    <dgm:cxn modelId="{1BF74CA1-53EE-4BFE-A8BA-9A163644BF7E}" type="presParOf" srcId="{41FF3F41-9985-4EAE-97A5-D75FA01F40D1}" destId="{04055590-977A-4679-B9FD-BE8C7DF4B226}" srcOrd="0" destOrd="0" presId="urn:microsoft.com/office/officeart/2005/8/layout/vList2"/>
    <dgm:cxn modelId="{4551F201-CE3C-4566-B8A3-1A3DED231079}" type="presParOf" srcId="{41FF3F41-9985-4EAE-97A5-D75FA01F40D1}" destId="{F943300D-F0DE-4024-8789-B5D5022BA232}" srcOrd="1" destOrd="0" presId="urn:microsoft.com/office/officeart/2005/8/layout/vList2"/>
    <dgm:cxn modelId="{1963ABEE-E58A-446F-8314-236E6A382DAD}" type="presParOf" srcId="{41FF3F41-9985-4EAE-97A5-D75FA01F40D1}" destId="{9DC746F1-4255-4CB1-A170-DDE094378019}" srcOrd="2" destOrd="0" presId="urn:microsoft.com/office/officeart/2005/8/layout/vList2"/>
    <dgm:cxn modelId="{2B4A7F0C-014A-41B7-9079-7B74F9193232}" type="presParOf" srcId="{41FF3F41-9985-4EAE-97A5-D75FA01F40D1}" destId="{0B1EBC67-FE03-42C5-AFBF-25BC744E87E3}" srcOrd="3" destOrd="0" presId="urn:microsoft.com/office/officeart/2005/8/layout/vList2"/>
    <dgm:cxn modelId="{657946F6-4588-4FD6-AE9B-A4FEBD1D00AD}" type="presParOf" srcId="{41FF3F41-9985-4EAE-97A5-D75FA01F40D1}" destId="{34CEB6DF-0096-465B-8D84-89C91E71A35F}" srcOrd="4" destOrd="0" presId="urn:microsoft.com/office/officeart/2005/8/layout/vList2"/>
    <dgm:cxn modelId="{613D4F3E-AB90-4594-A596-EAEE883894CA}" type="presParOf" srcId="{41FF3F41-9985-4EAE-97A5-D75FA01F40D1}" destId="{B2AED4D6-1A6A-43C9-A7AA-E6076EC0E70A}" srcOrd="5" destOrd="0" presId="urn:microsoft.com/office/officeart/2005/8/layout/vList2"/>
    <dgm:cxn modelId="{E0E3CB07-3F37-4C9C-BA72-47B0357510DD}" type="presParOf" srcId="{41FF3F41-9985-4EAE-97A5-D75FA01F40D1}" destId="{A4238E68-F67F-43E9-81A5-5AC56FC06276}" srcOrd="6" destOrd="0" presId="urn:microsoft.com/office/officeart/2005/8/layout/vList2"/>
    <dgm:cxn modelId="{0217794B-DD06-4261-839C-ED3CE49804F5}" type="presParOf" srcId="{41FF3F41-9985-4EAE-97A5-D75FA01F40D1}" destId="{28FBBCAA-CBB7-4E1D-889B-E96B13F077B6}" srcOrd="7" destOrd="0" presId="urn:microsoft.com/office/officeart/2005/8/layout/vList2"/>
    <dgm:cxn modelId="{823D5B91-E90A-4C1B-82E9-FAA2BC063DB0}" type="presParOf" srcId="{41FF3F41-9985-4EAE-97A5-D75FA01F40D1}" destId="{52276D85-8E22-483F-A59D-90280A9A9F3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BCC6C6-F3E8-448E-BDCA-BEA2A4651E5C}" type="doc">
      <dgm:prSet loTypeId="urn:microsoft.com/office/officeart/2018/5/layout/IconCircleLabelList" loCatId="icon" qsTypeId="urn:microsoft.com/office/officeart/2005/8/quickstyle/simple1#2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D2CD0E34-596C-4B0E-8C12-9641D10E95C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state requirement</a:t>
          </a:r>
        </a:p>
      </dgm:t>
    </dgm:pt>
    <dgm:pt modelId="{A06C74D6-FC95-4B2D-A2BF-267F6CB511BE}" type="parTrans" cxnId="{52B0C5BF-F40C-4B6C-9FC0-8A53531DE801}">
      <dgm:prSet/>
      <dgm:spPr/>
      <dgm:t>
        <a:bodyPr/>
        <a:lstStyle/>
        <a:p>
          <a:endParaRPr lang="en-US"/>
        </a:p>
      </dgm:t>
    </dgm:pt>
    <dgm:pt modelId="{41E508BF-DAC4-4FD0-82A5-B698E77DED82}" type="sibTrans" cxnId="{52B0C5BF-F40C-4B6C-9FC0-8A53531DE801}">
      <dgm:prSet/>
      <dgm:spPr/>
      <dgm:t>
        <a:bodyPr/>
        <a:lstStyle/>
        <a:p>
          <a:endParaRPr lang="en-US"/>
        </a:p>
      </dgm:t>
    </dgm:pt>
    <dgm:pt modelId="{98DCAA09-CE6E-496E-BD1C-8E9BEF50C6D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Furniture waiver</a:t>
          </a:r>
        </a:p>
      </dgm:t>
    </dgm:pt>
    <dgm:pt modelId="{302B386C-E45F-40B7-B3A3-B962B7A71E77}" type="parTrans" cxnId="{AB8B7613-CE08-4227-937F-43B93995A018}">
      <dgm:prSet/>
      <dgm:spPr/>
      <dgm:t>
        <a:bodyPr/>
        <a:lstStyle/>
        <a:p>
          <a:endParaRPr lang="en-US"/>
        </a:p>
      </dgm:t>
    </dgm:pt>
    <dgm:pt modelId="{B1BA49A4-89E3-4455-8EF0-8A3437B4A288}" type="sibTrans" cxnId="{AB8B7613-CE08-4227-937F-43B93995A018}">
      <dgm:prSet/>
      <dgm:spPr/>
      <dgm:t>
        <a:bodyPr/>
        <a:lstStyle/>
        <a:p>
          <a:endParaRPr lang="en-US"/>
        </a:p>
      </dgm:t>
    </dgm:pt>
    <dgm:pt modelId="{3DEFBB6E-810B-4BB0-82E2-D0D56CF128F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Plan ahead</a:t>
          </a:r>
        </a:p>
      </dgm:t>
    </dgm:pt>
    <dgm:pt modelId="{13D28B5B-E9F8-4974-A76A-C1571B338B58}" type="parTrans" cxnId="{1630C1EE-4814-404F-8B42-6CD85DBEA05D}">
      <dgm:prSet/>
      <dgm:spPr/>
      <dgm:t>
        <a:bodyPr/>
        <a:lstStyle/>
        <a:p>
          <a:endParaRPr lang="en-US"/>
        </a:p>
      </dgm:t>
    </dgm:pt>
    <dgm:pt modelId="{44E91585-A8A1-4029-B115-924446111D34}" type="sibTrans" cxnId="{1630C1EE-4814-404F-8B42-6CD85DBEA05D}">
      <dgm:prSet/>
      <dgm:spPr/>
      <dgm:t>
        <a:bodyPr/>
        <a:lstStyle/>
        <a:p>
          <a:endParaRPr lang="en-US"/>
        </a:p>
      </dgm:t>
    </dgm:pt>
    <dgm:pt modelId="{50A50BCF-537D-48D5-9C81-42AAE2D65E55}" type="pres">
      <dgm:prSet presAssocID="{B2BCC6C6-F3E8-448E-BDCA-BEA2A4651E5C}" presName="root" presStyleCnt="0">
        <dgm:presLayoutVars>
          <dgm:dir/>
          <dgm:resizeHandles val="exact"/>
        </dgm:presLayoutVars>
      </dgm:prSet>
      <dgm:spPr/>
    </dgm:pt>
    <dgm:pt modelId="{C1192B1A-1446-4E17-A504-2C1030C2F278}" type="pres">
      <dgm:prSet presAssocID="{D2CD0E34-596C-4B0E-8C12-9641D10E95CE}" presName="compNode" presStyleCnt="0"/>
      <dgm:spPr/>
    </dgm:pt>
    <dgm:pt modelId="{697FC7DC-F569-4568-88A5-539F91F879AC}" type="pres">
      <dgm:prSet presAssocID="{D2CD0E34-596C-4B0E-8C12-9641D10E95CE}" presName="iconBgRect" presStyleLbl="bgShp" presStyleIdx="0" presStyleCnt="3"/>
      <dgm:spPr>
        <a:solidFill>
          <a:srgbClr val="849230"/>
        </a:solidFill>
      </dgm:spPr>
    </dgm:pt>
    <dgm:pt modelId="{AD796B6D-5A86-43DC-8ED3-E9026D9A40B9}" type="pres">
      <dgm:prSet presAssocID="{D2CD0E34-596C-4B0E-8C12-9641D10E95CE}" presName="iconRect" presStyleLbl="node1" presStyleIdx="0" presStyleCnt="3" custLinFactNeighborX="202" custLinFactNeighborY="-1560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Chair with solid fill"/>
        </a:ext>
      </dgm:extLst>
    </dgm:pt>
    <dgm:pt modelId="{8B028D71-2F8E-4EB0-A150-A73A1AC2555E}" type="pres">
      <dgm:prSet presAssocID="{D2CD0E34-596C-4B0E-8C12-9641D10E95CE}" presName="spaceRect" presStyleCnt="0"/>
      <dgm:spPr/>
    </dgm:pt>
    <dgm:pt modelId="{2F615929-1403-4A8D-A3D9-980269386FF0}" type="pres">
      <dgm:prSet presAssocID="{D2CD0E34-596C-4B0E-8C12-9641D10E95CE}" presName="textRect" presStyleLbl="revTx" presStyleIdx="0" presStyleCnt="3" custLinFactNeighborX="-530" custLinFactNeighborY="-58420">
        <dgm:presLayoutVars>
          <dgm:chMax val="1"/>
          <dgm:chPref val="1"/>
        </dgm:presLayoutVars>
      </dgm:prSet>
      <dgm:spPr/>
    </dgm:pt>
    <dgm:pt modelId="{9E577738-1E0E-4D1D-A45A-2E54B0217EED}" type="pres">
      <dgm:prSet presAssocID="{41E508BF-DAC4-4FD0-82A5-B698E77DED82}" presName="sibTrans" presStyleCnt="0"/>
      <dgm:spPr/>
    </dgm:pt>
    <dgm:pt modelId="{00016ACC-A618-4DE0-9738-DA47FBE0747B}" type="pres">
      <dgm:prSet presAssocID="{98DCAA09-CE6E-496E-BD1C-8E9BEF50C6D8}" presName="compNode" presStyleCnt="0"/>
      <dgm:spPr/>
    </dgm:pt>
    <dgm:pt modelId="{7DAA5B6B-48EE-4AAF-A8C4-2508BAB9FF75}" type="pres">
      <dgm:prSet presAssocID="{98DCAA09-CE6E-496E-BD1C-8E9BEF50C6D8}" presName="iconBgRect" presStyleLbl="bgShp" presStyleIdx="1" presStyleCnt="3"/>
      <dgm:spPr>
        <a:solidFill>
          <a:schemeClr val="tx2">
            <a:lumMod val="75000"/>
            <a:lumOff val="25000"/>
          </a:schemeClr>
        </a:solidFill>
      </dgm:spPr>
    </dgm:pt>
    <dgm:pt modelId="{F98DE962-127E-42EE-8B60-4D08D370601D}" type="pres">
      <dgm:prSet presAssocID="{98DCAA09-CE6E-496E-BD1C-8E9BEF50C6D8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 with solid fill"/>
        </a:ext>
      </dgm:extLst>
    </dgm:pt>
    <dgm:pt modelId="{E1EF10A0-7EA2-4168-AA61-820CF99F2D07}" type="pres">
      <dgm:prSet presAssocID="{98DCAA09-CE6E-496E-BD1C-8E9BEF50C6D8}" presName="spaceRect" presStyleCnt="0"/>
      <dgm:spPr/>
    </dgm:pt>
    <dgm:pt modelId="{7D22241A-0250-4113-A783-8A9C60B33F89}" type="pres">
      <dgm:prSet presAssocID="{98DCAA09-CE6E-496E-BD1C-8E9BEF50C6D8}" presName="textRect" presStyleLbl="revTx" presStyleIdx="1" presStyleCnt="3" custLinFactNeighborX="-388" custLinFactNeighborY="-56906">
        <dgm:presLayoutVars>
          <dgm:chMax val="1"/>
          <dgm:chPref val="1"/>
        </dgm:presLayoutVars>
      </dgm:prSet>
      <dgm:spPr/>
    </dgm:pt>
    <dgm:pt modelId="{44F4648C-D4AF-473E-9850-C0C7A19E2C09}" type="pres">
      <dgm:prSet presAssocID="{B1BA49A4-89E3-4455-8EF0-8A3437B4A288}" presName="sibTrans" presStyleCnt="0"/>
      <dgm:spPr/>
    </dgm:pt>
    <dgm:pt modelId="{D565E58F-3E88-4DAB-94B5-EC41900EE3E5}" type="pres">
      <dgm:prSet presAssocID="{3DEFBB6E-810B-4BB0-82E2-D0D56CF128FF}" presName="compNode" presStyleCnt="0"/>
      <dgm:spPr/>
    </dgm:pt>
    <dgm:pt modelId="{637F1EE3-6B40-4822-A1AF-396B33F0782D}" type="pres">
      <dgm:prSet presAssocID="{3DEFBB6E-810B-4BB0-82E2-D0D56CF128FF}" presName="iconBgRect" presStyleLbl="bgShp" presStyleIdx="2" presStyleCnt="3"/>
      <dgm:spPr>
        <a:solidFill>
          <a:srgbClr val="7030A0"/>
        </a:solidFill>
      </dgm:spPr>
    </dgm:pt>
    <dgm:pt modelId="{548266B4-A9EB-482A-ABDD-E53D8BFFACD2}" type="pres">
      <dgm:prSet presAssocID="{3DEFBB6E-810B-4BB0-82E2-D0D56CF128FF}" presName="iconRect" presStyleLbl="node1" presStyleIdx="2" presStyleCnt="3" custLinFactNeighborX="-348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oute (Two Pins With A Path) with solid fill"/>
        </a:ext>
      </dgm:extLst>
    </dgm:pt>
    <dgm:pt modelId="{37DAB4BC-30B6-439F-BE2C-B160C65C4DFA}" type="pres">
      <dgm:prSet presAssocID="{3DEFBB6E-810B-4BB0-82E2-D0D56CF128FF}" presName="spaceRect" presStyleCnt="0"/>
      <dgm:spPr/>
    </dgm:pt>
    <dgm:pt modelId="{640D57F4-758F-4C39-B193-AD2159C2E37A}" type="pres">
      <dgm:prSet presAssocID="{3DEFBB6E-810B-4BB0-82E2-D0D56CF128FF}" presName="textRect" presStyleLbl="revTx" presStyleIdx="2" presStyleCnt="3" custLinFactNeighborX="716" custLinFactNeighborY="-57150">
        <dgm:presLayoutVars>
          <dgm:chMax val="1"/>
          <dgm:chPref val="1"/>
        </dgm:presLayoutVars>
      </dgm:prSet>
      <dgm:spPr/>
    </dgm:pt>
  </dgm:ptLst>
  <dgm:cxnLst>
    <dgm:cxn modelId="{AB8B7613-CE08-4227-937F-43B93995A018}" srcId="{B2BCC6C6-F3E8-448E-BDCA-BEA2A4651E5C}" destId="{98DCAA09-CE6E-496E-BD1C-8E9BEF50C6D8}" srcOrd="1" destOrd="0" parTransId="{302B386C-E45F-40B7-B3A3-B962B7A71E77}" sibTransId="{B1BA49A4-89E3-4455-8EF0-8A3437B4A288}"/>
    <dgm:cxn modelId="{204E7678-B619-4A05-B561-8A904BFEDD21}" type="presOf" srcId="{B2BCC6C6-F3E8-448E-BDCA-BEA2A4651E5C}" destId="{50A50BCF-537D-48D5-9C81-42AAE2D65E55}" srcOrd="0" destOrd="0" presId="urn:microsoft.com/office/officeart/2018/5/layout/IconCircleLabelList"/>
    <dgm:cxn modelId="{5978E692-7D90-4259-91B2-98ECAFA50E4A}" type="presOf" srcId="{3DEFBB6E-810B-4BB0-82E2-D0D56CF128FF}" destId="{640D57F4-758F-4C39-B193-AD2159C2E37A}" srcOrd="0" destOrd="0" presId="urn:microsoft.com/office/officeart/2018/5/layout/IconCircleLabelList"/>
    <dgm:cxn modelId="{52B0C5BF-F40C-4B6C-9FC0-8A53531DE801}" srcId="{B2BCC6C6-F3E8-448E-BDCA-BEA2A4651E5C}" destId="{D2CD0E34-596C-4B0E-8C12-9641D10E95CE}" srcOrd="0" destOrd="0" parTransId="{A06C74D6-FC95-4B2D-A2BF-267F6CB511BE}" sibTransId="{41E508BF-DAC4-4FD0-82A5-B698E77DED82}"/>
    <dgm:cxn modelId="{46EE8CDC-2010-49EA-8269-D1AA9149D81D}" type="presOf" srcId="{98DCAA09-CE6E-496E-BD1C-8E9BEF50C6D8}" destId="{7D22241A-0250-4113-A783-8A9C60B33F89}" srcOrd="0" destOrd="0" presId="urn:microsoft.com/office/officeart/2018/5/layout/IconCircleLabelList"/>
    <dgm:cxn modelId="{1630C1EE-4814-404F-8B42-6CD85DBEA05D}" srcId="{B2BCC6C6-F3E8-448E-BDCA-BEA2A4651E5C}" destId="{3DEFBB6E-810B-4BB0-82E2-D0D56CF128FF}" srcOrd="2" destOrd="0" parTransId="{13D28B5B-E9F8-4974-A76A-C1571B338B58}" sibTransId="{44E91585-A8A1-4029-B115-924446111D34}"/>
    <dgm:cxn modelId="{951E7BFF-4FD8-405F-BF82-F96216C4BCE2}" type="presOf" srcId="{D2CD0E34-596C-4B0E-8C12-9641D10E95CE}" destId="{2F615929-1403-4A8D-A3D9-980269386FF0}" srcOrd="0" destOrd="0" presId="urn:microsoft.com/office/officeart/2018/5/layout/IconCircleLabelList"/>
    <dgm:cxn modelId="{6849FDD2-9876-460C-BF84-67BB1E2686AD}" type="presParOf" srcId="{50A50BCF-537D-48D5-9C81-42AAE2D65E55}" destId="{C1192B1A-1446-4E17-A504-2C1030C2F278}" srcOrd="0" destOrd="0" presId="urn:microsoft.com/office/officeart/2018/5/layout/IconCircleLabelList"/>
    <dgm:cxn modelId="{A84C7E10-D15A-4F9F-82BD-59CDB8C2E9DE}" type="presParOf" srcId="{C1192B1A-1446-4E17-A504-2C1030C2F278}" destId="{697FC7DC-F569-4568-88A5-539F91F879AC}" srcOrd="0" destOrd="0" presId="urn:microsoft.com/office/officeart/2018/5/layout/IconCircleLabelList"/>
    <dgm:cxn modelId="{4B2B47DC-C80C-4135-914D-68870BB663AB}" type="presParOf" srcId="{C1192B1A-1446-4E17-A504-2C1030C2F278}" destId="{AD796B6D-5A86-43DC-8ED3-E9026D9A40B9}" srcOrd="1" destOrd="0" presId="urn:microsoft.com/office/officeart/2018/5/layout/IconCircleLabelList"/>
    <dgm:cxn modelId="{C780DA7A-5362-43C4-9ACB-F4C68128ED37}" type="presParOf" srcId="{C1192B1A-1446-4E17-A504-2C1030C2F278}" destId="{8B028D71-2F8E-4EB0-A150-A73A1AC2555E}" srcOrd="2" destOrd="0" presId="urn:microsoft.com/office/officeart/2018/5/layout/IconCircleLabelList"/>
    <dgm:cxn modelId="{6DA0A159-4399-436B-8B36-E33C06A53CC3}" type="presParOf" srcId="{C1192B1A-1446-4E17-A504-2C1030C2F278}" destId="{2F615929-1403-4A8D-A3D9-980269386FF0}" srcOrd="3" destOrd="0" presId="urn:microsoft.com/office/officeart/2018/5/layout/IconCircleLabelList"/>
    <dgm:cxn modelId="{E40B369D-36C6-489E-A70E-3C862DF7B4EE}" type="presParOf" srcId="{50A50BCF-537D-48D5-9C81-42AAE2D65E55}" destId="{9E577738-1E0E-4D1D-A45A-2E54B0217EED}" srcOrd="1" destOrd="0" presId="urn:microsoft.com/office/officeart/2018/5/layout/IconCircleLabelList"/>
    <dgm:cxn modelId="{36B673F4-7B01-4D32-9CBB-00A71C6D9198}" type="presParOf" srcId="{50A50BCF-537D-48D5-9C81-42AAE2D65E55}" destId="{00016ACC-A618-4DE0-9738-DA47FBE0747B}" srcOrd="2" destOrd="0" presId="urn:microsoft.com/office/officeart/2018/5/layout/IconCircleLabelList"/>
    <dgm:cxn modelId="{C5E7443C-3563-4CDD-A68F-E61B9EA8BC50}" type="presParOf" srcId="{00016ACC-A618-4DE0-9738-DA47FBE0747B}" destId="{7DAA5B6B-48EE-4AAF-A8C4-2508BAB9FF75}" srcOrd="0" destOrd="0" presId="urn:microsoft.com/office/officeart/2018/5/layout/IconCircleLabelList"/>
    <dgm:cxn modelId="{37D9CDC5-A517-4256-8FEC-6A65EF76486C}" type="presParOf" srcId="{00016ACC-A618-4DE0-9738-DA47FBE0747B}" destId="{F98DE962-127E-42EE-8B60-4D08D370601D}" srcOrd="1" destOrd="0" presId="urn:microsoft.com/office/officeart/2018/5/layout/IconCircleLabelList"/>
    <dgm:cxn modelId="{0F1CDCAE-BD63-4B51-8FE5-460FD844668D}" type="presParOf" srcId="{00016ACC-A618-4DE0-9738-DA47FBE0747B}" destId="{E1EF10A0-7EA2-4168-AA61-820CF99F2D07}" srcOrd="2" destOrd="0" presId="urn:microsoft.com/office/officeart/2018/5/layout/IconCircleLabelList"/>
    <dgm:cxn modelId="{98389184-A449-48D4-B2A5-A0CFE04E8825}" type="presParOf" srcId="{00016ACC-A618-4DE0-9738-DA47FBE0747B}" destId="{7D22241A-0250-4113-A783-8A9C60B33F89}" srcOrd="3" destOrd="0" presId="urn:microsoft.com/office/officeart/2018/5/layout/IconCircleLabelList"/>
    <dgm:cxn modelId="{C2D2A1CD-EAA4-4F3F-BB29-ECFF927FA03F}" type="presParOf" srcId="{50A50BCF-537D-48D5-9C81-42AAE2D65E55}" destId="{44F4648C-D4AF-473E-9850-C0C7A19E2C09}" srcOrd="3" destOrd="0" presId="urn:microsoft.com/office/officeart/2018/5/layout/IconCircleLabelList"/>
    <dgm:cxn modelId="{490F88A6-168D-4F46-B785-19325443DDCC}" type="presParOf" srcId="{50A50BCF-537D-48D5-9C81-42AAE2D65E55}" destId="{D565E58F-3E88-4DAB-94B5-EC41900EE3E5}" srcOrd="4" destOrd="0" presId="urn:microsoft.com/office/officeart/2018/5/layout/IconCircleLabelList"/>
    <dgm:cxn modelId="{320FCF8F-DEEC-479B-921F-676707A88280}" type="presParOf" srcId="{D565E58F-3E88-4DAB-94B5-EC41900EE3E5}" destId="{637F1EE3-6B40-4822-A1AF-396B33F0782D}" srcOrd="0" destOrd="0" presId="urn:microsoft.com/office/officeart/2018/5/layout/IconCircleLabelList"/>
    <dgm:cxn modelId="{CD984F00-B70D-4E30-9ABD-1687929AD18F}" type="presParOf" srcId="{D565E58F-3E88-4DAB-94B5-EC41900EE3E5}" destId="{548266B4-A9EB-482A-ABDD-E53D8BFFACD2}" srcOrd="1" destOrd="0" presId="urn:microsoft.com/office/officeart/2018/5/layout/IconCircleLabelList"/>
    <dgm:cxn modelId="{EE0007B2-55BD-4E05-BDE7-2DE17D59AE21}" type="presParOf" srcId="{D565E58F-3E88-4DAB-94B5-EC41900EE3E5}" destId="{37DAB4BC-30B6-439F-BE2C-B160C65C4DFA}" srcOrd="2" destOrd="0" presId="urn:microsoft.com/office/officeart/2018/5/layout/IconCircleLabelList"/>
    <dgm:cxn modelId="{F3D935ED-4F58-47E4-9909-74E2D4829254}" type="presParOf" srcId="{D565E58F-3E88-4DAB-94B5-EC41900EE3E5}" destId="{640D57F4-758F-4C39-B193-AD2159C2E37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055590-977A-4679-B9FD-BE8C7DF4B226}">
      <dsp:nvSpPr>
        <dsp:cNvPr id="0" name=""/>
        <dsp:cNvSpPr/>
      </dsp:nvSpPr>
      <dsp:spPr>
        <a:xfrm>
          <a:off x="0" y="819745"/>
          <a:ext cx="5458837" cy="46683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kern="1200" dirty="0"/>
            <a:t>Streamlines internal purchase requests</a:t>
          </a:r>
        </a:p>
      </dsp:txBody>
      <dsp:txXfrm>
        <a:off x="22789" y="842534"/>
        <a:ext cx="5413259" cy="421252"/>
      </dsp:txXfrm>
    </dsp:sp>
    <dsp:sp modelId="{9DC746F1-4255-4CB1-A170-DDE094378019}">
      <dsp:nvSpPr>
        <dsp:cNvPr id="0" name=""/>
        <dsp:cNvSpPr/>
      </dsp:nvSpPr>
      <dsp:spPr>
        <a:xfrm>
          <a:off x="0" y="1341294"/>
          <a:ext cx="5458837" cy="466830"/>
        </a:xfrm>
        <a:prstGeom prst="roundRect">
          <a:avLst/>
        </a:prstGeom>
        <a:solidFill>
          <a:schemeClr val="accent5">
            <a:hueOff val="-3038037"/>
            <a:satOff val="-207"/>
            <a:lumOff val="49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b="0" kern="1200" dirty="0"/>
            <a:t>Gathers information for expense reports</a:t>
          </a:r>
        </a:p>
      </dsp:txBody>
      <dsp:txXfrm>
        <a:off x="22789" y="1364083"/>
        <a:ext cx="5413259" cy="421252"/>
      </dsp:txXfrm>
    </dsp:sp>
    <dsp:sp modelId="{34CEB6DF-0096-465B-8D84-89C91E71A35F}">
      <dsp:nvSpPr>
        <dsp:cNvPr id="0" name=""/>
        <dsp:cNvSpPr/>
      </dsp:nvSpPr>
      <dsp:spPr>
        <a:xfrm>
          <a:off x="0" y="1862844"/>
          <a:ext cx="5458837" cy="466830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b="0" kern="1200" dirty="0"/>
            <a:t>documentation attachment option</a:t>
          </a:r>
        </a:p>
      </dsp:txBody>
      <dsp:txXfrm>
        <a:off x="22789" y="1885633"/>
        <a:ext cx="5413259" cy="421252"/>
      </dsp:txXfrm>
    </dsp:sp>
    <dsp:sp modelId="{A4238E68-F67F-43E9-81A5-5AC56FC06276}">
      <dsp:nvSpPr>
        <dsp:cNvPr id="0" name=""/>
        <dsp:cNvSpPr/>
      </dsp:nvSpPr>
      <dsp:spPr>
        <a:xfrm>
          <a:off x="0" y="2384395"/>
          <a:ext cx="5458837" cy="466830"/>
        </a:xfrm>
        <a:prstGeom prst="roundRect">
          <a:avLst/>
        </a:prstGeom>
        <a:solidFill>
          <a:schemeClr val="accent5">
            <a:hueOff val="-9114112"/>
            <a:satOff val="-620"/>
            <a:lumOff val="1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b="0" kern="1200" dirty="0"/>
            <a:t>“Required by date” for planning</a:t>
          </a:r>
          <a:r>
            <a:rPr lang="en-US" sz="1900" b="1" kern="1200" dirty="0"/>
            <a:t> </a:t>
          </a:r>
          <a:endParaRPr lang="en-US" sz="1900" kern="1200" dirty="0"/>
        </a:p>
      </dsp:txBody>
      <dsp:txXfrm>
        <a:off x="22789" y="2407184"/>
        <a:ext cx="5413259" cy="421252"/>
      </dsp:txXfrm>
    </dsp:sp>
    <dsp:sp modelId="{52276D85-8E22-483F-A59D-90280A9A9F38}">
      <dsp:nvSpPr>
        <dsp:cNvPr id="0" name=""/>
        <dsp:cNvSpPr/>
      </dsp:nvSpPr>
      <dsp:spPr>
        <a:xfrm>
          <a:off x="0" y="2905945"/>
          <a:ext cx="5458837" cy="46683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b="0" kern="1200"/>
            <a:t>Helps Avoid </a:t>
          </a:r>
          <a:r>
            <a:rPr lang="en-US" sz="1900" b="0" kern="1200" dirty="0"/>
            <a:t>potential split risks</a:t>
          </a:r>
        </a:p>
      </dsp:txBody>
      <dsp:txXfrm>
        <a:off x="22789" y="2928734"/>
        <a:ext cx="5413259" cy="4212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7FC7DC-F569-4568-88A5-539F91F879AC}">
      <dsp:nvSpPr>
        <dsp:cNvPr id="0" name=""/>
        <dsp:cNvSpPr/>
      </dsp:nvSpPr>
      <dsp:spPr>
        <a:xfrm>
          <a:off x="705027" y="121424"/>
          <a:ext cx="2127375" cy="2127375"/>
        </a:xfrm>
        <a:prstGeom prst="ellipse">
          <a:avLst/>
        </a:prstGeom>
        <a:solidFill>
          <a:srgbClr val="84923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796B6D-5A86-43DC-8ED3-E9026D9A40B9}">
      <dsp:nvSpPr>
        <dsp:cNvPr id="0" name=""/>
        <dsp:cNvSpPr/>
      </dsp:nvSpPr>
      <dsp:spPr>
        <a:xfrm>
          <a:off x="1160868" y="555757"/>
          <a:ext cx="1220625" cy="122062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615929-1403-4A8D-A3D9-980269386FF0}">
      <dsp:nvSpPr>
        <dsp:cNvPr id="0" name=""/>
        <dsp:cNvSpPr/>
      </dsp:nvSpPr>
      <dsp:spPr>
        <a:xfrm>
          <a:off x="6481" y="2490800"/>
          <a:ext cx="348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b="1" kern="1200" dirty="0"/>
            <a:t>state requirement</a:t>
          </a:r>
        </a:p>
      </dsp:txBody>
      <dsp:txXfrm>
        <a:off x="6481" y="2490800"/>
        <a:ext cx="3487500" cy="720000"/>
      </dsp:txXfrm>
    </dsp:sp>
    <dsp:sp modelId="{7DAA5B6B-48EE-4AAF-A8C4-2508BAB9FF75}">
      <dsp:nvSpPr>
        <dsp:cNvPr id="0" name=""/>
        <dsp:cNvSpPr/>
      </dsp:nvSpPr>
      <dsp:spPr>
        <a:xfrm>
          <a:off x="4802840" y="121424"/>
          <a:ext cx="2127375" cy="2127375"/>
        </a:xfrm>
        <a:prstGeom prst="ellipse">
          <a:avLst/>
        </a:prstGeom>
        <a:solidFill>
          <a:schemeClr val="tx2">
            <a:lumMod val="75000"/>
            <a:lumOff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8DE962-127E-42EE-8B60-4D08D370601D}">
      <dsp:nvSpPr>
        <dsp:cNvPr id="0" name=""/>
        <dsp:cNvSpPr/>
      </dsp:nvSpPr>
      <dsp:spPr>
        <a:xfrm>
          <a:off x="5256215" y="574799"/>
          <a:ext cx="1220625" cy="122062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22241A-0250-4113-A783-8A9C60B33F89}">
      <dsp:nvSpPr>
        <dsp:cNvPr id="0" name=""/>
        <dsp:cNvSpPr/>
      </dsp:nvSpPr>
      <dsp:spPr>
        <a:xfrm>
          <a:off x="4109246" y="2501701"/>
          <a:ext cx="348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b="1" kern="1200" dirty="0"/>
            <a:t>Furniture waiver</a:t>
          </a:r>
        </a:p>
      </dsp:txBody>
      <dsp:txXfrm>
        <a:off x="4109246" y="2501701"/>
        <a:ext cx="3487500" cy="720000"/>
      </dsp:txXfrm>
    </dsp:sp>
    <dsp:sp modelId="{637F1EE3-6B40-4822-A1AF-396B33F0782D}">
      <dsp:nvSpPr>
        <dsp:cNvPr id="0" name=""/>
        <dsp:cNvSpPr/>
      </dsp:nvSpPr>
      <dsp:spPr>
        <a:xfrm>
          <a:off x="8900652" y="121424"/>
          <a:ext cx="2127375" cy="2127375"/>
        </a:xfrm>
        <a:prstGeom prst="ellipse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8266B4-A9EB-482A-ABDD-E53D8BFFACD2}">
      <dsp:nvSpPr>
        <dsp:cNvPr id="0" name=""/>
        <dsp:cNvSpPr/>
      </dsp:nvSpPr>
      <dsp:spPr>
        <a:xfrm>
          <a:off x="9311500" y="574799"/>
          <a:ext cx="1220625" cy="122062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D57F4-758F-4C39-B193-AD2159C2E37A}">
      <dsp:nvSpPr>
        <dsp:cNvPr id="0" name=""/>
        <dsp:cNvSpPr/>
      </dsp:nvSpPr>
      <dsp:spPr>
        <a:xfrm>
          <a:off x="8245555" y="2499944"/>
          <a:ext cx="348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b="1" kern="1200" dirty="0"/>
            <a:t>Plan ahead</a:t>
          </a:r>
        </a:p>
      </dsp:txBody>
      <dsp:txXfrm>
        <a:off x="8245555" y="2499944"/>
        <a:ext cx="34875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29EA70-17B3-488E-A1F6-42371EB5E69F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DB4212-014B-4B0E-94B7-FA5FC4897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766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B4212-014B-4B0E-94B7-FA5FC489787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57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B4212-014B-4B0E-94B7-FA5FC48978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261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70FA6-B18F-3CA8-DCAC-FE68EC5C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088DBB-7735-3460-80B5-090ED2C5EC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9D3076-459A-064D-111B-CEDAC87EBE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5625E-02BD-EB67-00A2-EF41FF8ED9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B4212-014B-4B0E-94B7-FA5FC48978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499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B4212-014B-4B0E-94B7-FA5FC489787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452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B4212-014B-4B0E-94B7-FA5FC489787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406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DEF50-6051-B012-9030-2819C2839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4E0DD6-13FB-D2C1-E026-882201671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F1F254-88F4-41A9-C02E-36F4F31884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E5F46F-769E-F4F2-192E-B006A90460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F426B-9FF6-4C8D-9744-EB344D95DA4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7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BDB0C-6C89-FCF7-849D-1DB3E79236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28C480-626E-A857-7C3B-120B0BD976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4D485-3F33-99EB-1F5F-D0E2DB3E2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21C9-EEDC-6DE2-06CF-93E65FFF5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5EC39-9058-B49F-E57F-88E6BBD18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27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A01B3-3281-50E2-D5C0-62A122C00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546F3-1F4B-19F3-42EE-17A90B296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F32D44-4390-4C4D-9EE6-243123D67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A4708-C96B-BF4E-3AC1-7E4C7A75F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27F45-071E-0DE7-88CF-B4D99DE0E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563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14846-AF1F-52A5-34E9-FDB117014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7354DE-3111-6ED7-734A-A567D4410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67517E-9A22-8DC0-ABB9-A0F68E3B4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31605-9F12-6F28-11F8-FCE202AA6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69376C-71CB-48BC-6D98-18829EA13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28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DB9F3-D2F8-2495-619C-363E61248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A6D11-9DD9-B241-337C-135422FD42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9FF040-17C2-092E-37B3-55DC1C48AD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F72276-B051-C94B-FFD6-373D9E4C9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26C4AE-C515-E86B-9830-DB0B9E0DC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D50F51-386B-963C-C9E6-D45C38736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17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FC4FC-F964-968B-37CF-91E421756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13FFEF-BB15-C39B-5A98-F35EF3638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92C43F-9E35-71F9-44AE-41C476E2E8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DF0AA2-F06B-3EA2-0EA4-06375A7A0C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3E9C7A-4070-202A-4009-15C20A412E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C3A08D-E2B2-9870-D1C9-2D0512140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941297-1187-DB6A-A5D3-1B2750A46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C3F567-5AD6-CDAF-531A-EF816A6F3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77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76C5A-45AB-D39D-DEB9-AB38A5886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C8BE1B-5A8D-45CE-C220-E8B60ED47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19A8F5-20D1-AA9F-A82A-44C95F3E0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1A0672-9738-BDEF-0448-83F859A58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820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5B38EA-B4C4-FAFF-4906-7FA94C1F9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A98E32-3080-3ACC-B6D5-076E59573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999D83-F0D0-07FB-24C0-CB93FC61A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90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FE309-77D8-6AC5-B3A9-698A6BEA0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4B3B4-17F3-2D66-0181-A748FF072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9C647-75EF-7798-5A2C-320E63D94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70FC5C-0E36-BC56-3DE3-577278E04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82B05B-F2EC-D681-7E66-A64584695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D4C9E6-62E1-9F78-48D0-4E24D1C95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599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94084-BCDD-5217-CDC2-7A1803E67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B61F23-DE0F-491C-D6E5-A4DFD752B1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A9134-17C0-5C0C-0BBF-F21D2A269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38EB67-0C8C-99E7-A2B8-588615F34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68F74-5DD9-C7DA-A0C1-C0FBECF82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22CF6-F288-8B15-3F59-249221350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782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5517E-8773-A169-74E5-DB7157039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851C90-A308-23A8-64A4-609FFACF41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B8E808-A199-FF9B-2936-543CAEA4E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2A0B3-3241-38A3-38AB-DFBDA3682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0A350-0CC9-E93A-1CAE-CF001245E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072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6EBE33-14B3-F788-9B37-FBF92218C0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AC5A2A-2958-A5A3-FEBD-F13454AF71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E53099-9A1B-E838-FA7D-1C0026809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0A629-E337-DD37-46DA-6A9034210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52428-8554-15B9-4AA6-4406ED027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6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UMB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F6C342"/>
          </a:solidFill>
          <a:ln w="12700">
            <a:solidFill>
              <a:srgbClr val="F6C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82296"/>
            <a:ext cx="12191695" cy="32004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/mnt/data/UMB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0928" y="182880"/>
            <a:ext cx="2148840" cy="56692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6519672"/>
            <a:ext cx="11201400" cy="0"/>
          </a:xfrm>
          <a:prstGeom prst="line">
            <a:avLst/>
          </a:prstGeom>
          <a:noFill/>
          <a:ln w="12700">
            <a:solidFill>
              <a:srgbClr val="D9D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21792" y="6565392"/>
            <a:ext cx="3840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555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UMB • Supplier Diversity Program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65392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7777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696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4261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CEDE45-8CA2-5D22-8E1C-08D22DFCC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B409A-7178-EA08-3555-9455D5303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491252-EE5A-8862-020B-C46A920EA6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5EC9DA-D6D3-44AA-A792-AFEC401F1C4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39C67-2067-2883-3E46-1CD8E95AEC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CF7E5-614E-C547-E229-3927F3B2B8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05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12E07D2-07C8-758E-73DB-5D93F458A7F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F5DBE50-2477-B6CD-2D00-0427E502EF87}"/>
              </a:ext>
            </a:extLst>
          </p:cNvPr>
          <p:cNvSpPr/>
          <p:nvPr userDrawn="1"/>
        </p:nvSpPr>
        <p:spPr>
          <a:xfrm>
            <a:off x="0" y="6353174"/>
            <a:ext cx="12192000" cy="504825"/>
          </a:xfrm>
          <a:prstGeom prst="rect">
            <a:avLst/>
          </a:prstGeom>
          <a:solidFill>
            <a:srgbClr val="4040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baseline="0">
                <a:latin typeface="Gotham" panose="02000504050000020004" pitchFamily="2" charset="0"/>
              </a:rPr>
              <a:t>W</a:t>
            </a:r>
            <a:r>
              <a:rPr lang="en-US" sz="1100" baseline="0">
                <a:latin typeface="Gotham" panose="02000504050000020004" pitchFamily="2" charset="0"/>
              </a:rPr>
              <a:t>ELL-BEING</a:t>
            </a:r>
            <a:r>
              <a:rPr lang="en-US" sz="1100">
                <a:latin typeface="Gotham" panose="02000504050000020004" pitchFamily="2" charset="0"/>
              </a:rPr>
              <a:t> </a:t>
            </a:r>
            <a:r>
              <a:rPr lang="en-US" sz="1100" i="1" kern="1200">
                <a:solidFill>
                  <a:schemeClr val="lt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</a:t>
            </a:r>
            <a:r>
              <a:rPr lang="en-US" sz="1100">
                <a:latin typeface="Gotham" panose="02000504050000020004" pitchFamily="2" charset="0"/>
              </a:rPr>
              <a:t> SUSTAINABILITY </a:t>
            </a:r>
            <a:r>
              <a:rPr lang="en-US" sz="1100">
                <a:solidFill>
                  <a:srgbClr val="E31937"/>
                </a:solidFill>
                <a:latin typeface="Gotham" panose="02000504050000020004" pitchFamily="2" charset="0"/>
              </a:rPr>
              <a:t>|</a:t>
            </a:r>
            <a:r>
              <a:rPr lang="en-US" sz="1100">
                <a:latin typeface="Gotham" panose="02000504050000020004" pitchFamily="2" charset="0"/>
              </a:rPr>
              <a:t> </a:t>
            </a:r>
            <a:r>
              <a:rPr lang="en-US" sz="1400" b="1">
                <a:latin typeface="Gotham" panose="02000504050000020004" pitchFamily="2" charset="0"/>
              </a:rPr>
              <a:t>I</a:t>
            </a:r>
            <a:r>
              <a:rPr lang="en-US" sz="1100">
                <a:latin typeface="Gotham" panose="02000504050000020004" pitchFamily="2" charset="0"/>
              </a:rPr>
              <a:t>NNOVATION </a:t>
            </a:r>
            <a:r>
              <a:rPr lang="en-US" sz="1100" i="1" kern="1200">
                <a:solidFill>
                  <a:schemeClr val="lt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</a:t>
            </a:r>
            <a:r>
              <a:rPr lang="en-US" sz="1100" kern="1200">
                <a:solidFill>
                  <a:schemeClr val="lt1"/>
                </a:solidFill>
                <a:latin typeface="Gotham" panose="02000504050000020004" pitchFamily="2" charset="0"/>
                <a:ea typeface="+mn-ea"/>
                <a:cs typeface="+mn-cs"/>
              </a:rPr>
              <a:t> </a:t>
            </a:r>
            <a:r>
              <a:rPr lang="en-US" sz="1100">
                <a:latin typeface="Gotham" panose="02000504050000020004" pitchFamily="2" charset="0"/>
              </a:rPr>
              <a:t>DISCOVERY </a:t>
            </a:r>
            <a:r>
              <a:rPr lang="en-US" sz="1100">
                <a:solidFill>
                  <a:srgbClr val="E31937"/>
                </a:solidFill>
                <a:latin typeface="Gotham" panose="02000504050000020004" pitchFamily="2" charset="0"/>
              </a:rPr>
              <a:t>|</a:t>
            </a:r>
            <a:r>
              <a:rPr lang="en-US" sz="1100">
                <a:latin typeface="Gotham" panose="02000504050000020004" pitchFamily="2" charset="0"/>
              </a:rPr>
              <a:t> </a:t>
            </a:r>
            <a:r>
              <a:rPr lang="en-US" sz="1400" b="1">
                <a:latin typeface="Gotham" panose="02000504050000020004" pitchFamily="2" charset="0"/>
              </a:rPr>
              <a:t>S</a:t>
            </a:r>
            <a:r>
              <a:rPr lang="en-US" sz="1100">
                <a:latin typeface="Gotham" panose="02000504050000020004" pitchFamily="2" charset="0"/>
              </a:rPr>
              <a:t>ERVICE EXCELLENCE </a:t>
            </a:r>
            <a:r>
              <a:rPr 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100">
                <a:latin typeface="Gotham" panose="02000504050000020004" pitchFamily="2" charset="0"/>
              </a:rPr>
              <a:t> ACCOUNTABILITY </a:t>
            </a:r>
            <a:r>
              <a:rPr lang="en-US" sz="1100">
                <a:solidFill>
                  <a:srgbClr val="E31937"/>
                </a:solidFill>
                <a:latin typeface="Gotham" panose="02000504050000020004" pitchFamily="2" charset="0"/>
              </a:rPr>
              <a:t>|</a:t>
            </a:r>
            <a:r>
              <a:rPr lang="en-US" sz="1100">
                <a:latin typeface="Gotham" panose="02000504050000020004" pitchFamily="2" charset="0"/>
              </a:rPr>
              <a:t> </a:t>
            </a:r>
            <a:r>
              <a:rPr lang="en-US" sz="1400" b="1">
                <a:latin typeface="Gotham" panose="02000504050000020004" pitchFamily="2" charset="0"/>
              </a:rPr>
              <a:t>E</a:t>
            </a:r>
            <a:r>
              <a:rPr lang="en-US" sz="1100">
                <a:latin typeface="Gotham" panose="02000504050000020004" pitchFamily="2" charset="0"/>
              </a:rPr>
              <a:t>QUITY </a:t>
            </a:r>
            <a:r>
              <a:rPr 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100">
                <a:latin typeface="Gotham" panose="02000504050000020004" pitchFamily="2" charset="0"/>
              </a:rPr>
              <a:t> JUSTICE </a:t>
            </a:r>
            <a:r>
              <a:rPr lang="en-US" sz="1100">
                <a:solidFill>
                  <a:srgbClr val="E31937"/>
                </a:solidFill>
                <a:latin typeface="Gotham" panose="02000504050000020004" pitchFamily="2" charset="0"/>
              </a:rPr>
              <a:t>| </a:t>
            </a:r>
            <a:r>
              <a:rPr lang="en-US" sz="1400" b="1">
                <a:latin typeface="Gotham" panose="02000504050000020004" pitchFamily="2" charset="0"/>
              </a:rPr>
              <a:t>R</a:t>
            </a:r>
            <a:r>
              <a:rPr lang="en-US" sz="1100">
                <a:latin typeface="Gotham" panose="02000504050000020004" pitchFamily="2" charset="0"/>
              </a:rPr>
              <a:t>ESPECT </a:t>
            </a:r>
            <a:r>
              <a:rPr 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100">
                <a:latin typeface="Gotham" panose="02000504050000020004" pitchFamily="2" charset="0"/>
              </a:rPr>
              <a:t> INTEGRITY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E025457-69A5-635A-0C6A-76CAB316423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85476" y="5169346"/>
            <a:ext cx="2101749" cy="118382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886664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mailto:MAS-help@umaryland.edu" TargetMode="External"/><Relationship Id="rId4" Type="http://schemas.openxmlformats.org/officeDocument/2006/relationships/hyperlink" Target="mailto:PCard-Admin@umaryland.ed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aryland.edu/procurement/minority-business-enterprise-mb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hyperlink" Target="https://www.umaryland.edu/procurement/buy-green/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hyperlink" Target="https://www.umaryland.edu/procurement/minority-business-enterprise-mbe/" TargetMode="External"/><Relationship Id="rId4" Type="http://schemas.openxmlformats.org/officeDocument/2006/relationships/image" Target="../media/image11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ce.md.gov/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hyperlink" Target="https://mce.md.gov/Quick-Ship" TargetMode="External"/><Relationship Id="rId4" Type="http://schemas.openxmlformats.org/officeDocument/2006/relationships/diagramLayout" Target="../diagrams/layout2.xml"/><Relationship Id="rId9" Type="http://schemas.openxmlformats.org/officeDocument/2006/relationships/hyperlink" Target="mailto:ecrestborn@umaryland.edu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umaryland.edu/quantum/qhcm/" TargetMode="External"/><Relationship Id="rId5" Type="http://schemas.openxmlformats.org/officeDocument/2006/relationships/hyperlink" Target="mailto:pcard-admin@umaryland.edu" TargetMode="External"/><Relationship Id="rId4" Type="http://schemas.openxmlformats.org/officeDocument/2006/relationships/hyperlink" Target="https://www.umaryland.edu/procurement/forms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59AC4D5-6C8C-4168-07B1-D57600A43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98" y="82946"/>
            <a:ext cx="8927101" cy="66978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F4A46F-0D11-8F3A-3A78-E2D1D8FF24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9128"/>
            <a:ext cx="9144000" cy="2387600"/>
          </a:xfrm>
        </p:spPr>
        <p:txBody>
          <a:bodyPr/>
          <a:lstStyle/>
          <a:p>
            <a:r>
              <a:rPr lang="en-US" b="1" dirty="0">
                <a:latin typeface="Neue Haas Grotesk Text Pro" panose="020B0504020202020204" pitchFamily="34" charset="0"/>
              </a:rPr>
              <a:t>PCard Refresher Training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722761-899C-B2E0-DDC5-19E3AAE315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12311"/>
            <a:ext cx="9144000" cy="2136561"/>
          </a:xfr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latin typeface="Neue Haas Grotesk Text Pro" panose="020B0504020202020204" pitchFamily="34" charset="0"/>
              </a:rPr>
              <a:t>Co-hosted by SSAS &amp; MAS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latin typeface="Neue Haas Grotesk Text Pro" panose="020B05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Neue Haas Grotesk Text Pro" panose="020B0504020202020204" pitchFamily="34" charset="0"/>
                <a:hlinkClick r:id="rId4"/>
              </a:rPr>
              <a:t>PCard-Admin@umaryland.edu</a:t>
            </a:r>
            <a:endParaRPr lang="en-US" dirty="0">
              <a:latin typeface="Neue Haas Grotesk Text Pro" panose="020B05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Neue Haas Grotesk Text Pro" panose="020B0504020202020204" pitchFamily="34" charset="0"/>
                <a:hlinkClick r:id="rId5"/>
              </a:rPr>
              <a:t>MAS-help@umaryland.edu</a:t>
            </a:r>
            <a:endParaRPr lang="en-US" dirty="0">
              <a:latin typeface="Neue Haas Grotesk Text Pro" panose="020B05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183258-EC12-EBB7-A871-5270E7C14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62268"/>
            <a:ext cx="12192000" cy="53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876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elay 8">
            <a:extLst>
              <a:ext uri="{FF2B5EF4-FFF2-40B4-BE49-F238E27FC236}">
                <a16:creationId xmlns:a16="http://schemas.microsoft.com/office/drawing/2014/main" id="{6EC93FD1-6BBA-7303-8197-F898439EDAEC}"/>
              </a:ext>
            </a:extLst>
          </p:cNvPr>
          <p:cNvSpPr/>
          <p:nvPr/>
        </p:nvSpPr>
        <p:spPr>
          <a:xfrm>
            <a:off x="0" y="0"/>
            <a:ext cx="4307595" cy="6858000"/>
          </a:xfrm>
          <a:prstGeom prst="flowChartDela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4D6ECE-2ED1-8FB0-47CF-C0AE7DA99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773" y="2666081"/>
            <a:ext cx="3362048" cy="1694851"/>
          </a:xfrm>
        </p:spPr>
        <p:txBody>
          <a:bodyPr>
            <a:normAutofit/>
          </a:bodyPr>
          <a:lstStyle/>
          <a:p>
            <a:r>
              <a:rPr lang="en-US" sz="6000" b="1" dirty="0">
                <a:latin typeface="Neue Haas Grotesk Text Pro" panose="020B0504020202020204" pitchFamily="34" charset="0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F1893-7AFD-CD28-2EDF-4FE0CCEB1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800" y="1167703"/>
            <a:ext cx="6190488" cy="4351338"/>
          </a:xfrm>
        </p:spPr>
        <p:txBody>
          <a:bodyPr>
            <a:normAutofit/>
          </a:bodyPr>
          <a:lstStyle/>
          <a:p>
            <a:r>
              <a:rPr lang="en-US" dirty="0"/>
              <a:t>PCard Security and Controls </a:t>
            </a:r>
          </a:p>
          <a:p>
            <a:r>
              <a:rPr lang="en-US" dirty="0"/>
              <a:t>Department Purchase Request Form</a:t>
            </a:r>
          </a:p>
          <a:p>
            <a:r>
              <a:rPr lang="en-US" dirty="0"/>
              <a:t>Socially Responsible Purchasing</a:t>
            </a:r>
          </a:p>
          <a:p>
            <a:r>
              <a:rPr lang="en-US" dirty="0"/>
              <a:t>PCard Spending Patterns</a:t>
            </a:r>
          </a:p>
          <a:p>
            <a:r>
              <a:rPr lang="en-US" dirty="0"/>
              <a:t>Furniture Purchases</a:t>
            </a:r>
          </a:p>
          <a:p>
            <a:r>
              <a:rPr lang="en-US" dirty="0"/>
              <a:t>Reminders</a:t>
            </a:r>
          </a:p>
          <a:p>
            <a:r>
              <a:rPr lang="en-US" dirty="0"/>
              <a:t>FAQs</a:t>
            </a:r>
          </a:p>
          <a:p>
            <a:r>
              <a:rPr lang="en-US" dirty="0"/>
              <a:t>Management Advisory Services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467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58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3FDC918-9504-4B4D-3110-3F3210224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96"/>
            <a:ext cx="12192000" cy="684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3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7" name="Arc 56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2CCBE0-5FE0-509F-BFD4-C05099A80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930" y="958815"/>
            <a:ext cx="5714870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800" b="1" dirty="0">
                <a:latin typeface="Neue Haas Grotesk Text Pro" panose="020B0504020202020204" pitchFamily="34" charset="0"/>
              </a:rPr>
              <a:t>PCard Pre-Authorization Form</a:t>
            </a: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AutoShape 2" descr="Funny Common Seal Back View Isolated On Transparent Or White Background PNG  Images | PNG Free Download - Pikbest">
            <a:extLst>
              <a:ext uri="{FF2B5EF4-FFF2-40B4-BE49-F238E27FC236}">
                <a16:creationId xmlns:a16="http://schemas.microsoft.com/office/drawing/2014/main" id="{7E720543-2DDF-4926-C42C-E3B1EFFC51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48" name="Content Placeholder 2">
            <a:extLst>
              <a:ext uri="{FF2B5EF4-FFF2-40B4-BE49-F238E27FC236}">
                <a16:creationId xmlns:a16="http://schemas.microsoft.com/office/drawing/2014/main" id="{13E35D09-87D4-31AF-DAF7-0BBB4E522A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9554620"/>
              </p:ext>
            </p:extLst>
          </p:nvPr>
        </p:nvGraphicFramePr>
        <p:xfrm>
          <a:off x="5894962" y="1984443"/>
          <a:ext cx="5458838" cy="4192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91D9C87-FCC1-F15C-94AB-D4B7017A5F0D}"/>
              </a:ext>
            </a:extLst>
          </p:cNvPr>
          <p:cNvSpPr txBox="1"/>
          <p:nvPr/>
        </p:nvSpPr>
        <p:spPr>
          <a:xfrm>
            <a:off x="5638930" y="958815"/>
            <a:ext cx="1475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Ink Free" panose="03080402000500000000" pitchFamily="66" charset="0"/>
              </a:rPr>
              <a:t>Optional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CD48B9-7313-EDFD-E617-DC2A9FBD2A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709" y="141732"/>
            <a:ext cx="5089513" cy="6574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5830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F4CA1-62DE-E588-DB52-4288BA9B6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Delay 15">
            <a:extLst>
              <a:ext uri="{FF2B5EF4-FFF2-40B4-BE49-F238E27FC236}">
                <a16:creationId xmlns:a16="http://schemas.microsoft.com/office/drawing/2014/main" id="{39D76AF2-A849-30D9-8E31-3008C28FF727}"/>
              </a:ext>
            </a:extLst>
          </p:cNvPr>
          <p:cNvSpPr/>
          <p:nvPr/>
        </p:nvSpPr>
        <p:spPr>
          <a:xfrm rot="5400000">
            <a:off x="5746748" y="196852"/>
            <a:ext cx="6438901" cy="6045200"/>
          </a:xfrm>
          <a:prstGeom prst="flowChartDela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Delay 13">
            <a:extLst>
              <a:ext uri="{FF2B5EF4-FFF2-40B4-BE49-F238E27FC236}">
                <a16:creationId xmlns:a16="http://schemas.microsoft.com/office/drawing/2014/main" id="{C4A7824D-842D-8541-D0A5-B1663C1A002A}"/>
              </a:ext>
            </a:extLst>
          </p:cNvPr>
          <p:cNvSpPr/>
          <p:nvPr/>
        </p:nvSpPr>
        <p:spPr>
          <a:xfrm rot="16200000">
            <a:off x="395480" y="2084576"/>
            <a:ext cx="4581144" cy="4965701"/>
          </a:xfrm>
          <a:prstGeom prst="flowChartDela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utoShape 2" descr="Funny Common Seal Back View Isolated On Transparent Or White Background PNG  Images | PNG Free Download - Pikbest">
            <a:extLst>
              <a:ext uri="{FF2B5EF4-FFF2-40B4-BE49-F238E27FC236}">
                <a16:creationId xmlns:a16="http://schemas.microsoft.com/office/drawing/2014/main" id="{60C252BD-4533-5B21-73D7-25438146F0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BCAA8F-9C15-4AB7-12D4-1F557888A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8863"/>
            <a:ext cx="7638362" cy="138720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b="1" dirty="0">
                <a:latin typeface="Neue Haas Grotesk Text Pro" panose="020B0504020202020204" pitchFamily="34" charset="0"/>
              </a:rPr>
              <a:t>Socially Responsible </a:t>
            </a:r>
            <a:br>
              <a:rPr lang="en-US" b="1" dirty="0">
                <a:latin typeface="Neue Haas Grotesk Text Pro" panose="020B0504020202020204" pitchFamily="34" charset="0"/>
              </a:rPr>
            </a:br>
            <a:r>
              <a:rPr lang="en-US" b="1" dirty="0">
                <a:latin typeface="Neue Haas Grotesk Text Pro" panose="020B0504020202020204" pitchFamily="34" charset="0"/>
              </a:rPr>
              <a:t>Purchasing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C39EAC-E7A3-00A2-37C8-64DDF34EE1B5}"/>
              </a:ext>
            </a:extLst>
          </p:cNvPr>
          <p:cNvSpPr txBox="1"/>
          <p:nvPr/>
        </p:nvSpPr>
        <p:spPr>
          <a:xfrm>
            <a:off x="495300" y="3654266"/>
            <a:ext cx="42926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000" b="1" i="1" dirty="0">
                <a:solidFill>
                  <a:srgbClr val="4092D0"/>
                </a:solidFill>
              </a:rPr>
              <a:t>Supplier Diversity</a:t>
            </a:r>
          </a:p>
          <a:p>
            <a:pPr lvl="0">
              <a:defRPr/>
            </a:pPr>
            <a:endParaRPr lang="en-US" sz="1500" dirty="0"/>
          </a:p>
          <a:p>
            <a:pPr>
              <a:defRPr/>
            </a:pPr>
            <a:r>
              <a:rPr lang="en-US" sz="1500" dirty="0"/>
              <a:t>Cardholders are expected to seek out minority and women owned businesses where possible as they make purchases. </a:t>
            </a:r>
          </a:p>
          <a:p>
            <a:pPr lvl="0">
              <a:defRPr/>
            </a:pPr>
            <a:endParaRPr lang="en-US" sz="1500" dirty="0"/>
          </a:p>
          <a:p>
            <a:pPr lvl="0">
              <a:defRPr/>
            </a:pPr>
            <a:r>
              <a:rPr lang="en-US" sz="1500" dirty="0"/>
              <a:t>The </a:t>
            </a:r>
            <a:r>
              <a:rPr lang="en-US" sz="1500" b="1" dirty="0"/>
              <a:t>Sweeten</a:t>
            </a:r>
            <a:r>
              <a:rPr lang="en-US" sz="1500" dirty="0"/>
              <a:t> application makes finding diverse suppliers easy!</a:t>
            </a:r>
          </a:p>
          <a:p>
            <a:pPr marL="0" marR="0" lvl="1"/>
            <a:endParaRPr lang="en-US" sz="1500" dirty="0"/>
          </a:p>
          <a:p>
            <a:pPr marL="914400" lvl="3"/>
            <a:r>
              <a:rPr lang="en-US" sz="1500" dirty="0"/>
              <a:t>For more information, please visit:</a:t>
            </a:r>
          </a:p>
          <a:p>
            <a:pPr marL="1371600" lvl="4"/>
            <a:r>
              <a:rPr lang="en-US" sz="1500" i="1" u="sng" dirty="0">
                <a:hlinkClick r:id="rId3"/>
              </a:rPr>
              <a:t>Procurement MBE</a:t>
            </a:r>
            <a:endParaRPr lang="en-US" sz="1500" i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A58D6F6-178A-26D9-7B1B-C9DB83D03A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673" r="14023" b="15304"/>
          <a:stretch>
            <a:fillRect/>
          </a:stretch>
        </p:blipFill>
        <p:spPr>
          <a:xfrm>
            <a:off x="2047202" y="2712035"/>
            <a:ext cx="1277700" cy="89386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D43DE0C-52D1-4E2E-83E9-C74E6351173D}"/>
              </a:ext>
            </a:extLst>
          </p:cNvPr>
          <p:cNvSpPr txBox="1"/>
          <p:nvPr/>
        </p:nvSpPr>
        <p:spPr>
          <a:xfrm>
            <a:off x="6096000" y="283369"/>
            <a:ext cx="5892799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i="1" dirty="0"/>
          </a:p>
          <a:p>
            <a:endParaRPr lang="en-US" b="1" i="1" dirty="0"/>
          </a:p>
          <a:p>
            <a:endParaRPr lang="en-US" b="1" i="1" dirty="0"/>
          </a:p>
          <a:p>
            <a:pPr algn="ctr"/>
            <a:r>
              <a:rPr lang="en-US" sz="2000" b="1" i="1" dirty="0">
                <a:solidFill>
                  <a:srgbClr val="849230"/>
                </a:solidFill>
              </a:rPr>
              <a:t>Green Purchases</a:t>
            </a:r>
          </a:p>
          <a:p>
            <a:pPr algn="ctr"/>
            <a:endParaRPr lang="en-US" sz="1200" dirty="0"/>
          </a:p>
          <a:p>
            <a:r>
              <a:rPr lang="en-US" sz="1500" dirty="0"/>
              <a:t>Maryland’s Department of General Services (DGS) has specifications for state agencies to follow when purchasing goods and services to prioritize environmentally and socially beneficial procurement practices. </a:t>
            </a:r>
          </a:p>
          <a:p>
            <a:endParaRPr lang="en-US" sz="1500" dirty="0"/>
          </a:p>
          <a:p>
            <a:r>
              <a:rPr lang="en-US" sz="1500" dirty="0"/>
              <a:t>Examples of vendors currently under contract UMB:</a:t>
            </a:r>
          </a:p>
          <a:p>
            <a:endParaRPr lang="en-US" sz="1500" dirty="0"/>
          </a:p>
          <a:p>
            <a:pPr lvl="1"/>
            <a:r>
              <a:rPr lang="en-US" sz="1500" dirty="0"/>
              <a:t> </a:t>
            </a:r>
            <a:r>
              <a:rPr lang="en-US" sz="1500" b="1" dirty="0"/>
              <a:t>Office Supplies, equipment, and furniture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500" dirty="0"/>
              <a:t>AJ Stationers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500" dirty="0"/>
              <a:t>Blind Industries and Services of Maryland (BISM)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500" dirty="0"/>
              <a:t>Maryland Correctional Enterprises (MCE)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500" dirty="0"/>
              <a:t>Rudolph Supply</a:t>
            </a:r>
          </a:p>
          <a:p>
            <a:pPr lvl="2"/>
            <a:endParaRPr lang="en-US" sz="1500" b="1" dirty="0"/>
          </a:p>
          <a:p>
            <a:pPr lvl="1"/>
            <a:r>
              <a:rPr lang="en-US" sz="1500" b="1" dirty="0"/>
              <a:t>Lab Supplies, equipment, and safety products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500" dirty="0"/>
              <a:t>Fisher Scientific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500" dirty="0"/>
              <a:t>VWR</a:t>
            </a:r>
          </a:p>
          <a:p>
            <a:pPr algn="ctr"/>
            <a:endParaRPr lang="en-US" sz="1500" dirty="0"/>
          </a:p>
          <a:p>
            <a:pPr algn="ctr"/>
            <a:r>
              <a:rPr lang="en-US" sz="1500" dirty="0"/>
              <a:t>For more information, please visit:</a:t>
            </a:r>
          </a:p>
          <a:p>
            <a:pPr algn="ctr"/>
            <a:r>
              <a:rPr lang="en-US" sz="1500" i="1" u="sng" dirty="0">
                <a:hlinkClick r:id="rId5"/>
              </a:rPr>
              <a:t>Procurement Buy Green</a:t>
            </a:r>
            <a:endParaRPr lang="en-US" sz="1500" i="1" dirty="0"/>
          </a:p>
          <a:p>
            <a:pPr algn="ctr">
              <a:defRPr/>
            </a:pPr>
            <a:endParaRPr lang="en-US" sz="1500" i="1" dirty="0"/>
          </a:p>
        </p:txBody>
      </p:sp>
      <p:pic>
        <p:nvPicPr>
          <p:cNvPr id="10" name="Graphic 9" descr="Sustainability with solid fill">
            <a:extLst>
              <a:ext uri="{FF2B5EF4-FFF2-40B4-BE49-F238E27FC236}">
                <a16:creationId xmlns:a16="http://schemas.microsoft.com/office/drawing/2014/main" id="{EAFD47EA-E5E1-42E3-740A-EE927B933F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08998" y="23889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830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1078992"/>
            <a:ext cx="6675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22222"/>
                </a:solidFill>
              </a:rPr>
              <a:t>SUPPLIER DIVERSITY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13232" y="182880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8102E"/>
                </a:solidFill>
              </a:rPr>
              <a:t>A Win-Win for UMB &amp; Our Community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2487168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55555"/>
                </a:solidFill>
              </a:rPr>
              <a:t>Purchase Card Program • Staff Training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31520" y="3017520"/>
            <a:ext cx="3840480" cy="0"/>
          </a:xfrm>
          <a:prstGeom prst="line">
            <a:avLst/>
          </a:prstGeom>
          <a:noFill/>
          <a:ln w="50800">
            <a:solidFill>
              <a:srgbClr val="F6C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3310128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222222"/>
                </a:solidFill>
              </a:rPr>
              <a:t>Good for UMB. Good for business. Good for Baltimore.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7909560" y="1417320"/>
            <a:ext cx="3154680" cy="2926080"/>
          </a:xfrm>
          <a:prstGeom prst="roundRect">
            <a:avLst>
              <a:gd name="adj" fmla="val 2500"/>
            </a:avLst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47888" y="1810512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FFFFFF"/>
                </a:solidFill>
              </a:rPr>
              <a:t>WIN</a:t>
            </a:r>
            <a:endParaRPr lang="en-US" sz="3100" dirty="0"/>
          </a:p>
        </p:txBody>
      </p:sp>
      <p:sp>
        <p:nvSpPr>
          <p:cNvPr id="9" name="Text 7"/>
          <p:cNvSpPr/>
          <p:nvPr/>
        </p:nvSpPr>
        <p:spPr>
          <a:xfrm>
            <a:off x="8247888" y="2432304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6C342"/>
                </a:solidFill>
              </a:rPr>
              <a:t>+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8247888" y="29718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FFFFFF"/>
                </a:solidFill>
              </a:rPr>
              <a:t>WIN</a:t>
            </a:r>
            <a:endParaRPr lang="en-US" sz="3100" dirty="0"/>
          </a:p>
        </p:txBody>
      </p:sp>
      <p:sp>
        <p:nvSpPr>
          <p:cNvPr id="11" name="Text 9"/>
          <p:cNvSpPr/>
          <p:nvPr/>
        </p:nvSpPr>
        <p:spPr>
          <a:xfrm>
            <a:off x="731520" y="5285232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</a:rPr>
              <a:t>Arnold M. Jolivet II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</a:rPr>
              <a:t>Supplier Diversity Program Manager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65392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7777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C8102E"/>
                </a:solidFill>
              </a:rPr>
              <a:t>THE BUSINESS CASE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85800" y="932688"/>
            <a:ext cx="8823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22222"/>
                </a:solidFill>
              </a:rPr>
              <a:t>Why Supplier Diversity Matters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13232" y="1600200"/>
            <a:ext cx="3429000" cy="3154680"/>
          </a:xfrm>
          <a:prstGeom prst="roundRect">
            <a:avLst>
              <a:gd name="adj" fmla="val 2319"/>
            </a:avLst>
          </a:prstGeom>
          <a:solidFill>
            <a:srgbClr val="FFFFFF"/>
          </a:solidFill>
          <a:ln w="12700">
            <a:solidFill>
              <a:srgbClr val="DDDDDA"/>
            </a:solidFill>
            <a:prstDash val="solid"/>
          </a:ln>
          <a:effectLst>
            <a:outerShdw blurRad="12700" dist="50800" dir="2700000" algn="bl" rotWithShape="0">
              <a:srgbClr val="BBBBBB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13232" y="1600200"/>
            <a:ext cx="64008" cy="315468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69264" y="182880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2222"/>
                </a:solidFill>
              </a:rPr>
              <a:t>More Competition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69264" y="2258568"/>
            <a:ext cx="2926080" cy="2313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</a:rPr>
              <a:t>A broader pool of qualified suppliers creates healthy competition and challenges vendors to earn UMB’s business.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370832" y="1600200"/>
            <a:ext cx="3429000" cy="3154680"/>
          </a:xfrm>
          <a:prstGeom prst="roundRect">
            <a:avLst>
              <a:gd name="adj" fmla="val 2319"/>
            </a:avLst>
          </a:prstGeom>
          <a:solidFill>
            <a:srgbClr val="FFFFFF"/>
          </a:solidFill>
          <a:ln w="12700">
            <a:solidFill>
              <a:srgbClr val="DDDDDA"/>
            </a:solidFill>
            <a:prstDash val="solid"/>
          </a:ln>
          <a:effectLst>
            <a:outerShdw blurRad="12700" dist="50800" dir="2700000" algn="bl" rotWithShape="0">
              <a:srgbClr val="BBBBBB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370832" y="1600200"/>
            <a:ext cx="64008" cy="3154680"/>
          </a:xfrm>
          <a:prstGeom prst="rect">
            <a:avLst/>
          </a:prstGeom>
          <a:solidFill>
            <a:srgbClr val="F6C342"/>
          </a:solidFill>
          <a:ln w="12700">
            <a:solidFill>
              <a:srgbClr val="F6C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626864" y="182880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2222"/>
                </a:solidFill>
              </a:rPr>
              <a:t>Better Overall Value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26864" y="2258568"/>
            <a:ext cx="2926080" cy="2313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</a:rPr>
              <a:t>Competition can strengthen pricing, service, responsiveness, innovation and the quality of solutions available to UMB.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028432" y="1600200"/>
            <a:ext cx="3429000" cy="3154680"/>
          </a:xfrm>
          <a:prstGeom prst="roundRect">
            <a:avLst>
              <a:gd name="adj" fmla="val 2319"/>
            </a:avLst>
          </a:prstGeom>
          <a:solidFill>
            <a:srgbClr val="FFFFFF"/>
          </a:solidFill>
          <a:ln w="12700">
            <a:solidFill>
              <a:srgbClr val="DDDDDA"/>
            </a:solidFill>
            <a:prstDash val="solid"/>
          </a:ln>
          <a:effectLst>
            <a:outerShdw blurRad="12700" dist="50800" dir="2700000" algn="bl" rotWithShape="0">
              <a:srgbClr val="BBBBBB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028432" y="1600200"/>
            <a:ext cx="64008" cy="3154680"/>
          </a:xfrm>
          <a:prstGeom prst="rect">
            <a:avLst/>
          </a:prstGeom>
          <a:solidFill>
            <a:srgbClr val="222222"/>
          </a:solidFill>
          <a:ln w="12700">
            <a:solidFill>
              <a:srgbClr val="22222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284464" y="182880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2222"/>
                </a:solidFill>
              </a:rPr>
              <a:t>More Opportunity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84464" y="2258568"/>
            <a:ext cx="2926080" cy="2313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</a:rPr>
              <a:t>Intentional consideration gives capable small, minority-owned and local firms greater access to institutional purchasing opportunities.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005840" y="51480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C8102E"/>
                </a:solidFill>
              </a:rPr>
              <a:t>Supplier diversity does not lower the standard — it widens the field of qualified businesses competing to meet it.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65392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7777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C8102E"/>
                </a:solidFill>
              </a:rPr>
              <a:t>EVERY PURCHASE IS A DECISION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85800" y="932688"/>
            <a:ext cx="8823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22222"/>
                </a:solidFill>
              </a:rPr>
              <a:t>The Purchase Card Holder’s Role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822960" y="160020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55555"/>
                </a:solidFill>
              </a:rPr>
              <a:t>The easiest question is: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822960" y="199339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22222"/>
                </a:solidFill>
              </a:rPr>
              <a:t>“Who do we usually buy from?”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5303520" y="1993392"/>
            <a:ext cx="1051560" cy="566928"/>
          </a:xfrm>
          <a:prstGeom prst="chevron">
            <a:avLst/>
          </a:prstGeom>
          <a:solidFill>
            <a:srgbClr val="F6C342"/>
          </a:solidFill>
          <a:ln w="12700">
            <a:solidFill>
              <a:srgbClr val="F6C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583680" y="160020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55555"/>
                </a:solidFill>
              </a:rPr>
              <a:t>The better question is: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583680" y="1993392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C8102E"/>
                </a:solidFill>
              </a:rPr>
              <a:t>“Who else is qualified to provide this?”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1097280" y="3246120"/>
            <a:ext cx="297180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DDDA"/>
            </a:solidFill>
            <a:prstDash val="solid"/>
          </a:ln>
          <a:effectLst>
            <a:outerShdw blurRad="12700" dist="50800" dir="2700000" algn="bl" rotWithShape="0">
              <a:srgbClr val="BBBBBB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097280" y="3246120"/>
            <a:ext cx="64008" cy="146304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353312" y="347472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2222"/>
                </a:solidFill>
              </a:rPr>
              <a:t>1. Pause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353312" y="3904488"/>
            <a:ext cx="2468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</a:rPr>
              <a:t>Before defaulting to the familiar supplier, consider the market.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617720" y="3246120"/>
            <a:ext cx="297180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DDDA"/>
            </a:solidFill>
            <a:prstDash val="solid"/>
          </a:ln>
          <a:effectLst>
            <a:outerShdw blurRad="12700" dist="50800" dir="2700000" algn="bl" rotWithShape="0">
              <a:srgbClr val="BBBBBB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17720" y="3246120"/>
            <a:ext cx="64008" cy="1463040"/>
          </a:xfrm>
          <a:prstGeom prst="rect">
            <a:avLst/>
          </a:prstGeom>
          <a:solidFill>
            <a:srgbClr val="F6C342"/>
          </a:solidFill>
          <a:ln w="12700">
            <a:solidFill>
              <a:srgbClr val="F6C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73752" y="347472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2222"/>
                </a:solidFill>
              </a:rPr>
              <a:t>2. Consider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873752" y="3904488"/>
            <a:ext cx="2468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</a:rPr>
              <a:t>Could a qualified small, diverse or local supplier meet the need?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138160" y="3246120"/>
            <a:ext cx="297180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DDDA"/>
            </a:solidFill>
            <a:prstDash val="solid"/>
          </a:ln>
          <a:effectLst>
            <a:outerShdw blurRad="12700" dist="50800" dir="2700000" algn="bl" rotWithShape="0">
              <a:srgbClr val="BBBBBB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8138160" y="3246120"/>
            <a:ext cx="64008" cy="1463040"/>
          </a:xfrm>
          <a:prstGeom prst="rect">
            <a:avLst/>
          </a:prstGeom>
          <a:solidFill>
            <a:srgbClr val="222222"/>
          </a:solidFill>
          <a:ln w="12700">
            <a:solidFill>
              <a:srgbClr val="22222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394192" y="347472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2222"/>
                </a:solidFill>
              </a:rPr>
              <a:t>3. Compare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394192" y="3904488"/>
            <a:ext cx="2468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</a:rPr>
              <a:t>Evaluate qualified options on price, quality, service and fit.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2103120" y="5257800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22222"/>
                </a:solidFill>
              </a:rPr>
              <a:t>Intentional purchasing starts with one extra question.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65392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7777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C8102E"/>
                </a:solidFill>
              </a:rPr>
              <a:t>VALUE BEYOND PRICE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85800" y="932688"/>
            <a:ext cx="8823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22222"/>
                </a:solidFill>
              </a:rPr>
              <a:t>What UMB Gains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22960" y="1572768"/>
            <a:ext cx="507492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DDDA"/>
            </a:solidFill>
            <a:prstDash val="solid"/>
          </a:ln>
          <a:effectLst>
            <a:outerShdw blurRad="12700" dist="50800" dir="2700000" algn="bl" rotWithShape="0">
              <a:srgbClr val="BBBBBB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22960" y="1572768"/>
            <a:ext cx="64008" cy="146304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78992" y="1801368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2222"/>
                </a:solidFill>
              </a:rPr>
              <a:t>Competitive Pricing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78992" y="2231136"/>
            <a:ext cx="4572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</a:rPr>
              <a:t>More qualified choices can create stronger price competition.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263640" y="1572768"/>
            <a:ext cx="507492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DDDA"/>
            </a:solidFill>
            <a:prstDash val="solid"/>
          </a:ln>
          <a:effectLst>
            <a:outerShdw blurRad="12700" dist="50800" dir="2700000" algn="bl" rotWithShape="0">
              <a:srgbClr val="BBBBBB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263640" y="1572768"/>
            <a:ext cx="64008" cy="1463040"/>
          </a:xfrm>
          <a:prstGeom prst="rect">
            <a:avLst/>
          </a:prstGeom>
          <a:solidFill>
            <a:srgbClr val="F6C342"/>
          </a:solidFill>
          <a:ln w="12700">
            <a:solidFill>
              <a:srgbClr val="F6C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519672" y="1801368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2222"/>
                </a:solidFill>
              </a:rPr>
              <a:t>Responsive Service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19672" y="2231136"/>
            <a:ext cx="4572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</a:rPr>
              <a:t>Smaller or local suppliers may offer agility, accessibility and faster problem-solving.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22960" y="3456432"/>
            <a:ext cx="507492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DDDA"/>
            </a:solidFill>
            <a:prstDash val="solid"/>
          </a:ln>
          <a:effectLst>
            <a:outerShdw blurRad="12700" dist="50800" dir="2700000" algn="bl" rotWithShape="0">
              <a:srgbClr val="BBBBBB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22960" y="3456432"/>
            <a:ext cx="64008" cy="1463040"/>
          </a:xfrm>
          <a:prstGeom prst="rect">
            <a:avLst/>
          </a:prstGeom>
          <a:solidFill>
            <a:srgbClr val="F6C342"/>
          </a:solidFill>
          <a:ln w="12700">
            <a:solidFill>
              <a:srgbClr val="F6C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078992" y="3685032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2222"/>
                </a:solidFill>
              </a:rPr>
              <a:t>Supplier Resilience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78992" y="4114800"/>
            <a:ext cx="4572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</a:rPr>
              <a:t>A broader supplier base reduces overreliance on a narrow set of vendors.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263640" y="3456432"/>
            <a:ext cx="507492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DDDA"/>
            </a:solidFill>
            <a:prstDash val="solid"/>
          </a:ln>
          <a:effectLst>
            <a:outerShdw blurRad="12700" dist="50800" dir="2700000" algn="bl" rotWithShape="0">
              <a:srgbClr val="BBBBBB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263640" y="3456432"/>
            <a:ext cx="64008" cy="146304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519672" y="3685032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2222"/>
                </a:solidFill>
              </a:rPr>
              <a:t>Fresh Solutions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519672" y="4114800"/>
            <a:ext cx="4572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</a:rPr>
              <a:t>New suppliers can introduce different capabilities, ideas and approaches.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1097280" y="5285232"/>
            <a:ext cx="996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C8102E"/>
                </a:solidFill>
              </a:rPr>
              <a:t>The goal is not simply the lowest price. The goal is the best overall value for the University.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65392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7777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4" grpId="0" animBg="1"/>
      <p:bldP spid="15" grpId="0" animBg="1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C8102E"/>
                </a:solidFill>
              </a:rPr>
              <a:t>ACCESS CREATES CAPACITY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85800" y="932688"/>
            <a:ext cx="8823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22222"/>
                </a:solidFill>
              </a:rPr>
              <a:t>What Small &amp; Local Businesses Gain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960120" y="1463040"/>
            <a:ext cx="1874520" cy="530352"/>
          </a:xfrm>
          <a:prstGeom prst="roundRect">
            <a:avLst>
              <a:gd name="adj" fmla="val 10345"/>
            </a:avLst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1581912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ACCESS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3154680" y="1517904"/>
            <a:ext cx="7040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22222"/>
                </a:solidFill>
              </a:rPr>
              <a:t>An opportunity to compete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960120" y="2286000"/>
            <a:ext cx="1874520" cy="530352"/>
          </a:xfrm>
          <a:prstGeom prst="roundRect">
            <a:avLst>
              <a:gd name="adj" fmla="val 10345"/>
            </a:avLst>
          </a:prstGeom>
          <a:solidFill>
            <a:srgbClr val="F6C342"/>
          </a:solidFill>
          <a:ln w="12700">
            <a:solidFill>
              <a:srgbClr val="F6C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60120" y="2404872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22222"/>
                </a:solidFill>
              </a:rPr>
              <a:t>REVENUE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154680" y="2340864"/>
            <a:ext cx="7040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22222"/>
                </a:solidFill>
              </a:rPr>
              <a:t>Business that supports growth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960120" y="3108960"/>
            <a:ext cx="1874520" cy="530352"/>
          </a:xfrm>
          <a:prstGeom prst="roundRect">
            <a:avLst>
              <a:gd name="adj" fmla="val 10345"/>
            </a:avLst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0120" y="3227832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EXPERIENCE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154680" y="3163824"/>
            <a:ext cx="7040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22222"/>
                </a:solidFill>
              </a:rPr>
              <a:t>Institutional past performance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960120" y="3931920"/>
            <a:ext cx="1874520" cy="530352"/>
          </a:xfrm>
          <a:prstGeom prst="roundRect">
            <a:avLst>
              <a:gd name="adj" fmla="val 10345"/>
            </a:avLst>
          </a:prstGeom>
          <a:solidFill>
            <a:srgbClr val="F6C342"/>
          </a:solidFill>
          <a:ln w="12700">
            <a:solidFill>
              <a:srgbClr val="F6C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60120" y="4050792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22222"/>
                </a:solidFill>
              </a:rPr>
              <a:t>RELATIONSHIPS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154680" y="3986784"/>
            <a:ext cx="7040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22222"/>
                </a:solidFill>
              </a:rPr>
              <a:t>Connections that can lead to future opportunities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960120" y="4754880"/>
            <a:ext cx="1874520" cy="530352"/>
          </a:xfrm>
          <a:prstGeom prst="roundRect">
            <a:avLst>
              <a:gd name="adj" fmla="val 10345"/>
            </a:avLst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60120" y="4873752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CAPACITY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154680" y="4809744"/>
            <a:ext cx="7040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22222"/>
                </a:solidFill>
              </a:rPr>
              <a:t>A stronger platform to grow and hire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97280" y="566928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8102E"/>
                </a:solidFill>
              </a:rPr>
              <a:t>A purchase that feels routine to a large institution can be meaningful to a growing business.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65392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7777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20" dirty="0">
                <a:solidFill>
                  <a:srgbClr val="C8102E"/>
                </a:solidFill>
              </a:rPr>
              <a:t>OUR PURCHASING HAS LOCAL IMPACT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85800" y="932688"/>
            <a:ext cx="8823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22222"/>
                </a:solidFill>
              </a:rPr>
              <a:t>The West Baltimore Multiplier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31520" y="1874520"/>
            <a:ext cx="1600200" cy="1600200"/>
          </a:xfrm>
          <a:prstGeom prst="ellipse">
            <a:avLst/>
          </a:prstGeom>
          <a:solidFill>
            <a:srgbClr val="C8102E"/>
          </a:solidFill>
          <a:ln w="2540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41248" y="235915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UMB PURCHASE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423160" y="2404872"/>
            <a:ext cx="457200" cy="457200"/>
          </a:xfrm>
          <a:prstGeom prst="chevron">
            <a:avLst/>
          </a:prstGeom>
          <a:solidFill>
            <a:srgbClr val="F6C342"/>
          </a:solidFill>
          <a:ln w="12700">
            <a:solidFill>
              <a:srgbClr val="F6C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2971800" y="1874520"/>
            <a:ext cx="1600200" cy="16002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6C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081528" y="235915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22222"/>
                </a:solidFill>
              </a:rPr>
              <a:t>LOCAL BUSINESS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663440" y="2404872"/>
            <a:ext cx="457200" cy="457200"/>
          </a:xfrm>
          <a:prstGeom prst="chevron">
            <a:avLst/>
          </a:prstGeom>
          <a:solidFill>
            <a:srgbClr val="F6C342"/>
          </a:solidFill>
          <a:ln w="12700">
            <a:solidFill>
              <a:srgbClr val="F6C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212080" y="1874520"/>
            <a:ext cx="1600200" cy="16002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321808" y="235915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22222"/>
                </a:solidFill>
              </a:rPr>
              <a:t>BUSINESS GROWTH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903720" y="2404872"/>
            <a:ext cx="457200" cy="457200"/>
          </a:xfrm>
          <a:prstGeom prst="chevron">
            <a:avLst/>
          </a:prstGeom>
          <a:solidFill>
            <a:srgbClr val="F6C342"/>
          </a:solidFill>
          <a:ln w="12700">
            <a:solidFill>
              <a:srgbClr val="F6C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7452360" y="1874520"/>
            <a:ext cx="1600200" cy="16002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6C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562088" y="235915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22222"/>
                </a:solidFill>
              </a:rPr>
              <a:t>JOBS + SPENDING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9144000" y="2404872"/>
            <a:ext cx="457200" cy="457200"/>
          </a:xfrm>
          <a:prstGeom prst="chevron">
            <a:avLst/>
          </a:prstGeom>
          <a:solidFill>
            <a:srgbClr val="F6C342"/>
          </a:solidFill>
          <a:ln w="12700">
            <a:solidFill>
              <a:srgbClr val="F6C3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9692640" y="1874520"/>
            <a:ext cx="1600200" cy="1600200"/>
          </a:xfrm>
          <a:prstGeom prst="ellipse">
            <a:avLst/>
          </a:prstGeom>
          <a:solidFill>
            <a:srgbClr val="222222"/>
          </a:solidFill>
          <a:ln w="2540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802368" y="235915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STRONGER COMMUNITY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143000" y="4160520"/>
            <a:ext cx="9875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22222"/>
                </a:solidFill>
              </a:rPr>
              <a:t>When qualified local firms participate in UMB purchasing, more economic activity can circulate through the community we serve.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371600" y="5074920"/>
            <a:ext cx="9418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C8102E"/>
                </a:solidFill>
              </a:rPr>
              <a:t>That is how a purchasing decision can become part of a larger economic impact.</a:t>
            </a:r>
            <a:endParaRPr lang="en-US" b="1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65392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7777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 animBg="1"/>
      <p:bldP spid="14" grpId="0" animBg="1"/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C8102E"/>
                </a:solidFill>
              </a:rPr>
              <a:t>STANDARDS STILL MATTER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85800" y="932688"/>
            <a:ext cx="8823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22222"/>
                </a:solidFill>
              </a:rPr>
              <a:t>Opportunity ≠ Entitlement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68680" y="1600200"/>
            <a:ext cx="4983480" cy="3154680"/>
          </a:xfrm>
          <a:prstGeom prst="roundRect">
            <a:avLst>
              <a:gd name="adj" fmla="val 2319"/>
            </a:avLst>
          </a:prstGeom>
          <a:solidFill>
            <a:srgbClr val="FFF5F6"/>
          </a:solidFill>
          <a:ln w="1905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188720" y="1938528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C8102E"/>
                </a:solidFill>
              </a:rPr>
              <a:t>Supplier diversity IS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1417320" y="2560320"/>
            <a:ext cx="39319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rgbClr val="222222"/>
                </a:solidFill>
              </a:rPr>
              <a:t>• Expanding access</a:t>
            </a:r>
            <a:endParaRPr lang="en-US" sz="1600" dirty="0"/>
          </a:p>
          <a:p>
            <a:r>
              <a:rPr lang="en-US" sz="1600" dirty="0">
                <a:solidFill>
                  <a:srgbClr val="222222"/>
                </a:solidFill>
              </a:rPr>
              <a:t>• Broadening competition</a:t>
            </a:r>
            <a:endParaRPr lang="en-US" sz="1600" dirty="0"/>
          </a:p>
          <a:p>
            <a:r>
              <a:rPr lang="en-US" sz="1600" dirty="0">
                <a:solidFill>
                  <a:srgbClr val="222222"/>
                </a:solidFill>
              </a:rPr>
              <a:t>• Intentionally considering qualified firms</a:t>
            </a:r>
            <a:endParaRPr lang="en-US" sz="1600" dirty="0"/>
          </a:p>
          <a:p>
            <a:r>
              <a:rPr lang="en-US" sz="1600" dirty="0">
                <a:solidFill>
                  <a:srgbClr val="222222"/>
                </a:solidFill>
              </a:rPr>
              <a:t>• Creating a fair opportunity to compete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327648" y="1600200"/>
            <a:ext cx="4983480" cy="3154680"/>
          </a:xfrm>
          <a:prstGeom prst="roundRect">
            <a:avLst>
              <a:gd name="adj" fmla="val 2319"/>
            </a:avLst>
          </a:prstGeom>
          <a:solidFill>
            <a:srgbClr val="F5F5F3"/>
          </a:solidFill>
          <a:ln w="19050">
            <a:solidFill>
              <a:srgbClr val="22222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647688" y="1938528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22222"/>
                </a:solidFill>
              </a:rPr>
              <a:t>Supplier diversity IS NOT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6876288" y="2560320"/>
            <a:ext cx="39319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22222"/>
                </a:solidFill>
              </a:rPr>
              <a:t>• Lowering standards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22222"/>
                </a:solidFill>
              </a:rPr>
              <a:t>• Sacrificing quality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22222"/>
                </a:solidFill>
              </a:rPr>
              <a:t>• Ignoring price or performance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22222"/>
                </a:solidFill>
              </a:rPr>
              <a:t>• Guaranteeing business based on status alone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34440" y="5257800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8102E"/>
                </a:solidFill>
              </a:rPr>
              <a:t>The objective: qualified suppliers + meaningful access + strong performance.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65392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7777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C8102E"/>
                </a:solidFill>
              </a:rPr>
              <a:t>PUT IT INTO PRACTICE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85800" y="932688"/>
            <a:ext cx="8823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22222"/>
                </a:solidFill>
              </a:rPr>
              <a:t>One Simple Challenge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1005840" y="1572768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555555"/>
                </a:solidFill>
              </a:rPr>
              <a:t>Before your next Purchase Card transaction, ask: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1325880" y="2286000"/>
            <a:ext cx="9555480" cy="1417320"/>
          </a:xfrm>
          <a:prstGeom prst="roundRect">
            <a:avLst>
              <a:gd name="adj" fmla="val 5161"/>
            </a:avLst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737360" y="2642616"/>
            <a:ext cx="8732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</a:rPr>
              <a:t>“Is there another qualified small, diverse or local supplier we should consider?”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1371600" y="4315968"/>
            <a:ext cx="9418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222222"/>
                </a:solidFill>
              </a:rPr>
              <a:t>One decision may feel small. Collectively, our purchasing decisions can create significant impact.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325880" y="5230368"/>
            <a:ext cx="9555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50" dirty="0">
                <a:solidFill>
                  <a:srgbClr val="C8102E"/>
                </a:solidFill>
              </a:rPr>
              <a:t>GOOD FOR UMB   •   GOOD FOR BUSINESS   •   GOOD FOR BALTIMORE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65392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777777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 descr="An organic corner shape">
            <a:extLst>
              <a:ext uri="{FF2B5EF4-FFF2-40B4-BE49-F238E27FC236}">
                <a16:creationId xmlns:a16="http://schemas.microsoft.com/office/drawing/2014/main" id="{6E103A3D-AE7E-47BD-8750-3A6D0503CE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777240" y="1078992"/>
            <a:ext cx="11414760" cy="57790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9CE2AA-3DCF-6B81-7940-A0825C970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3047" y="1408874"/>
            <a:ext cx="8925906" cy="1417590"/>
          </a:xfrm>
        </p:spPr>
        <p:txBody>
          <a:bodyPr>
            <a:normAutofit/>
          </a:bodyPr>
          <a:lstStyle/>
          <a:p>
            <a:r>
              <a:rPr lang="en-US" sz="3200" b="1" dirty="0"/>
              <a:t>PCARD SPEND FY 2026</a:t>
            </a:r>
            <a:r>
              <a:rPr lang="en-US" sz="3200" dirty="0"/>
              <a:t>:  $38.4 million</a:t>
            </a:r>
            <a:br>
              <a:rPr lang="en-US" sz="3200" dirty="0"/>
            </a:br>
            <a:r>
              <a:rPr lang="en-US" sz="3200" b="1" dirty="0"/>
              <a:t>AMAZON SPEND FY 2026:  </a:t>
            </a:r>
            <a:r>
              <a:rPr lang="en-US" sz="3200" dirty="0"/>
              <a:t>$1.26 million </a:t>
            </a:r>
            <a:r>
              <a:rPr lang="en-US" sz="2200" dirty="0"/>
              <a:t>(3.3% of spend)</a:t>
            </a:r>
            <a:endParaRPr lang="en-US" sz="3200" dirty="0">
              <a:solidFill>
                <a:srgbClr val="F6583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099B3-FFDB-297A-828D-02E403504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42" y="157985"/>
            <a:ext cx="8803006" cy="10877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6000" dirty="0">
                <a:ea typeface="+mn-lt"/>
                <a:cs typeface="+mn-lt"/>
              </a:rPr>
              <a:t>PCard Spending Patterns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2F62EE-3E53-C455-D2DF-6EC31992298D}"/>
              </a:ext>
            </a:extLst>
          </p:cNvPr>
          <p:cNvGrpSpPr/>
          <p:nvPr/>
        </p:nvGrpSpPr>
        <p:grpSpPr>
          <a:xfrm>
            <a:off x="2159091" y="4166058"/>
            <a:ext cx="4772714" cy="1785425"/>
            <a:chOff x="3705733" y="3219627"/>
            <a:chExt cx="4780535" cy="174812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AAE1D20-BEAC-9FBF-6CDC-C3C97A9F6AF5}"/>
                </a:ext>
              </a:extLst>
            </p:cNvPr>
            <p:cNvSpPr/>
            <p:nvPr/>
          </p:nvSpPr>
          <p:spPr>
            <a:xfrm>
              <a:off x="3705733" y="3219627"/>
              <a:ext cx="4780534" cy="17481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19D376C-8122-AD61-676D-EFF137932946}"/>
                </a:ext>
              </a:extLst>
            </p:cNvPr>
            <p:cNvSpPr txBox="1"/>
            <p:nvPr/>
          </p:nvSpPr>
          <p:spPr>
            <a:xfrm>
              <a:off x="3705734" y="4198828"/>
              <a:ext cx="47805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Is there a small, local or minority business that would benefit from this purchase?</a:t>
              </a:r>
            </a:p>
          </p:txBody>
        </p:sp>
        <p:pic>
          <p:nvPicPr>
            <p:cNvPr id="7" name="Graphic 6" descr="Lightbulb and gear with solid fill">
              <a:extLst>
                <a:ext uri="{FF2B5EF4-FFF2-40B4-BE49-F238E27FC236}">
                  <a16:creationId xmlns:a16="http://schemas.microsoft.com/office/drawing/2014/main" id="{D2E4FDD9-E611-A9D2-904F-13608F1691E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65528" y="3271773"/>
              <a:ext cx="914400" cy="914400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526CB0C-D44C-B10B-12DF-BBB3DB272DF5}"/>
              </a:ext>
            </a:extLst>
          </p:cNvPr>
          <p:cNvSpPr txBox="1"/>
          <p:nvPr/>
        </p:nvSpPr>
        <p:spPr>
          <a:xfrm>
            <a:off x="6241312" y="6326441"/>
            <a:ext cx="5950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For more information, visit: </a:t>
            </a:r>
            <a:r>
              <a:rPr lang="en-US" sz="1600" dirty="0">
                <a:hlinkClick r:id="rId5"/>
              </a:rPr>
              <a:t>Minority Business Enterprise (MBE)</a:t>
            </a:r>
            <a:endParaRPr lang="en-US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71E48A-74C7-1609-2E20-9921D9AB61E9}"/>
              </a:ext>
            </a:extLst>
          </p:cNvPr>
          <p:cNvSpPr txBox="1"/>
          <p:nvPr/>
        </p:nvSpPr>
        <p:spPr>
          <a:xfrm>
            <a:off x="1655264" y="2989557"/>
            <a:ext cx="80906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E82429"/>
                </a:solidFill>
                <a:latin typeface="Segoe Script" panose="030B0504020000000003" pitchFamily="66" charset="0"/>
              </a:rPr>
              <a:t>60%</a:t>
            </a:r>
            <a:r>
              <a:rPr lang="en-US" dirty="0">
                <a:solidFill>
                  <a:srgbClr val="E82429"/>
                </a:solidFill>
                <a:latin typeface="Neue Haas Grotesk Text Pro" panose="020B0504020202020204" pitchFamily="34" charset="0"/>
              </a:rPr>
              <a:t> </a:t>
            </a:r>
            <a:r>
              <a:rPr lang="en-US" dirty="0">
                <a:latin typeface="Neue Haas Grotesk Text Pro" panose="020B0504020202020204" pitchFamily="34" charset="0"/>
              </a:rPr>
              <a:t>of all office, lab and cleaning supplies are made with Amazon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12E7F9E-2566-B9FB-B27B-8327BA51D8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513" y="3795754"/>
            <a:ext cx="3004572" cy="252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250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DD20D-A006-197B-48F7-00A9B1C14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495" y="359231"/>
            <a:ext cx="7602722" cy="841248"/>
          </a:xfrm>
        </p:spPr>
        <p:txBody>
          <a:bodyPr>
            <a:normAutofit/>
          </a:bodyPr>
          <a:lstStyle/>
          <a:p>
            <a:r>
              <a:rPr lang="en-US" b="1" dirty="0">
                <a:latin typeface="Neue Haas Grotesk Text Pro" panose="020B0504020202020204" pitchFamily="34" charset="0"/>
              </a:rPr>
              <a:t>Purchasing Furniture</a:t>
            </a:r>
            <a:endParaRPr lang="en-US" b="1" dirty="0">
              <a:latin typeface="Ink Free" panose="03080402000500000000" pitchFamily="66" charset="0"/>
            </a:endParaRP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FE1B1B1E-807A-5F06-EF92-FD6E192921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8750599"/>
              </p:ext>
            </p:extLst>
          </p:nvPr>
        </p:nvGraphicFramePr>
        <p:xfrm>
          <a:off x="276225" y="1794808"/>
          <a:ext cx="11733055" cy="3752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CF89C6A-39D8-973E-F63F-56AECA1BBA42}"/>
              </a:ext>
            </a:extLst>
          </p:cNvPr>
          <p:cNvSpPr txBox="1"/>
          <p:nvPr/>
        </p:nvSpPr>
        <p:spPr>
          <a:xfrm>
            <a:off x="276225" y="4808992"/>
            <a:ext cx="34107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State regulations require UMB to purchase all furniture from MCE unless a waiver is requested and granted by Maryland Correctional Enterprises (MCE)</a:t>
            </a:r>
          </a:p>
          <a:p>
            <a:endParaRPr lang="en-US" sz="1200" dirty="0"/>
          </a:p>
          <a:p>
            <a:r>
              <a:rPr lang="en-US" sz="1200" dirty="0"/>
              <a:t>Ordering Information, Catalogs and more can be found at: </a:t>
            </a:r>
            <a:r>
              <a:rPr lang="en-US" sz="1200" dirty="0">
                <a:hlinkClick r:id="rId8"/>
              </a:rPr>
              <a:t>https://www.mce.md.gov/</a:t>
            </a:r>
            <a:endParaRPr lang="en-US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3CAA9A-A142-E5EA-860D-7D8145A83BA6}"/>
              </a:ext>
            </a:extLst>
          </p:cNvPr>
          <p:cNvSpPr txBox="1"/>
          <p:nvPr/>
        </p:nvSpPr>
        <p:spPr>
          <a:xfrm>
            <a:off x="4818237" y="1046043"/>
            <a:ext cx="2249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Ink Free" panose="03080402000500000000" pitchFamily="66" charset="0"/>
              </a:rPr>
              <a:t>What to know…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7B539E-BFDD-EF7F-3FEB-8EC70A92DE58}"/>
              </a:ext>
            </a:extLst>
          </p:cNvPr>
          <p:cNvSpPr txBox="1"/>
          <p:nvPr/>
        </p:nvSpPr>
        <p:spPr>
          <a:xfrm>
            <a:off x="4392438" y="4808992"/>
            <a:ext cx="34823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Contact SSAS to discuss furniture purchasing guidelines and to learn about the waiver process.</a:t>
            </a:r>
          </a:p>
          <a:p>
            <a:endParaRPr lang="en-US" sz="1200" dirty="0"/>
          </a:p>
          <a:p>
            <a:r>
              <a:rPr lang="en-US" sz="1200" dirty="0"/>
              <a:t>Elle </a:t>
            </a:r>
            <a:r>
              <a:rPr lang="en-US" sz="1200" dirty="0" err="1"/>
              <a:t>Crestborn</a:t>
            </a:r>
            <a:endParaRPr lang="en-US" sz="1200" dirty="0"/>
          </a:p>
          <a:p>
            <a:r>
              <a:rPr lang="en-US" sz="1200" dirty="0">
                <a:hlinkClick r:id="rId9"/>
              </a:rPr>
              <a:t>ecrestborn@umaryland.edu</a:t>
            </a:r>
            <a:endParaRPr lang="en-US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3D66A4-B954-C5CA-2151-50BBCF679D79}"/>
              </a:ext>
            </a:extLst>
          </p:cNvPr>
          <p:cNvSpPr txBox="1"/>
          <p:nvPr/>
        </p:nvSpPr>
        <p:spPr>
          <a:xfrm>
            <a:off x="8598567" y="4808992"/>
            <a:ext cx="34107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Standard products available in MCE’s catalog can take 8 -10 weeks for delivery. Please keep this in mind when planning your purchase.</a:t>
            </a:r>
          </a:p>
          <a:p>
            <a:endParaRPr lang="en-US" sz="1200" dirty="0"/>
          </a:p>
          <a:p>
            <a:r>
              <a:rPr lang="en-US" sz="1200" dirty="0"/>
              <a:t>More information can be found at</a:t>
            </a:r>
          </a:p>
          <a:p>
            <a:r>
              <a:rPr lang="en-US" sz="1200" dirty="0">
                <a:hlinkClick r:id="rId10"/>
              </a:rPr>
              <a:t>https://mce.md.gov/Quick-Ship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63044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37C8CE-1FD6-E6DA-F451-C04BC1D7B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936" y="1832141"/>
            <a:ext cx="11651992" cy="56997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Neue Haas Grotesk Text Pro" panose="020B0504020202020204" pitchFamily="34" charset="0"/>
              </a:rPr>
              <a:t>PCARD MAINTENANCE FORM PROCESSING  </a:t>
            </a:r>
            <a:br>
              <a:rPr lang="en-US" sz="2800" b="1" dirty="0">
                <a:latin typeface="Neue Haas Grotesk Text Pro" panose="020B0504020202020204" pitchFamily="34" charset="0"/>
              </a:rPr>
            </a:br>
            <a:r>
              <a:rPr lang="en-US" sz="2800" b="1" dirty="0">
                <a:latin typeface="Neue Haas Grotesk Text Pro" panose="020B0504020202020204" pitchFamily="34" charset="0"/>
              </a:rPr>
              <a:t>	</a:t>
            </a:r>
            <a:endParaRPr lang="en-US" sz="2800" dirty="0">
              <a:latin typeface="Ink Free" panose="03080402000500000000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E45DD-C223-80C3-2705-00093ED14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832" y="3720628"/>
            <a:ext cx="4909940" cy="2277314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 dirty="0">
              <a:latin typeface="Neue Haas Grotesk Text Pro" panose="020B0504020202020204" pitchFamily="34" charset="0"/>
              <a:ea typeface="+mn-lt"/>
              <a:cs typeface="+mn-lt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200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</a:rPr>
              <a:t>Due to the Quantum One transition, all new PCard Applications and Account Maintenance Forms are paused.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600" dirty="0">
              <a:solidFill>
                <a:schemeClr val="tx1">
                  <a:alpha val="80000"/>
                </a:schemeClr>
              </a:solidFill>
              <a:latin typeface="Neue Haas Grotesk Text Pro" panose="020B0504020202020204" pitchFamily="34" charset="0"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DFDDD8-5E74-CD1B-0A62-C53DB3D4821C}"/>
              </a:ext>
            </a:extLst>
          </p:cNvPr>
          <p:cNvSpPr txBox="1"/>
          <p:nvPr/>
        </p:nvSpPr>
        <p:spPr>
          <a:xfrm rot="21197293">
            <a:off x="527976" y="562465"/>
            <a:ext cx="28406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Ink Free" panose="03080402000500000000" pitchFamily="66" charset="0"/>
              </a:rPr>
              <a:t>Reminder!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F64D9A8-7AEC-532A-1877-718622982A14}"/>
              </a:ext>
            </a:extLst>
          </p:cNvPr>
          <p:cNvSpPr txBox="1">
            <a:spLocks/>
          </p:cNvSpPr>
          <p:nvPr/>
        </p:nvSpPr>
        <p:spPr>
          <a:xfrm>
            <a:off x="6852416" y="3654260"/>
            <a:ext cx="4909940" cy="22773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latin typeface="Neue Haas Grotesk Text Pro" panose="020B0504020202020204" pitchFamily="34" charset="0"/>
              <a:ea typeface="+mn-lt"/>
              <a:cs typeface="+mn-lt"/>
            </a:endParaRP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2200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</a:rPr>
              <a:t>We will resume processing on October 12</a:t>
            </a:r>
            <a:r>
              <a:rPr lang="en-US" sz="2200" baseline="30000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</a:rPr>
              <a:t>th</a:t>
            </a:r>
            <a:r>
              <a:rPr lang="en-US" sz="2200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sz="2600" dirty="0">
              <a:solidFill>
                <a:schemeClr val="tx1">
                  <a:alpha val="80000"/>
                </a:schemeClr>
              </a:solidFill>
              <a:latin typeface="Neue Haas Grotesk Text Pro" panose="020B05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pic>
        <p:nvPicPr>
          <p:cNvPr id="11" name="Graphic 10" descr="Play with solid fill">
            <a:extLst>
              <a:ext uri="{FF2B5EF4-FFF2-40B4-BE49-F238E27FC236}">
                <a16:creationId xmlns:a16="http://schemas.microsoft.com/office/drawing/2014/main" id="{4DD96D2C-3889-DDE0-07BE-EC6C6EB7C9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17992" y="2971800"/>
            <a:ext cx="914400" cy="914400"/>
          </a:xfrm>
          <a:prstGeom prst="rect">
            <a:avLst/>
          </a:prstGeom>
        </p:spPr>
      </p:pic>
      <p:pic>
        <p:nvPicPr>
          <p:cNvPr id="19" name="Graphic 18" descr="Pause with solid fill">
            <a:extLst>
              <a:ext uri="{FF2B5EF4-FFF2-40B4-BE49-F238E27FC236}">
                <a16:creationId xmlns:a16="http://schemas.microsoft.com/office/drawing/2014/main" id="{DB4D7E16-6433-76B6-3442-E2C3EF6E22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96402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555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A672C0-EC43-4581-B710-D5DE50331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elay 9">
            <a:extLst>
              <a:ext uri="{FF2B5EF4-FFF2-40B4-BE49-F238E27FC236}">
                <a16:creationId xmlns:a16="http://schemas.microsoft.com/office/drawing/2014/main" id="{2EA36290-8A82-390E-5167-4BC3FCEA98A6}"/>
              </a:ext>
            </a:extLst>
          </p:cNvPr>
          <p:cNvSpPr/>
          <p:nvPr/>
        </p:nvSpPr>
        <p:spPr>
          <a:xfrm rot="10800000">
            <a:off x="9143999" y="-2"/>
            <a:ext cx="3043169" cy="3267075"/>
          </a:xfrm>
          <a:prstGeom prst="flowChartDelay">
            <a:avLst/>
          </a:prstGeom>
          <a:solidFill>
            <a:srgbClr val="F2F3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BE88B2E-3DAA-ECE6-BE2D-15D408BC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0054" y="1633535"/>
            <a:ext cx="1655695" cy="1044646"/>
          </a:xfrm>
        </p:spPr>
        <p:txBody>
          <a:bodyPr>
            <a:normAutofit/>
          </a:bodyPr>
          <a:lstStyle/>
          <a:p>
            <a:r>
              <a:rPr lang="en-US" b="1" dirty="0">
                <a:latin typeface="Neue Haas Grotesk Text Pro" panose="020B0504020202020204" pitchFamily="34" charset="0"/>
              </a:rPr>
              <a:t>FAQ</a:t>
            </a:r>
            <a:r>
              <a:rPr lang="en-US" b="1" dirty="0">
                <a:latin typeface="Ink Free" panose="03080402000500000000" pitchFamily="66" charset="0"/>
              </a:rPr>
              <a:t>s</a:t>
            </a:r>
          </a:p>
        </p:txBody>
      </p:sp>
      <p:pic>
        <p:nvPicPr>
          <p:cNvPr id="7" name="Graphic 6" descr="Help with solid fill">
            <a:extLst>
              <a:ext uri="{FF2B5EF4-FFF2-40B4-BE49-F238E27FC236}">
                <a16:creationId xmlns:a16="http://schemas.microsoft.com/office/drawing/2014/main" id="{C5913BCA-2EDD-58F4-0EAB-0A5E3A0F15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0702" y="719137"/>
            <a:ext cx="914400" cy="9144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77310D4-A0B9-E4CA-1CBA-9DE6D212A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056" y="982641"/>
            <a:ext cx="9866747" cy="3725883"/>
          </a:xfrm>
        </p:spPr>
        <p:txBody>
          <a:bodyPr anchor="t"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</a:rPr>
              <a:t>Extended Leave (3+ weeks)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i="1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</a:rPr>
              <a:t>Do I need to notify the PCard Admin Team?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i="1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</a:rPr>
              <a:t>		</a:t>
            </a:r>
            <a:r>
              <a:rPr lang="en-US" sz="1800" dirty="0">
                <a:hlinkClick r:id="rId4"/>
              </a:rPr>
              <a:t>Forms - Strategic Sourcing and Acquisition Services</a:t>
            </a:r>
            <a:endParaRPr lang="en-US" sz="1800" dirty="0"/>
          </a:p>
          <a:p>
            <a:pPr marL="457200" lvl="1" indent="0">
              <a:spcBef>
                <a:spcPts val="0"/>
              </a:spcBef>
              <a:buNone/>
            </a:pPr>
            <a:endParaRPr lang="en-US" i="1" dirty="0">
              <a:solidFill>
                <a:schemeClr val="tx1">
                  <a:alpha val="80000"/>
                </a:schemeClr>
              </a:solidFill>
              <a:latin typeface="Neue Haas Grotesk Text Pro" panose="020B05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</a:rPr>
              <a:t>Tax Exempt Status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i="1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</a:rPr>
              <a:t>Where can I find the Maryland State Tax Exemption Card?</a:t>
            </a:r>
          </a:p>
          <a:p>
            <a:pPr marL="914400" lvl="2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</a:rPr>
              <a:t>	</a:t>
            </a:r>
            <a:r>
              <a:rPr lang="en-US" sz="1600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  <a:hlinkClick r:id="rId5"/>
              </a:rPr>
              <a:t>pcard-admin@umaryland.edu</a:t>
            </a:r>
            <a:endParaRPr lang="en-US" sz="1600" dirty="0">
              <a:solidFill>
                <a:schemeClr val="tx1">
                  <a:alpha val="80000"/>
                </a:schemeClr>
              </a:solidFill>
              <a:latin typeface="Neue Haas Grotesk Text Pro" panose="020B0504020202020204" pitchFamily="34" charset="0"/>
            </a:endParaRPr>
          </a:p>
          <a:p>
            <a:pPr marL="914400" lvl="2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chemeClr val="tx1">
                  <a:alpha val="80000"/>
                </a:schemeClr>
              </a:solidFill>
              <a:latin typeface="Neue Haas Grotesk Text Pro" panose="020B05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</a:rPr>
              <a:t>Quantum Financials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i="1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</a:rPr>
              <a:t>Who is my best resource for help?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</a:rPr>
              <a:t>		</a:t>
            </a:r>
            <a:r>
              <a:rPr lang="en-US" sz="1800" dirty="0">
                <a:hlinkClick r:id="rId6"/>
              </a:rPr>
              <a:t>https://www.umaryland.edu/quantum/qhcm/</a:t>
            </a:r>
            <a:endParaRPr lang="en-US" sz="2400" dirty="0">
              <a:solidFill>
                <a:schemeClr val="tx1">
                  <a:alpha val="80000"/>
                </a:schemeClr>
              </a:solidFill>
              <a:latin typeface="Neue Haas Grotesk Text Pro" panose="020B0504020202020204" pitchFamily="34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tx1">
                  <a:alpha val="80000"/>
                </a:schemeClr>
              </a:solidFill>
              <a:latin typeface="Neue Haas Grotesk Text Pro" panose="020B0504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3DB7F3A-B9EF-3CBA-9601-22A2DFC156F2}"/>
              </a:ext>
            </a:extLst>
          </p:cNvPr>
          <p:cNvSpPr/>
          <p:nvPr/>
        </p:nvSpPr>
        <p:spPr>
          <a:xfrm>
            <a:off x="3409950" y="5048250"/>
            <a:ext cx="5372100" cy="1266825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4AAD"/>
                </a:solidFill>
              </a:rPr>
              <a:t>Other Questions?</a:t>
            </a:r>
          </a:p>
        </p:txBody>
      </p:sp>
    </p:spTree>
    <p:extLst>
      <p:ext uri="{BB962C8B-B14F-4D97-AF65-F5344CB8AC3E}">
        <p14:creationId xmlns:p14="http://schemas.microsoft.com/office/powerpoint/2010/main" val="181926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717"/>
    </mc:Choice>
    <mc:Fallback xmlns="">
      <p:transition spd="slow" advTm="76717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2640D-A5E8-B540-ACB9-6CFDB433DA03}"/>
              </a:ext>
            </a:extLst>
          </p:cNvPr>
          <p:cNvSpPr txBox="1">
            <a:spLocks/>
          </p:cNvSpPr>
          <p:nvPr/>
        </p:nvSpPr>
        <p:spPr>
          <a:xfrm>
            <a:off x="1667256" y="1234882"/>
            <a:ext cx="8857488" cy="6815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Neue Haas Grotesk Text Pro" panose="020B0504020202020204" pitchFamily="34" charset="0"/>
              </a:rPr>
              <a:t>Management Advisory Services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C5E4BB-649A-E8D3-60E7-B0EEEC053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747" y="2179617"/>
            <a:ext cx="3348505" cy="31817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E5C5D3-574A-32AE-B13D-5469E43A0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5065" y="5843239"/>
            <a:ext cx="774436" cy="7521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FB5ED1-5F0C-351F-5E30-0852712D6422}"/>
              </a:ext>
            </a:extLst>
          </p:cNvPr>
          <p:cNvSpPr txBox="1"/>
          <p:nvPr/>
        </p:nvSpPr>
        <p:spPr>
          <a:xfrm>
            <a:off x="785780" y="650107"/>
            <a:ext cx="3635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Ink Free" panose="03080402000500000000" pitchFamily="66" charset="0"/>
              </a:rPr>
              <a:t>Up Next…</a:t>
            </a:r>
            <a:endParaRPr lang="en-US" b="1" dirty="0"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638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CD52FF7A48244F9D157B21800FC76D" ma:contentTypeVersion="16" ma:contentTypeDescription="Create a new document." ma:contentTypeScope="" ma:versionID="4eba49342d926db584981dbc162c4e4c">
  <xsd:schema xmlns:xsd="http://www.w3.org/2001/XMLSchema" xmlns:xs="http://www.w3.org/2001/XMLSchema" xmlns:p="http://schemas.microsoft.com/office/2006/metadata/properties" xmlns:ns1="http://schemas.microsoft.com/sharepoint/v3" xmlns:ns2="54c71747-47b6-4a3d-a4cf-60f475b69262" xmlns:ns3="af9ccbfd-10c2-480d-9f3f-0c2a04d2b853" targetNamespace="http://schemas.microsoft.com/office/2006/metadata/properties" ma:root="true" ma:fieldsID="d69f35919dad384272d408672450e410" ns1:_="" ns2:_="" ns3:_="">
    <xsd:import namespace="http://schemas.microsoft.com/sharepoint/v3"/>
    <xsd:import namespace="54c71747-47b6-4a3d-a4cf-60f475b69262"/>
    <xsd:import namespace="af9ccbfd-10c2-480d-9f3f-0c2a04d2b8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c71747-47b6-4a3d-a4cf-60f475b692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9d37ae30-1c3a-40e1-94c5-05ea5a1665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9ccbfd-10c2-480d-9f3f-0c2a04d2b853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7c90ae3c-b37d-41b4-8d81-39d2ba580997}" ma:internalName="TaxCatchAll" ma:showField="CatchAllData" ma:web="af9ccbfd-10c2-480d-9f3f-0c2a04d2b8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af9ccbfd-10c2-480d-9f3f-0c2a04d2b853" xsi:nil="true"/>
    <lcf76f155ced4ddcb4097134ff3c332f xmlns="54c71747-47b6-4a3d-a4cf-60f475b6926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0741361-CE7D-4172-9FAE-9AC60CFE13A7}">
  <ds:schemaRefs>
    <ds:schemaRef ds:uri="54c71747-47b6-4a3d-a4cf-60f475b69262"/>
    <ds:schemaRef ds:uri="af9ccbfd-10c2-480d-9f3f-0c2a04d2b8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350B45F-56CF-48A5-BD3F-B03CB59FAC69}">
  <ds:schemaRefs>
    <ds:schemaRef ds:uri="54c71747-47b6-4a3d-a4cf-60f475b69262"/>
    <ds:schemaRef ds:uri="af9ccbfd-10c2-480d-9f3f-0c2a04d2b853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8A8A6034-3C4D-4B49-B8EB-15D105A2E6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TEMPLATE Standard-Size-UMB-1</Template>
  <TotalTime>18140</TotalTime>
  <Words>1102</Words>
  <Application>Microsoft Office PowerPoint</Application>
  <PresentationFormat>Widescreen</PresentationFormat>
  <Paragraphs>206</Paragraphs>
  <Slides>18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Gotham</vt:lpstr>
      <vt:lpstr>Ink Free</vt:lpstr>
      <vt:lpstr>Neue Haas Grotesk Text Pro</vt:lpstr>
      <vt:lpstr>Segoe Script</vt:lpstr>
      <vt:lpstr>Times New Roman</vt:lpstr>
      <vt:lpstr>Office Theme</vt:lpstr>
      <vt:lpstr>1_Custom Design</vt:lpstr>
      <vt:lpstr>PCard Refresher Training</vt:lpstr>
      <vt:lpstr>Agenda</vt:lpstr>
      <vt:lpstr>PowerPoint Presentation</vt:lpstr>
      <vt:lpstr>PCard Pre-Authorization Form</vt:lpstr>
      <vt:lpstr>Socially Responsible  Purchasing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PCARD SPEND FY 2026:  $38.4 million AMAZON SPEND FY 2026:  $1.26 million (3.3% of spend)</vt:lpstr>
      <vt:lpstr>Purchasing Furniture</vt:lpstr>
      <vt:lpstr>PCARD MAINTENANCE FORM PROCESSING    </vt:lpstr>
      <vt:lpstr>FAQs</vt:lpstr>
      <vt:lpstr>PowerPoint Presentation</vt:lpstr>
    </vt:vector>
  </TitlesOfParts>
  <Company>University of Maryland Baltimore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Antos, Jenna</dc:creator>
  <cp:lastModifiedBy>Perrigo, Vanessa</cp:lastModifiedBy>
  <cp:revision>3</cp:revision>
  <dcterms:created xsi:type="dcterms:W3CDTF">2025-04-02T19:10:33Z</dcterms:created>
  <dcterms:modified xsi:type="dcterms:W3CDTF">2026-10-15T13:21:03Z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0x010100E3CD52FF7A48244F9D157B21800FC76D</vt:lpwstr>
  </property>
  <property fmtid="{D5CDD505-2E9C-101B-9397-08002B2CF9AE}" pid="3" name="MediaServiceImageTags">
    <vt:lpwstr/>
  </property>
</Properties>
</file>