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41"/>
  </p:notesMasterIdLst>
  <p:handoutMasterIdLst>
    <p:handoutMasterId r:id="rId42"/>
  </p:handoutMasterIdLst>
  <p:sldIdLst>
    <p:sldId id="256" r:id="rId5"/>
    <p:sldId id="258" r:id="rId6"/>
    <p:sldId id="259" r:id="rId7"/>
    <p:sldId id="277" r:id="rId8"/>
    <p:sldId id="325" r:id="rId9"/>
    <p:sldId id="306" r:id="rId10"/>
    <p:sldId id="291" r:id="rId11"/>
    <p:sldId id="308" r:id="rId12"/>
    <p:sldId id="263" r:id="rId13"/>
    <p:sldId id="292" r:id="rId14"/>
    <p:sldId id="309" r:id="rId15"/>
    <p:sldId id="310" r:id="rId16"/>
    <p:sldId id="326" r:id="rId17"/>
    <p:sldId id="327" r:id="rId18"/>
    <p:sldId id="328" r:id="rId19"/>
    <p:sldId id="267" r:id="rId20"/>
    <p:sldId id="268" r:id="rId21"/>
    <p:sldId id="329" r:id="rId22"/>
    <p:sldId id="330" r:id="rId23"/>
    <p:sldId id="272" r:id="rId24"/>
    <p:sldId id="271" r:id="rId25"/>
    <p:sldId id="331" r:id="rId26"/>
    <p:sldId id="293" r:id="rId27"/>
    <p:sldId id="303" r:id="rId28"/>
    <p:sldId id="311" r:id="rId29"/>
    <p:sldId id="312" r:id="rId30"/>
    <p:sldId id="295" r:id="rId31"/>
    <p:sldId id="299" r:id="rId32"/>
    <p:sldId id="298" r:id="rId33"/>
    <p:sldId id="297" r:id="rId34"/>
    <p:sldId id="300" r:id="rId35"/>
    <p:sldId id="301" r:id="rId36"/>
    <p:sldId id="313" r:id="rId37"/>
    <p:sldId id="314" r:id="rId38"/>
    <p:sldId id="335" r:id="rId39"/>
    <p:sldId id="334" r:id="rId40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AB636F8-3498-4496-AE79-89E3D0132EDA}">
          <p14:sldIdLst>
            <p14:sldId id="256"/>
            <p14:sldId id="258"/>
            <p14:sldId id="259"/>
            <p14:sldId id="277"/>
            <p14:sldId id="325"/>
            <p14:sldId id="306"/>
            <p14:sldId id="291"/>
            <p14:sldId id="308"/>
            <p14:sldId id="263"/>
          </p14:sldIdLst>
        </p14:section>
        <p14:section name="NONSPON" id="{BF038281-1AF2-4447-98FC-2B5B12F951DC}">
          <p14:sldIdLst>
            <p14:sldId id="292"/>
            <p14:sldId id="309"/>
            <p14:sldId id="310"/>
            <p14:sldId id="326"/>
            <p14:sldId id="327"/>
            <p14:sldId id="328"/>
            <p14:sldId id="267"/>
            <p14:sldId id="268"/>
            <p14:sldId id="329"/>
            <p14:sldId id="330"/>
            <p14:sldId id="272"/>
            <p14:sldId id="271"/>
            <p14:sldId id="331"/>
            <p14:sldId id="293"/>
            <p14:sldId id="303"/>
            <p14:sldId id="311"/>
            <p14:sldId id="312"/>
            <p14:sldId id="295"/>
            <p14:sldId id="299"/>
            <p14:sldId id="298"/>
            <p14:sldId id="297"/>
            <p14:sldId id="300"/>
            <p14:sldId id="301"/>
            <p14:sldId id="313"/>
            <p14:sldId id="314"/>
            <p14:sldId id="335"/>
            <p14:sldId id="33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C618AB-AB1A-4D2F-970F-7C10DF211837}" v="1" dt="2024-03-15T19:07:29.158"/>
  </p1510:revLst>
</p1510:revInfo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0" autoAdjust="0"/>
    <p:restoredTop sz="83784" autoAdjust="0"/>
  </p:normalViewPr>
  <p:slideViewPr>
    <p:cSldViewPr snapToGrid="0">
      <p:cViewPr varScale="1">
        <p:scale>
          <a:sx n="95" d="100"/>
          <a:sy n="95" d="100"/>
        </p:scale>
        <p:origin x="1788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4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handoutMaster" Target="handoutMasters/handout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48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ck, Bryan K." userId="92a93583-f25d-4860-b0ee-f7c730e69429" providerId="ADAL" clId="{82C618AB-AB1A-4D2F-970F-7C10DF211837}"/>
    <pc:docChg chg="undo custSel delSld modSld modSection">
      <pc:chgData name="Mack, Bryan K." userId="92a93583-f25d-4860-b0ee-f7c730e69429" providerId="ADAL" clId="{82C618AB-AB1A-4D2F-970F-7C10DF211837}" dt="2024-03-15T19:21:06.448" v="695" actId="47"/>
      <pc:docMkLst>
        <pc:docMk/>
      </pc:docMkLst>
      <pc:sldChg chg="del">
        <pc:chgData name="Mack, Bryan K." userId="92a93583-f25d-4860-b0ee-f7c730e69429" providerId="ADAL" clId="{82C618AB-AB1A-4D2F-970F-7C10DF211837}" dt="2024-03-15T18:40:40.864" v="0" actId="2696"/>
        <pc:sldMkLst>
          <pc:docMk/>
          <pc:sldMk cId="4262442433" sldId="257"/>
        </pc:sldMkLst>
      </pc:sldChg>
      <pc:sldChg chg="del">
        <pc:chgData name="Mack, Bryan K." userId="92a93583-f25d-4860-b0ee-f7c730e69429" providerId="ADAL" clId="{82C618AB-AB1A-4D2F-970F-7C10DF211837}" dt="2024-03-15T18:41:33.612" v="5" actId="2696"/>
        <pc:sldMkLst>
          <pc:docMk/>
          <pc:sldMk cId="1753111240" sldId="260"/>
        </pc:sldMkLst>
      </pc:sldChg>
      <pc:sldChg chg="del">
        <pc:chgData name="Mack, Bryan K." userId="92a93583-f25d-4860-b0ee-f7c730e69429" providerId="ADAL" clId="{82C618AB-AB1A-4D2F-970F-7C10DF211837}" dt="2024-03-15T18:41:39.912" v="6" actId="2696"/>
        <pc:sldMkLst>
          <pc:docMk/>
          <pc:sldMk cId="212138781" sldId="261"/>
        </pc:sldMkLst>
      </pc:sldChg>
      <pc:sldChg chg="delSp modSp mod">
        <pc:chgData name="Mack, Bryan K." userId="92a93583-f25d-4860-b0ee-f7c730e69429" providerId="ADAL" clId="{82C618AB-AB1A-4D2F-970F-7C10DF211837}" dt="2024-03-15T18:45:14.709" v="38" actId="478"/>
        <pc:sldMkLst>
          <pc:docMk/>
          <pc:sldMk cId="2035987848" sldId="263"/>
        </pc:sldMkLst>
        <pc:spChg chg="mod">
          <ac:chgData name="Mack, Bryan K." userId="92a93583-f25d-4860-b0ee-f7c730e69429" providerId="ADAL" clId="{82C618AB-AB1A-4D2F-970F-7C10DF211837}" dt="2024-03-15T18:44:58.302" v="37" actId="20577"/>
          <ac:spMkLst>
            <pc:docMk/>
            <pc:sldMk cId="2035987848" sldId="263"/>
            <ac:spMk id="2" creationId="{00000000-0000-0000-0000-000000000000}"/>
          </ac:spMkLst>
        </pc:spChg>
        <pc:spChg chg="del mod">
          <ac:chgData name="Mack, Bryan K." userId="92a93583-f25d-4860-b0ee-f7c730e69429" providerId="ADAL" clId="{82C618AB-AB1A-4D2F-970F-7C10DF211837}" dt="2024-03-15T18:45:14.709" v="38" actId="478"/>
          <ac:spMkLst>
            <pc:docMk/>
            <pc:sldMk cId="2035987848" sldId="263"/>
            <ac:spMk id="4" creationId="{00000000-0000-0000-0000-000000000000}"/>
          </ac:spMkLst>
        </pc:spChg>
        <pc:spChg chg="del">
          <ac:chgData name="Mack, Bryan K." userId="92a93583-f25d-4860-b0ee-f7c730e69429" providerId="ADAL" clId="{82C618AB-AB1A-4D2F-970F-7C10DF211837}" dt="2024-03-15T18:44:24.935" v="13" actId="478"/>
          <ac:spMkLst>
            <pc:docMk/>
            <pc:sldMk cId="2035987848" sldId="263"/>
            <ac:spMk id="8" creationId="{00000000-0000-0000-0000-000000000000}"/>
          </ac:spMkLst>
        </pc:spChg>
        <pc:graphicFrameChg chg="del modGraphic">
          <ac:chgData name="Mack, Bryan K." userId="92a93583-f25d-4860-b0ee-f7c730e69429" providerId="ADAL" clId="{82C618AB-AB1A-4D2F-970F-7C10DF211837}" dt="2024-03-15T18:44:19.111" v="12" actId="478"/>
          <ac:graphicFrameMkLst>
            <pc:docMk/>
            <pc:sldMk cId="2035987848" sldId="263"/>
            <ac:graphicFrameMk id="5" creationId="{00000000-0000-0000-0000-000000000000}"/>
          </ac:graphicFrameMkLst>
        </pc:graphicFrameChg>
      </pc:sldChg>
      <pc:sldChg chg="modSp mod">
        <pc:chgData name="Mack, Bryan K." userId="92a93583-f25d-4860-b0ee-f7c730e69429" providerId="ADAL" clId="{82C618AB-AB1A-4D2F-970F-7C10DF211837}" dt="2024-03-15T18:57:55.474" v="460" actId="20577"/>
        <pc:sldMkLst>
          <pc:docMk/>
          <pc:sldMk cId="1126995405" sldId="267"/>
        </pc:sldMkLst>
        <pc:spChg chg="mod">
          <ac:chgData name="Mack, Bryan K." userId="92a93583-f25d-4860-b0ee-f7c730e69429" providerId="ADAL" clId="{82C618AB-AB1A-4D2F-970F-7C10DF211837}" dt="2024-03-15T18:53:18.197" v="231" actId="20577"/>
          <ac:spMkLst>
            <pc:docMk/>
            <pc:sldMk cId="1126995405" sldId="267"/>
            <ac:spMk id="2" creationId="{00000000-0000-0000-0000-000000000000}"/>
          </ac:spMkLst>
        </pc:spChg>
        <pc:spChg chg="mod">
          <ac:chgData name="Mack, Bryan K." userId="92a93583-f25d-4860-b0ee-f7c730e69429" providerId="ADAL" clId="{82C618AB-AB1A-4D2F-970F-7C10DF211837}" dt="2024-03-15T18:57:55.474" v="460" actId="20577"/>
          <ac:spMkLst>
            <pc:docMk/>
            <pc:sldMk cId="1126995405" sldId="267"/>
            <ac:spMk id="6" creationId="{00000000-0000-0000-0000-000000000000}"/>
          </ac:spMkLst>
        </pc:spChg>
      </pc:sldChg>
      <pc:sldChg chg="modSp mod">
        <pc:chgData name="Mack, Bryan K." userId="92a93583-f25d-4860-b0ee-f7c730e69429" providerId="ADAL" clId="{82C618AB-AB1A-4D2F-970F-7C10DF211837}" dt="2024-03-15T18:58:09.917" v="467" actId="20577"/>
        <pc:sldMkLst>
          <pc:docMk/>
          <pc:sldMk cId="432384096" sldId="268"/>
        </pc:sldMkLst>
        <pc:spChg chg="mod">
          <ac:chgData name="Mack, Bryan K." userId="92a93583-f25d-4860-b0ee-f7c730e69429" providerId="ADAL" clId="{82C618AB-AB1A-4D2F-970F-7C10DF211837}" dt="2024-03-15T18:58:09.917" v="467" actId="20577"/>
          <ac:spMkLst>
            <pc:docMk/>
            <pc:sldMk cId="432384096" sldId="268"/>
            <ac:spMk id="7" creationId="{00000000-0000-0000-0000-000000000000}"/>
          </ac:spMkLst>
        </pc:spChg>
      </pc:sldChg>
      <pc:sldChg chg="modSp mod">
        <pc:chgData name="Mack, Bryan K." userId="92a93583-f25d-4860-b0ee-f7c730e69429" providerId="ADAL" clId="{82C618AB-AB1A-4D2F-970F-7C10DF211837}" dt="2024-03-15T19:01:39.247" v="494" actId="5793"/>
        <pc:sldMkLst>
          <pc:docMk/>
          <pc:sldMk cId="2405902449" sldId="271"/>
        </pc:sldMkLst>
        <pc:spChg chg="mod">
          <ac:chgData name="Mack, Bryan K." userId="92a93583-f25d-4860-b0ee-f7c730e69429" providerId="ADAL" clId="{82C618AB-AB1A-4D2F-970F-7C10DF211837}" dt="2024-03-15T19:01:39.247" v="494" actId="5793"/>
          <ac:spMkLst>
            <pc:docMk/>
            <pc:sldMk cId="2405902449" sldId="271"/>
            <ac:spMk id="6" creationId="{00000000-0000-0000-0000-000000000000}"/>
          </ac:spMkLst>
        </pc:spChg>
      </pc:sldChg>
      <pc:sldChg chg="modSp mod">
        <pc:chgData name="Mack, Bryan K." userId="92a93583-f25d-4860-b0ee-f7c730e69429" providerId="ADAL" clId="{82C618AB-AB1A-4D2F-970F-7C10DF211837}" dt="2024-03-15T18:59:39.233" v="485" actId="20577"/>
        <pc:sldMkLst>
          <pc:docMk/>
          <pc:sldMk cId="328149776" sldId="272"/>
        </pc:sldMkLst>
        <pc:spChg chg="mod">
          <ac:chgData name="Mack, Bryan K." userId="92a93583-f25d-4860-b0ee-f7c730e69429" providerId="ADAL" clId="{82C618AB-AB1A-4D2F-970F-7C10DF211837}" dt="2024-03-15T18:59:05.866" v="476" actId="20577"/>
          <ac:spMkLst>
            <pc:docMk/>
            <pc:sldMk cId="328149776" sldId="272"/>
            <ac:spMk id="2" creationId="{00000000-0000-0000-0000-000000000000}"/>
          </ac:spMkLst>
        </pc:spChg>
        <pc:spChg chg="mod">
          <ac:chgData name="Mack, Bryan K." userId="92a93583-f25d-4860-b0ee-f7c730e69429" providerId="ADAL" clId="{82C618AB-AB1A-4D2F-970F-7C10DF211837}" dt="2024-03-15T18:59:39.233" v="485" actId="20577"/>
          <ac:spMkLst>
            <pc:docMk/>
            <pc:sldMk cId="328149776" sldId="272"/>
            <ac:spMk id="6" creationId="{00000000-0000-0000-0000-000000000000}"/>
          </ac:spMkLst>
        </pc:spChg>
      </pc:sldChg>
      <pc:sldChg chg="del">
        <pc:chgData name="Mack, Bryan K." userId="92a93583-f25d-4860-b0ee-f7c730e69429" providerId="ADAL" clId="{82C618AB-AB1A-4D2F-970F-7C10DF211837}" dt="2024-03-15T18:43:34.985" v="10" actId="2696"/>
        <pc:sldMkLst>
          <pc:docMk/>
          <pc:sldMk cId="3561243276" sldId="274"/>
        </pc:sldMkLst>
      </pc:sldChg>
      <pc:sldChg chg="del">
        <pc:chgData name="Mack, Bryan K." userId="92a93583-f25d-4860-b0ee-f7c730e69429" providerId="ADAL" clId="{82C618AB-AB1A-4D2F-970F-7C10DF211837}" dt="2024-03-15T19:21:06.448" v="695" actId="47"/>
        <pc:sldMkLst>
          <pc:docMk/>
          <pc:sldMk cId="805340332" sldId="276"/>
        </pc:sldMkLst>
      </pc:sldChg>
      <pc:sldChg chg="modSp mod">
        <pc:chgData name="Mack, Bryan K." userId="92a93583-f25d-4860-b0ee-f7c730e69429" providerId="ADAL" clId="{82C618AB-AB1A-4D2F-970F-7C10DF211837}" dt="2024-03-15T18:40:58.123" v="4" actId="20577"/>
        <pc:sldMkLst>
          <pc:docMk/>
          <pc:sldMk cId="4164543229" sldId="277"/>
        </pc:sldMkLst>
        <pc:spChg chg="mod">
          <ac:chgData name="Mack, Bryan K." userId="92a93583-f25d-4860-b0ee-f7c730e69429" providerId="ADAL" clId="{82C618AB-AB1A-4D2F-970F-7C10DF211837}" dt="2024-03-15T18:40:58.123" v="4" actId="20577"/>
          <ac:spMkLst>
            <pc:docMk/>
            <pc:sldMk cId="4164543229" sldId="277"/>
            <ac:spMk id="3" creationId="{5B23C231-E208-4F87-A00A-232E019E823B}"/>
          </ac:spMkLst>
        </pc:spChg>
      </pc:sldChg>
      <pc:sldChg chg="del">
        <pc:chgData name="Mack, Bryan K." userId="92a93583-f25d-4860-b0ee-f7c730e69429" providerId="ADAL" clId="{82C618AB-AB1A-4D2F-970F-7C10DF211837}" dt="2024-03-15T19:20:19.268" v="690" actId="47"/>
        <pc:sldMkLst>
          <pc:docMk/>
          <pc:sldMk cId="18821002" sldId="286"/>
        </pc:sldMkLst>
      </pc:sldChg>
      <pc:sldChg chg="addSp delSp modSp mod">
        <pc:chgData name="Mack, Bryan K." userId="92a93583-f25d-4860-b0ee-f7c730e69429" providerId="ADAL" clId="{82C618AB-AB1A-4D2F-970F-7C10DF211837}" dt="2024-03-15T19:07:29.158" v="686"/>
        <pc:sldMkLst>
          <pc:docMk/>
          <pc:sldMk cId="3535264392" sldId="295"/>
        </pc:sldMkLst>
        <pc:spChg chg="mod">
          <ac:chgData name="Mack, Bryan K." userId="92a93583-f25d-4860-b0ee-f7c730e69429" providerId="ADAL" clId="{82C618AB-AB1A-4D2F-970F-7C10DF211837}" dt="2024-03-15T19:06:57.225" v="684" actId="5793"/>
          <ac:spMkLst>
            <pc:docMk/>
            <pc:sldMk cId="3535264392" sldId="295"/>
            <ac:spMk id="3" creationId="{00000000-0000-0000-0000-000000000000}"/>
          </ac:spMkLst>
        </pc:spChg>
        <pc:graphicFrameChg chg="add mod">
          <ac:chgData name="Mack, Bryan K." userId="92a93583-f25d-4860-b0ee-f7c730e69429" providerId="ADAL" clId="{82C618AB-AB1A-4D2F-970F-7C10DF211837}" dt="2024-03-15T19:07:29.158" v="686"/>
          <ac:graphicFrameMkLst>
            <pc:docMk/>
            <pc:sldMk cId="3535264392" sldId="295"/>
            <ac:graphicFrameMk id="5" creationId="{00000000-0000-0000-0000-000000000000}"/>
          </ac:graphicFrameMkLst>
        </pc:graphicFrameChg>
        <pc:graphicFrameChg chg="del">
          <ac:chgData name="Mack, Bryan K." userId="92a93583-f25d-4860-b0ee-f7c730e69429" providerId="ADAL" clId="{82C618AB-AB1A-4D2F-970F-7C10DF211837}" dt="2024-03-15T19:07:23.939" v="685" actId="21"/>
          <ac:graphicFrameMkLst>
            <pc:docMk/>
            <pc:sldMk cId="3535264392" sldId="295"/>
            <ac:graphicFrameMk id="7" creationId="{00000000-0000-0000-0000-000000000000}"/>
          </ac:graphicFrameMkLst>
        </pc:graphicFrameChg>
      </pc:sldChg>
      <pc:sldChg chg="modSp mod">
        <pc:chgData name="Mack, Bryan K." userId="92a93583-f25d-4860-b0ee-f7c730e69429" providerId="ADAL" clId="{82C618AB-AB1A-4D2F-970F-7C10DF211837}" dt="2024-03-15T19:08:40.639" v="688" actId="6549"/>
        <pc:sldMkLst>
          <pc:docMk/>
          <pc:sldMk cId="1619532078" sldId="297"/>
        </pc:sldMkLst>
        <pc:spChg chg="mod">
          <ac:chgData name="Mack, Bryan K." userId="92a93583-f25d-4860-b0ee-f7c730e69429" providerId="ADAL" clId="{82C618AB-AB1A-4D2F-970F-7C10DF211837}" dt="2024-03-15T19:08:40.639" v="688" actId="6549"/>
          <ac:spMkLst>
            <pc:docMk/>
            <pc:sldMk cId="1619532078" sldId="297"/>
            <ac:spMk id="3" creationId="{00000000-0000-0000-0000-000000000000}"/>
          </ac:spMkLst>
        </pc:spChg>
      </pc:sldChg>
      <pc:sldChg chg="modSp mod">
        <pc:chgData name="Mack, Bryan K." userId="92a93583-f25d-4860-b0ee-f7c730e69429" providerId="ADAL" clId="{82C618AB-AB1A-4D2F-970F-7C10DF211837}" dt="2024-03-15T19:08:15.801" v="687" actId="6549"/>
        <pc:sldMkLst>
          <pc:docMk/>
          <pc:sldMk cId="3092745253" sldId="299"/>
        </pc:sldMkLst>
        <pc:spChg chg="mod">
          <ac:chgData name="Mack, Bryan K." userId="92a93583-f25d-4860-b0ee-f7c730e69429" providerId="ADAL" clId="{82C618AB-AB1A-4D2F-970F-7C10DF211837}" dt="2024-03-15T19:08:15.801" v="687" actId="6549"/>
          <ac:spMkLst>
            <pc:docMk/>
            <pc:sldMk cId="3092745253" sldId="299"/>
            <ac:spMk id="3" creationId="{00000000-0000-0000-0000-000000000000}"/>
          </ac:spMkLst>
        </pc:spChg>
      </pc:sldChg>
      <pc:sldChg chg="del">
        <pc:chgData name="Mack, Bryan K." userId="92a93583-f25d-4860-b0ee-f7c730e69429" providerId="ADAL" clId="{82C618AB-AB1A-4D2F-970F-7C10DF211837}" dt="2024-03-15T19:21:04.703" v="694" actId="47"/>
        <pc:sldMkLst>
          <pc:docMk/>
          <pc:sldMk cId="3975187577" sldId="304"/>
        </pc:sldMkLst>
      </pc:sldChg>
      <pc:sldChg chg="del">
        <pc:chgData name="Mack, Bryan K." userId="92a93583-f25d-4860-b0ee-f7c730e69429" providerId="ADAL" clId="{82C618AB-AB1A-4D2F-970F-7C10DF211837}" dt="2024-03-15T18:42:57.096" v="9" actId="2696"/>
        <pc:sldMkLst>
          <pc:docMk/>
          <pc:sldMk cId="3764928104" sldId="307"/>
        </pc:sldMkLst>
      </pc:sldChg>
      <pc:sldChg chg="modSp mod">
        <pc:chgData name="Mack, Bryan K." userId="92a93583-f25d-4860-b0ee-f7c730e69429" providerId="ADAL" clId="{82C618AB-AB1A-4D2F-970F-7C10DF211837}" dt="2024-03-15T18:46:35.870" v="59" actId="20577"/>
        <pc:sldMkLst>
          <pc:docMk/>
          <pc:sldMk cId="1205923726" sldId="310"/>
        </pc:sldMkLst>
        <pc:spChg chg="mod">
          <ac:chgData name="Mack, Bryan K." userId="92a93583-f25d-4860-b0ee-f7c730e69429" providerId="ADAL" clId="{82C618AB-AB1A-4D2F-970F-7C10DF211837}" dt="2024-03-15T18:46:35.870" v="59" actId="20577"/>
          <ac:spMkLst>
            <pc:docMk/>
            <pc:sldMk cId="1205923726" sldId="310"/>
            <ac:spMk id="2" creationId="{00000000-0000-0000-0000-000000000000}"/>
          </ac:spMkLst>
        </pc:spChg>
      </pc:sldChg>
      <pc:sldChg chg="modSp mod">
        <pc:chgData name="Mack, Bryan K." userId="92a93583-f25d-4860-b0ee-f7c730e69429" providerId="ADAL" clId="{82C618AB-AB1A-4D2F-970F-7C10DF211837}" dt="2024-03-15T19:12:48.479" v="689" actId="6549"/>
        <pc:sldMkLst>
          <pc:docMk/>
          <pc:sldMk cId="2508190189" sldId="313"/>
        </pc:sldMkLst>
        <pc:spChg chg="mod">
          <ac:chgData name="Mack, Bryan K." userId="92a93583-f25d-4860-b0ee-f7c730e69429" providerId="ADAL" clId="{82C618AB-AB1A-4D2F-970F-7C10DF211837}" dt="2024-03-15T19:12:48.479" v="689" actId="6549"/>
          <ac:spMkLst>
            <pc:docMk/>
            <pc:sldMk cId="2508190189" sldId="313"/>
            <ac:spMk id="3" creationId="{00000000-0000-0000-0000-000000000000}"/>
          </ac:spMkLst>
        </pc:spChg>
      </pc:sldChg>
      <pc:sldChg chg="del">
        <pc:chgData name="Mack, Bryan K." userId="92a93583-f25d-4860-b0ee-f7c730e69429" providerId="ADAL" clId="{82C618AB-AB1A-4D2F-970F-7C10DF211837}" dt="2024-03-15T19:20:47.401" v="693" actId="47"/>
        <pc:sldMkLst>
          <pc:docMk/>
          <pc:sldMk cId="1851257619" sldId="315"/>
        </pc:sldMkLst>
      </pc:sldChg>
      <pc:sldChg chg="del">
        <pc:chgData name="Mack, Bryan K." userId="92a93583-f25d-4860-b0ee-f7c730e69429" providerId="ADAL" clId="{82C618AB-AB1A-4D2F-970F-7C10DF211837}" dt="2024-03-15T19:20:44.385" v="692" actId="47"/>
        <pc:sldMkLst>
          <pc:docMk/>
          <pc:sldMk cId="242997734" sldId="319"/>
        </pc:sldMkLst>
      </pc:sldChg>
      <pc:sldChg chg="del">
        <pc:chgData name="Mack, Bryan K." userId="92a93583-f25d-4860-b0ee-f7c730e69429" providerId="ADAL" clId="{82C618AB-AB1A-4D2F-970F-7C10DF211837}" dt="2024-03-15T18:41:48.965" v="7" actId="2696"/>
        <pc:sldMkLst>
          <pc:docMk/>
          <pc:sldMk cId="2646589294" sldId="320"/>
        </pc:sldMkLst>
      </pc:sldChg>
      <pc:sldChg chg="del">
        <pc:chgData name="Mack, Bryan K." userId="92a93583-f25d-4860-b0ee-f7c730e69429" providerId="ADAL" clId="{82C618AB-AB1A-4D2F-970F-7C10DF211837}" dt="2024-03-15T18:41:56.394" v="8" actId="2696"/>
        <pc:sldMkLst>
          <pc:docMk/>
          <pc:sldMk cId="4170732794" sldId="321"/>
        </pc:sldMkLst>
      </pc:sldChg>
      <pc:sldChg chg="delSp modSp mod">
        <pc:chgData name="Mack, Bryan K." userId="92a93583-f25d-4860-b0ee-f7c730e69429" providerId="ADAL" clId="{82C618AB-AB1A-4D2F-970F-7C10DF211837}" dt="2024-03-15T18:48:54.444" v="121" actId="478"/>
        <pc:sldMkLst>
          <pc:docMk/>
          <pc:sldMk cId="2911723747" sldId="326"/>
        </pc:sldMkLst>
        <pc:spChg chg="mod">
          <ac:chgData name="Mack, Bryan K." userId="92a93583-f25d-4860-b0ee-f7c730e69429" providerId="ADAL" clId="{82C618AB-AB1A-4D2F-970F-7C10DF211837}" dt="2024-03-15T18:47:43.530" v="79" actId="20577"/>
          <ac:spMkLst>
            <pc:docMk/>
            <pc:sldMk cId="2911723747" sldId="326"/>
            <ac:spMk id="2" creationId="{00000000-0000-0000-0000-000000000000}"/>
          </ac:spMkLst>
        </pc:spChg>
        <pc:spChg chg="mod">
          <ac:chgData name="Mack, Bryan K." userId="92a93583-f25d-4860-b0ee-f7c730e69429" providerId="ADAL" clId="{82C618AB-AB1A-4D2F-970F-7C10DF211837}" dt="2024-03-15T18:48:00.581" v="111" actId="20577"/>
          <ac:spMkLst>
            <pc:docMk/>
            <pc:sldMk cId="2911723747" sldId="326"/>
            <ac:spMk id="5" creationId="{00000000-0000-0000-0000-000000000000}"/>
          </ac:spMkLst>
        </pc:spChg>
        <pc:spChg chg="del">
          <ac:chgData name="Mack, Bryan K." userId="92a93583-f25d-4860-b0ee-f7c730e69429" providerId="ADAL" clId="{82C618AB-AB1A-4D2F-970F-7C10DF211837}" dt="2024-03-15T18:48:04.682" v="112" actId="478"/>
          <ac:spMkLst>
            <pc:docMk/>
            <pc:sldMk cId="2911723747" sldId="326"/>
            <ac:spMk id="6" creationId="{00000000-0000-0000-0000-000000000000}"/>
          </ac:spMkLst>
        </pc:spChg>
        <pc:spChg chg="del mod">
          <ac:chgData name="Mack, Bryan K." userId="92a93583-f25d-4860-b0ee-f7c730e69429" providerId="ADAL" clId="{82C618AB-AB1A-4D2F-970F-7C10DF211837}" dt="2024-03-15T18:48:50.573" v="120"/>
          <ac:spMkLst>
            <pc:docMk/>
            <pc:sldMk cId="2911723747" sldId="326"/>
            <ac:spMk id="12" creationId="{00000000-0000-0000-0000-000000000000}"/>
          </ac:spMkLst>
        </pc:spChg>
        <pc:spChg chg="del">
          <ac:chgData name="Mack, Bryan K." userId="92a93583-f25d-4860-b0ee-f7c730e69429" providerId="ADAL" clId="{82C618AB-AB1A-4D2F-970F-7C10DF211837}" dt="2024-03-15T18:48:14.260" v="114" actId="478"/>
          <ac:spMkLst>
            <pc:docMk/>
            <pc:sldMk cId="2911723747" sldId="326"/>
            <ac:spMk id="17" creationId="{00000000-0000-0000-0000-000000000000}"/>
          </ac:spMkLst>
        </pc:spChg>
        <pc:graphicFrameChg chg="del">
          <ac:chgData name="Mack, Bryan K." userId="92a93583-f25d-4860-b0ee-f7c730e69429" providerId="ADAL" clId="{82C618AB-AB1A-4D2F-970F-7C10DF211837}" dt="2024-03-15T18:48:10.374" v="113" actId="478"/>
          <ac:graphicFrameMkLst>
            <pc:docMk/>
            <pc:sldMk cId="2911723747" sldId="326"/>
            <ac:graphicFrameMk id="10" creationId="{00000000-0000-0000-0000-000000000000}"/>
          </ac:graphicFrameMkLst>
        </pc:graphicFrameChg>
        <pc:cxnChg chg="del">
          <ac:chgData name="Mack, Bryan K." userId="92a93583-f25d-4860-b0ee-f7c730e69429" providerId="ADAL" clId="{82C618AB-AB1A-4D2F-970F-7C10DF211837}" dt="2024-03-15T18:48:54.444" v="121" actId="478"/>
          <ac:cxnSpMkLst>
            <pc:docMk/>
            <pc:sldMk cId="2911723747" sldId="326"/>
            <ac:cxnSpMk id="13" creationId="{00000000-0000-0000-0000-000000000000}"/>
          </ac:cxnSpMkLst>
        </pc:cxnChg>
      </pc:sldChg>
      <pc:sldChg chg="delSp modSp mod">
        <pc:chgData name="Mack, Bryan K." userId="92a93583-f25d-4860-b0ee-f7c730e69429" providerId="ADAL" clId="{82C618AB-AB1A-4D2F-970F-7C10DF211837}" dt="2024-03-15T18:50:52.669" v="171"/>
        <pc:sldMkLst>
          <pc:docMk/>
          <pc:sldMk cId="276770845" sldId="327"/>
        </pc:sldMkLst>
        <pc:spChg chg="mod">
          <ac:chgData name="Mack, Bryan K." userId="92a93583-f25d-4860-b0ee-f7c730e69429" providerId="ADAL" clId="{82C618AB-AB1A-4D2F-970F-7C10DF211837}" dt="2024-03-15T18:50:52.669" v="171"/>
          <ac:spMkLst>
            <pc:docMk/>
            <pc:sldMk cId="276770845" sldId="327"/>
            <ac:spMk id="2" creationId="{00000000-0000-0000-0000-000000000000}"/>
          </ac:spMkLst>
        </pc:spChg>
        <pc:spChg chg="mod">
          <ac:chgData name="Mack, Bryan K." userId="92a93583-f25d-4860-b0ee-f7c730e69429" providerId="ADAL" clId="{82C618AB-AB1A-4D2F-970F-7C10DF211837}" dt="2024-03-15T18:49:28.557" v="167" actId="20577"/>
          <ac:spMkLst>
            <pc:docMk/>
            <pc:sldMk cId="276770845" sldId="327"/>
            <ac:spMk id="3" creationId="{00000000-0000-0000-0000-000000000000}"/>
          </ac:spMkLst>
        </pc:spChg>
        <pc:spChg chg="del">
          <ac:chgData name="Mack, Bryan K." userId="92a93583-f25d-4860-b0ee-f7c730e69429" providerId="ADAL" clId="{82C618AB-AB1A-4D2F-970F-7C10DF211837}" dt="2024-03-15T18:49:25.179" v="166" actId="478"/>
          <ac:spMkLst>
            <pc:docMk/>
            <pc:sldMk cId="276770845" sldId="327"/>
            <ac:spMk id="4" creationId="{00000000-0000-0000-0000-000000000000}"/>
          </ac:spMkLst>
        </pc:spChg>
        <pc:spChg chg="del mod">
          <ac:chgData name="Mack, Bryan K." userId="92a93583-f25d-4860-b0ee-f7c730e69429" providerId="ADAL" clId="{82C618AB-AB1A-4D2F-970F-7C10DF211837}" dt="2024-03-15T18:49:48.145" v="170" actId="478"/>
          <ac:spMkLst>
            <pc:docMk/>
            <pc:sldMk cId="276770845" sldId="327"/>
            <ac:spMk id="12" creationId="{00000000-0000-0000-0000-000000000000}"/>
          </ac:spMkLst>
        </pc:spChg>
        <pc:graphicFrameChg chg="del">
          <ac:chgData name="Mack, Bryan K." userId="92a93583-f25d-4860-b0ee-f7c730e69429" providerId="ADAL" clId="{82C618AB-AB1A-4D2F-970F-7C10DF211837}" dt="2024-03-15T18:49:38.825" v="168" actId="478"/>
          <ac:graphicFrameMkLst>
            <pc:docMk/>
            <pc:sldMk cId="276770845" sldId="327"/>
            <ac:graphicFrameMk id="8" creationId="{00000000-0000-0000-0000-000000000000}"/>
          </ac:graphicFrameMkLst>
        </pc:graphicFrameChg>
      </pc:sldChg>
      <pc:sldChg chg="delSp modSp mod">
        <pc:chgData name="Mack, Bryan K." userId="92a93583-f25d-4860-b0ee-f7c730e69429" providerId="ADAL" clId="{82C618AB-AB1A-4D2F-970F-7C10DF211837}" dt="2024-03-15T18:52:44.790" v="225" actId="478"/>
        <pc:sldMkLst>
          <pc:docMk/>
          <pc:sldMk cId="2697560445" sldId="328"/>
        </pc:sldMkLst>
        <pc:spChg chg="mod">
          <ac:chgData name="Mack, Bryan K." userId="92a93583-f25d-4860-b0ee-f7c730e69429" providerId="ADAL" clId="{82C618AB-AB1A-4D2F-970F-7C10DF211837}" dt="2024-03-15T18:51:05.978" v="189" actId="20577"/>
          <ac:spMkLst>
            <pc:docMk/>
            <pc:sldMk cId="2697560445" sldId="328"/>
            <ac:spMk id="2" creationId="{00000000-0000-0000-0000-000000000000}"/>
          </ac:spMkLst>
        </pc:spChg>
        <pc:spChg chg="mod">
          <ac:chgData name="Mack, Bryan K." userId="92a93583-f25d-4860-b0ee-f7c730e69429" providerId="ADAL" clId="{82C618AB-AB1A-4D2F-970F-7C10DF211837}" dt="2024-03-15T18:51:15.281" v="190" actId="6549"/>
          <ac:spMkLst>
            <pc:docMk/>
            <pc:sldMk cId="2697560445" sldId="328"/>
            <ac:spMk id="3" creationId="{00000000-0000-0000-0000-000000000000}"/>
          </ac:spMkLst>
        </pc:spChg>
        <pc:spChg chg="del">
          <ac:chgData name="Mack, Bryan K." userId="92a93583-f25d-4860-b0ee-f7c730e69429" providerId="ADAL" clId="{82C618AB-AB1A-4D2F-970F-7C10DF211837}" dt="2024-03-15T18:51:20.034" v="191" actId="478"/>
          <ac:spMkLst>
            <pc:docMk/>
            <pc:sldMk cId="2697560445" sldId="328"/>
            <ac:spMk id="4" creationId="{00000000-0000-0000-0000-000000000000}"/>
          </ac:spMkLst>
        </pc:spChg>
        <pc:spChg chg="mod">
          <ac:chgData name="Mack, Bryan K." userId="92a93583-f25d-4860-b0ee-f7c730e69429" providerId="ADAL" clId="{82C618AB-AB1A-4D2F-970F-7C10DF211837}" dt="2024-03-15T18:52:24.408" v="218" actId="14100"/>
          <ac:spMkLst>
            <pc:docMk/>
            <pc:sldMk cId="2697560445" sldId="328"/>
            <ac:spMk id="6" creationId="{00000000-0000-0000-0000-000000000000}"/>
          </ac:spMkLst>
        </pc:spChg>
        <pc:spChg chg="del mod">
          <ac:chgData name="Mack, Bryan K." userId="92a93583-f25d-4860-b0ee-f7c730e69429" providerId="ADAL" clId="{82C618AB-AB1A-4D2F-970F-7C10DF211837}" dt="2024-03-15T18:52:44.790" v="225" actId="478"/>
          <ac:spMkLst>
            <pc:docMk/>
            <pc:sldMk cId="2697560445" sldId="328"/>
            <ac:spMk id="14" creationId="{00000000-0000-0000-0000-000000000000}"/>
          </ac:spMkLst>
        </pc:spChg>
        <pc:graphicFrameChg chg="del modGraphic">
          <ac:chgData name="Mack, Bryan K." userId="92a93583-f25d-4860-b0ee-f7c730e69429" providerId="ADAL" clId="{82C618AB-AB1A-4D2F-970F-7C10DF211837}" dt="2024-03-15T18:52:34.667" v="222" actId="478"/>
          <ac:graphicFrameMkLst>
            <pc:docMk/>
            <pc:sldMk cId="2697560445" sldId="328"/>
            <ac:graphicFrameMk id="11" creationId="{00000000-0000-0000-0000-000000000000}"/>
          </ac:graphicFrameMkLst>
        </pc:graphicFrameChg>
      </pc:sldChg>
      <pc:sldChg chg="delSp modSp mod">
        <pc:chgData name="Mack, Bryan K." userId="92a93583-f25d-4860-b0ee-f7c730e69429" providerId="ADAL" clId="{82C618AB-AB1A-4D2F-970F-7C10DF211837}" dt="2024-03-15T18:55:35.701" v="309" actId="478"/>
        <pc:sldMkLst>
          <pc:docMk/>
          <pc:sldMk cId="4263296504" sldId="329"/>
        </pc:sldMkLst>
        <pc:spChg chg="mod">
          <ac:chgData name="Mack, Bryan K." userId="92a93583-f25d-4860-b0ee-f7c730e69429" providerId="ADAL" clId="{82C618AB-AB1A-4D2F-970F-7C10DF211837}" dt="2024-03-15T18:54:42.762" v="302" actId="20577"/>
          <ac:spMkLst>
            <pc:docMk/>
            <pc:sldMk cId="4263296504" sldId="329"/>
            <ac:spMk id="2" creationId="{00000000-0000-0000-0000-000000000000}"/>
          </ac:spMkLst>
        </pc:spChg>
        <pc:spChg chg="mod">
          <ac:chgData name="Mack, Bryan K." userId="92a93583-f25d-4860-b0ee-f7c730e69429" providerId="ADAL" clId="{82C618AB-AB1A-4D2F-970F-7C10DF211837}" dt="2024-03-15T18:54:50.308" v="303" actId="6549"/>
          <ac:spMkLst>
            <pc:docMk/>
            <pc:sldMk cId="4263296504" sldId="329"/>
            <ac:spMk id="3" creationId="{00000000-0000-0000-0000-000000000000}"/>
          </ac:spMkLst>
        </pc:spChg>
        <pc:spChg chg="del">
          <ac:chgData name="Mack, Bryan K." userId="92a93583-f25d-4860-b0ee-f7c730e69429" providerId="ADAL" clId="{82C618AB-AB1A-4D2F-970F-7C10DF211837}" dt="2024-03-15T18:54:54.690" v="304" actId="478"/>
          <ac:spMkLst>
            <pc:docMk/>
            <pc:sldMk cId="4263296504" sldId="329"/>
            <ac:spMk id="4" creationId="{00000000-0000-0000-0000-000000000000}"/>
          </ac:spMkLst>
        </pc:spChg>
        <pc:spChg chg="del">
          <ac:chgData name="Mack, Bryan K." userId="92a93583-f25d-4860-b0ee-f7c730e69429" providerId="ADAL" clId="{82C618AB-AB1A-4D2F-970F-7C10DF211837}" dt="2024-03-15T18:55:31.096" v="308" actId="478"/>
          <ac:spMkLst>
            <pc:docMk/>
            <pc:sldMk cId="4263296504" sldId="329"/>
            <ac:spMk id="8" creationId="{00000000-0000-0000-0000-000000000000}"/>
          </ac:spMkLst>
        </pc:spChg>
        <pc:spChg chg="del">
          <ac:chgData name="Mack, Bryan K." userId="92a93583-f25d-4860-b0ee-f7c730e69429" providerId="ADAL" clId="{82C618AB-AB1A-4D2F-970F-7C10DF211837}" dt="2024-03-15T18:55:26.811" v="307" actId="478"/>
          <ac:spMkLst>
            <pc:docMk/>
            <pc:sldMk cId="4263296504" sldId="329"/>
            <ac:spMk id="11" creationId="{00000000-0000-0000-0000-000000000000}"/>
          </ac:spMkLst>
        </pc:spChg>
        <pc:spChg chg="del">
          <ac:chgData name="Mack, Bryan K." userId="92a93583-f25d-4860-b0ee-f7c730e69429" providerId="ADAL" clId="{82C618AB-AB1A-4D2F-970F-7C10DF211837}" dt="2024-03-15T18:55:35.701" v="309" actId="478"/>
          <ac:spMkLst>
            <pc:docMk/>
            <pc:sldMk cId="4263296504" sldId="329"/>
            <ac:spMk id="15" creationId="{00000000-0000-0000-0000-000000000000}"/>
          </ac:spMkLst>
        </pc:spChg>
        <pc:graphicFrameChg chg="del modGraphic">
          <ac:chgData name="Mack, Bryan K." userId="92a93583-f25d-4860-b0ee-f7c730e69429" providerId="ADAL" clId="{82C618AB-AB1A-4D2F-970F-7C10DF211837}" dt="2024-03-15T18:55:15.908" v="306" actId="478"/>
          <ac:graphicFrameMkLst>
            <pc:docMk/>
            <pc:sldMk cId="4263296504" sldId="329"/>
            <ac:graphicFrameMk id="10" creationId="{00000000-0000-0000-0000-000000000000}"/>
          </ac:graphicFrameMkLst>
        </pc:graphicFrameChg>
      </pc:sldChg>
      <pc:sldChg chg="delSp modSp mod">
        <pc:chgData name="Mack, Bryan K." userId="92a93583-f25d-4860-b0ee-f7c730e69429" providerId="ADAL" clId="{82C618AB-AB1A-4D2F-970F-7C10DF211837}" dt="2024-03-15T18:59:47.119" v="487" actId="20577"/>
        <pc:sldMkLst>
          <pc:docMk/>
          <pc:sldMk cId="885298062" sldId="330"/>
        </pc:sldMkLst>
        <pc:spChg chg="mod">
          <ac:chgData name="Mack, Bryan K." userId="92a93583-f25d-4860-b0ee-f7c730e69429" providerId="ADAL" clId="{82C618AB-AB1A-4D2F-970F-7C10DF211837}" dt="2024-03-15T18:55:58.209" v="327" actId="20577"/>
          <ac:spMkLst>
            <pc:docMk/>
            <pc:sldMk cId="885298062" sldId="330"/>
            <ac:spMk id="2" creationId="{00000000-0000-0000-0000-000000000000}"/>
          </ac:spMkLst>
        </pc:spChg>
        <pc:spChg chg="mod">
          <ac:chgData name="Mack, Bryan K." userId="92a93583-f25d-4860-b0ee-f7c730e69429" providerId="ADAL" clId="{82C618AB-AB1A-4D2F-970F-7C10DF211837}" dt="2024-03-15T18:59:47.119" v="487" actId="20577"/>
          <ac:spMkLst>
            <pc:docMk/>
            <pc:sldMk cId="885298062" sldId="330"/>
            <ac:spMk id="6" creationId="{00000000-0000-0000-0000-000000000000}"/>
          </ac:spMkLst>
        </pc:spChg>
        <pc:spChg chg="del">
          <ac:chgData name="Mack, Bryan K." userId="92a93583-f25d-4860-b0ee-f7c730e69429" providerId="ADAL" clId="{82C618AB-AB1A-4D2F-970F-7C10DF211837}" dt="2024-03-15T18:58:43.568" v="469" actId="478"/>
          <ac:spMkLst>
            <pc:docMk/>
            <pc:sldMk cId="885298062" sldId="330"/>
            <ac:spMk id="12" creationId="{00000000-0000-0000-0000-000000000000}"/>
          </ac:spMkLst>
        </pc:spChg>
        <pc:spChg chg="del">
          <ac:chgData name="Mack, Bryan K." userId="92a93583-f25d-4860-b0ee-f7c730e69429" providerId="ADAL" clId="{82C618AB-AB1A-4D2F-970F-7C10DF211837}" dt="2024-03-15T18:58:49.743" v="470" actId="478"/>
          <ac:spMkLst>
            <pc:docMk/>
            <pc:sldMk cId="885298062" sldId="330"/>
            <ac:spMk id="14" creationId="{00000000-0000-0000-0000-000000000000}"/>
          </ac:spMkLst>
        </pc:spChg>
        <pc:graphicFrameChg chg="del">
          <ac:chgData name="Mack, Bryan K." userId="92a93583-f25d-4860-b0ee-f7c730e69429" providerId="ADAL" clId="{82C618AB-AB1A-4D2F-970F-7C10DF211837}" dt="2024-03-15T18:58:38.789" v="468" actId="478"/>
          <ac:graphicFrameMkLst>
            <pc:docMk/>
            <pc:sldMk cId="885298062" sldId="330"/>
            <ac:graphicFrameMk id="11" creationId="{00000000-0000-0000-0000-000000000000}"/>
          </ac:graphicFrameMkLst>
        </pc:graphicFrameChg>
      </pc:sldChg>
      <pc:sldChg chg="delSp modSp mod">
        <pc:chgData name="Mack, Bryan K." userId="92a93583-f25d-4860-b0ee-f7c730e69429" providerId="ADAL" clId="{82C618AB-AB1A-4D2F-970F-7C10DF211837}" dt="2024-03-15T19:04:16.772" v="678" actId="478"/>
        <pc:sldMkLst>
          <pc:docMk/>
          <pc:sldMk cId="2238478600" sldId="331"/>
        </pc:sldMkLst>
        <pc:spChg chg="mod">
          <ac:chgData name="Mack, Bryan K." userId="92a93583-f25d-4860-b0ee-f7c730e69429" providerId="ADAL" clId="{82C618AB-AB1A-4D2F-970F-7C10DF211837}" dt="2024-03-15T19:03:29.764" v="675" actId="20577"/>
          <ac:spMkLst>
            <pc:docMk/>
            <pc:sldMk cId="2238478600" sldId="331"/>
            <ac:spMk id="3" creationId="{00000000-0000-0000-0000-000000000000}"/>
          </ac:spMkLst>
        </pc:spChg>
        <pc:spChg chg="del">
          <ac:chgData name="Mack, Bryan K." userId="92a93583-f25d-4860-b0ee-f7c730e69429" providerId="ADAL" clId="{82C618AB-AB1A-4D2F-970F-7C10DF211837}" dt="2024-03-15T19:04:09.445" v="677" actId="478"/>
          <ac:spMkLst>
            <pc:docMk/>
            <pc:sldMk cId="2238478600" sldId="331"/>
            <ac:spMk id="13" creationId="{00000000-0000-0000-0000-000000000000}"/>
          </ac:spMkLst>
        </pc:spChg>
        <pc:spChg chg="del">
          <ac:chgData name="Mack, Bryan K." userId="92a93583-f25d-4860-b0ee-f7c730e69429" providerId="ADAL" clId="{82C618AB-AB1A-4D2F-970F-7C10DF211837}" dt="2024-03-15T19:04:16.772" v="678" actId="478"/>
          <ac:spMkLst>
            <pc:docMk/>
            <pc:sldMk cId="2238478600" sldId="331"/>
            <ac:spMk id="16" creationId="{00000000-0000-0000-0000-000000000000}"/>
          </ac:spMkLst>
        </pc:spChg>
        <pc:graphicFrameChg chg="del">
          <ac:chgData name="Mack, Bryan K." userId="92a93583-f25d-4860-b0ee-f7c730e69429" providerId="ADAL" clId="{82C618AB-AB1A-4D2F-970F-7C10DF211837}" dt="2024-03-15T19:04:02.593" v="676" actId="478"/>
          <ac:graphicFrameMkLst>
            <pc:docMk/>
            <pc:sldMk cId="2238478600" sldId="331"/>
            <ac:graphicFrameMk id="12" creationId="{00000000-0000-0000-0000-000000000000}"/>
          </ac:graphicFrameMkLst>
        </pc:graphicFrameChg>
      </pc:sldChg>
      <pc:sldChg chg="del">
        <pc:chgData name="Mack, Bryan K." userId="92a93583-f25d-4860-b0ee-f7c730e69429" providerId="ADAL" clId="{82C618AB-AB1A-4D2F-970F-7C10DF211837}" dt="2024-03-15T19:05:01.888" v="679" actId="2696"/>
        <pc:sldMkLst>
          <pc:docMk/>
          <pc:sldMk cId="3995083999" sldId="336"/>
        </pc:sldMkLst>
      </pc:sldChg>
      <pc:sldChg chg="del">
        <pc:chgData name="Mack, Bryan K." userId="92a93583-f25d-4860-b0ee-f7c730e69429" providerId="ADAL" clId="{82C618AB-AB1A-4D2F-970F-7C10DF211837}" dt="2024-03-15T19:20:40.307" v="691" actId="47"/>
        <pc:sldMkLst>
          <pc:docMk/>
          <pc:sldMk cId="2487509286" sldId="33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D7BDBC9-78EE-4E5A-8754-839C1469890C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FC559BC-38A6-4178-A377-04A981F82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430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D144A6-2440-4F03-8BD4-2982E6CB37C4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AAF5A9-8F00-426F-AC86-461EC733A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377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AF5A9-8F00-426F-AC86-461EC733AB0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750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Source includes PCBU eliminated in Quantum – included within Source</a:t>
            </a:r>
          </a:p>
          <a:p>
            <a:endParaRPr lang="en-US"/>
          </a:p>
          <a:p>
            <a:r>
              <a:rPr lang="en-US"/>
              <a:t>Duplicated</a:t>
            </a:r>
            <a:r>
              <a:rPr lang="en-US" baseline="0"/>
              <a:t> in eUMB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AF5A9-8F00-426F-AC86-461EC733AB0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735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Defaults</a:t>
            </a:r>
            <a:r>
              <a:rPr lang="en-US" baseline="0"/>
              <a:t> to 0s</a:t>
            </a:r>
          </a:p>
          <a:p>
            <a:r>
              <a:rPr lang="en-US" baseline="0"/>
              <a:t>Use varies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AF5A9-8F00-426F-AC86-461EC733AB0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531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Remind them that Object is</a:t>
            </a:r>
            <a:r>
              <a:rPr lang="en-US" baseline="0"/>
              <a:t> today’s Account (4-digit ‘bucket’ for expenses)</a:t>
            </a:r>
          </a:p>
          <a:p>
            <a:r>
              <a:rPr lang="en-US" baseline="0"/>
              <a:t>For this example – requisitions – the Expenditure Type maps in from the Category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AF5A9-8F00-426F-AC86-461EC733AB0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468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Quantum Analytics replaces RAVEN</a:t>
            </a:r>
            <a:r>
              <a:rPr lang="en-US" baseline="0"/>
              <a:t> Financials Inquiry pages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AF5A9-8F00-426F-AC86-461EC733AB0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771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34380" y="1756398"/>
            <a:ext cx="6742760" cy="29872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29365" y="6320118"/>
            <a:ext cx="1201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9E4E94E8-CB7A-4001-840F-457558E7B85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A4024-9BE3-154F-A06D-CD2277C0E91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maryland.edu/quantum/chart-of-accounts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maryland.edu/media/umb/af/quantum/FunctionValues_110918.pdf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032718" y="4635060"/>
            <a:ext cx="10363200" cy="1306158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032718" y="4808482"/>
            <a:ext cx="10363200" cy="130615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Chart of Accounts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8220" y="2632965"/>
            <a:ext cx="10363200" cy="13620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7200">
                <a:solidFill>
                  <a:srgbClr val="00B050"/>
                </a:solidFill>
              </a:rPr>
              <a:t>NONSPON </a:t>
            </a:r>
            <a:br>
              <a:rPr lang="en-US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8107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40664" y="877824"/>
            <a:ext cx="108630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Remember that </a:t>
            </a:r>
            <a:r>
              <a:rPr lang="en-US" sz="2800" b="1">
                <a:solidFill>
                  <a:srgbClr val="00B050"/>
                </a:solidFill>
              </a:rPr>
              <a:t>NONSPON</a:t>
            </a:r>
            <a:r>
              <a:rPr lang="en-US" sz="2800"/>
              <a:t> transactions are recorded directly into the General Ledger</a:t>
            </a:r>
          </a:p>
          <a:p>
            <a:pPr lvl="1"/>
            <a:endParaRPr lang="en-US" sz="2800"/>
          </a:p>
          <a:p>
            <a:pPr lvl="1"/>
            <a:endParaRPr lang="en-US" sz="2800"/>
          </a:p>
          <a:p>
            <a:pPr marL="914400" lvl="1"/>
            <a:r>
              <a:rPr lang="en-US" sz="2800"/>
              <a:t>What does that mean?</a:t>
            </a:r>
          </a:p>
        </p:txBody>
      </p:sp>
      <p:pic>
        <p:nvPicPr>
          <p:cNvPr id="5" name="Picture 4" descr="Il pianeta dei Canali | Orme dell'Anima©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625" y="1944646"/>
            <a:ext cx="1066800" cy="1600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8992" y="4247977"/>
            <a:ext cx="101864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The transactions </a:t>
            </a:r>
            <a:r>
              <a:rPr lang="en-US" sz="2400" i="1"/>
              <a:t>include</a:t>
            </a:r>
            <a:r>
              <a:rPr lang="en-US" sz="2400"/>
              <a:t> the </a:t>
            </a:r>
            <a:r>
              <a:rPr lang="en-US" sz="2400" u="sng"/>
              <a:t>accounting values </a:t>
            </a:r>
            <a:r>
              <a:rPr lang="en-US" sz="2400"/>
              <a:t>that are used to record revenues, expenses, assets, liabilities, and net assets/equity.  </a:t>
            </a:r>
            <a:br>
              <a:rPr lang="en-US" sz="2400"/>
            </a:br>
            <a:br>
              <a:rPr lang="en-US" sz="2400"/>
            </a:br>
            <a:r>
              <a:rPr lang="en-US" sz="2400"/>
              <a:t>These </a:t>
            </a:r>
            <a:r>
              <a:rPr lang="en-US" sz="2400" u="sng"/>
              <a:t>accounting values </a:t>
            </a:r>
            <a:r>
              <a:rPr lang="en-US" sz="2400"/>
              <a:t>are defined in the </a:t>
            </a:r>
            <a:r>
              <a:rPr lang="en-US" sz="2400">
                <a:hlinkClick r:id="rId3"/>
              </a:rPr>
              <a:t>Chart of Accounts</a:t>
            </a:r>
            <a:r>
              <a:rPr lang="en-US" sz="2400"/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 rot="20160611">
            <a:off x="109728" y="359515"/>
            <a:ext cx="1298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</a:rPr>
              <a:t>NONSPON</a:t>
            </a:r>
          </a:p>
        </p:txBody>
      </p:sp>
    </p:spTree>
    <p:extLst>
      <p:ext uri="{BB962C8B-B14F-4D97-AF65-F5344CB8AC3E}">
        <p14:creationId xmlns:p14="http://schemas.microsoft.com/office/powerpoint/2010/main" val="24033982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Quantum Chart of Accounts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5657" y="2066192"/>
            <a:ext cx="10238199" cy="436121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000"/>
              <a:t> </a:t>
            </a:r>
            <a:endParaRPr lang="en-US" sz="4000"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75657" y="2066192"/>
            <a:ext cx="958683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When </a:t>
            </a:r>
            <a:r>
              <a:rPr lang="en-US" sz="4000">
                <a:solidFill>
                  <a:srgbClr val="00B050"/>
                </a:solidFill>
              </a:rPr>
              <a:t>NONSPON</a:t>
            </a:r>
            <a:r>
              <a:rPr lang="en-US" sz="4000"/>
              <a:t> transactions are entered, the desired Account Combo is selected. </a:t>
            </a:r>
          </a:p>
          <a:p>
            <a:endParaRPr lang="en-US" sz="4000"/>
          </a:p>
          <a:p>
            <a:r>
              <a:rPr lang="en-US" sz="4000"/>
              <a:t>The following slides describe each of the segments that make up the Account Combo.</a:t>
            </a:r>
          </a:p>
        </p:txBody>
      </p:sp>
      <p:sp>
        <p:nvSpPr>
          <p:cNvPr id="11" name="TextBox 10"/>
          <p:cNvSpPr txBox="1"/>
          <p:nvPr/>
        </p:nvSpPr>
        <p:spPr>
          <a:xfrm rot="20160611">
            <a:off x="109728" y="359515"/>
            <a:ext cx="1298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B050"/>
                </a:solidFill>
              </a:rPr>
              <a:t>NONSPON</a:t>
            </a:r>
          </a:p>
        </p:txBody>
      </p:sp>
    </p:spTree>
    <p:extLst>
      <p:ext uri="{BB962C8B-B14F-4D97-AF65-F5344CB8AC3E}">
        <p14:creationId xmlns:p14="http://schemas.microsoft.com/office/powerpoint/2010/main" val="12059237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Quantum Segment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2963" y="1932418"/>
            <a:ext cx="7173950" cy="2830886"/>
          </a:xfrm>
        </p:spPr>
        <p:txBody>
          <a:bodyPr numCol="2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b="1" dirty="0"/>
              <a:t>Object (4 characters)</a:t>
            </a:r>
          </a:p>
          <a:p>
            <a:pPr lvl="1">
              <a:lnSpc>
                <a:spcPct val="150000"/>
              </a:lnSpc>
            </a:pPr>
            <a:r>
              <a:rPr lang="en-US" i="1" dirty="0"/>
              <a:t>What</a:t>
            </a:r>
            <a:r>
              <a:rPr lang="en-US" dirty="0"/>
              <a:t> it is: </a:t>
            </a:r>
          </a:p>
          <a:p>
            <a:pPr marL="914400" lvl="2" indent="0">
              <a:buNone/>
            </a:pPr>
            <a:r>
              <a:rPr lang="en-US" dirty="0"/>
              <a:t>	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i="1" dirty="0"/>
          </a:p>
          <a:p>
            <a:pPr lvl="2"/>
            <a:endParaRPr lang="en-US" dirty="0"/>
          </a:p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300676" y="1319181"/>
            <a:ext cx="994083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4000" dirty="0"/>
              <a:t>  </a:t>
            </a:r>
            <a:r>
              <a:rPr lang="en-US" sz="4000" u="sng" dirty="0"/>
              <a:t>  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478509" y="4553116"/>
          <a:ext cx="9058615" cy="8040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6513">
                  <a:extLst>
                    <a:ext uri="{9D8B030D-6E8A-4147-A177-3AD203B41FA5}">
                      <a16:colId xmlns:a16="http://schemas.microsoft.com/office/drawing/2014/main" val="1894719900"/>
                    </a:ext>
                  </a:extLst>
                </a:gridCol>
                <a:gridCol w="1006513">
                  <a:extLst>
                    <a:ext uri="{9D8B030D-6E8A-4147-A177-3AD203B41FA5}">
                      <a16:colId xmlns:a16="http://schemas.microsoft.com/office/drawing/2014/main" val="4293185661"/>
                    </a:ext>
                  </a:extLst>
                </a:gridCol>
                <a:gridCol w="1289760">
                  <a:extLst>
                    <a:ext uri="{9D8B030D-6E8A-4147-A177-3AD203B41FA5}">
                      <a16:colId xmlns:a16="http://schemas.microsoft.com/office/drawing/2014/main" val="2428631896"/>
                    </a:ext>
                  </a:extLst>
                </a:gridCol>
                <a:gridCol w="895610">
                  <a:extLst>
                    <a:ext uri="{9D8B030D-6E8A-4147-A177-3AD203B41FA5}">
                      <a16:colId xmlns:a16="http://schemas.microsoft.com/office/drawing/2014/main" val="3661490499"/>
                    </a:ext>
                  </a:extLst>
                </a:gridCol>
                <a:gridCol w="1133001">
                  <a:extLst>
                    <a:ext uri="{9D8B030D-6E8A-4147-A177-3AD203B41FA5}">
                      <a16:colId xmlns:a16="http://schemas.microsoft.com/office/drawing/2014/main" val="2111741793"/>
                    </a:ext>
                  </a:extLst>
                </a:gridCol>
                <a:gridCol w="981935">
                  <a:extLst>
                    <a:ext uri="{9D8B030D-6E8A-4147-A177-3AD203B41FA5}">
                      <a16:colId xmlns:a16="http://schemas.microsoft.com/office/drawing/2014/main" val="789614507"/>
                    </a:ext>
                  </a:extLst>
                </a:gridCol>
                <a:gridCol w="732257">
                  <a:extLst>
                    <a:ext uri="{9D8B030D-6E8A-4147-A177-3AD203B41FA5}">
                      <a16:colId xmlns:a16="http://schemas.microsoft.com/office/drawing/2014/main" val="2698534681"/>
                    </a:ext>
                  </a:extLst>
                </a:gridCol>
                <a:gridCol w="1006513">
                  <a:extLst>
                    <a:ext uri="{9D8B030D-6E8A-4147-A177-3AD203B41FA5}">
                      <a16:colId xmlns:a16="http://schemas.microsoft.com/office/drawing/2014/main" val="4124172561"/>
                    </a:ext>
                  </a:extLst>
                </a:gridCol>
                <a:gridCol w="1006513">
                  <a:extLst>
                    <a:ext uri="{9D8B030D-6E8A-4147-A177-3AD203B41FA5}">
                      <a16:colId xmlns:a16="http://schemas.microsoft.com/office/drawing/2014/main" val="3609369694"/>
                    </a:ext>
                  </a:extLst>
                </a:gridCol>
              </a:tblGrid>
              <a:tr h="40201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Object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Organization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Activity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Purpose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Function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Unit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Future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Interfund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0271424"/>
                  </a:ext>
                </a:extLst>
              </a:tr>
              <a:tr h="402013"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xxxx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xxx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xxxxxxxx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xxxxxx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xxxxxxxx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xxx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xx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xxxxx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xxx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3506511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1478509" y="4567739"/>
            <a:ext cx="991574" cy="8040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560598" y="3225735"/>
            <a:ext cx="4153659" cy="2278966"/>
          </a:xfrm>
          <a:prstGeom prst="rect">
            <a:avLst/>
          </a:prstGeom>
          <a:noFill/>
        </p:spPr>
        <p:txBody>
          <a:bodyPr wrap="square" numCol="2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Revenue</a:t>
            </a:r>
            <a:endParaRPr lang="en-US" sz="28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Expense</a:t>
            </a:r>
            <a:endParaRPr lang="en-US" sz="2800" dirty="0">
              <a:cs typeface="Calibri"/>
            </a:endParaRPr>
          </a:p>
          <a:p>
            <a:r>
              <a:rPr lang="en-US" sz="2800" dirty="0"/>
              <a:t>  </a:t>
            </a:r>
          </a:p>
          <a:p>
            <a:endParaRPr lang="en-US" sz="2800" dirty="0"/>
          </a:p>
          <a:p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Assets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Liabilities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Net Assets </a:t>
            </a:r>
          </a:p>
        </p:txBody>
      </p:sp>
      <p:sp>
        <p:nvSpPr>
          <p:cNvPr id="9" name="TextBox 8"/>
          <p:cNvSpPr txBox="1"/>
          <p:nvPr/>
        </p:nvSpPr>
        <p:spPr>
          <a:xfrm rot="20160611">
            <a:off x="109728" y="359515"/>
            <a:ext cx="1298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B050"/>
                </a:solidFill>
              </a:rPr>
              <a:t>NONSPON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008399" y="5658741"/>
            <a:ext cx="1109058" cy="736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8941" y="5504701"/>
            <a:ext cx="1159674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82880" y="4567739"/>
            <a:ext cx="1161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Quantum:</a:t>
            </a:r>
          </a:p>
        </p:txBody>
      </p:sp>
    </p:spTree>
    <p:extLst>
      <p:ext uri="{BB962C8B-B14F-4D97-AF65-F5344CB8AC3E}">
        <p14:creationId xmlns:p14="http://schemas.microsoft.com/office/powerpoint/2010/main" val="29117237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Quantum Segment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4000" b="1" u="sng" dirty="0"/>
          </a:p>
          <a:p>
            <a:pPr marL="0" indent="0">
              <a:buNone/>
            </a:pPr>
            <a:r>
              <a:rPr lang="en-US" b="1" dirty="0"/>
              <a:t>Source (3 characters)</a:t>
            </a:r>
          </a:p>
          <a:p>
            <a:pPr lvl="1"/>
            <a:r>
              <a:rPr lang="en-US" dirty="0"/>
              <a:t>Groups transactions according to how they are funded</a:t>
            </a:r>
          </a:p>
          <a:p>
            <a:pPr lvl="2"/>
            <a:r>
              <a:rPr lang="en-US" dirty="0"/>
              <a:t>Identifies source of funds</a:t>
            </a:r>
          </a:p>
          <a:p>
            <a:pPr lvl="2"/>
            <a:r>
              <a:rPr lang="en-US" dirty="0"/>
              <a:t>Example: State, Revolving, Auxiliary</a:t>
            </a:r>
          </a:p>
          <a:p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591571" y="4597400"/>
          <a:ext cx="9102057" cy="7921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1340">
                  <a:extLst>
                    <a:ext uri="{9D8B030D-6E8A-4147-A177-3AD203B41FA5}">
                      <a16:colId xmlns:a16="http://schemas.microsoft.com/office/drawing/2014/main" val="1894719900"/>
                    </a:ext>
                  </a:extLst>
                </a:gridCol>
                <a:gridCol w="1011340">
                  <a:extLst>
                    <a:ext uri="{9D8B030D-6E8A-4147-A177-3AD203B41FA5}">
                      <a16:colId xmlns:a16="http://schemas.microsoft.com/office/drawing/2014/main" val="4293185661"/>
                    </a:ext>
                  </a:extLst>
                </a:gridCol>
                <a:gridCol w="1295947">
                  <a:extLst>
                    <a:ext uri="{9D8B030D-6E8A-4147-A177-3AD203B41FA5}">
                      <a16:colId xmlns:a16="http://schemas.microsoft.com/office/drawing/2014/main" val="2428631896"/>
                    </a:ext>
                  </a:extLst>
                </a:gridCol>
                <a:gridCol w="899905">
                  <a:extLst>
                    <a:ext uri="{9D8B030D-6E8A-4147-A177-3AD203B41FA5}">
                      <a16:colId xmlns:a16="http://schemas.microsoft.com/office/drawing/2014/main" val="3661490499"/>
                    </a:ext>
                  </a:extLst>
                </a:gridCol>
                <a:gridCol w="1138435">
                  <a:extLst>
                    <a:ext uri="{9D8B030D-6E8A-4147-A177-3AD203B41FA5}">
                      <a16:colId xmlns:a16="http://schemas.microsoft.com/office/drawing/2014/main" val="2111741793"/>
                    </a:ext>
                  </a:extLst>
                </a:gridCol>
                <a:gridCol w="986642">
                  <a:extLst>
                    <a:ext uri="{9D8B030D-6E8A-4147-A177-3AD203B41FA5}">
                      <a16:colId xmlns:a16="http://schemas.microsoft.com/office/drawing/2014/main" val="789614507"/>
                    </a:ext>
                  </a:extLst>
                </a:gridCol>
                <a:gridCol w="735768">
                  <a:extLst>
                    <a:ext uri="{9D8B030D-6E8A-4147-A177-3AD203B41FA5}">
                      <a16:colId xmlns:a16="http://schemas.microsoft.com/office/drawing/2014/main" val="2698534681"/>
                    </a:ext>
                  </a:extLst>
                </a:gridCol>
                <a:gridCol w="1011340">
                  <a:extLst>
                    <a:ext uri="{9D8B030D-6E8A-4147-A177-3AD203B41FA5}">
                      <a16:colId xmlns:a16="http://schemas.microsoft.com/office/drawing/2014/main" val="4124172561"/>
                    </a:ext>
                  </a:extLst>
                </a:gridCol>
                <a:gridCol w="1011340">
                  <a:extLst>
                    <a:ext uri="{9D8B030D-6E8A-4147-A177-3AD203B41FA5}">
                      <a16:colId xmlns:a16="http://schemas.microsoft.com/office/drawing/2014/main" val="3609369694"/>
                    </a:ext>
                  </a:extLst>
                </a:gridCol>
              </a:tblGrid>
              <a:tr h="39608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Object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Organization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Purpose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Function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Unit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Future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Interfund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0271424"/>
                  </a:ext>
                </a:extLst>
              </a:tr>
              <a:tr h="396082"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xxxx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xxx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xxxxxxxx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xxxxxx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xxxxxxxx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xxx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xx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xxxxx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xxx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3506511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2594705" y="4597400"/>
            <a:ext cx="1006672" cy="7921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 rot="20160611">
            <a:off x="109728" y="374904"/>
            <a:ext cx="1298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B050"/>
                </a:solidFill>
              </a:rPr>
              <a:t>NONSPON</a:t>
            </a:r>
          </a:p>
        </p:txBody>
      </p:sp>
      <p:sp>
        <p:nvSpPr>
          <p:cNvPr id="9" name="Rectangle 8"/>
          <p:cNvSpPr/>
          <p:nvPr/>
        </p:nvSpPr>
        <p:spPr>
          <a:xfrm>
            <a:off x="6974345" y="5638227"/>
            <a:ext cx="1045924" cy="736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268941" y="5504701"/>
            <a:ext cx="1159674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82880" y="4567739"/>
            <a:ext cx="1161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Quantum:</a:t>
            </a:r>
          </a:p>
        </p:txBody>
      </p:sp>
    </p:spTree>
    <p:extLst>
      <p:ext uri="{BB962C8B-B14F-4D97-AF65-F5344CB8AC3E}">
        <p14:creationId xmlns:p14="http://schemas.microsoft.com/office/powerpoint/2010/main" val="2767708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Quantum Segment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9366" y="1600201"/>
            <a:ext cx="949870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  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887370" y="4494783"/>
          <a:ext cx="8980499" cy="806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7833">
                  <a:extLst>
                    <a:ext uri="{9D8B030D-6E8A-4147-A177-3AD203B41FA5}">
                      <a16:colId xmlns:a16="http://schemas.microsoft.com/office/drawing/2014/main" val="1894719900"/>
                    </a:ext>
                  </a:extLst>
                </a:gridCol>
                <a:gridCol w="997833">
                  <a:extLst>
                    <a:ext uri="{9D8B030D-6E8A-4147-A177-3AD203B41FA5}">
                      <a16:colId xmlns:a16="http://schemas.microsoft.com/office/drawing/2014/main" val="4293185661"/>
                    </a:ext>
                  </a:extLst>
                </a:gridCol>
                <a:gridCol w="1278639">
                  <a:extLst>
                    <a:ext uri="{9D8B030D-6E8A-4147-A177-3AD203B41FA5}">
                      <a16:colId xmlns:a16="http://schemas.microsoft.com/office/drawing/2014/main" val="2428631896"/>
                    </a:ext>
                  </a:extLst>
                </a:gridCol>
                <a:gridCol w="887887">
                  <a:extLst>
                    <a:ext uri="{9D8B030D-6E8A-4147-A177-3AD203B41FA5}">
                      <a16:colId xmlns:a16="http://schemas.microsoft.com/office/drawing/2014/main" val="3661490499"/>
                    </a:ext>
                  </a:extLst>
                </a:gridCol>
                <a:gridCol w="1123231">
                  <a:extLst>
                    <a:ext uri="{9D8B030D-6E8A-4147-A177-3AD203B41FA5}">
                      <a16:colId xmlns:a16="http://schemas.microsoft.com/office/drawing/2014/main" val="2111741793"/>
                    </a:ext>
                  </a:extLst>
                </a:gridCol>
                <a:gridCol w="973468">
                  <a:extLst>
                    <a:ext uri="{9D8B030D-6E8A-4147-A177-3AD203B41FA5}">
                      <a16:colId xmlns:a16="http://schemas.microsoft.com/office/drawing/2014/main" val="789614507"/>
                    </a:ext>
                  </a:extLst>
                </a:gridCol>
                <a:gridCol w="725942">
                  <a:extLst>
                    <a:ext uri="{9D8B030D-6E8A-4147-A177-3AD203B41FA5}">
                      <a16:colId xmlns:a16="http://schemas.microsoft.com/office/drawing/2014/main" val="2698534681"/>
                    </a:ext>
                  </a:extLst>
                </a:gridCol>
                <a:gridCol w="997833">
                  <a:extLst>
                    <a:ext uri="{9D8B030D-6E8A-4147-A177-3AD203B41FA5}">
                      <a16:colId xmlns:a16="http://schemas.microsoft.com/office/drawing/2014/main" val="4124172561"/>
                    </a:ext>
                  </a:extLst>
                </a:gridCol>
                <a:gridCol w="997833">
                  <a:extLst>
                    <a:ext uri="{9D8B030D-6E8A-4147-A177-3AD203B41FA5}">
                      <a16:colId xmlns:a16="http://schemas.microsoft.com/office/drawing/2014/main" val="3609369694"/>
                    </a:ext>
                  </a:extLst>
                </a:gridCol>
              </a:tblGrid>
              <a:tr h="40346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Object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Organization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Activity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Purpose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Function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Unit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Future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Interfund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0271424"/>
                  </a:ext>
                </a:extLst>
              </a:tr>
              <a:tr h="403460"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xxxx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xxx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xxxxxxxx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xxxxxx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xxxxxxxx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xxx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xx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xxxxx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xxx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3506511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3864329" y="4494785"/>
            <a:ext cx="1284792" cy="8069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435608" y="2328296"/>
            <a:ext cx="9748207" cy="1751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b="1" dirty="0"/>
              <a:t>Org (8 characters)</a:t>
            </a:r>
          </a:p>
          <a:p>
            <a:pPr lvl="1"/>
            <a:r>
              <a:rPr lang="en-US" dirty="0"/>
              <a:t>Indicates a specialized functional area within UMB, usually a department.</a:t>
            </a:r>
          </a:p>
        </p:txBody>
      </p:sp>
      <p:sp>
        <p:nvSpPr>
          <p:cNvPr id="9" name="TextBox 8"/>
          <p:cNvSpPr txBox="1"/>
          <p:nvPr/>
        </p:nvSpPr>
        <p:spPr>
          <a:xfrm rot="20160611">
            <a:off x="109728" y="359515"/>
            <a:ext cx="1298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B050"/>
                </a:solidFill>
              </a:rPr>
              <a:t>NONSPON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4159947" y="5618486"/>
            <a:ext cx="1484026" cy="7643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268941" y="5504701"/>
            <a:ext cx="1159674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82880" y="4567739"/>
            <a:ext cx="1161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Quantum:</a:t>
            </a:r>
          </a:p>
        </p:txBody>
      </p:sp>
    </p:spTree>
    <p:extLst>
      <p:ext uri="{BB962C8B-B14F-4D97-AF65-F5344CB8AC3E}">
        <p14:creationId xmlns:p14="http://schemas.microsoft.com/office/powerpoint/2010/main" val="26975604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Quantum Segment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09600" y="1489840"/>
            <a:ext cx="10972800" cy="41391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b="1" dirty="0"/>
              <a:t>Activity (6 characters) </a:t>
            </a:r>
          </a:p>
          <a:p>
            <a:pPr lvl="1"/>
            <a:r>
              <a:rPr lang="en-US" dirty="0"/>
              <a:t>Defined by University/ School/ Department</a:t>
            </a:r>
          </a:p>
          <a:p>
            <a:pPr lvl="1"/>
            <a:r>
              <a:rPr lang="en-US" dirty="0"/>
              <a:t>Used to segregate and/or aggregate different activities for budget or other tracking purposes when they fall within a unique combination of Source, Org, and Function</a:t>
            </a:r>
            <a:endParaRPr lang="en-US" dirty="0">
              <a:cs typeface="Calibri"/>
            </a:endParaRPr>
          </a:p>
          <a:p>
            <a:pPr lvl="1"/>
            <a:r>
              <a:rPr lang="en-US" dirty="0"/>
              <a:t>May be prescribed at the Dean/VP level</a:t>
            </a:r>
          </a:p>
          <a:p>
            <a:pPr lvl="1"/>
            <a:r>
              <a:rPr lang="en-US" dirty="0"/>
              <a:t>Use for Activity may vary</a:t>
            </a:r>
          </a:p>
          <a:p>
            <a:pPr lvl="1"/>
            <a:r>
              <a:rPr lang="en-US" dirty="0"/>
              <a:t>Default is 000000 if not defined  </a:t>
            </a:r>
          </a:p>
          <a:p>
            <a:pPr marL="457200" lvl="1" indent="0">
              <a:buNone/>
            </a:pPr>
            <a:endParaRPr lang="en-US" dirty="0">
              <a:solidFill>
                <a:srgbClr val="FF0000"/>
              </a:solidFill>
              <a:cs typeface="Calibri"/>
            </a:endParaRPr>
          </a:p>
          <a:p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7835113"/>
              </p:ext>
            </p:extLst>
          </p:nvPr>
        </p:nvGraphicFramePr>
        <p:xfrm>
          <a:off x="1954826" y="5701145"/>
          <a:ext cx="8129952" cy="60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3328">
                  <a:extLst>
                    <a:ext uri="{9D8B030D-6E8A-4147-A177-3AD203B41FA5}">
                      <a16:colId xmlns:a16="http://schemas.microsoft.com/office/drawing/2014/main" val="1894719900"/>
                    </a:ext>
                  </a:extLst>
                </a:gridCol>
                <a:gridCol w="903328">
                  <a:extLst>
                    <a:ext uri="{9D8B030D-6E8A-4147-A177-3AD203B41FA5}">
                      <a16:colId xmlns:a16="http://schemas.microsoft.com/office/drawing/2014/main" val="4293185661"/>
                    </a:ext>
                  </a:extLst>
                </a:gridCol>
                <a:gridCol w="1157538">
                  <a:extLst>
                    <a:ext uri="{9D8B030D-6E8A-4147-A177-3AD203B41FA5}">
                      <a16:colId xmlns:a16="http://schemas.microsoft.com/office/drawing/2014/main" val="2428631896"/>
                    </a:ext>
                  </a:extLst>
                </a:gridCol>
                <a:gridCol w="803795">
                  <a:extLst>
                    <a:ext uri="{9D8B030D-6E8A-4147-A177-3AD203B41FA5}">
                      <a16:colId xmlns:a16="http://schemas.microsoft.com/office/drawing/2014/main" val="3661490499"/>
                    </a:ext>
                  </a:extLst>
                </a:gridCol>
                <a:gridCol w="1016849">
                  <a:extLst>
                    <a:ext uri="{9D8B030D-6E8A-4147-A177-3AD203B41FA5}">
                      <a16:colId xmlns:a16="http://schemas.microsoft.com/office/drawing/2014/main" val="2111741793"/>
                    </a:ext>
                  </a:extLst>
                </a:gridCol>
                <a:gridCol w="881270">
                  <a:extLst>
                    <a:ext uri="{9D8B030D-6E8A-4147-A177-3AD203B41FA5}">
                      <a16:colId xmlns:a16="http://schemas.microsoft.com/office/drawing/2014/main" val="789614507"/>
                    </a:ext>
                  </a:extLst>
                </a:gridCol>
                <a:gridCol w="657188">
                  <a:extLst>
                    <a:ext uri="{9D8B030D-6E8A-4147-A177-3AD203B41FA5}">
                      <a16:colId xmlns:a16="http://schemas.microsoft.com/office/drawing/2014/main" val="2698534681"/>
                    </a:ext>
                  </a:extLst>
                </a:gridCol>
                <a:gridCol w="903328">
                  <a:extLst>
                    <a:ext uri="{9D8B030D-6E8A-4147-A177-3AD203B41FA5}">
                      <a16:colId xmlns:a16="http://schemas.microsoft.com/office/drawing/2014/main" val="4124172561"/>
                    </a:ext>
                  </a:extLst>
                </a:gridCol>
                <a:gridCol w="903328">
                  <a:extLst>
                    <a:ext uri="{9D8B030D-6E8A-4147-A177-3AD203B41FA5}">
                      <a16:colId xmlns:a16="http://schemas.microsoft.com/office/drawing/2014/main" val="3609369694"/>
                    </a:ext>
                  </a:extLst>
                </a:gridCol>
              </a:tblGrid>
              <a:tr h="272162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Object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Organization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Activity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Purpose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Function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Unit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Future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Interfund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0271424"/>
                  </a:ext>
                </a:extLst>
              </a:tr>
              <a:tr h="272162"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xxxx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xxx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xxxxxxxx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xxxxxx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xxxxxxxx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xxx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xx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xxxxx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xxx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3506511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4908073" y="5701145"/>
            <a:ext cx="826477" cy="609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20160611">
            <a:off x="109728" y="359515"/>
            <a:ext cx="1298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B050"/>
                </a:solidFill>
              </a:rPr>
              <a:t>NONSPON</a:t>
            </a:r>
          </a:p>
        </p:txBody>
      </p:sp>
    </p:spTree>
    <p:extLst>
      <p:ext uri="{BB962C8B-B14F-4D97-AF65-F5344CB8AC3E}">
        <p14:creationId xmlns:p14="http://schemas.microsoft.com/office/powerpoint/2010/main" val="11269954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NEW – Quantum Segment</a:t>
            </a:r>
          </a:p>
        </p:txBody>
      </p:sp>
      <p:sp>
        <p:nvSpPr>
          <p:cNvPr id="7" name="Content Placeholder 2"/>
          <p:cNvSpPr txBox="1">
            <a:spLocks noGrp="1"/>
          </p:cNvSpPr>
          <p:nvPr>
            <p:ph idx="1"/>
          </p:nvPr>
        </p:nvSpPr>
        <p:spPr>
          <a:xfrm>
            <a:off x="609599" y="1793632"/>
            <a:ext cx="10972800" cy="384223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b="1" dirty="0"/>
              <a:t>Purpose (8 characters)</a:t>
            </a:r>
          </a:p>
          <a:p>
            <a:pPr lvl="1"/>
            <a:r>
              <a:rPr lang="en-US" dirty="0"/>
              <a:t>Defined by University/ School/ Department</a:t>
            </a:r>
          </a:p>
          <a:p>
            <a:pPr lvl="1"/>
            <a:r>
              <a:rPr lang="en-US" dirty="0"/>
              <a:t>Used to segregate and/or aggregate different activities for budget or other tracking purposes when they fall within a unique combination of Source, Org, and Function</a:t>
            </a:r>
            <a:endParaRPr lang="en-US" dirty="0">
              <a:cs typeface="Calibri"/>
            </a:endParaRPr>
          </a:p>
          <a:p>
            <a:pPr lvl="1"/>
            <a:r>
              <a:rPr lang="en-US" dirty="0"/>
              <a:t>May be prescribed at the University level </a:t>
            </a:r>
          </a:p>
          <a:p>
            <a:pPr lvl="1"/>
            <a:r>
              <a:rPr lang="en-US" dirty="0">
                <a:cs typeface="Calibri"/>
              </a:rPr>
              <a:t>Use varies</a:t>
            </a:r>
          </a:p>
          <a:p>
            <a:pPr lvl="1"/>
            <a:r>
              <a:rPr lang="en-US" dirty="0">
                <a:cs typeface="Calibri"/>
              </a:rPr>
              <a:t>Default is 00000000 if not defined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7835113"/>
              </p:ext>
            </p:extLst>
          </p:nvPr>
        </p:nvGraphicFramePr>
        <p:xfrm>
          <a:off x="1954826" y="5701145"/>
          <a:ext cx="8129952" cy="60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3328">
                  <a:extLst>
                    <a:ext uri="{9D8B030D-6E8A-4147-A177-3AD203B41FA5}">
                      <a16:colId xmlns:a16="http://schemas.microsoft.com/office/drawing/2014/main" val="1894719900"/>
                    </a:ext>
                  </a:extLst>
                </a:gridCol>
                <a:gridCol w="903328">
                  <a:extLst>
                    <a:ext uri="{9D8B030D-6E8A-4147-A177-3AD203B41FA5}">
                      <a16:colId xmlns:a16="http://schemas.microsoft.com/office/drawing/2014/main" val="4293185661"/>
                    </a:ext>
                  </a:extLst>
                </a:gridCol>
                <a:gridCol w="1157538">
                  <a:extLst>
                    <a:ext uri="{9D8B030D-6E8A-4147-A177-3AD203B41FA5}">
                      <a16:colId xmlns:a16="http://schemas.microsoft.com/office/drawing/2014/main" val="2428631896"/>
                    </a:ext>
                  </a:extLst>
                </a:gridCol>
                <a:gridCol w="803795">
                  <a:extLst>
                    <a:ext uri="{9D8B030D-6E8A-4147-A177-3AD203B41FA5}">
                      <a16:colId xmlns:a16="http://schemas.microsoft.com/office/drawing/2014/main" val="3661490499"/>
                    </a:ext>
                  </a:extLst>
                </a:gridCol>
                <a:gridCol w="1016849">
                  <a:extLst>
                    <a:ext uri="{9D8B030D-6E8A-4147-A177-3AD203B41FA5}">
                      <a16:colId xmlns:a16="http://schemas.microsoft.com/office/drawing/2014/main" val="2111741793"/>
                    </a:ext>
                  </a:extLst>
                </a:gridCol>
                <a:gridCol w="881270">
                  <a:extLst>
                    <a:ext uri="{9D8B030D-6E8A-4147-A177-3AD203B41FA5}">
                      <a16:colId xmlns:a16="http://schemas.microsoft.com/office/drawing/2014/main" val="789614507"/>
                    </a:ext>
                  </a:extLst>
                </a:gridCol>
                <a:gridCol w="657188">
                  <a:extLst>
                    <a:ext uri="{9D8B030D-6E8A-4147-A177-3AD203B41FA5}">
                      <a16:colId xmlns:a16="http://schemas.microsoft.com/office/drawing/2014/main" val="2698534681"/>
                    </a:ext>
                  </a:extLst>
                </a:gridCol>
                <a:gridCol w="903328">
                  <a:extLst>
                    <a:ext uri="{9D8B030D-6E8A-4147-A177-3AD203B41FA5}">
                      <a16:colId xmlns:a16="http://schemas.microsoft.com/office/drawing/2014/main" val="4124172561"/>
                    </a:ext>
                  </a:extLst>
                </a:gridCol>
                <a:gridCol w="903328">
                  <a:extLst>
                    <a:ext uri="{9D8B030D-6E8A-4147-A177-3AD203B41FA5}">
                      <a16:colId xmlns:a16="http://schemas.microsoft.com/office/drawing/2014/main" val="3609369694"/>
                    </a:ext>
                  </a:extLst>
                </a:gridCol>
              </a:tblGrid>
              <a:tr h="272162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Object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Organization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Activity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Purpose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Function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Unit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Future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Interfund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0271424"/>
                  </a:ext>
                </a:extLst>
              </a:tr>
              <a:tr h="272162"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xxxx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xxx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xxxxxxxx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xxxxxx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xxxxxxxx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xxx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xx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xxxxx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xxx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3506511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5723068" y="5701145"/>
            <a:ext cx="1020735" cy="609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20160611">
            <a:off x="109728" y="359515"/>
            <a:ext cx="1298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B050"/>
                </a:solidFill>
              </a:rPr>
              <a:t>NONSPON</a:t>
            </a:r>
            <a:endParaRPr lang="en-US" b="1">
              <a:solidFill>
                <a:srgbClr val="00B05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26243" y="5701144"/>
            <a:ext cx="1011835" cy="6045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3840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Quantum Segment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8819" y="1357606"/>
            <a:ext cx="994083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  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449994" y="1966262"/>
            <a:ext cx="10080585" cy="3172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b="1" dirty="0"/>
              <a:t>Function (3 characters)</a:t>
            </a:r>
          </a:p>
          <a:p>
            <a:pPr lvl="1">
              <a:spcBef>
                <a:spcPts val="50"/>
              </a:spcBef>
            </a:pPr>
            <a:r>
              <a:rPr lang="en-US" sz="2400" dirty="0"/>
              <a:t>Group expenses (and related revenues) according to the purpose for which the costs are incurred.  </a:t>
            </a:r>
          </a:p>
          <a:p>
            <a:pPr lvl="2">
              <a:spcBef>
                <a:spcPts val="50"/>
              </a:spcBef>
            </a:pPr>
            <a:r>
              <a:rPr lang="en-US" sz="2200" dirty="0"/>
              <a:t>The classifications tell </a:t>
            </a:r>
            <a:r>
              <a:rPr lang="en-US" sz="2200" i="1" dirty="0"/>
              <a:t>why</a:t>
            </a:r>
            <a:r>
              <a:rPr lang="en-US" sz="2200" dirty="0"/>
              <a:t> an expense was incurred rather than </a:t>
            </a:r>
            <a:r>
              <a:rPr lang="en-US" sz="2200" i="1" dirty="0"/>
              <a:t>what</a:t>
            </a:r>
            <a:r>
              <a:rPr lang="en-US" sz="2200" dirty="0"/>
              <a:t> was purchased.  </a:t>
            </a:r>
          </a:p>
          <a:p>
            <a:pPr lvl="1">
              <a:spcBef>
                <a:spcPts val="50"/>
              </a:spcBef>
            </a:pPr>
            <a:r>
              <a:rPr lang="en-US" sz="2400" dirty="0"/>
              <a:t>Examples:  instruction, research, academic support</a:t>
            </a:r>
          </a:p>
          <a:p>
            <a:pPr lvl="1">
              <a:spcBef>
                <a:spcPts val="50"/>
              </a:spcBef>
            </a:pPr>
            <a:r>
              <a:rPr lang="en-US" sz="2400" dirty="0"/>
              <a:t>See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  <a:hlinkClick r:id="rId2"/>
              </a:rPr>
              <a:t>Function Definitions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1835390"/>
              </p:ext>
            </p:extLst>
          </p:nvPr>
        </p:nvGraphicFramePr>
        <p:xfrm>
          <a:off x="1649703" y="4789669"/>
          <a:ext cx="8129952" cy="60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3328">
                  <a:extLst>
                    <a:ext uri="{9D8B030D-6E8A-4147-A177-3AD203B41FA5}">
                      <a16:colId xmlns:a16="http://schemas.microsoft.com/office/drawing/2014/main" val="1894719900"/>
                    </a:ext>
                  </a:extLst>
                </a:gridCol>
                <a:gridCol w="903328">
                  <a:extLst>
                    <a:ext uri="{9D8B030D-6E8A-4147-A177-3AD203B41FA5}">
                      <a16:colId xmlns:a16="http://schemas.microsoft.com/office/drawing/2014/main" val="4293185661"/>
                    </a:ext>
                  </a:extLst>
                </a:gridCol>
                <a:gridCol w="1157538">
                  <a:extLst>
                    <a:ext uri="{9D8B030D-6E8A-4147-A177-3AD203B41FA5}">
                      <a16:colId xmlns:a16="http://schemas.microsoft.com/office/drawing/2014/main" val="2428631896"/>
                    </a:ext>
                  </a:extLst>
                </a:gridCol>
                <a:gridCol w="803795">
                  <a:extLst>
                    <a:ext uri="{9D8B030D-6E8A-4147-A177-3AD203B41FA5}">
                      <a16:colId xmlns:a16="http://schemas.microsoft.com/office/drawing/2014/main" val="3661490499"/>
                    </a:ext>
                  </a:extLst>
                </a:gridCol>
                <a:gridCol w="1016849">
                  <a:extLst>
                    <a:ext uri="{9D8B030D-6E8A-4147-A177-3AD203B41FA5}">
                      <a16:colId xmlns:a16="http://schemas.microsoft.com/office/drawing/2014/main" val="2111741793"/>
                    </a:ext>
                  </a:extLst>
                </a:gridCol>
                <a:gridCol w="881270">
                  <a:extLst>
                    <a:ext uri="{9D8B030D-6E8A-4147-A177-3AD203B41FA5}">
                      <a16:colId xmlns:a16="http://schemas.microsoft.com/office/drawing/2014/main" val="789614507"/>
                    </a:ext>
                  </a:extLst>
                </a:gridCol>
                <a:gridCol w="657188">
                  <a:extLst>
                    <a:ext uri="{9D8B030D-6E8A-4147-A177-3AD203B41FA5}">
                      <a16:colId xmlns:a16="http://schemas.microsoft.com/office/drawing/2014/main" val="2698534681"/>
                    </a:ext>
                  </a:extLst>
                </a:gridCol>
                <a:gridCol w="903328">
                  <a:extLst>
                    <a:ext uri="{9D8B030D-6E8A-4147-A177-3AD203B41FA5}">
                      <a16:colId xmlns:a16="http://schemas.microsoft.com/office/drawing/2014/main" val="4124172561"/>
                    </a:ext>
                  </a:extLst>
                </a:gridCol>
                <a:gridCol w="903328">
                  <a:extLst>
                    <a:ext uri="{9D8B030D-6E8A-4147-A177-3AD203B41FA5}">
                      <a16:colId xmlns:a16="http://schemas.microsoft.com/office/drawing/2014/main" val="3609369694"/>
                    </a:ext>
                  </a:extLst>
                </a:gridCol>
              </a:tblGrid>
              <a:tr h="27216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Object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Organization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Purpose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Function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Unit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Future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Interfund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0271424"/>
                  </a:ext>
                </a:extLst>
              </a:tr>
              <a:tr h="272162"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xxxx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xxx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xxxxxxxx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xxxxxx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xxxxxxxx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xxx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xx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xxxxx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xxx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35065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 rot="20160611">
            <a:off x="109728" y="374904"/>
            <a:ext cx="1298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B050"/>
                </a:solidFill>
              </a:rPr>
              <a:t>NONSPON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423784" y="4815863"/>
            <a:ext cx="909788" cy="6045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215153" y="5502644"/>
            <a:ext cx="1159674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49477" y="4815863"/>
            <a:ext cx="1161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Quantum:</a:t>
            </a:r>
          </a:p>
        </p:txBody>
      </p:sp>
    </p:spTree>
    <p:extLst>
      <p:ext uri="{BB962C8B-B14F-4D97-AF65-F5344CB8AC3E}">
        <p14:creationId xmlns:p14="http://schemas.microsoft.com/office/powerpoint/2010/main" val="42632965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Quantum Segment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27125" y="1579438"/>
            <a:ext cx="10972800" cy="28092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b="1" dirty="0"/>
              <a:t>Unit (2 characters)</a:t>
            </a:r>
          </a:p>
          <a:p>
            <a:pPr lvl="1"/>
            <a:r>
              <a:rPr lang="en-US" dirty="0"/>
              <a:t>Represents the entity that is required to issue a separate set of financial statement</a:t>
            </a:r>
          </a:p>
          <a:p>
            <a:pPr lvl="1"/>
            <a:r>
              <a:rPr lang="en-US" dirty="0"/>
              <a:t>Currently not in use – value is always 00</a:t>
            </a:r>
          </a:p>
          <a:p>
            <a:pPr marL="914400" lvl="2" indent="0">
              <a:buNone/>
            </a:pP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8949951"/>
              </p:ext>
            </p:extLst>
          </p:nvPr>
        </p:nvGraphicFramePr>
        <p:xfrm>
          <a:off x="1746353" y="4398669"/>
          <a:ext cx="8491978" cy="8316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3553">
                  <a:extLst>
                    <a:ext uri="{9D8B030D-6E8A-4147-A177-3AD203B41FA5}">
                      <a16:colId xmlns:a16="http://schemas.microsoft.com/office/drawing/2014/main" val="1894719900"/>
                    </a:ext>
                  </a:extLst>
                </a:gridCol>
                <a:gridCol w="943553">
                  <a:extLst>
                    <a:ext uri="{9D8B030D-6E8A-4147-A177-3AD203B41FA5}">
                      <a16:colId xmlns:a16="http://schemas.microsoft.com/office/drawing/2014/main" val="4293185661"/>
                    </a:ext>
                  </a:extLst>
                </a:gridCol>
                <a:gridCol w="1209083">
                  <a:extLst>
                    <a:ext uri="{9D8B030D-6E8A-4147-A177-3AD203B41FA5}">
                      <a16:colId xmlns:a16="http://schemas.microsoft.com/office/drawing/2014/main" val="2428631896"/>
                    </a:ext>
                  </a:extLst>
                </a:gridCol>
                <a:gridCol w="839588">
                  <a:extLst>
                    <a:ext uri="{9D8B030D-6E8A-4147-A177-3AD203B41FA5}">
                      <a16:colId xmlns:a16="http://schemas.microsoft.com/office/drawing/2014/main" val="3661490499"/>
                    </a:ext>
                  </a:extLst>
                </a:gridCol>
                <a:gridCol w="1062129">
                  <a:extLst>
                    <a:ext uri="{9D8B030D-6E8A-4147-A177-3AD203B41FA5}">
                      <a16:colId xmlns:a16="http://schemas.microsoft.com/office/drawing/2014/main" val="2111741793"/>
                    </a:ext>
                  </a:extLst>
                </a:gridCol>
                <a:gridCol w="920513">
                  <a:extLst>
                    <a:ext uri="{9D8B030D-6E8A-4147-A177-3AD203B41FA5}">
                      <a16:colId xmlns:a16="http://schemas.microsoft.com/office/drawing/2014/main" val="789614507"/>
                    </a:ext>
                  </a:extLst>
                </a:gridCol>
                <a:gridCol w="686453">
                  <a:extLst>
                    <a:ext uri="{9D8B030D-6E8A-4147-A177-3AD203B41FA5}">
                      <a16:colId xmlns:a16="http://schemas.microsoft.com/office/drawing/2014/main" val="2698534681"/>
                    </a:ext>
                  </a:extLst>
                </a:gridCol>
                <a:gridCol w="943553">
                  <a:extLst>
                    <a:ext uri="{9D8B030D-6E8A-4147-A177-3AD203B41FA5}">
                      <a16:colId xmlns:a16="http://schemas.microsoft.com/office/drawing/2014/main" val="4124172561"/>
                    </a:ext>
                  </a:extLst>
                </a:gridCol>
                <a:gridCol w="943553">
                  <a:extLst>
                    <a:ext uri="{9D8B030D-6E8A-4147-A177-3AD203B41FA5}">
                      <a16:colId xmlns:a16="http://schemas.microsoft.com/office/drawing/2014/main" val="3609369694"/>
                    </a:ext>
                  </a:extLst>
                </a:gridCol>
              </a:tblGrid>
              <a:tr h="41584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Object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Organization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Activity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Purpose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Function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Unit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Future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Interfund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0271424"/>
                  </a:ext>
                </a:extLst>
              </a:tr>
              <a:tr h="415844"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xxxx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xxx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xxxxxxxx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xxxxxx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xxxxxxxx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xxx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xx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xxxxx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xxx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3506511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7668715" y="4415422"/>
            <a:ext cx="682130" cy="8316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20160611">
            <a:off x="109728" y="359515"/>
            <a:ext cx="1298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B050"/>
                </a:solidFill>
              </a:rPr>
              <a:t>NONSPON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297628" y="5416583"/>
            <a:ext cx="1159674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78364" y="4445181"/>
            <a:ext cx="1161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Quantum:</a:t>
            </a:r>
          </a:p>
        </p:txBody>
      </p:sp>
    </p:spTree>
    <p:extLst>
      <p:ext uri="{BB962C8B-B14F-4D97-AF65-F5344CB8AC3E}">
        <p14:creationId xmlns:p14="http://schemas.microsoft.com/office/powerpoint/2010/main" val="885298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84250"/>
            <a:ext cx="10972800" cy="51485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High level overview of the Quantum project</a:t>
            </a:r>
          </a:p>
          <a:p>
            <a:r>
              <a:rPr lang="en-US" dirty="0"/>
              <a:t>Basic Review of Funding Structures – Key Concepts</a:t>
            </a:r>
          </a:p>
          <a:p>
            <a:r>
              <a:rPr lang="en-US" dirty="0"/>
              <a:t>Chart of Accounts</a:t>
            </a:r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PPM/ Sub-ledger</a:t>
            </a:r>
          </a:p>
          <a:p>
            <a:r>
              <a:rPr lang="en-US" dirty="0">
                <a:cs typeface="Calibri"/>
              </a:rPr>
              <a:t>Quantum Examples</a:t>
            </a:r>
          </a:p>
          <a:p>
            <a:pPr marL="457200" lvl="1" indent="0">
              <a:buNone/>
            </a:pP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23486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Quantum Segment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09600" y="1863969"/>
            <a:ext cx="10972800" cy="42621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b="1" dirty="0"/>
              <a:t>Future (5 characters)</a:t>
            </a:r>
          </a:p>
          <a:p>
            <a:pPr lvl="1"/>
            <a:r>
              <a:rPr lang="en-US" dirty="0"/>
              <a:t>Reserved for potential future functionality</a:t>
            </a:r>
          </a:p>
          <a:p>
            <a:pPr lvl="1"/>
            <a:r>
              <a:rPr lang="en-US" dirty="0"/>
              <a:t>Serves as a placeholder for now</a:t>
            </a:r>
          </a:p>
          <a:p>
            <a:pPr lvl="1"/>
            <a:r>
              <a:rPr lang="en-US" dirty="0"/>
              <a:t>Currently not in use – value is always 00000</a:t>
            </a:r>
          </a:p>
          <a:p>
            <a:pPr marL="914400" lvl="2" indent="0">
              <a:buNone/>
            </a:pPr>
            <a:endParaRPr lang="en-US" i="1" dirty="0"/>
          </a:p>
          <a:p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5733088"/>
              </p:ext>
            </p:extLst>
          </p:nvPr>
        </p:nvGraphicFramePr>
        <p:xfrm>
          <a:off x="1434454" y="4621276"/>
          <a:ext cx="8548535" cy="789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9837">
                  <a:extLst>
                    <a:ext uri="{9D8B030D-6E8A-4147-A177-3AD203B41FA5}">
                      <a16:colId xmlns:a16="http://schemas.microsoft.com/office/drawing/2014/main" val="1894719900"/>
                    </a:ext>
                  </a:extLst>
                </a:gridCol>
                <a:gridCol w="949837">
                  <a:extLst>
                    <a:ext uri="{9D8B030D-6E8A-4147-A177-3AD203B41FA5}">
                      <a16:colId xmlns:a16="http://schemas.microsoft.com/office/drawing/2014/main" val="4293185661"/>
                    </a:ext>
                  </a:extLst>
                </a:gridCol>
                <a:gridCol w="1217136">
                  <a:extLst>
                    <a:ext uri="{9D8B030D-6E8A-4147-A177-3AD203B41FA5}">
                      <a16:colId xmlns:a16="http://schemas.microsoft.com/office/drawing/2014/main" val="2428631896"/>
                    </a:ext>
                  </a:extLst>
                </a:gridCol>
                <a:gridCol w="845180">
                  <a:extLst>
                    <a:ext uri="{9D8B030D-6E8A-4147-A177-3AD203B41FA5}">
                      <a16:colId xmlns:a16="http://schemas.microsoft.com/office/drawing/2014/main" val="3661490499"/>
                    </a:ext>
                  </a:extLst>
                </a:gridCol>
                <a:gridCol w="1069203">
                  <a:extLst>
                    <a:ext uri="{9D8B030D-6E8A-4147-A177-3AD203B41FA5}">
                      <a16:colId xmlns:a16="http://schemas.microsoft.com/office/drawing/2014/main" val="2111741793"/>
                    </a:ext>
                  </a:extLst>
                </a:gridCol>
                <a:gridCol w="926644">
                  <a:extLst>
                    <a:ext uri="{9D8B030D-6E8A-4147-A177-3AD203B41FA5}">
                      <a16:colId xmlns:a16="http://schemas.microsoft.com/office/drawing/2014/main" val="789614507"/>
                    </a:ext>
                  </a:extLst>
                </a:gridCol>
                <a:gridCol w="691024">
                  <a:extLst>
                    <a:ext uri="{9D8B030D-6E8A-4147-A177-3AD203B41FA5}">
                      <a16:colId xmlns:a16="http://schemas.microsoft.com/office/drawing/2014/main" val="2698534681"/>
                    </a:ext>
                  </a:extLst>
                </a:gridCol>
                <a:gridCol w="949837">
                  <a:extLst>
                    <a:ext uri="{9D8B030D-6E8A-4147-A177-3AD203B41FA5}">
                      <a16:colId xmlns:a16="http://schemas.microsoft.com/office/drawing/2014/main" val="4124172561"/>
                    </a:ext>
                  </a:extLst>
                </a:gridCol>
                <a:gridCol w="949837">
                  <a:extLst>
                    <a:ext uri="{9D8B030D-6E8A-4147-A177-3AD203B41FA5}">
                      <a16:colId xmlns:a16="http://schemas.microsoft.com/office/drawing/2014/main" val="3609369694"/>
                    </a:ext>
                  </a:extLst>
                </a:gridCol>
              </a:tblGrid>
              <a:tr h="394855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Object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Organization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Activity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Purpose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Function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Unit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Future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Interfund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0271424"/>
                  </a:ext>
                </a:extLst>
              </a:tr>
              <a:tr h="394855"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xxxx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xxx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xxxxxxxx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xxxxxx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xxxxxxxx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xxx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xx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xxxxx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xxx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35065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 rot="20160611">
            <a:off x="109728" y="359515"/>
            <a:ext cx="1298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B050"/>
                </a:solidFill>
              </a:rPr>
              <a:t>NONSPON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78774" y="4621276"/>
            <a:ext cx="970961" cy="7897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497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eUMB </a:t>
            </a:r>
            <a:r>
              <a:rPr lang="en-US" b="1" err="1"/>
              <a:t>Chartfield</a:t>
            </a:r>
            <a:r>
              <a:rPr lang="en-US" b="1"/>
              <a:t> – Quantum Segment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09600" y="2013439"/>
            <a:ext cx="10972800" cy="41127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b="1" dirty="0" err="1"/>
              <a:t>Interfund</a:t>
            </a:r>
            <a:r>
              <a:rPr lang="en-US" b="1" dirty="0"/>
              <a:t> (3 characters)</a:t>
            </a:r>
          </a:p>
          <a:p>
            <a:pPr lvl="1"/>
            <a:r>
              <a:rPr lang="en-US" dirty="0"/>
              <a:t>Provides the offsetting transactions that are needed when activities cross Source so that Source can be the balancing segment</a:t>
            </a:r>
          </a:p>
          <a:p>
            <a:pPr lvl="1"/>
            <a:r>
              <a:rPr lang="en-US" dirty="0"/>
              <a:t>Currently not in use – value is always 000</a:t>
            </a:r>
          </a:p>
          <a:p>
            <a:pPr marL="457200" lvl="1" indent="0">
              <a:buNone/>
            </a:pPr>
            <a:endParaRPr lang="en-US" dirty="0"/>
          </a:p>
          <a:p>
            <a:pPr lvl="2"/>
            <a:endParaRPr lang="en-US" dirty="0"/>
          </a:p>
          <a:p>
            <a:pPr lvl="2"/>
            <a:endParaRPr lang="en-US" i="1" dirty="0"/>
          </a:p>
          <a:p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3279034"/>
              </p:ext>
            </p:extLst>
          </p:nvPr>
        </p:nvGraphicFramePr>
        <p:xfrm>
          <a:off x="1538146" y="4922933"/>
          <a:ext cx="8322291" cy="789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4699">
                  <a:extLst>
                    <a:ext uri="{9D8B030D-6E8A-4147-A177-3AD203B41FA5}">
                      <a16:colId xmlns:a16="http://schemas.microsoft.com/office/drawing/2014/main" val="1894719900"/>
                    </a:ext>
                  </a:extLst>
                </a:gridCol>
                <a:gridCol w="924699">
                  <a:extLst>
                    <a:ext uri="{9D8B030D-6E8A-4147-A177-3AD203B41FA5}">
                      <a16:colId xmlns:a16="http://schemas.microsoft.com/office/drawing/2014/main" val="4293185661"/>
                    </a:ext>
                  </a:extLst>
                </a:gridCol>
                <a:gridCol w="1184923">
                  <a:extLst>
                    <a:ext uri="{9D8B030D-6E8A-4147-A177-3AD203B41FA5}">
                      <a16:colId xmlns:a16="http://schemas.microsoft.com/office/drawing/2014/main" val="2428631896"/>
                    </a:ext>
                  </a:extLst>
                </a:gridCol>
                <a:gridCol w="822811">
                  <a:extLst>
                    <a:ext uri="{9D8B030D-6E8A-4147-A177-3AD203B41FA5}">
                      <a16:colId xmlns:a16="http://schemas.microsoft.com/office/drawing/2014/main" val="3661490499"/>
                    </a:ext>
                  </a:extLst>
                </a:gridCol>
                <a:gridCol w="1040906">
                  <a:extLst>
                    <a:ext uri="{9D8B030D-6E8A-4147-A177-3AD203B41FA5}">
                      <a16:colId xmlns:a16="http://schemas.microsoft.com/office/drawing/2014/main" val="2111741793"/>
                    </a:ext>
                  </a:extLst>
                </a:gridCol>
                <a:gridCol w="902119">
                  <a:extLst>
                    <a:ext uri="{9D8B030D-6E8A-4147-A177-3AD203B41FA5}">
                      <a16:colId xmlns:a16="http://schemas.microsoft.com/office/drawing/2014/main" val="789614507"/>
                    </a:ext>
                  </a:extLst>
                </a:gridCol>
                <a:gridCol w="672736">
                  <a:extLst>
                    <a:ext uri="{9D8B030D-6E8A-4147-A177-3AD203B41FA5}">
                      <a16:colId xmlns:a16="http://schemas.microsoft.com/office/drawing/2014/main" val="2698534681"/>
                    </a:ext>
                  </a:extLst>
                </a:gridCol>
                <a:gridCol w="924699">
                  <a:extLst>
                    <a:ext uri="{9D8B030D-6E8A-4147-A177-3AD203B41FA5}">
                      <a16:colId xmlns:a16="http://schemas.microsoft.com/office/drawing/2014/main" val="4124172561"/>
                    </a:ext>
                  </a:extLst>
                </a:gridCol>
                <a:gridCol w="924699">
                  <a:extLst>
                    <a:ext uri="{9D8B030D-6E8A-4147-A177-3AD203B41FA5}">
                      <a16:colId xmlns:a16="http://schemas.microsoft.com/office/drawing/2014/main" val="3609369694"/>
                    </a:ext>
                  </a:extLst>
                </a:gridCol>
              </a:tblGrid>
              <a:tr h="394855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Object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Organization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Activity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Purpose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Function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Unit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Future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Interfund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0271424"/>
                  </a:ext>
                </a:extLst>
              </a:tr>
              <a:tr h="394855"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xxxx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xxx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xxxxxxxx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xxxxxx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xxxxxxxx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xxx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xx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xxxxx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xxx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35065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 rot="20160611">
            <a:off x="109728" y="359515"/>
            <a:ext cx="1298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B050"/>
                </a:solidFill>
              </a:rPr>
              <a:t>NONSPON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8936610" y="4922933"/>
            <a:ext cx="923827" cy="7897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9024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Non-Sponsored Sources of Funds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0470" y="2096589"/>
            <a:ext cx="11172090" cy="4525963"/>
          </a:xfrm>
        </p:spPr>
        <p:txBody>
          <a:bodyPr>
            <a:normAutofit/>
          </a:bodyPr>
          <a:lstStyle/>
          <a:p>
            <a:r>
              <a:rPr lang="en-US" b="1" dirty="0"/>
              <a:t>SOAPF </a:t>
            </a:r>
            <a:r>
              <a:rPr lang="en-US" dirty="0"/>
              <a:t>refers to the below portion of the full account combo.  It is the fundamental identification of a </a:t>
            </a:r>
            <a:r>
              <a:rPr lang="en-US" dirty="0" err="1"/>
              <a:t>Nonspon</a:t>
            </a:r>
            <a:r>
              <a:rPr lang="en-US" dirty="0"/>
              <a:t> cost center/account.  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3012209"/>
              </p:ext>
            </p:extLst>
          </p:nvPr>
        </p:nvGraphicFramePr>
        <p:xfrm>
          <a:off x="758952" y="4376354"/>
          <a:ext cx="1117209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9142">
                  <a:extLst>
                    <a:ext uri="{9D8B030D-6E8A-4147-A177-3AD203B41FA5}">
                      <a16:colId xmlns:a16="http://schemas.microsoft.com/office/drawing/2014/main" val="1894719900"/>
                    </a:ext>
                  </a:extLst>
                </a:gridCol>
                <a:gridCol w="1084084">
                  <a:extLst>
                    <a:ext uri="{9D8B030D-6E8A-4147-A177-3AD203B41FA5}">
                      <a16:colId xmlns:a16="http://schemas.microsoft.com/office/drawing/2014/main" val="4293185661"/>
                    </a:ext>
                  </a:extLst>
                </a:gridCol>
                <a:gridCol w="1890140">
                  <a:extLst>
                    <a:ext uri="{9D8B030D-6E8A-4147-A177-3AD203B41FA5}">
                      <a16:colId xmlns:a16="http://schemas.microsoft.com/office/drawing/2014/main" val="2428631896"/>
                    </a:ext>
                  </a:extLst>
                </a:gridCol>
                <a:gridCol w="1199087">
                  <a:extLst>
                    <a:ext uri="{9D8B030D-6E8A-4147-A177-3AD203B41FA5}">
                      <a16:colId xmlns:a16="http://schemas.microsoft.com/office/drawing/2014/main" val="3661490499"/>
                    </a:ext>
                  </a:extLst>
                </a:gridCol>
                <a:gridCol w="1302823">
                  <a:extLst>
                    <a:ext uri="{9D8B030D-6E8A-4147-A177-3AD203B41FA5}">
                      <a16:colId xmlns:a16="http://schemas.microsoft.com/office/drawing/2014/main" val="2111741793"/>
                    </a:ext>
                  </a:extLst>
                </a:gridCol>
                <a:gridCol w="1290908">
                  <a:extLst>
                    <a:ext uri="{9D8B030D-6E8A-4147-A177-3AD203B41FA5}">
                      <a16:colId xmlns:a16="http://schemas.microsoft.com/office/drawing/2014/main" val="789614507"/>
                    </a:ext>
                  </a:extLst>
                </a:gridCol>
                <a:gridCol w="823220">
                  <a:extLst>
                    <a:ext uri="{9D8B030D-6E8A-4147-A177-3AD203B41FA5}">
                      <a16:colId xmlns:a16="http://schemas.microsoft.com/office/drawing/2014/main" val="2698534681"/>
                    </a:ext>
                  </a:extLst>
                </a:gridCol>
                <a:gridCol w="1075918">
                  <a:extLst>
                    <a:ext uri="{9D8B030D-6E8A-4147-A177-3AD203B41FA5}">
                      <a16:colId xmlns:a16="http://schemas.microsoft.com/office/drawing/2014/main" val="4124172561"/>
                    </a:ext>
                  </a:extLst>
                </a:gridCol>
                <a:gridCol w="1406768">
                  <a:extLst>
                    <a:ext uri="{9D8B030D-6E8A-4147-A177-3AD203B41FA5}">
                      <a16:colId xmlns:a16="http://schemas.microsoft.com/office/drawing/2014/main" val="3609369694"/>
                    </a:ext>
                  </a:extLst>
                </a:gridCol>
              </a:tblGrid>
              <a:tr h="300373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Object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sng"/>
                        <a:t>S</a:t>
                      </a:r>
                      <a:r>
                        <a:rPr lang="en-US" sz="2400"/>
                        <a:t>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sng"/>
                        <a:t>O</a:t>
                      </a:r>
                      <a:r>
                        <a:rPr lang="en-US" sz="2400"/>
                        <a:t>rganization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sng"/>
                        <a:t>A</a:t>
                      </a:r>
                      <a:r>
                        <a:rPr lang="en-US" sz="2400"/>
                        <a:t>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sng"/>
                        <a:t>P</a:t>
                      </a:r>
                      <a:r>
                        <a:rPr lang="en-US" sz="2400"/>
                        <a:t>urpose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sng"/>
                        <a:t>F</a:t>
                      </a:r>
                      <a:r>
                        <a:rPr lang="en-US" sz="2400"/>
                        <a:t>unction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/>
                        <a:t>Unit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Future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Interfund</a:t>
                      </a:r>
                      <a:endParaRPr lang="en-US" sz="2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0271424"/>
                  </a:ext>
                </a:extLst>
              </a:tr>
              <a:tr h="300373">
                <a:tc>
                  <a:txBody>
                    <a:bodyPr/>
                    <a:lstStyle/>
                    <a:p>
                      <a:pPr algn="ctr"/>
                      <a:r>
                        <a:rPr lang="en-US" sz="1800" err="1"/>
                        <a:t>xxxx</a:t>
                      </a:r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xxx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/>
                        <a:t>xxxxxxxx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err="1"/>
                        <a:t>xxxxxx</a:t>
                      </a:r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err="1"/>
                        <a:t>xxxxxxxx</a:t>
                      </a:r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xxx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xx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err="1"/>
                        <a:t>xxxxx</a:t>
                      </a:r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xxx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350651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 rot="20160611">
            <a:off x="109728" y="359515"/>
            <a:ext cx="1298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B050"/>
                </a:solidFill>
              </a:rPr>
              <a:t>NONSPON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53836" y="3900832"/>
            <a:ext cx="649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81734" y="3900832"/>
            <a:ext cx="649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01042" y="3900832"/>
            <a:ext cx="649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19897" y="3900832"/>
            <a:ext cx="649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35572" y="3900832"/>
            <a:ext cx="649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F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976E76-12B8-422D-883B-3407294EC177}"/>
              </a:ext>
            </a:extLst>
          </p:cNvPr>
          <p:cNvSpPr/>
          <p:nvPr/>
        </p:nvSpPr>
        <p:spPr>
          <a:xfrm>
            <a:off x="1850602" y="4359570"/>
            <a:ext cx="6796454" cy="8686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215153" y="5502644"/>
            <a:ext cx="1159674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54415" y="3961510"/>
            <a:ext cx="1161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Quantum:</a:t>
            </a:r>
          </a:p>
        </p:txBody>
      </p:sp>
    </p:spTree>
    <p:extLst>
      <p:ext uri="{BB962C8B-B14F-4D97-AF65-F5344CB8AC3E}">
        <p14:creationId xmlns:p14="http://schemas.microsoft.com/office/powerpoint/2010/main" val="22384786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9076" y="1928305"/>
            <a:ext cx="10363200" cy="1500187"/>
          </a:xfrm>
        </p:spPr>
        <p:txBody>
          <a:bodyPr>
            <a:normAutofit/>
          </a:bodyPr>
          <a:lstStyle/>
          <a:p>
            <a:pPr algn="ctr"/>
            <a:r>
              <a:rPr lang="en-US" sz="6500" b="1" cap="all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SPON</a:t>
            </a:r>
          </a:p>
        </p:txBody>
      </p:sp>
    </p:spTree>
    <p:extLst>
      <p:ext uri="{BB962C8B-B14F-4D97-AF65-F5344CB8AC3E}">
        <p14:creationId xmlns:p14="http://schemas.microsoft.com/office/powerpoint/2010/main" val="23814114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Project Portfolio Management (PPM)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PPM is the mechanism in Quantum for managing projects</a:t>
            </a:r>
          </a:p>
          <a:p>
            <a:pPr lvl="1"/>
            <a:r>
              <a:rPr lang="en-US" dirty="0"/>
              <a:t>A project is a plan or method for achieving objectives</a:t>
            </a:r>
          </a:p>
          <a:p>
            <a:pPr lvl="1"/>
            <a:r>
              <a:rPr lang="en-US" dirty="0"/>
              <a:t>There is a stated beginning and an end </a:t>
            </a:r>
          </a:p>
          <a:p>
            <a:pPr lvl="1"/>
            <a:r>
              <a:rPr lang="en-US" dirty="0"/>
              <a:t>Thus, a project is temporary</a:t>
            </a:r>
          </a:p>
          <a:p>
            <a:endParaRPr lang="en-US" dirty="0"/>
          </a:p>
          <a:p>
            <a:r>
              <a:rPr lang="en-US" dirty="0"/>
              <a:t>PPM is used for sponsored projects, contracts, or grants (</a:t>
            </a:r>
            <a:r>
              <a:rPr lang="en-US" dirty="0">
                <a:solidFill>
                  <a:srgbClr val="FF0000"/>
                </a:solidFill>
              </a:rPr>
              <a:t>SPON</a:t>
            </a:r>
            <a:r>
              <a:rPr lang="en-US" dirty="0"/>
              <a:t>) </a:t>
            </a:r>
          </a:p>
          <a:p>
            <a:endParaRPr lang="en-US" sz="2200" dirty="0"/>
          </a:p>
          <a:p>
            <a:pPr marL="574675" indent="-285750">
              <a:buFont typeface="Wingdings" panose="05000000000000000000" pitchFamily="2" charset="2"/>
              <a:buChar char="Ø"/>
            </a:pPr>
            <a:r>
              <a:rPr lang="en-US" sz="2200" dirty="0"/>
              <a:t>Note that capital projects are also managed in PPM </a:t>
            </a:r>
          </a:p>
          <a:p>
            <a:pPr marL="971550" lvl="1"/>
            <a:r>
              <a:rPr lang="en-US" sz="2200" dirty="0"/>
              <a:t>Accounting for capital projects is managed centrally and not included in this presentation</a:t>
            </a:r>
          </a:p>
        </p:txBody>
      </p:sp>
      <p:sp>
        <p:nvSpPr>
          <p:cNvPr id="4" name="TextBox 3"/>
          <p:cNvSpPr txBox="1"/>
          <p:nvPr/>
        </p:nvSpPr>
        <p:spPr>
          <a:xfrm rot="20160611">
            <a:off x="109728" y="374904"/>
            <a:ext cx="1298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SPON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694944" y="4946904"/>
            <a:ext cx="1076248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55863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Project Portfolio Management (PPM)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Project values are transferred to the General Ledger so that the transactions can be recorded to the appropriate Chart of Account values.</a:t>
            </a:r>
          </a:p>
        </p:txBody>
      </p:sp>
      <p:sp>
        <p:nvSpPr>
          <p:cNvPr id="4" name="TextBox 3"/>
          <p:cNvSpPr txBox="1"/>
          <p:nvPr/>
        </p:nvSpPr>
        <p:spPr>
          <a:xfrm rot="20160611">
            <a:off x="109728" y="359515"/>
            <a:ext cx="1298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SPON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694944" y="4946904"/>
            <a:ext cx="1076248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26096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/>
              <a:t>eUMB Chartstring to Quantum Chart of Accounts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5657" y="2066192"/>
            <a:ext cx="10238199" cy="436121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000"/>
              <a:t> </a:t>
            </a:r>
            <a:endParaRPr lang="en-US" sz="4000"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6375" y="1566567"/>
            <a:ext cx="1053602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When </a:t>
            </a:r>
            <a:r>
              <a:rPr lang="en-US" sz="4000">
                <a:solidFill>
                  <a:srgbClr val="FF0000"/>
                </a:solidFill>
              </a:rPr>
              <a:t>SPON</a:t>
            </a:r>
            <a:r>
              <a:rPr lang="en-US" sz="4000"/>
              <a:t> transactions are entered, the desired </a:t>
            </a:r>
            <a:r>
              <a:rPr lang="en-US" sz="4000" u="sng"/>
              <a:t>Attributes</a:t>
            </a:r>
            <a:r>
              <a:rPr lang="en-US" sz="4000"/>
              <a:t> are populated.  Most attributes will automatically fill based on the project set up. </a:t>
            </a:r>
          </a:p>
          <a:p>
            <a:endParaRPr lang="en-US" sz="4000"/>
          </a:p>
          <a:p>
            <a:r>
              <a:rPr lang="en-US" sz="4000"/>
              <a:t>The following slides describe each of the Attributes.</a:t>
            </a:r>
          </a:p>
        </p:txBody>
      </p:sp>
      <p:sp>
        <p:nvSpPr>
          <p:cNvPr id="6" name="TextBox 5"/>
          <p:cNvSpPr txBox="1"/>
          <p:nvPr/>
        </p:nvSpPr>
        <p:spPr>
          <a:xfrm rot="20160611">
            <a:off x="62593" y="359515"/>
            <a:ext cx="1298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SPON</a:t>
            </a:r>
          </a:p>
        </p:txBody>
      </p:sp>
    </p:spTree>
    <p:extLst>
      <p:ext uri="{BB962C8B-B14F-4D97-AF65-F5344CB8AC3E}">
        <p14:creationId xmlns:p14="http://schemas.microsoft.com/office/powerpoint/2010/main" val="34947351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Project Attribute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Assigned only to grants, contracts or capital projects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20160611">
            <a:off x="109728" y="359515"/>
            <a:ext cx="1298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SPON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E393A7-4E5C-47E1-81B0-D776C2960E9E}"/>
              </a:ext>
            </a:extLst>
          </p:cNvPr>
          <p:cNvSpPr/>
          <p:nvPr/>
        </p:nvSpPr>
        <p:spPr>
          <a:xfrm>
            <a:off x="914378" y="5138040"/>
            <a:ext cx="1036948" cy="8672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1606423"/>
              </p:ext>
            </p:extLst>
          </p:nvPr>
        </p:nvGraphicFramePr>
        <p:xfrm>
          <a:off x="904126" y="5157628"/>
          <a:ext cx="9333179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7020">
                  <a:extLst>
                    <a:ext uri="{9D8B030D-6E8A-4147-A177-3AD203B41FA5}">
                      <a16:colId xmlns:a16="http://schemas.microsoft.com/office/drawing/2014/main" val="1894719900"/>
                    </a:ext>
                  </a:extLst>
                </a:gridCol>
                <a:gridCol w="1037020">
                  <a:extLst>
                    <a:ext uri="{9D8B030D-6E8A-4147-A177-3AD203B41FA5}">
                      <a16:colId xmlns:a16="http://schemas.microsoft.com/office/drawing/2014/main" val="4293185661"/>
                    </a:ext>
                  </a:extLst>
                </a:gridCol>
                <a:gridCol w="1328852">
                  <a:extLst>
                    <a:ext uri="{9D8B030D-6E8A-4147-A177-3AD203B41FA5}">
                      <a16:colId xmlns:a16="http://schemas.microsoft.com/office/drawing/2014/main" val="2428631896"/>
                    </a:ext>
                  </a:extLst>
                </a:gridCol>
                <a:gridCol w="1438824">
                  <a:extLst>
                    <a:ext uri="{9D8B030D-6E8A-4147-A177-3AD203B41FA5}">
                      <a16:colId xmlns:a16="http://schemas.microsoft.com/office/drawing/2014/main" val="3661490499"/>
                    </a:ext>
                  </a:extLst>
                </a:gridCol>
                <a:gridCol w="1473117">
                  <a:extLst>
                    <a:ext uri="{9D8B030D-6E8A-4147-A177-3AD203B41FA5}">
                      <a16:colId xmlns:a16="http://schemas.microsoft.com/office/drawing/2014/main" val="2111741793"/>
                    </a:ext>
                  </a:extLst>
                </a:gridCol>
                <a:gridCol w="3018346">
                  <a:extLst>
                    <a:ext uri="{9D8B030D-6E8A-4147-A177-3AD203B41FA5}">
                      <a16:colId xmlns:a16="http://schemas.microsoft.com/office/drawing/2014/main" val="789614507"/>
                    </a:ext>
                  </a:extLst>
                </a:gridCol>
              </a:tblGrid>
              <a:tr h="489825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Project Number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Task Number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Expenditure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Expenditure</a:t>
                      </a:r>
                      <a:r>
                        <a:rPr lang="en-US" sz="1400" baseline="0"/>
                        <a:t> Organization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Contract Number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  <a:p>
                      <a:pPr algn="ctr"/>
                      <a:r>
                        <a:rPr lang="en-US" sz="1400"/>
                        <a:t>Funding Source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0271424"/>
                  </a:ext>
                </a:extLst>
              </a:tr>
              <a:tr h="288133"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xxxxxxxx</a:t>
                      </a:r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xxxx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xxxxxxxx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xxxxxxx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35065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52643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Task Attribute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1235466"/>
          </a:xfrm>
        </p:spPr>
        <p:txBody>
          <a:bodyPr/>
          <a:lstStyle/>
          <a:p>
            <a:r>
              <a:rPr lang="en-US" dirty="0"/>
              <a:t>Defaults to ‘1’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3736715"/>
              </p:ext>
            </p:extLst>
          </p:nvPr>
        </p:nvGraphicFramePr>
        <p:xfrm>
          <a:off x="609600" y="3511194"/>
          <a:ext cx="9099478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1053">
                  <a:extLst>
                    <a:ext uri="{9D8B030D-6E8A-4147-A177-3AD203B41FA5}">
                      <a16:colId xmlns:a16="http://schemas.microsoft.com/office/drawing/2014/main" val="1156403547"/>
                    </a:ext>
                  </a:extLst>
                </a:gridCol>
                <a:gridCol w="1011053">
                  <a:extLst>
                    <a:ext uri="{9D8B030D-6E8A-4147-A177-3AD203B41FA5}">
                      <a16:colId xmlns:a16="http://schemas.microsoft.com/office/drawing/2014/main" val="355135993"/>
                    </a:ext>
                  </a:extLst>
                </a:gridCol>
                <a:gridCol w="1295578">
                  <a:extLst>
                    <a:ext uri="{9D8B030D-6E8A-4147-A177-3AD203B41FA5}">
                      <a16:colId xmlns:a16="http://schemas.microsoft.com/office/drawing/2014/main" val="633435909"/>
                    </a:ext>
                  </a:extLst>
                </a:gridCol>
                <a:gridCol w="1394729">
                  <a:extLst>
                    <a:ext uri="{9D8B030D-6E8A-4147-A177-3AD203B41FA5}">
                      <a16:colId xmlns:a16="http://schemas.microsoft.com/office/drawing/2014/main" val="1358435119"/>
                    </a:ext>
                  </a:extLst>
                </a:gridCol>
                <a:gridCol w="1191803">
                  <a:extLst>
                    <a:ext uri="{9D8B030D-6E8A-4147-A177-3AD203B41FA5}">
                      <a16:colId xmlns:a16="http://schemas.microsoft.com/office/drawing/2014/main" val="1670675608"/>
                    </a:ext>
                  </a:extLst>
                </a:gridCol>
                <a:gridCol w="3195262">
                  <a:extLst>
                    <a:ext uri="{9D8B030D-6E8A-4147-A177-3AD203B41FA5}">
                      <a16:colId xmlns:a16="http://schemas.microsoft.com/office/drawing/2014/main" val="3907318408"/>
                    </a:ext>
                  </a:extLst>
                </a:gridCol>
              </a:tblGrid>
              <a:tr h="489825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Project Number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Task Number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Expenditure Type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Expenditure</a:t>
                      </a:r>
                      <a:r>
                        <a:rPr lang="en-US" sz="1400" baseline="0"/>
                        <a:t> Organization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Contract Number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  <a:p>
                      <a:pPr algn="ctr"/>
                      <a:r>
                        <a:rPr lang="en-US" sz="1400"/>
                        <a:t>Funding Source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7944742"/>
                  </a:ext>
                </a:extLst>
              </a:tr>
              <a:tr h="288133"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xxxxxxxx</a:t>
                      </a:r>
                      <a:endParaRPr lang="en-US" sz="14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xxxx</a:t>
                      </a:r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xxxxxxxx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xxxxxxx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6246207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 rot="20160611">
            <a:off x="109728" y="359515"/>
            <a:ext cx="1298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SPON</a:t>
            </a:r>
          </a:p>
        </p:txBody>
      </p:sp>
      <p:sp>
        <p:nvSpPr>
          <p:cNvPr id="7" name="Rectangle 6"/>
          <p:cNvSpPr/>
          <p:nvPr/>
        </p:nvSpPr>
        <p:spPr>
          <a:xfrm>
            <a:off x="1611443" y="3522726"/>
            <a:ext cx="1005292" cy="8114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7452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Expenditure Type Attribute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732033"/>
          </a:xfrm>
        </p:spPr>
        <p:txBody>
          <a:bodyPr/>
          <a:lstStyle/>
          <a:p>
            <a:r>
              <a:rPr lang="en-US"/>
              <a:t>Maps to the Object segment </a:t>
            </a:r>
          </a:p>
          <a:p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551823"/>
              </p:ext>
            </p:extLst>
          </p:nvPr>
        </p:nvGraphicFramePr>
        <p:xfrm>
          <a:off x="609600" y="3319669"/>
          <a:ext cx="9627704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9745">
                  <a:extLst>
                    <a:ext uri="{9D8B030D-6E8A-4147-A177-3AD203B41FA5}">
                      <a16:colId xmlns:a16="http://schemas.microsoft.com/office/drawing/2014/main" val="1156403547"/>
                    </a:ext>
                  </a:extLst>
                </a:gridCol>
                <a:gridCol w="1069745">
                  <a:extLst>
                    <a:ext uri="{9D8B030D-6E8A-4147-A177-3AD203B41FA5}">
                      <a16:colId xmlns:a16="http://schemas.microsoft.com/office/drawing/2014/main" val="355135993"/>
                    </a:ext>
                  </a:extLst>
                </a:gridCol>
                <a:gridCol w="1370786">
                  <a:extLst>
                    <a:ext uri="{9D8B030D-6E8A-4147-A177-3AD203B41FA5}">
                      <a16:colId xmlns:a16="http://schemas.microsoft.com/office/drawing/2014/main" val="633435909"/>
                    </a:ext>
                  </a:extLst>
                </a:gridCol>
                <a:gridCol w="1134742">
                  <a:extLst>
                    <a:ext uri="{9D8B030D-6E8A-4147-A177-3AD203B41FA5}">
                      <a16:colId xmlns:a16="http://schemas.microsoft.com/office/drawing/2014/main" val="1358435119"/>
                    </a:ext>
                  </a:extLst>
                </a:gridCol>
                <a:gridCol w="1021315">
                  <a:extLst>
                    <a:ext uri="{9D8B030D-6E8A-4147-A177-3AD203B41FA5}">
                      <a16:colId xmlns:a16="http://schemas.microsoft.com/office/drawing/2014/main" val="1670675608"/>
                    </a:ext>
                  </a:extLst>
                </a:gridCol>
                <a:gridCol w="3961371">
                  <a:extLst>
                    <a:ext uri="{9D8B030D-6E8A-4147-A177-3AD203B41FA5}">
                      <a16:colId xmlns:a16="http://schemas.microsoft.com/office/drawing/2014/main" val="3907318408"/>
                    </a:ext>
                  </a:extLst>
                </a:gridCol>
              </a:tblGrid>
              <a:tr h="494261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Project Number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Task Number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Expenditure Type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Expenditure</a:t>
                      </a:r>
                      <a:r>
                        <a:rPr lang="en-US" sz="1400" baseline="0"/>
                        <a:t> Organization</a:t>
                      </a:r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Contract Number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  <a:p>
                      <a:pPr algn="ctr"/>
                      <a:r>
                        <a:rPr lang="en-US" sz="1400"/>
                        <a:t>Funding Source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7944742"/>
                  </a:ext>
                </a:extLst>
              </a:tr>
              <a:tr h="288133"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xxxxxxxx</a:t>
                      </a:r>
                      <a:endParaRPr lang="en-US" sz="14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X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xxxx</a:t>
                      </a:r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xxxxxxxx</a:t>
                      </a:r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xxxxxxx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624620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 rot="20160611">
            <a:off x="109728" y="374904"/>
            <a:ext cx="1298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SPON</a:t>
            </a:r>
          </a:p>
        </p:txBody>
      </p:sp>
      <p:sp>
        <p:nvSpPr>
          <p:cNvPr id="7" name="Rectangle 6"/>
          <p:cNvSpPr/>
          <p:nvPr/>
        </p:nvSpPr>
        <p:spPr>
          <a:xfrm>
            <a:off x="2757607" y="3311414"/>
            <a:ext cx="1351938" cy="85068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6483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Quantum Home Page</a:t>
            </a:r>
            <a:endParaRPr lang="en-US" b="1">
              <a:solidFill>
                <a:srgbClr val="FF0000"/>
              </a:solidFill>
            </a:endParaRPr>
          </a:p>
        </p:txBody>
      </p:sp>
      <p:pic>
        <p:nvPicPr>
          <p:cNvPr id="1026" name="Picture 1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263" y="1283056"/>
            <a:ext cx="9934575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29133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Expenditure Organization Attribute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1420401"/>
          </a:xfrm>
        </p:spPr>
        <p:txBody>
          <a:bodyPr/>
          <a:lstStyle/>
          <a:p>
            <a:r>
              <a:rPr lang="en-US" dirty="0"/>
              <a:t>Identifies the department which entered a transaction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6317727"/>
              </p:ext>
            </p:extLst>
          </p:nvPr>
        </p:nvGraphicFramePr>
        <p:xfrm>
          <a:off x="609600" y="3409792"/>
          <a:ext cx="9979593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8844">
                  <a:extLst>
                    <a:ext uri="{9D8B030D-6E8A-4147-A177-3AD203B41FA5}">
                      <a16:colId xmlns:a16="http://schemas.microsoft.com/office/drawing/2014/main" val="1156403547"/>
                    </a:ext>
                  </a:extLst>
                </a:gridCol>
                <a:gridCol w="1108844">
                  <a:extLst>
                    <a:ext uri="{9D8B030D-6E8A-4147-A177-3AD203B41FA5}">
                      <a16:colId xmlns:a16="http://schemas.microsoft.com/office/drawing/2014/main" val="355135993"/>
                    </a:ext>
                  </a:extLst>
                </a:gridCol>
                <a:gridCol w="1420888">
                  <a:extLst>
                    <a:ext uri="{9D8B030D-6E8A-4147-A177-3AD203B41FA5}">
                      <a16:colId xmlns:a16="http://schemas.microsoft.com/office/drawing/2014/main" val="633435909"/>
                    </a:ext>
                  </a:extLst>
                </a:gridCol>
                <a:gridCol w="1176216">
                  <a:extLst>
                    <a:ext uri="{9D8B030D-6E8A-4147-A177-3AD203B41FA5}">
                      <a16:colId xmlns:a16="http://schemas.microsoft.com/office/drawing/2014/main" val="1358435119"/>
                    </a:ext>
                  </a:extLst>
                </a:gridCol>
                <a:gridCol w="1058643">
                  <a:extLst>
                    <a:ext uri="{9D8B030D-6E8A-4147-A177-3AD203B41FA5}">
                      <a16:colId xmlns:a16="http://schemas.microsoft.com/office/drawing/2014/main" val="1670675608"/>
                    </a:ext>
                  </a:extLst>
                </a:gridCol>
                <a:gridCol w="4106158">
                  <a:extLst>
                    <a:ext uri="{9D8B030D-6E8A-4147-A177-3AD203B41FA5}">
                      <a16:colId xmlns:a16="http://schemas.microsoft.com/office/drawing/2014/main" val="3907318408"/>
                    </a:ext>
                  </a:extLst>
                </a:gridCol>
              </a:tblGrid>
              <a:tr h="489825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Project Number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Task Number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Expenditure Type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Expenditure</a:t>
                      </a:r>
                      <a:r>
                        <a:rPr lang="en-US" sz="1400" baseline="0"/>
                        <a:t> Organization</a:t>
                      </a:r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Contract Number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  <a:p>
                      <a:pPr algn="ctr"/>
                      <a:r>
                        <a:rPr lang="en-US" sz="1400"/>
                        <a:t>Funding Source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47944742"/>
                  </a:ext>
                </a:extLst>
              </a:tr>
              <a:tr h="288133"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xxxxxxxx</a:t>
                      </a:r>
                      <a:endParaRPr lang="en-US" sz="14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X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xxxx</a:t>
                      </a:r>
                      <a:endParaRPr lang="en-US" sz="14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xxxxxxxx</a:t>
                      </a:r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xxxxxxx</a:t>
                      </a:r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8624620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 rot="20160611">
            <a:off x="109728" y="359515"/>
            <a:ext cx="1298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SPON</a:t>
            </a:r>
          </a:p>
        </p:txBody>
      </p:sp>
      <p:sp>
        <p:nvSpPr>
          <p:cNvPr id="7" name="Rectangle 6"/>
          <p:cNvSpPr/>
          <p:nvPr/>
        </p:nvSpPr>
        <p:spPr>
          <a:xfrm>
            <a:off x="4250080" y="3387639"/>
            <a:ext cx="1183767" cy="8672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5320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Contract Number Attribute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1934109"/>
          </a:xfrm>
        </p:spPr>
        <p:txBody>
          <a:bodyPr/>
          <a:lstStyle/>
          <a:p>
            <a:r>
              <a:rPr lang="en-US"/>
              <a:t>Populates from the Project </a:t>
            </a:r>
          </a:p>
          <a:p>
            <a:r>
              <a:rPr lang="en-US"/>
              <a:t>No entry required after entering Project</a:t>
            </a:r>
          </a:p>
          <a:p>
            <a:r>
              <a:rPr lang="en-US"/>
              <a:t>Some pages refer to this as “Award”</a:t>
            </a:r>
          </a:p>
          <a:p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4620665"/>
              </p:ext>
            </p:extLst>
          </p:nvPr>
        </p:nvGraphicFramePr>
        <p:xfrm>
          <a:off x="609600" y="4148191"/>
          <a:ext cx="10678274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6475">
                  <a:extLst>
                    <a:ext uri="{9D8B030D-6E8A-4147-A177-3AD203B41FA5}">
                      <a16:colId xmlns:a16="http://schemas.microsoft.com/office/drawing/2014/main" val="1156403547"/>
                    </a:ext>
                  </a:extLst>
                </a:gridCol>
                <a:gridCol w="1126029">
                  <a:extLst>
                    <a:ext uri="{9D8B030D-6E8A-4147-A177-3AD203B41FA5}">
                      <a16:colId xmlns:a16="http://schemas.microsoft.com/office/drawing/2014/main" val="355135993"/>
                    </a:ext>
                  </a:extLst>
                </a:gridCol>
                <a:gridCol w="1401418">
                  <a:extLst>
                    <a:ext uri="{9D8B030D-6E8A-4147-A177-3AD203B41FA5}">
                      <a16:colId xmlns:a16="http://schemas.microsoft.com/office/drawing/2014/main" val="633435909"/>
                    </a:ext>
                  </a:extLst>
                </a:gridCol>
                <a:gridCol w="1437958">
                  <a:extLst>
                    <a:ext uri="{9D8B030D-6E8A-4147-A177-3AD203B41FA5}">
                      <a16:colId xmlns:a16="http://schemas.microsoft.com/office/drawing/2014/main" val="1358435119"/>
                    </a:ext>
                  </a:extLst>
                </a:gridCol>
                <a:gridCol w="1132760">
                  <a:extLst>
                    <a:ext uri="{9D8B030D-6E8A-4147-A177-3AD203B41FA5}">
                      <a16:colId xmlns:a16="http://schemas.microsoft.com/office/drawing/2014/main" val="1670675608"/>
                    </a:ext>
                  </a:extLst>
                </a:gridCol>
                <a:gridCol w="4393634">
                  <a:extLst>
                    <a:ext uri="{9D8B030D-6E8A-4147-A177-3AD203B41FA5}">
                      <a16:colId xmlns:a16="http://schemas.microsoft.com/office/drawing/2014/main" val="3907318408"/>
                    </a:ext>
                  </a:extLst>
                </a:gridCol>
              </a:tblGrid>
              <a:tr h="489825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Project Number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Task Number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Expenditure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Expenditure</a:t>
                      </a:r>
                      <a:r>
                        <a:rPr lang="en-US" sz="1400" baseline="0"/>
                        <a:t> Organization</a:t>
                      </a:r>
                      <a:endParaRPr lang="en-US" sz="140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Contract Number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  <a:p>
                      <a:pPr algn="ctr"/>
                      <a:r>
                        <a:rPr lang="en-US" sz="1400"/>
                        <a:t>Funding Source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247944742"/>
                  </a:ext>
                </a:extLst>
              </a:tr>
              <a:tr h="288133"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xxxxxxxx</a:t>
                      </a:r>
                      <a:endParaRPr lang="en-US" sz="14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X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xxxx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xxxxxxxx</a:t>
                      </a:r>
                      <a:endParaRPr lang="en-US" sz="140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xxxxxxx</a:t>
                      </a:r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18624620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 rot="20160611">
            <a:off x="109728" y="359515"/>
            <a:ext cx="1298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SPON</a:t>
            </a:r>
          </a:p>
        </p:txBody>
      </p:sp>
      <p:sp>
        <p:nvSpPr>
          <p:cNvPr id="7" name="Rectangle 6"/>
          <p:cNvSpPr/>
          <p:nvPr/>
        </p:nvSpPr>
        <p:spPr>
          <a:xfrm>
            <a:off x="5774080" y="4148191"/>
            <a:ext cx="1110196" cy="8229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6312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Funding Source Attribute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242726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Organization which provides the funds – today’s Sponsor</a:t>
            </a:r>
          </a:p>
          <a:p>
            <a:endParaRPr lang="en-US" dirty="0"/>
          </a:p>
          <a:p>
            <a:r>
              <a:rPr lang="en-US" dirty="0"/>
              <a:t>EX:  External Sponsor (sponsor name) or committed cost sharing (CCS) or over the salary cap (OTC)</a:t>
            </a:r>
          </a:p>
          <a:p>
            <a:endParaRPr lang="en-US" dirty="0"/>
          </a:p>
          <a:p>
            <a:r>
              <a:rPr lang="en-US" dirty="0"/>
              <a:t>Alpha field associated with the project set up/Contract Number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5956234"/>
              </p:ext>
            </p:extLst>
          </p:nvPr>
        </p:nvGraphicFramePr>
        <p:xfrm>
          <a:off x="758952" y="4421628"/>
          <a:ext cx="10678274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6475">
                  <a:extLst>
                    <a:ext uri="{9D8B030D-6E8A-4147-A177-3AD203B41FA5}">
                      <a16:colId xmlns:a16="http://schemas.microsoft.com/office/drawing/2014/main" val="1156403547"/>
                    </a:ext>
                  </a:extLst>
                </a:gridCol>
                <a:gridCol w="1183318">
                  <a:extLst>
                    <a:ext uri="{9D8B030D-6E8A-4147-A177-3AD203B41FA5}">
                      <a16:colId xmlns:a16="http://schemas.microsoft.com/office/drawing/2014/main" val="355135993"/>
                    </a:ext>
                  </a:extLst>
                </a:gridCol>
                <a:gridCol w="1523523">
                  <a:extLst>
                    <a:ext uri="{9D8B030D-6E8A-4147-A177-3AD203B41FA5}">
                      <a16:colId xmlns:a16="http://schemas.microsoft.com/office/drawing/2014/main" val="633435909"/>
                    </a:ext>
                  </a:extLst>
                </a:gridCol>
                <a:gridCol w="1258564">
                  <a:extLst>
                    <a:ext uri="{9D8B030D-6E8A-4147-A177-3AD203B41FA5}">
                      <a16:colId xmlns:a16="http://schemas.microsoft.com/office/drawing/2014/main" val="1358435119"/>
                    </a:ext>
                  </a:extLst>
                </a:gridCol>
                <a:gridCol w="1132760">
                  <a:extLst>
                    <a:ext uri="{9D8B030D-6E8A-4147-A177-3AD203B41FA5}">
                      <a16:colId xmlns:a16="http://schemas.microsoft.com/office/drawing/2014/main" val="1670675608"/>
                    </a:ext>
                  </a:extLst>
                </a:gridCol>
                <a:gridCol w="4393634">
                  <a:extLst>
                    <a:ext uri="{9D8B030D-6E8A-4147-A177-3AD203B41FA5}">
                      <a16:colId xmlns:a16="http://schemas.microsoft.com/office/drawing/2014/main" val="3907318408"/>
                    </a:ext>
                  </a:extLst>
                </a:gridCol>
              </a:tblGrid>
              <a:tr h="489825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Project Number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  <a:p>
                      <a:pPr algn="ctr"/>
                      <a:r>
                        <a:rPr lang="en-US" sz="1400"/>
                        <a:t>Task Number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  <a:p>
                      <a:pPr algn="ctr"/>
                      <a:r>
                        <a:rPr lang="en-US" sz="1400"/>
                        <a:t>Expenditure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Expenditure</a:t>
                      </a:r>
                      <a:r>
                        <a:rPr lang="en-US" sz="1400" baseline="0"/>
                        <a:t> Organization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Contract Number 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  <a:p>
                      <a:pPr algn="ctr"/>
                      <a:r>
                        <a:rPr lang="en-US" sz="1400"/>
                        <a:t>Funding Source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247944742"/>
                  </a:ext>
                </a:extLst>
              </a:tr>
              <a:tr h="288133"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xxxxxxxx</a:t>
                      </a:r>
                      <a:endParaRPr lang="en-US" sz="14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X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xxxx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xxxxxxxx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xxxxxxx</a:t>
                      </a:r>
                      <a:endParaRPr lang="en-US" sz="140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624620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 rot="20160611">
            <a:off x="109728" y="359515"/>
            <a:ext cx="1298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SPON</a:t>
            </a:r>
          </a:p>
        </p:txBody>
      </p:sp>
      <p:sp>
        <p:nvSpPr>
          <p:cNvPr id="8" name="Rectangle 7"/>
          <p:cNvSpPr/>
          <p:nvPr/>
        </p:nvSpPr>
        <p:spPr>
          <a:xfrm>
            <a:off x="7031420" y="4416350"/>
            <a:ext cx="4405806" cy="8229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9624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Recap:  Sponsored (</a:t>
            </a:r>
            <a:r>
              <a:rPr lang="en-US" b="1">
                <a:solidFill>
                  <a:srgbClr val="FF0000"/>
                </a:solidFill>
              </a:rPr>
              <a:t>SPON</a:t>
            </a:r>
            <a:r>
              <a:rPr lang="en-US" b="1"/>
              <a:t>) Attributes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37140"/>
            <a:ext cx="10972800" cy="3081129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b="1" i="1" u="sng" dirty="0"/>
              <a:t>POETAF</a:t>
            </a:r>
          </a:p>
          <a:p>
            <a:pPr>
              <a:buNone/>
            </a:pPr>
            <a:r>
              <a:rPr lang="en-US" dirty="0"/>
              <a:t> </a:t>
            </a:r>
            <a:endParaRPr lang="en-US" sz="1200" dirty="0"/>
          </a:p>
          <a:p>
            <a:pPr lvl="1">
              <a:buNone/>
            </a:pPr>
            <a:r>
              <a:rPr lang="en-US" dirty="0"/>
              <a:t>• </a:t>
            </a:r>
            <a:r>
              <a:rPr lang="en-US" b="1" dirty="0"/>
              <a:t>P – Project</a:t>
            </a:r>
            <a:endParaRPr lang="en-US" dirty="0">
              <a:cs typeface="Calibri"/>
            </a:endParaRPr>
          </a:p>
          <a:p>
            <a:pPr lvl="1">
              <a:buNone/>
            </a:pPr>
            <a:r>
              <a:rPr lang="en-US" dirty="0"/>
              <a:t>• </a:t>
            </a:r>
            <a:r>
              <a:rPr lang="en-US" b="1" dirty="0"/>
              <a:t>O – </a:t>
            </a:r>
            <a:r>
              <a:rPr lang="en-US" dirty="0"/>
              <a:t>(Expenditure)</a:t>
            </a:r>
            <a:r>
              <a:rPr lang="en-US" b="1" dirty="0"/>
              <a:t>Organization</a:t>
            </a:r>
            <a:r>
              <a:rPr lang="en-US" dirty="0"/>
              <a:t> (</a:t>
            </a:r>
            <a:r>
              <a:rPr lang="en-US" sz="2400" dirty="0"/>
              <a:t>transaction department)</a:t>
            </a:r>
            <a:endParaRPr lang="en-US" sz="2400" dirty="0">
              <a:cs typeface="Calibri"/>
            </a:endParaRPr>
          </a:p>
          <a:p>
            <a:pPr lvl="1">
              <a:buNone/>
            </a:pPr>
            <a:r>
              <a:rPr lang="en-US" dirty="0"/>
              <a:t>• </a:t>
            </a:r>
            <a:r>
              <a:rPr lang="en-US" b="1" dirty="0"/>
              <a:t>E – Expenditure Type </a:t>
            </a:r>
            <a:r>
              <a:rPr lang="en-US" dirty="0"/>
              <a:t>(maps to COA Object)</a:t>
            </a:r>
            <a:endParaRPr lang="en-US" dirty="0">
              <a:cs typeface="Calibri"/>
            </a:endParaRPr>
          </a:p>
          <a:p>
            <a:pPr lvl="1">
              <a:buNone/>
            </a:pPr>
            <a:r>
              <a:rPr lang="en-US" dirty="0"/>
              <a:t>• </a:t>
            </a:r>
            <a:r>
              <a:rPr lang="en-US" b="1" dirty="0"/>
              <a:t>T – Task</a:t>
            </a:r>
            <a:r>
              <a:rPr lang="en-US" dirty="0"/>
              <a:t> (default to 1)</a:t>
            </a:r>
            <a:endParaRPr lang="en-US" dirty="0">
              <a:cs typeface="Calibri"/>
            </a:endParaRPr>
          </a:p>
          <a:p>
            <a:pPr lvl="1">
              <a:buNone/>
            </a:pPr>
            <a:r>
              <a:rPr lang="en-US" dirty="0"/>
              <a:t>• </a:t>
            </a:r>
            <a:r>
              <a:rPr lang="en-US" b="1" dirty="0"/>
              <a:t>A – Award/Contract </a:t>
            </a:r>
            <a:r>
              <a:rPr lang="en-US" dirty="0"/>
              <a:t>(will populate from Project)</a:t>
            </a:r>
            <a:endParaRPr lang="en-US" dirty="0">
              <a:cs typeface="Calibri"/>
            </a:endParaRPr>
          </a:p>
          <a:p>
            <a:pPr lvl="1">
              <a:buNone/>
            </a:pPr>
            <a:r>
              <a:rPr lang="en-US" dirty="0"/>
              <a:t>• </a:t>
            </a:r>
            <a:r>
              <a:rPr lang="en-US" b="1" dirty="0"/>
              <a:t>F – Funding Source </a:t>
            </a:r>
            <a:r>
              <a:rPr lang="en-US" dirty="0"/>
              <a:t>(populate based on the Contract/Award)</a:t>
            </a:r>
            <a:endParaRPr lang="en-US" dirty="0">
              <a:cs typeface="Calibri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011160"/>
              </p:ext>
            </p:extLst>
          </p:nvPr>
        </p:nvGraphicFramePr>
        <p:xfrm>
          <a:off x="609600" y="4894631"/>
          <a:ext cx="10678274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6475">
                  <a:extLst>
                    <a:ext uri="{9D8B030D-6E8A-4147-A177-3AD203B41FA5}">
                      <a16:colId xmlns:a16="http://schemas.microsoft.com/office/drawing/2014/main" val="1156403547"/>
                    </a:ext>
                  </a:extLst>
                </a:gridCol>
                <a:gridCol w="1186475">
                  <a:extLst>
                    <a:ext uri="{9D8B030D-6E8A-4147-A177-3AD203B41FA5}">
                      <a16:colId xmlns:a16="http://schemas.microsoft.com/office/drawing/2014/main" val="355135993"/>
                    </a:ext>
                  </a:extLst>
                </a:gridCol>
                <a:gridCol w="1520366">
                  <a:extLst>
                    <a:ext uri="{9D8B030D-6E8A-4147-A177-3AD203B41FA5}">
                      <a16:colId xmlns:a16="http://schemas.microsoft.com/office/drawing/2014/main" val="633435909"/>
                    </a:ext>
                  </a:extLst>
                </a:gridCol>
                <a:gridCol w="1258564">
                  <a:extLst>
                    <a:ext uri="{9D8B030D-6E8A-4147-A177-3AD203B41FA5}">
                      <a16:colId xmlns:a16="http://schemas.microsoft.com/office/drawing/2014/main" val="1358435119"/>
                    </a:ext>
                  </a:extLst>
                </a:gridCol>
                <a:gridCol w="1132760">
                  <a:extLst>
                    <a:ext uri="{9D8B030D-6E8A-4147-A177-3AD203B41FA5}">
                      <a16:colId xmlns:a16="http://schemas.microsoft.com/office/drawing/2014/main" val="1670675608"/>
                    </a:ext>
                  </a:extLst>
                </a:gridCol>
                <a:gridCol w="4393634">
                  <a:extLst>
                    <a:ext uri="{9D8B030D-6E8A-4147-A177-3AD203B41FA5}">
                      <a16:colId xmlns:a16="http://schemas.microsoft.com/office/drawing/2014/main" val="3907318408"/>
                    </a:ext>
                  </a:extLst>
                </a:gridCol>
              </a:tblGrid>
              <a:tr h="48982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Project Number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  <a:p>
                      <a:pPr algn="ctr"/>
                      <a:r>
                        <a:rPr lang="en-US" sz="1400"/>
                        <a:t>Task Number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  <a:p>
                      <a:pPr algn="ctr"/>
                      <a:r>
                        <a:rPr lang="en-US" sz="1400"/>
                        <a:t>Expenditure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Expenditure</a:t>
                      </a:r>
                      <a:r>
                        <a:rPr lang="en-US" sz="1400" baseline="0"/>
                        <a:t> Organization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Contract Number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Funding Source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7944742"/>
                  </a:ext>
                </a:extLst>
              </a:tr>
              <a:tr h="288133"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xxxxxxxx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xxxx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xxxxxxxx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xxxxxxx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624620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 rot="20160611">
            <a:off x="109728" y="359515"/>
            <a:ext cx="1298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SPON</a:t>
            </a:r>
          </a:p>
        </p:txBody>
      </p:sp>
    </p:spTree>
    <p:extLst>
      <p:ext uri="{BB962C8B-B14F-4D97-AF65-F5344CB8AC3E}">
        <p14:creationId xmlns:p14="http://schemas.microsoft.com/office/powerpoint/2010/main" val="25081901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A4CEF-D509-4D7F-993C-CEE396DDC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cs typeface="Calibri"/>
              </a:rPr>
              <a:t>Mapping PPM Costs to General Ledger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CE81B-AC98-49D9-9A3C-22EB90163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126491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Revenues and expenses related to many projects and awards will be mapped to the same COA Account Combo </a:t>
            </a: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7679" y="3230880"/>
            <a:ext cx="56924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Example:  3 Projects belong to Owner Org 10417050</a:t>
            </a:r>
          </a:p>
          <a:p>
            <a:endParaRPr lang="en-US" sz="2000" dirty="0"/>
          </a:p>
          <a:p>
            <a:r>
              <a:rPr lang="en-US" sz="2000" b="1" u="sng" dirty="0">
                <a:solidFill>
                  <a:srgbClr val="FF0000"/>
                </a:solidFill>
              </a:rPr>
              <a:t>PPM:</a:t>
            </a:r>
          </a:p>
          <a:p>
            <a:endParaRPr lang="en-US" sz="2000" b="1" u="sng" dirty="0">
              <a:solidFill>
                <a:srgbClr val="FF0000"/>
              </a:solidFill>
            </a:endParaRPr>
          </a:p>
          <a:p>
            <a:r>
              <a:rPr lang="en-US" sz="2000" dirty="0"/>
              <a:t>Project Numbers:       PPM Org:        Expenditure Type:                 </a:t>
            </a:r>
          </a:p>
          <a:p>
            <a:r>
              <a:rPr lang="en-US" sz="2000" dirty="0"/>
              <a:t>      10015502  	      10408120	            3135 </a:t>
            </a:r>
          </a:p>
          <a:p>
            <a:r>
              <a:rPr lang="en-US" sz="2000" dirty="0"/>
              <a:t>      10015571	      10417053	            3210</a:t>
            </a:r>
          </a:p>
          <a:p>
            <a:r>
              <a:rPr lang="en-US" sz="2000" dirty="0"/>
              <a:t>      10021882	      10417020	            3311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47104" y="3230880"/>
            <a:ext cx="53400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/>
          </a:p>
          <a:p>
            <a:endParaRPr lang="en-US" sz="2000" dirty="0"/>
          </a:p>
          <a:p>
            <a:r>
              <a:rPr lang="en-US" sz="2000" b="1" u="sng" dirty="0">
                <a:solidFill>
                  <a:srgbClr val="00B050"/>
                </a:solidFill>
              </a:rPr>
              <a:t>General Ledger:</a:t>
            </a:r>
          </a:p>
          <a:p>
            <a:endParaRPr lang="en-US" sz="2000" b="1" dirty="0">
              <a:solidFill>
                <a:srgbClr val="00B050"/>
              </a:solidFill>
            </a:endParaRPr>
          </a:p>
          <a:p>
            <a:r>
              <a:rPr lang="en-US" sz="2000" dirty="0"/>
              <a:t>Project Numbers:            Org:                    Object:</a:t>
            </a:r>
          </a:p>
          <a:p>
            <a:r>
              <a:rPr lang="en-US" sz="2000" dirty="0"/>
              <a:t>          None			10417050		 3135</a:t>
            </a:r>
          </a:p>
          <a:p>
            <a:r>
              <a:rPr lang="en-US" sz="2000" dirty="0"/>
              <a:t>          None			10417050		 3210</a:t>
            </a:r>
          </a:p>
          <a:p>
            <a:r>
              <a:rPr lang="en-US" sz="2000" dirty="0"/>
              <a:t>          None			10417050		 3311</a:t>
            </a:r>
          </a:p>
        </p:txBody>
      </p:sp>
    </p:spTree>
    <p:extLst>
      <p:ext uri="{BB962C8B-B14F-4D97-AF65-F5344CB8AC3E}">
        <p14:creationId xmlns:p14="http://schemas.microsoft.com/office/powerpoint/2010/main" val="28365885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POETAF (SPON/Project)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20160611">
            <a:off x="109728" y="359515"/>
            <a:ext cx="1298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SPON</a:t>
            </a:r>
          </a:p>
        </p:txBody>
      </p:sp>
      <p:pic>
        <p:nvPicPr>
          <p:cNvPr id="3" name="A3037C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31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0125" y="1168102"/>
            <a:ext cx="10334625" cy="510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42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05205" y="384044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‘POETAF’ in PPM </a:t>
            </a:r>
            <a:r>
              <a:rPr lang="en-US" b="1" dirty="0" err="1"/>
              <a:t>Subledger</a:t>
            </a:r>
            <a:r>
              <a:rPr lang="en-US" b="1" dirty="0"/>
              <a:t> is Translated </a:t>
            </a:r>
            <a:br>
              <a:rPr lang="en-US" b="1" dirty="0"/>
            </a:br>
            <a:r>
              <a:rPr lang="en-US" b="1" dirty="0"/>
              <a:t>to ‘SOAPF’ in the General Ledger  </a:t>
            </a:r>
          </a:p>
        </p:txBody>
      </p:sp>
      <p:sp>
        <p:nvSpPr>
          <p:cNvPr id="8" name="TextBox 7"/>
          <p:cNvSpPr txBox="1"/>
          <p:nvPr/>
        </p:nvSpPr>
        <p:spPr>
          <a:xfrm rot="20160611">
            <a:off x="25255" y="555416"/>
            <a:ext cx="1298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SPON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1042" y="2497057"/>
            <a:ext cx="10764627" cy="3441163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901043" y="4948518"/>
            <a:ext cx="7328558" cy="989702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8125981" y="3219683"/>
            <a:ext cx="3363186" cy="1538344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331409" y="2406783"/>
            <a:ext cx="2733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cs typeface="Calibri"/>
              </a:rPr>
              <a:t>A system process will generate and post the related SOAPF </a:t>
            </a:r>
          </a:p>
          <a:p>
            <a:pPr algn="ctr"/>
            <a:r>
              <a:rPr lang="en-US" sz="1600" dirty="0">
                <a:cs typeface="Calibri"/>
              </a:rPr>
              <a:t>in the General Ledger.</a:t>
            </a:r>
          </a:p>
        </p:txBody>
      </p:sp>
      <p:sp>
        <p:nvSpPr>
          <p:cNvPr id="23" name="Up Arrow 22"/>
          <p:cNvSpPr/>
          <p:nvPr/>
        </p:nvSpPr>
        <p:spPr>
          <a:xfrm rot="3447680">
            <a:off x="7147089" y="3641356"/>
            <a:ext cx="487725" cy="1432606"/>
          </a:xfrm>
          <a:prstGeom prst="upArrow">
            <a:avLst>
              <a:gd name="adj1" fmla="val 38225"/>
              <a:gd name="adj2" fmla="val 75781"/>
            </a:avLst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32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208D9-A7E4-4826-AC00-773ECA329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cs typeface="Calibri"/>
              </a:rPr>
              <a:t>Benefits of Quantum Chart of Accounts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23C231-E208-4F87-A00A-232E019E82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dirty="0">
                <a:cs typeface="Calibri"/>
              </a:rPr>
              <a:t>The Account Combo allows for:</a:t>
            </a:r>
            <a:endParaRPr lang="en-US" dirty="0"/>
          </a:p>
          <a:p>
            <a:pPr lvl="1"/>
            <a:r>
              <a:rPr lang="en-US" dirty="0">
                <a:cs typeface="Calibri"/>
              </a:rPr>
              <a:t>Breaking transactions down to a more detailed level, which then means...</a:t>
            </a:r>
          </a:p>
          <a:p>
            <a:pPr lvl="1"/>
            <a:r>
              <a:rPr lang="en-US" dirty="0">
                <a:cs typeface="Calibri"/>
              </a:rPr>
              <a:t>More dynamic reporting</a:t>
            </a:r>
          </a:p>
          <a:p>
            <a:pPr marL="457200" lvl="1" indent="0">
              <a:buNone/>
            </a:pPr>
            <a:r>
              <a:rPr lang="en-US" dirty="0">
                <a:cs typeface="Calibri"/>
              </a:rPr>
              <a:t> </a:t>
            </a:r>
          </a:p>
          <a:p>
            <a:r>
              <a:rPr lang="en-US" dirty="0">
                <a:cs typeface="Calibri"/>
              </a:rPr>
              <a:t>Two optional segments to support tracking activities</a:t>
            </a:r>
          </a:p>
          <a:p>
            <a:pPr lvl="1"/>
            <a:r>
              <a:rPr lang="en-US" dirty="0">
                <a:cs typeface="Calibri"/>
              </a:rPr>
              <a:t>Also enhances reporting across multiple types of funding sources, departments, or functions</a:t>
            </a:r>
          </a:p>
          <a:p>
            <a:pPr marL="457200" lvl="1" indent="0">
              <a:buNone/>
            </a:pPr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Homepage resembles smartphone/app environment</a:t>
            </a:r>
          </a:p>
          <a:p>
            <a:pPr marL="0" indent="0">
              <a:buNone/>
            </a:pP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4543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608" y="2103438"/>
            <a:ext cx="10972800" cy="1143000"/>
          </a:xfrm>
        </p:spPr>
        <p:txBody>
          <a:bodyPr>
            <a:normAutofit/>
          </a:bodyPr>
          <a:lstStyle/>
          <a:p>
            <a:r>
              <a:rPr lang="en-US" b="1" dirty="0"/>
              <a:t>Fund Accounting Basics</a:t>
            </a:r>
          </a:p>
        </p:txBody>
      </p:sp>
    </p:spTree>
    <p:extLst>
      <p:ext uri="{BB962C8B-B14F-4D97-AF65-F5344CB8AC3E}">
        <p14:creationId xmlns:p14="http://schemas.microsoft.com/office/powerpoint/2010/main" val="744081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UMB Funding Structure – Key Concepts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23122" y="1417638"/>
            <a:ext cx="9710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Two Main Categories of Funds:  </a:t>
            </a:r>
            <a:r>
              <a:rPr lang="en-US" b="1">
                <a:solidFill>
                  <a:srgbClr val="00B050"/>
                </a:solidFill>
              </a:rPr>
              <a:t>Unrestricted</a:t>
            </a:r>
            <a:r>
              <a:rPr lang="en-US" b="1"/>
              <a:t> and </a:t>
            </a:r>
            <a:r>
              <a:rPr lang="en-US" b="1">
                <a:solidFill>
                  <a:srgbClr val="FF0000"/>
                </a:solidFill>
              </a:rPr>
              <a:t>Restricted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23122" y="1786970"/>
            <a:ext cx="3843131" cy="4524315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Unrestricted: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UMB determines how funds will be used.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Examples of Unrestricted Funds: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/>
              <a:t>State Appropriations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/>
              <a:t>Revolving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/>
              <a:t>Auxiliary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Examples of how funds may be used: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/>
              <a:t>To fund job positions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/>
              <a:t>Instruction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/>
              <a:t>Facilities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/>
              <a:t>General Operations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64895" y="1786970"/>
            <a:ext cx="3843131" cy="3970318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Restricted: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Third Party determines how the funds will be used.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Examples of Restricted Funds: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/>
              <a:t>Research Sponsors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/>
              <a:t>Donors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Example of how funds may be used: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/>
              <a:t>Research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1008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/>
              <a:t>Quantum Financials</a:t>
            </a:r>
            <a:br>
              <a:rPr lang="en-US" b="1"/>
            </a:br>
            <a:r>
              <a:rPr lang="en-US" b="1"/>
              <a:t>Design and Important Concepts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Unrestricted/</a:t>
            </a:r>
            <a:r>
              <a:rPr lang="en-US" b="1" dirty="0" err="1">
                <a:solidFill>
                  <a:srgbClr val="00B050"/>
                </a:solidFill>
              </a:rPr>
              <a:t>Nonsponsored</a:t>
            </a:r>
            <a:r>
              <a:rPr lang="en-US" b="1" dirty="0">
                <a:solidFill>
                  <a:srgbClr val="00B050"/>
                </a:solidFill>
              </a:rPr>
              <a:t> Funds</a:t>
            </a:r>
          </a:p>
          <a:p>
            <a:pPr marL="801370" lvl="1" indent="-344170">
              <a:buFont typeface="Wingdings" panose="05000000000000000000" pitchFamily="2" charset="2"/>
              <a:buChar char="Ø"/>
            </a:pPr>
            <a:r>
              <a:rPr lang="en-US" dirty="0"/>
              <a:t>Select Account Combo</a:t>
            </a:r>
            <a:endParaRPr lang="en-US" dirty="0">
              <a:cs typeface="Calibri"/>
            </a:endParaRPr>
          </a:p>
          <a:p>
            <a:pPr marL="801370" lvl="1" indent="-344170">
              <a:buFont typeface="Wingdings" panose="05000000000000000000" pitchFamily="2" charset="2"/>
              <a:buChar char="Ø"/>
            </a:pPr>
            <a:r>
              <a:rPr lang="en-US" dirty="0">
                <a:ea typeface="+mn-lt"/>
                <a:cs typeface="+mn-lt"/>
              </a:rPr>
              <a:t>Examples:  State, Revolving, Auxiliary Enterprise</a:t>
            </a:r>
            <a:endParaRPr lang="en-US" dirty="0"/>
          </a:p>
          <a:p>
            <a:pPr marL="801370" lvl="1" indent="-344170">
              <a:buFont typeface="Wingdings" panose="05000000000000000000" pitchFamily="2" charset="2"/>
              <a:buChar char="Ø"/>
            </a:pPr>
            <a:r>
              <a:rPr lang="en-US" dirty="0"/>
              <a:t>Hereafter referred to as </a:t>
            </a:r>
            <a:r>
              <a:rPr lang="en-US" b="1" dirty="0">
                <a:solidFill>
                  <a:srgbClr val="00B050"/>
                </a:solidFill>
              </a:rPr>
              <a:t>NONSPON  </a:t>
            </a:r>
            <a:endParaRPr lang="en-US" b="1" dirty="0">
              <a:solidFill>
                <a:srgbClr val="00B050"/>
              </a:solidFill>
              <a:cs typeface="Calibri"/>
            </a:endParaRPr>
          </a:p>
          <a:p>
            <a:pPr lvl="1"/>
            <a:endParaRPr lang="en-US" b="1" dirty="0">
              <a:solidFill>
                <a:srgbClr val="00B05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Restricted/Sponsored Funds</a:t>
            </a:r>
            <a:endParaRPr lang="en-US" b="1" dirty="0">
              <a:solidFill>
                <a:srgbClr val="FF0000"/>
              </a:solidFill>
              <a:cs typeface="Calibri"/>
            </a:endParaRPr>
          </a:p>
          <a:p>
            <a:pPr marL="801370" lvl="1" indent="-344170">
              <a:buFont typeface="Wingdings" panose="05000000000000000000" pitchFamily="2" charset="2"/>
              <a:buChar char="Ø"/>
            </a:pPr>
            <a:r>
              <a:rPr lang="en-US" dirty="0"/>
              <a:t>Select Project </a:t>
            </a:r>
            <a:endParaRPr lang="en-US" dirty="0">
              <a:cs typeface="Calibri"/>
            </a:endParaRPr>
          </a:p>
          <a:p>
            <a:pPr marL="801370" lvl="1" indent="-344170">
              <a:buFont typeface="Wingdings" panose="05000000000000000000" pitchFamily="2" charset="2"/>
              <a:buChar char="Ø"/>
            </a:pPr>
            <a:r>
              <a:rPr lang="en-US" dirty="0"/>
              <a:t>Transferred to the General Ledger</a:t>
            </a:r>
            <a:endParaRPr lang="en-US" dirty="0">
              <a:cs typeface="Calibri"/>
            </a:endParaRPr>
          </a:p>
          <a:p>
            <a:pPr marL="801370" lvl="1" indent="-344170">
              <a:buFont typeface="Wingdings" panose="05000000000000000000" pitchFamily="2" charset="2"/>
              <a:buChar char="Ø"/>
            </a:pPr>
            <a:r>
              <a:rPr lang="en-US" dirty="0">
                <a:ea typeface="+mn-lt"/>
                <a:cs typeface="+mn-lt"/>
              </a:rPr>
              <a:t>Examples:  Grants, Contracts, Capital Projects</a:t>
            </a:r>
          </a:p>
          <a:p>
            <a:pPr marL="801370" lvl="1" indent="-344170">
              <a:buFont typeface="Wingdings" panose="05000000000000000000" pitchFamily="2" charset="2"/>
              <a:buChar char="Ø"/>
            </a:pPr>
            <a:r>
              <a:rPr lang="en-US" dirty="0"/>
              <a:t>Hereafter referred to as </a:t>
            </a:r>
            <a:r>
              <a:rPr lang="en-US" b="1" dirty="0">
                <a:solidFill>
                  <a:srgbClr val="FF0000"/>
                </a:solidFill>
              </a:rPr>
              <a:t>SPON</a:t>
            </a:r>
            <a:endParaRPr lang="en-US" b="1" dirty="0">
              <a:solidFill>
                <a:srgbClr val="FF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74242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/>
              <a:t>Quantum Financials</a:t>
            </a:r>
            <a:br>
              <a:rPr lang="en-US" b="1"/>
            </a:br>
            <a:r>
              <a:rPr lang="en-US" b="1"/>
              <a:t> Design and Important Concepts (cont’d)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What does </a:t>
            </a:r>
            <a:r>
              <a:rPr lang="en-US" b="1">
                <a:solidFill>
                  <a:srgbClr val="00B050"/>
                </a:solidFill>
              </a:rPr>
              <a:t>NONSPON </a:t>
            </a:r>
            <a:r>
              <a:rPr lang="en-US"/>
              <a:t>vs. </a:t>
            </a:r>
            <a:r>
              <a:rPr lang="en-US" b="1">
                <a:solidFill>
                  <a:srgbClr val="FF0000"/>
                </a:solidFill>
              </a:rPr>
              <a:t>SPON</a:t>
            </a:r>
            <a:r>
              <a:rPr lang="en-US"/>
              <a:t> mean to me?</a:t>
            </a:r>
          </a:p>
          <a:p>
            <a:pPr lvl="1"/>
            <a:endParaRPr lang="en-US" b="1">
              <a:solidFill>
                <a:srgbClr val="00B050"/>
              </a:solidFill>
            </a:endParaRPr>
          </a:p>
          <a:p>
            <a:pPr lvl="1"/>
            <a:r>
              <a:rPr lang="en-US" b="1">
                <a:solidFill>
                  <a:srgbClr val="00B050"/>
                </a:solidFill>
              </a:rPr>
              <a:t>NONSPON</a:t>
            </a:r>
            <a:r>
              <a:rPr lang="en-US"/>
              <a:t> transactions do not have a project number</a:t>
            </a:r>
          </a:p>
          <a:p>
            <a:pPr marL="457200" lvl="1" indent="0">
              <a:buNone/>
            </a:pPr>
            <a:endParaRPr lang="en-US" b="1">
              <a:solidFill>
                <a:srgbClr val="FF0000"/>
              </a:solidFill>
            </a:endParaRPr>
          </a:p>
          <a:p>
            <a:pPr lvl="1"/>
            <a:r>
              <a:rPr lang="en-US" b="1">
                <a:solidFill>
                  <a:srgbClr val="FF0000"/>
                </a:solidFill>
              </a:rPr>
              <a:t>SPON</a:t>
            </a:r>
            <a:r>
              <a:rPr lang="en-US"/>
              <a:t> transactions have a project number</a:t>
            </a:r>
          </a:p>
          <a:p>
            <a:endParaRPr lang="en-US" b="1"/>
          </a:p>
          <a:p>
            <a:pPr marL="0" indent="0">
              <a:buNone/>
            </a:pPr>
            <a:r>
              <a:rPr lang="en-US" b="1"/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4526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1143000"/>
          </a:xfrm>
        </p:spPr>
        <p:txBody>
          <a:bodyPr/>
          <a:lstStyle/>
          <a:p>
            <a:r>
              <a:rPr lang="en-US" b="1" dirty="0"/>
              <a:t>Quantum Chart of Accounts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8200" y="4295666"/>
            <a:ext cx="10515600" cy="623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Quantum </a:t>
            </a:r>
            <a:r>
              <a:rPr lang="en-US" sz="3600" u="sng" dirty="0"/>
              <a:t>Account Combo</a:t>
            </a:r>
            <a:r>
              <a:rPr lang="en-US" sz="3600" dirty="0"/>
              <a:t> </a:t>
            </a:r>
            <a:endParaRPr lang="en-US" sz="3600" b="1" dirty="0">
              <a:solidFill>
                <a:srgbClr val="00B050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5726227"/>
              </p:ext>
            </p:extLst>
          </p:nvPr>
        </p:nvGraphicFramePr>
        <p:xfrm>
          <a:off x="838203" y="5091545"/>
          <a:ext cx="105156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8400">
                  <a:extLst>
                    <a:ext uri="{9D8B030D-6E8A-4147-A177-3AD203B41FA5}">
                      <a16:colId xmlns:a16="http://schemas.microsoft.com/office/drawing/2014/main" val="1894719900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4293185661"/>
                    </a:ext>
                  </a:extLst>
                </a:gridCol>
                <a:gridCol w="1497205">
                  <a:extLst>
                    <a:ext uri="{9D8B030D-6E8A-4147-A177-3AD203B41FA5}">
                      <a16:colId xmlns:a16="http://schemas.microsoft.com/office/drawing/2014/main" val="2428631896"/>
                    </a:ext>
                  </a:extLst>
                </a:gridCol>
                <a:gridCol w="1039660">
                  <a:extLst>
                    <a:ext uri="{9D8B030D-6E8A-4147-A177-3AD203B41FA5}">
                      <a16:colId xmlns:a16="http://schemas.microsoft.com/office/drawing/2014/main" val="3661490499"/>
                    </a:ext>
                  </a:extLst>
                </a:gridCol>
                <a:gridCol w="1315233">
                  <a:extLst>
                    <a:ext uri="{9D8B030D-6E8A-4147-A177-3AD203B41FA5}">
                      <a16:colId xmlns:a16="http://schemas.microsoft.com/office/drawing/2014/main" val="2111741793"/>
                    </a:ext>
                  </a:extLst>
                </a:gridCol>
                <a:gridCol w="1139869">
                  <a:extLst>
                    <a:ext uri="{9D8B030D-6E8A-4147-A177-3AD203B41FA5}">
                      <a16:colId xmlns:a16="http://schemas.microsoft.com/office/drawing/2014/main" val="789614507"/>
                    </a:ext>
                  </a:extLst>
                </a:gridCol>
                <a:gridCol w="850033">
                  <a:extLst>
                    <a:ext uri="{9D8B030D-6E8A-4147-A177-3AD203B41FA5}">
                      <a16:colId xmlns:a16="http://schemas.microsoft.com/office/drawing/2014/main" val="2698534681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4124172561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6093696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Object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Organization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Purpose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Function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Unit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Future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Interfund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02714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err="1"/>
                        <a:t>xxxx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xxx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err="1"/>
                        <a:t>xxxxxxxx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err="1"/>
                        <a:t>xxxxxx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err="1"/>
                        <a:t>xxxxxxxx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xxx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xx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err="1"/>
                        <a:t>xxxxx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xxx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35065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59878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6C06EB5B374A42B221B7BB05810257" ma:contentTypeVersion="12" ma:contentTypeDescription="Create a new document." ma:contentTypeScope="" ma:versionID="0250cea69ee1282b769d787895f0097c">
  <xsd:schema xmlns:xsd="http://www.w3.org/2001/XMLSchema" xmlns:xs="http://www.w3.org/2001/XMLSchema" xmlns:p="http://schemas.microsoft.com/office/2006/metadata/properties" xmlns:ns1="http://schemas.microsoft.com/sharepoint/v3" xmlns:ns2="0f18dc4d-98a3-49a6-a7ae-41800dc240cd" xmlns:ns3="b27449d7-fb9f-485d-925a-6550ac4ff847" targetNamespace="http://schemas.microsoft.com/office/2006/metadata/properties" ma:root="true" ma:fieldsID="b13be2dc54b459f52f1d6fad3b36730b" ns1:_="" ns2:_="" ns3:_="">
    <xsd:import namespace="http://schemas.microsoft.com/sharepoint/v3"/>
    <xsd:import namespace="0f18dc4d-98a3-49a6-a7ae-41800dc240cd"/>
    <xsd:import namespace="b27449d7-fb9f-485d-925a-6550ac4ff84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3:SharedWithUsers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  <xsd:element ref="ns2:MediaServiceLocation" minOccurs="0"/>
                <xsd:element ref="ns2:MediaServiceOCR" minOccurs="0"/>
                <xsd:element ref="ns2:MediaServiceEventHashCode" minOccurs="0"/>
                <xsd:element ref="ns2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4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5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18dc4d-98a3-49a6-a7ae-41800dc240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4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5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6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7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7449d7-fb9f-485d-925a-6550ac4ff84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8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SharedWithUsers xmlns="b27449d7-fb9f-485d-925a-6550ac4ff847">
      <UserInfo>
        <DisplayName>Reid, Robin</DisplayName>
        <AccountId>35</AccountId>
        <AccountType/>
      </UserInfo>
      <UserInfo>
        <DisplayName>McKechnie, Susan</DisplayName>
        <AccountId>19</AccountId>
        <AccountType/>
      </UserInfo>
      <UserInfo>
        <DisplayName>McGinley, Lynn</DisplayName>
        <AccountId>34</AccountId>
        <AccountType/>
      </UserInfo>
      <UserInfo>
        <DisplayName>Curley, Kevin</DisplayName>
        <AccountId>18</AccountId>
        <AccountType/>
      </UserInfo>
      <UserInfo>
        <DisplayName>Evans, Michele</DisplayName>
        <AccountId>36</AccountId>
        <AccountType/>
      </UserInfo>
      <UserInfo>
        <DisplayName>Flerlage, Andrew</DisplayName>
        <AccountId>33</AccountId>
        <AccountType/>
      </UserInfo>
      <UserInfo>
        <DisplayName>Mack, Bryan K.</DisplayName>
        <AccountId>173</AccountId>
        <AccountType/>
      </UserInfo>
      <UserInfo>
        <DisplayName>cukaegbu@navmp.com</DisplayName>
        <AccountId>867</AccountId>
        <AccountType/>
      </UserInfo>
      <UserInfo>
        <DisplayName>Kopchinski, Christy</DisplayName>
        <AccountId>117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E269EF4-7EF6-44AD-B07D-96B739F2F11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0f18dc4d-98a3-49a6-a7ae-41800dc240cd"/>
    <ds:schemaRef ds:uri="b27449d7-fb9f-485d-925a-6550ac4ff84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8E6BBC7-F838-445D-BCE0-0470F84F3A62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b27449d7-fb9f-485d-925a-6550ac4ff847"/>
  </ds:schemaRefs>
</ds:datastoreItem>
</file>

<file path=customXml/itemProps3.xml><?xml version="1.0" encoding="utf-8"?>
<ds:datastoreItem xmlns:ds="http://schemas.openxmlformats.org/officeDocument/2006/customXml" ds:itemID="{6BE07E22-9169-40B5-BBA7-E2AF33C777D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561</TotalTime>
  <Words>1599</Words>
  <Application>Microsoft Office PowerPoint</Application>
  <PresentationFormat>Widescreen</PresentationFormat>
  <Paragraphs>547</Paragraphs>
  <Slides>36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Wingdings</vt:lpstr>
      <vt:lpstr>Office Theme</vt:lpstr>
      <vt:lpstr> </vt:lpstr>
      <vt:lpstr>Agenda</vt:lpstr>
      <vt:lpstr>Quantum Home Page</vt:lpstr>
      <vt:lpstr>Benefits of Quantum Chart of Accounts</vt:lpstr>
      <vt:lpstr>Fund Accounting Basics</vt:lpstr>
      <vt:lpstr>UMB Funding Structure – Key Concepts</vt:lpstr>
      <vt:lpstr>Quantum Financials Design and Important Concepts</vt:lpstr>
      <vt:lpstr>Quantum Financials  Design and Important Concepts (cont’d)</vt:lpstr>
      <vt:lpstr>Quantum Chart of Accounts</vt:lpstr>
      <vt:lpstr>NONSPON  </vt:lpstr>
      <vt:lpstr>PowerPoint Presentation</vt:lpstr>
      <vt:lpstr>Quantum Chart of Accounts</vt:lpstr>
      <vt:lpstr>Quantum Segment</vt:lpstr>
      <vt:lpstr>Quantum Segment</vt:lpstr>
      <vt:lpstr>Quantum Segment</vt:lpstr>
      <vt:lpstr>Quantum Segment</vt:lpstr>
      <vt:lpstr>NEW – Quantum Segment</vt:lpstr>
      <vt:lpstr>Quantum Segment</vt:lpstr>
      <vt:lpstr>Quantum Segment</vt:lpstr>
      <vt:lpstr>Quantum Segment</vt:lpstr>
      <vt:lpstr>eUMB Chartfield – Quantum Segment</vt:lpstr>
      <vt:lpstr>Non-Sponsored Sources of Funds</vt:lpstr>
      <vt:lpstr>PowerPoint Presentation</vt:lpstr>
      <vt:lpstr>Project Portfolio Management (PPM) </vt:lpstr>
      <vt:lpstr>Project Portfolio Management (PPM) </vt:lpstr>
      <vt:lpstr>eUMB Chartstring to Quantum Chart of Accounts</vt:lpstr>
      <vt:lpstr>Project Attribute</vt:lpstr>
      <vt:lpstr>Task Attribute</vt:lpstr>
      <vt:lpstr>Expenditure Type Attribute</vt:lpstr>
      <vt:lpstr>Expenditure Organization Attribute</vt:lpstr>
      <vt:lpstr>Contract Number Attribute</vt:lpstr>
      <vt:lpstr>Funding Source Attribute</vt:lpstr>
      <vt:lpstr>Recap:  Sponsored (SPON) Attributes</vt:lpstr>
      <vt:lpstr>Mapping PPM Costs to General Ledger</vt:lpstr>
      <vt:lpstr>POETAF (SPON/Project)</vt:lpstr>
      <vt:lpstr>‘POETAF’ in PPM Subledger is Translated  to ‘SOAPF’ in the General Ledger  </vt:lpstr>
    </vt:vector>
  </TitlesOfParts>
  <Company>Univ of Maryland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Jenna Meol</dc:creator>
  <cp:lastModifiedBy>Mack, Bryan K.</cp:lastModifiedBy>
  <cp:revision>67</cp:revision>
  <cp:lastPrinted>2019-06-12T19:03:00Z</cp:lastPrinted>
  <dcterms:created xsi:type="dcterms:W3CDTF">2011-07-11T15:55:14Z</dcterms:created>
  <dcterms:modified xsi:type="dcterms:W3CDTF">2024-03-15T19:21:17Z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0x0101003A6C06EB5B374A42B221B7BB05810257</vt:lpwstr>
  </property>
  <property fmtid="{D5CDD505-2E9C-101B-9397-08002B2CF9AE}" pid="3" name="AuthorIds_UIVersion_4096">
    <vt:lpwstr>13</vt:lpwstr>
  </property>
  <property fmtid="{D5CDD505-2E9C-101B-9397-08002B2CF9AE}" pid="4" name="AuthorIds_UIVersion_2048">
    <vt:lpwstr>243</vt:lpwstr>
  </property>
</Properties>
</file>