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sldIdLst>
    <p:sldId id="256" r:id="rId5"/>
    <p:sldId id="257" r:id="rId6"/>
    <p:sldId id="273" r:id="rId7"/>
    <p:sldId id="279" r:id="rId8"/>
    <p:sldId id="284" r:id="rId9"/>
    <p:sldId id="283" r:id="rId10"/>
    <p:sldId id="282" r:id="rId11"/>
    <p:sldId id="280" r:id="rId12"/>
    <p:sldId id="281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5495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8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0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9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8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5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1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8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2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5/3/2022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7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792EA91-3BEC-413E-9CC0-329F1915E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Hands holding each other">
            <a:extLst>
              <a:ext uri="{FF2B5EF4-FFF2-40B4-BE49-F238E27FC236}">
                <a16:creationId xmlns:a16="http://schemas.microsoft.com/office/drawing/2014/main" id="{A50DFB0D-C6F4-4836-86C1-7D6EB724C7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" b="15703"/>
          <a:stretch/>
        </p:blipFill>
        <p:spPr>
          <a:xfrm>
            <a:off x="20" y="10"/>
            <a:ext cx="12191977" cy="685799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B97C0394-A9D4-466F-A671-B2752CC7F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2919"/>
            <a:ext cx="12191999" cy="4114799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56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Interprofessional Institutional Learning 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Bimbola </a:t>
            </a:r>
            <a:r>
              <a:rPr lang="en-US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Akintade</a:t>
            </a:r>
          </a:p>
          <a:p>
            <a:r>
              <a:rPr lang="en-US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Lorraine Doucette</a:t>
            </a:r>
            <a:endParaRPr lang="en-US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Crystal Edwards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B956-76BF-4F8C-8163-5B91D5BBE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956" y="1646339"/>
            <a:ext cx="9597509" cy="3127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2247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AD3F-CF71-44DB-8BED-37DE3C69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88" y="0"/>
            <a:ext cx="9042742" cy="928468"/>
          </a:xfrm>
        </p:spPr>
        <p:txBody>
          <a:bodyPr/>
          <a:lstStyle/>
          <a:p>
            <a:pPr algn="ctr"/>
            <a:r>
              <a:rPr lang="en-US" dirty="0">
                <a:cs typeface="Aharoni"/>
              </a:rPr>
              <a:t>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06B7B-4D8A-49F7-A7D9-BBE506762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46" y="781819"/>
            <a:ext cx="9911657" cy="54292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latin typeface="+mj-lt"/>
              </a:rPr>
              <a:t>We wish to thank the following individuals for providing feedback on the objectives:</a:t>
            </a:r>
          </a:p>
          <a:p>
            <a:r>
              <a:rPr lang="en-US" sz="2800" dirty="0">
                <a:latin typeface="+mj-lt"/>
              </a:rPr>
              <a:t>Christine King, EdD – Director for Student Success SON</a:t>
            </a:r>
          </a:p>
          <a:p>
            <a:r>
              <a:rPr lang="en-US" sz="2800" dirty="0">
                <a:latin typeface="+mj-lt"/>
              </a:rPr>
              <a:t>Fotini V. Anagnostopoulos-King, D.M.D – SOD</a:t>
            </a: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Elizabeth Lamos, MD, FACP </a:t>
            </a:r>
            <a:r>
              <a:rPr lang="en-US" sz="2800" dirty="0">
                <a:latin typeface="+mj-lt"/>
              </a:rPr>
              <a:t>– SOM</a:t>
            </a:r>
            <a:endParaRPr lang="en-US" sz="2800" dirty="0">
              <a:latin typeface="+mj-lt"/>
              <a:ea typeface="+mn-lt"/>
              <a:cs typeface="+mn-lt"/>
            </a:endParaRP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Norman Retener, MD, FACP </a:t>
            </a:r>
            <a:r>
              <a:rPr lang="en-US" sz="2800" dirty="0">
                <a:latin typeface="+mj-lt"/>
              </a:rPr>
              <a:t>– SOM</a:t>
            </a: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Kathleen Hoke, JD – SOL</a:t>
            </a: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Sara Gold, JD – SOL</a:t>
            </a: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Toby Guerin, JD – SOL</a:t>
            </a:r>
          </a:p>
          <a:p>
            <a:r>
              <a:rPr lang="en-US" sz="2800" dirty="0">
                <a:latin typeface="+mj-lt"/>
                <a:ea typeface="+mn-lt"/>
                <a:cs typeface="+mn-lt"/>
              </a:rPr>
              <a:t>Amanda Lehning, MSW, PhD - SSW</a:t>
            </a:r>
          </a:p>
          <a:p>
            <a:endParaRPr lang="en-US" sz="2800" dirty="0">
              <a:latin typeface="+mj-lt"/>
            </a:endParaRPr>
          </a:p>
          <a:p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0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F7E1D6-7DB0-462E-813F-018D931A1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1" y="212756"/>
            <a:ext cx="6927388" cy="664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03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B98-1906-40CE-BC25-097A27CF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52078"/>
            <a:ext cx="9144000" cy="638699"/>
          </a:xfrm>
        </p:spPr>
        <p:txBody>
          <a:bodyPr>
            <a:normAutofit fontScale="90000"/>
          </a:bodyPr>
          <a:lstStyle/>
          <a:p>
            <a:r>
              <a:rPr lang="en-US" dirty="0"/>
              <a:t>Survey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86C73-DC2A-431D-A5B0-636E2294E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979" y="1690778"/>
            <a:ext cx="9144000" cy="4304580"/>
          </a:xfrm>
        </p:spPr>
        <p:txBody>
          <a:bodyPr>
            <a:no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Does your school participate in IPE initiatives?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barriers you have faced regarding starting an IPE program? </a:t>
            </a:r>
            <a:endParaRPr lang="en-US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goals and outcomes for IPE for your students?</a:t>
            </a:r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 you measure student participation in IPE initiatives at your school?</a:t>
            </a:r>
            <a:b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4111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86C73-DC2A-431D-A5B0-636E2294E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859" y="1220638"/>
            <a:ext cx="9144000" cy="482782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Aharoni" panose="02010803020104030203" pitchFamily="2" charset="-79"/>
              </a:rPr>
              <a:t>What is the level of faculty involvement in IPE initiatives at your school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haroni" panose="02010803020104030203" pitchFamily="2" charset="-79"/>
              </a:rPr>
              <a:t> ?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How would you describe the resources available for IPE at your school?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What challenges have you or do you currently encounter with providing IPE initiatives for students at your school?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What is your vision for the future of IPE at your school/ the campus?</a:t>
            </a:r>
          </a:p>
          <a:p>
            <a:pPr marL="0" indent="0">
              <a:buNone/>
            </a:pPr>
            <a:br>
              <a:rPr lang="en-US" sz="28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</a:br>
            <a:b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2948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B98-1906-40CE-BC25-097A27CF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52078"/>
            <a:ext cx="9144000" cy="1344168"/>
          </a:xfrm>
        </p:spPr>
        <p:txBody>
          <a:bodyPr/>
          <a:lstStyle/>
          <a:p>
            <a:r>
              <a:rPr lang="en-US" dirty="0">
                <a:cs typeface="Aharoni"/>
              </a:rPr>
              <a:t>Objective One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6553-FB49-46E8-817C-6CB9B25F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3" y="2300087"/>
            <a:ext cx="4392566" cy="3606014"/>
          </a:xfrm>
        </p:spPr>
        <p:txBody>
          <a:bodyPr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Graduates will have exposure to working and interacting with other healthcare and human services professionals on the UMB campus.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4246EB-2BB7-4AA8-B380-55B5013F2971}"/>
              </a:ext>
            </a:extLst>
          </p:cNvPr>
          <p:cNvSpPr txBox="1"/>
          <p:nvPr/>
        </p:nvSpPr>
        <p:spPr>
          <a:xfrm>
            <a:off x="6281532" y="2216198"/>
            <a:ext cx="45587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is it important?</a:t>
            </a:r>
          </a:p>
          <a:p>
            <a:r>
              <a:rPr lang="en-US" sz="2400" dirty="0"/>
              <a:t>Survey responses: Develop better tracking of student participation in interprofessional learning initiatives.</a:t>
            </a:r>
          </a:p>
          <a:p>
            <a:endParaRPr lang="en-US" sz="2400" dirty="0"/>
          </a:p>
          <a:p>
            <a:r>
              <a:rPr lang="en-US" sz="2400" b="1" dirty="0"/>
              <a:t>How to assess?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Annual programmatic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79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B98-1906-40CE-BC25-097A27CF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014" y="1226504"/>
            <a:ext cx="9144000" cy="1344168"/>
          </a:xfrm>
        </p:spPr>
        <p:txBody>
          <a:bodyPr/>
          <a:lstStyle/>
          <a:p>
            <a:r>
              <a:rPr lang="en-US" dirty="0">
                <a:cs typeface="Aharoni"/>
              </a:rPr>
              <a:t>Objective Two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6553-FB49-46E8-817C-6CB9B25F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70672"/>
            <a:ext cx="4392566" cy="3528376"/>
          </a:xfrm>
        </p:spPr>
        <p:txBody>
          <a:bodyPr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Graduates will demonstrate cultural humility in their engagement with diverse healthcare and human services professionals on the UMB campus.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4246EB-2BB7-4AA8-B380-55B5013F2971}"/>
              </a:ext>
            </a:extLst>
          </p:cNvPr>
          <p:cNvSpPr txBox="1"/>
          <p:nvPr/>
        </p:nvSpPr>
        <p:spPr>
          <a:xfrm>
            <a:off x="6162887" y="2584508"/>
            <a:ext cx="51418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is it important?</a:t>
            </a:r>
          </a:p>
          <a:p>
            <a:r>
              <a:rPr lang="en-US" sz="2400" dirty="0"/>
              <a:t>Survey responses:   Expand interprofessional learning opportunities for all students across all levels of education.</a:t>
            </a:r>
          </a:p>
          <a:p>
            <a:endParaRPr lang="en-US" sz="2400" dirty="0"/>
          </a:p>
          <a:p>
            <a:r>
              <a:rPr lang="en-US" sz="2400" b="1" dirty="0"/>
              <a:t>How to assess?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Annual programmatic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52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B98-1906-40CE-BC25-097A27CF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8893" y="1138341"/>
            <a:ext cx="9144000" cy="1344168"/>
          </a:xfrm>
        </p:spPr>
        <p:txBody>
          <a:bodyPr/>
          <a:lstStyle/>
          <a:p>
            <a:r>
              <a:rPr lang="en-US" dirty="0">
                <a:cs typeface="Aharoni"/>
              </a:rPr>
              <a:t>Objective Three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6553-FB49-46E8-817C-6CB9B25F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531" y="2208275"/>
            <a:ext cx="4392566" cy="3416320"/>
          </a:xfrm>
        </p:spPr>
        <p:txBody>
          <a:bodyPr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Graduates will have opportunities to research, investigate, and integrate skills within and across healthcare and human services disciplines.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4246EB-2BB7-4AA8-B380-55B5013F2971}"/>
              </a:ext>
            </a:extLst>
          </p:cNvPr>
          <p:cNvSpPr txBox="1"/>
          <p:nvPr/>
        </p:nvSpPr>
        <p:spPr>
          <a:xfrm>
            <a:off x="6504317" y="2102947"/>
            <a:ext cx="4314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is it important? </a:t>
            </a:r>
          </a:p>
          <a:p>
            <a:r>
              <a:rPr lang="en-US" sz="2400" dirty="0"/>
              <a:t>Survey responses: Provide more opportunities for all students across all levels of education to collaborate.</a:t>
            </a:r>
          </a:p>
          <a:p>
            <a:endParaRPr lang="en-US" sz="2400" dirty="0"/>
          </a:p>
          <a:p>
            <a:r>
              <a:rPr lang="en-US" sz="2400" b="1" dirty="0"/>
              <a:t>How to assess?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Annual programmatic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333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9B98-1906-40CE-BC25-097A27CF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486" y="1121088"/>
            <a:ext cx="9144000" cy="1344168"/>
          </a:xfrm>
        </p:spPr>
        <p:txBody>
          <a:bodyPr/>
          <a:lstStyle/>
          <a:p>
            <a:r>
              <a:rPr lang="en-US" dirty="0">
                <a:cs typeface="Aharoni"/>
              </a:rPr>
              <a:t>Objective Four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F6553-FB49-46E8-817C-6CB9B25F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486" y="2200244"/>
            <a:ext cx="4392566" cy="3127248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ea typeface="+mn-lt"/>
                <a:cs typeface="+mn-lt"/>
              </a:rPr>
              <a:t>Graduates will have the ability to recognize challenges in the healthcare and human services systems and partner with other  professionals to identify solutions.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4246EB-2BB7-4AA8-B380-55B5013F2971}"/>
              </a:ext>
            </a:extLst>
          </p:cNvPr>
          <p:cNvSpPr txBox="1"/>
          <p:nvPr/>
        </p:nvSpPr>
        <p:spPr>
          <a:xfrm>
            <a:off x="6919748" y="2176184"/>
            <a:ext cx="41214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is it important?</a:t>
            </a:r>
          </a:p>
          <a:p>
            <a:r>
              <a:rPr lang="en-US" sz="2400" dirty="0"/>
              <a:t>Survey responses: </a:t>
            </a:r>
          </a:p>
          <a:p>
            <a:r>
              <a:rPr lang="en-US" sz="2400" dirty="0"/>
              <a:t>Provide incentives for faculty to develop IPE experiences.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How to assess?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Annual programmatic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3530059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_2SEEDS">
      <a:dk1>
        <a:srgbClr val="000000"/>
      </a:dk1>
      <a:lt1>
        <a:srgbClr val="FFFFFF"/>
      </a:lt1>
      <a:dk2>
        <a:srgbClr val="3E3423"/>
      </a:dk2>
      <a:lt2>
        <a:srgbClr val="E2E8E7"/>
      </a:lt2>
      <a:accent1>
        <a:srgbClr val="BA7F8B"/>
      </a:accent1>
      <a:accent2>
        <a:srgbClr val="C696B4"/>
      </a:accent2>
      <a:accent3>
        <a:srgbClr val="C39B90"/>
      </a:accent3>
      <a:accent4>
        <a:srgbClr val="76ACA5"/>
      </a:accent4>
      <a:accent5>
        <a:srgbClr val="80AABB"/>
      </a:accent5>
      <a:accent6>
        <a:srgbClr val="7F91BA"/>
      </a:accent6>
      <a:hlink>
        <a:srgbClr val="568E83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9AEB31DECCE4DAC8FD68DB3B1E7C1" ma:contentTypeVersion="15" ma:contentTypeDescription="Create a new document." ma:contentTypeScope="" ma:versionID="2aac414e76a554835cd4537e9e56b064">
  <xsd:schema xmlns:xsd="http://www.w3.org/2001/XMLSchema" xmlns:xs="http://www.w3.org/2001/XMLSchema" xmlns:p="http://schemas.microsoft.com/office/2006/metadata/properties" xmlns:ns1="http://schemas.microsoft.com/sharepoint/v3" xmlns:ns3="3c156842-e5e0-4116-9ee5-a12c122bd811" xmlns:ns4="99c47926-5a1c-460b-8671-7d87320c08ae" targetNamespace="http://schemas.microsoft.com/office/2006/metadata/properties" ma:root="true" ma:fieldsID="c0b8957c8bde22bab4db5b71205b5d66" ns1:_="" ns3:_="" ns4:_="">
    <xsd:import namespace="http://schemas.microsoft.com/sharepoint/v3"/>
    <xsd:import namespace="3c156842-e5e0-4116-9ee5-a12c122bd811"/>
    <xsd:import namespace="99c47926-5a1c-460b-8671-7d87320c08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56842-e5e0-4116-9ee5-a12c122bd8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47926-5a1c-460b-8671-7d87320c08a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67BE17-E402-4C38-9D44-A37A03A2A7D3}">
  <ds:schemaRefs>
    <ds:schemaRef ds:uri="http://schemas.microsoft.com/sharepoint/v3"/>
    <ds:schemaRef ds:uri="http://purl.org/dc/terms/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c156842-e5e0-4116-9ee5-a12c122bd81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4F6D76D-49DA-44C8-BE1A-0C97F23AE8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c156842-e5e0-4116-9ee5-a12c122bd811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8E1A51-1545-45DA-9EB9-A842A6E8F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406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Avenir Next LT Pro</vt:lpstr>
      <vt:lpstr>Calibri</vt:lpstr>
      <vt:lpstr>PrismaticVTI</vt:lpstr>
      <vt:lpstr>Interprofessional Institutional Learning Objectives</vt:lpstr>
      <vt:lpstr>Task Force</vt:lpstr>
      <vt:lpstr>PowerPoint Presentation</vt:lpstr>
      <vt:lpstr>Survey Questions</vt:lpstr>
      <vt:lpstr>PowerPoint Presentation</vt:lpstr>
      <vt:lpstr>Objective One </vt:lpstr>
      <vt:lpstr>Objective Two</vt:lpstr>
      <vt:lpstr>Objective Three</vt:lpstr>
      <vt:lpstr>Objective Four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Doucette, Lorraine</cp:lastModifiedBy>
  <cp:revision>74</cp:revision>
  <dcterms:created xsi:type="dcterms:W3CDTF">2019-10-16T03:03:10Z</dcterms:created>
  <dcterms:modified xsi:type="dcterms:W3CDTF">2022-05-03T14:51:56Z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0x0101007DA9AEB31DECCE4DAC8FD68DB3B1E7C1</vt:lpwstr>
  </property>
</Properties>
</file>