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0" r:id="rId7"/>
    <p:sldId id="257" r:id="rId8"/>
    <p:sldId id="259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DF165-7F16-A368-4A11-1037DC76B355}" v="120" dt="2022-02-28T21:04:13.265"/>
    <p1510:client id="{82FC7CB4-0DBB-EA32-E148-6937C5CB6669}" v="164" dt="2022-02-28T21:11:06.556"/>
    <p1510:client id="{A597B9D8-4A4F-7C13-CBF4-3C8F6387C234}" v="115" dt="2022-02-28T20:46:53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viewProps" Target="viewProps.xml" Id="rId13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presProps" Target="presProps.xml" Id="rId12" /><Relationship Type="http://schemas.microsoft.com/office/2015/10/relationships/revisionInfo" Target="revisionInfo.xml" Id="rId17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tableStyles" Target="tableStyles.xml" Id="rId15" /><Relationship Type="http://schemas.openxmlformats.org/officeDocument/2006/relationships/slide" Target="slides/slide6.xml" Id="rId10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theme" Target="theme/theme1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E2622-BE5A-4330-8937-E1DFD466C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97FDE4-511A-4648-9878-829D1F784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A9611-AE59-49A6-A6DF-772D920F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75070-2A2D-4B89-8442-29B63D39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44028-D875-45E1-8913-72B5A6D7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6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641A8-1A92-41E4-B53A-A4D3C1CC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67CF2-EEC0-4637-9033-33801FA9A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CE162-E350-4C0D-8501-8CAB2467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49675-1EEB-4303-8E8E-68D74774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FF7D1-209A-4CD1-ADF5-A1C723E0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6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8E3D5E-75A5-47DC-9E6D-37DF06E06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75C02-72AC-4F14-AA35-20456A373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99CE8-F40F-47C0-A29D-3086959A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4314F-50CF-42F0-A85F-B40B846E0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015E5-EB27-4FED-9955-BE4DDD20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2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DFEA-268E-410A-B8F0-F1E2EE996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92792-1BB2-4CD7-849A-4C92BDDD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47C9F-2C64-41AE-BC53-9DF1E4B74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9DA8-5C7E-41C1-8121-C14FC04F9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517BC-4EA2-4A6B-8FC1-1F5FF1072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8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E3C6-A7C1-4FF8-94A2-E1EEF9FCB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6D043-3025-424C-BEB3-3540F91B4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85D16-8CFD-47B8-A395-C359F08B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D9244-284F-4F6F-9F30-96CB322E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1EB66-4A64-4ACF-BD2B-85869CD9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0D986-BD5D-4694-AEBD-D2707683D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B46B3-AB80-41DA-B856-A75EA3417F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78F4E-AC68-4210-8FEA-6B38E9AC1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963E4-A545-42DD-9C45-923554FA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EDFCF-EE1D-4778-820B-BD0059EA1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04B64-9977-4B79-A9AE-7AAE62BD6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2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DCC41-4A8B-4812-A824-492F1B955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A1A06-333B-4145-B94D-124A346D9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1E9FD-273E-4918-ABD2-1C05C606C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16889-8848-42FD-AF18-2FB0E8568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CC3930-A7E3-45B5-A497-B2257975E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3136A0-C8C3-49D6-A8DC-4A4E26D35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BC6C7A-D385-403B-A667-A8A31B4A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32E5DD-943C-43A3-BF96-708D81A6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7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C8C5-6A64-425D-B9A3-11F3379D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076B7B-B6D4-4E01-ABF8-AE528E73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57A5C0-91A1-41BF-87F6-B7715551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2AA47-7DD3-4757-A0F7-1B7215AA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2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A9504-6097-4B45-B8AE-C41EF9DBD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F74A2F-B55C-4D48-9811-B3284EB2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9AD37-CD12-4CE8-88BA-E83F0647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5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F0B86-B079-42CB-8B5F-A714DB2EE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90ADA-132D-4C82-B2E1-0F28C7975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BCD9C-206C-41DF-A55A-39A4C67C1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0CC54-2419-46A2-995F-5CEE21E45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E73BD-B062-4F6A-B808-D3DA8C877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7F309-9058-464C-BC69-6DE53F20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9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6E107-467D-4F29-9435-C3FA68E89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C6BB4-700A-4417-8085-41788D17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CD1B8-17B9-455F-9779-ED0F36C8D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E0F48-D68B-40D1-B51B-C3361FBA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1FEDC-97D1-44F0-B95F-BEE4899C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C5879-04A3-41C8-8330-7F7A6B0F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8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56D2C2-FF1C-4C33-AFA3-72217E1A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1F417-3748-4BC2-83F2-3A15393B1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D94BB-1169-4237-A048-FD1733256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890E0-D1A3-4807-882E-F69D63D0243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7632D-3978-4A9B-BF33-1F719CA74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BE3AB-D5EF-4E81-86F3-0EC6265CB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63B6-DE35-424E-AEFB-21E336E4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2EB73-1A79-41FD-8DCC-DD57FC3B52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Community Engagement ILO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1CF66-1557-4F04-B92F-AB049A5D0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March 1, 2022</a:t>
            </a:r>
          </a:p>
          <a:p>
            <a:r>
              <a:rPr lang="en-US"/>
              <a:t>BPAG Meeting</a:t>
            </a:r>
          </a:p>
          <a:p>
            <a:r>
              <a:rPr lang="en-US"/>
              <a:t>Presented by: Patty Alvarez, Greg Spengler, &amp; Connie Lacap</a:t>
            </a:r>
          </a:p>
        </p:txBody>
      </p:sp>
    </p:spTree>
    <p:extLst>
      <p:ext uri="{BB962C8B-B14F-4D97-AF65-F5344CB8AC3E}">
        <p14:creationId xmlns:p14="http://schemas.microsoft.com/office/powerpoint/2010/main" val="273582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CCC0-F4A9-418B-BFE2-585B3432A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CE ILO Workgroup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F40F9-EDFF-4398-9B11-1B5216AE0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361"/>
            <a:ext cx="10759016" cy="5017981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/>
              <a:t>Patty Alvarez</a:t>
            </a:r>
            <a:r>
              <a:rPr lang="en-US" sz="6200"/>
              <a:t>, PhD, MS (Co-Chair), Assistant Vice President of Student Affairs, Office of the Provost</a:t>
            </a:r>
            <a:endParaRPr lang="en-US" sz="6200">
              <a:cs typeface="Calibri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/>
              <a:t>Greg Spengler</a:t>
            </a:r>
            <a:r>
              <a:rPr lang="en-US" sz="6200"/>
              <a:t>, MPA (Co-Chair), </a:t>
            </a:r>
            <a:r>
              <a:rPr lang="en-US" sz="6400">
                <a:effectLst/>
                <a:ea typeface="Calibri" panose="020F0502020204030204" pitchFamily="34" charset="0"/>
              </a:rPr>
              <a:t>Associate Vice President for Institutional Effectiveness, Office of the Provost</a:t>
            </a:r>
            <a:endParaRPr lang="en-US" sz="6400">
              <a:cs typeface="Calibri" panose="020F0502020204030204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/>
              <a:t>Connie Lacap</a:t>
            </a:r>
            <a:r>
              <a:rPr lang="en-US" sz="6200"/>
              <a:t>, DO (Co-Chair), Assistant Professor of Psychiatry, Assistant Dean of Assessment, School of Medicine</a:t>
            </a:r>
            <a:endParaRPr lang="en-US" sz="6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Gregory A. Brightbill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MBA, MEd, Associate Director, Student Leadership &amp; Involvement, UMB Student Affairs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Taylor DeBoer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MA, Marketing and Operations Specialist, The Graduate Research Innovation District (GRID)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Lori </a:t>
            </a:r>
            <a:r>
              <a:rPr lang="en-US" sz="64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Edwards</a:t>
            </a:r>
            <a:r>
              <a:rPr lang="en-US" sz="6400">
                <a:effectLst/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en-US" sz="6400">
                <a:effectLst/>
                <a:latin typeface="Calibri"/>
                <a:ea typeface="Calibri" panose="020F0502020204030204" pitchFamily="34" charset="0"/>
                <a:cs typeface="Calibri"/>
              </a:rPr>
              <a:t>DrPH, MPH, BSN, RN, CNS-PCH, BC</a:t>
            </a:r>
            <a:r>
              <a:rPr lang="en-US" sz="6400">
                <a:latin typeface="Times New Roman"/>
                <a:ea typeface="Calibri" panose="020F0502020204030204" pitchFamily="34" charset="0"/>
                <a:cs typeface="Times New Roman"/>
              </a:rPr>
              <a:t>, </a:t>
            </a:r>
            <a:r>
              <a:rPr lang="en-US" sz="6400">
                <a:latin typeface="Calibri"/>
                <a:ea typeface="Calibri" panose="020F0502020204030204" pitchFamily="34" charset="0"/>
                <a:cs typeface="Calibri"/>
              </a:rPr>
              <a:t>Asst. </a:t>
            </a:r>
            <a:r>
              <a:rPr lang="en-US" sz="6400">
                <a:effectLst/>
                <a:latin typeface="Calibri"/>
                <a:ea typeface="Calibri" panose="020F0502020204030204" pitchFamily="34" charset="0"/>
                <a:cs typeface="Calibri"/>
              </a:rPr>
              <a:t>Professor, </a:t>
            </a:r>
            <a:r>
              <a:rPr lang="en-US" sz="6400">
                <a:latin typeface="Calibri"/>
                <a:ea typeface="Calibri" panose="020F0502020204030204" pitchFamily="34" charset="0"/>
                <a:cs typeface="Calibri"/>
              </a:rPr>
              <a:t>Dept.</a:t>
            </a:r>
            <a:r>
              <a:rPr lang="en-US" sz="6400">
                <a:effectLst/>
                <a:latin typeface="Calibri"/>
                <a:ea typeface="Calibri" panose="020F0502020204030204" pitchFamily="34" charset="0"/>
                <a:cs typeface="Calibri"/>
              </a:rPr>
              <a:t> of Family </a:t>
            </a:r>
            <a:r>
              <a:rPr lang="en-US" sz="6400">
                <a:latin typeface="Calibri"/>
                <a:ea typeface="Calibri" panose="020F0502020204030204" pitchFamily="34" charset="0"/>
                <a:cs typeface="Calibri"/>
              </a:rPr>
              <a:t>&amp; </a:t>
            </a:r>
            <a:r>
              <a:rPr lang="en-US" sz="6400">
                <a:effectLst/>
                <a:latin typeface="Calibri"/>
                <a:ea typeface="Calibri" panose="020F0502020204030204" pitchFamily="34" charset="0"/>
                <a:cs typeface="Calibri"/>
              </a:rPr>
              <a:t>Community Health,</a:t>
            </a:r>
            <a:r>
              <a:rPr lang="en-US" sz="6400">
                <a:latin typeface="Calibri"/>
                <a:ea typeface="Calibri" panose="020F0502020204030204" pitchFamily="34" charset="0"/>
                <a:cs typeface="Calibri"/>
              </a:rPr>
              <a:t> School of Nursing     </a:t>
            </a:r>
            <a:endParaRPr lang="en-US" sz="5600">
              <a:latin typeface="Calibri"/>
              <a:ea typeface="Calibri" panose="020F0502020204030204" pitchFamily="34" charset="0"/>
              <a:cs typeface="Calibri"/>
            </a:endParaRPr>
          </a:p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Anne Hurley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JD, Managing Director, Clinical Law Program, School of Law</a:t>
            </a:r>
            <a:endParaRPr lang="en-US">
              <a:cs typeface="Calibri" panose="020F0502020204030204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Laundette Jones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PhD, MPH, Assistant Professor, Department of Epidemiology and Public Health, School of Medicine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Bill Joyner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JD, MSW, Director, Office of Equity, Diversity and Inclusion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Cherokee Layson-Wolf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PharmD, BCACP, </a:t>
            </a:r>
            <a:r>
              <a:rPr lang="en-US" sz="6200" err="1">
                <a:effectLst/>
                <a:latin typeface="Calibri"/>
                <a:ea typeface="Calibri" panose="020F0502020204030204" pitchFamily="34" charset="0"/>
                <a:cs typeface="Times New Roman"/>
              </a:rPr>
              <a:t>FAPhA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Associate Dean, Student Affairs, Associate Professor, School of Pharmacy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Alexa Mayo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MLS, AHIP, Associate Director for Research and Information, Health and Human Services Library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Megan Meyer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PhD, MSW, Associate Dean for Academic Affairs, Associate Professor, School of Social Work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Kate Noonan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PhD, </a:t>
            </a:r>
            <a:r>
              <a:rPr lang="en-US" sz="6200" err="1">
                <a:effectLst/>
                <a:latin typeface="Calibri"/>
                <a:ea typeface="Calibri" panose="020F0502020204030204" pitchFamily="34" charset="0"/>
                <a:cs typeface="Times New Roman"/>
              </a:rPr>
              <a:t>MDEd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Senior Director Special Projects, Office of the Dean, School of Dentistry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Brian C. Sturdivant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MSW, Director, Strategic Initiatives and Community Partnerships, Office of Community Engagement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Ashley Valis</a:t>
            </a:r>
            <a:r>
              <a:rPr lang="en-US" sz="6200">
                <a:effectLst/>
                <a:latin typeface="Calibri"/>
                <a:ea typeface="Calibri" panose="020F0502020204030204" pitchFamily="34" charset="0"/>
                <a:cs typeface="Times New Roman"/>
              </a:rPr>
              <a:t>, MSW, Executive Director, Office of Community Engagement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9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CCC0-F4A9-418B-BFE2-585B3432A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CE ILO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F40F9-EDFF-4398-9B11-1B5216AE0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944"/>
            <a:ext cx="10769600" cy="525081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meeting: workgroup charge</a:t>
            </a:r>
            <a:endParaRPr lang="en-US">
              <a:cs typeface="Calibri"/>
            </a:endParaRPr>
          </a:p>
          <a:p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meeting: Reviewed promising CE learning outcomes at a School/University, regional, and national level. Discussed items for consideration due to our institutional context. Information added to a matrix. Examples provided below. </a:t>
            </a:r>
            <a:endParaRPr lang="en-US">
              <a:cs typeface="Calibri"/>
            </a:endParaRPr>
          </a:p>
          <a:p>
            <a:pPr lvl="1"/>
            <a:r>
              <a:rPr lang="en-US" sz="2800"/>
              <a:t>School of Law: Cardin Requirement</a:t>
            </a:r>
            <a:endParaRPr lang="en-US" sz="2800">
              <a:cs typeface="Calibri"/>
            </a:endParaRPr>
          </a:p>
          <a:p>
            <a:pPr lvl="1"/>
            <a:r>
              <a:rPr lang="en-US" sz="2800"/>
              <a:t>School of Dentistry: 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Commission on Dental Accreditation (CODA)</a:t>
            </a:r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 and 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UMB School of Public Health</a:t>
            </a:r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Horowitz Literacy Center</a:t>
            </a:r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Community Engagement Models.</a:t>
            </a:r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en-US" sz="28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900"/>
              <a:t>School of Medicine: Community Engagement Components Practical Model</a:t>
            </a:r>
            <a:endParaRPr lang="en-US" sz="2900">
              <a:cs typeface="Calibri"/>
            </a:endParaRPr>
          </a:p>
          <a:p>
            <a:pPr lvl="1"/>
            <a:r>
              <a:rPr lang="en-US" sz="2900"/>
              <a:t>School of Nursing: Interprofessional Program for Academic Community Engagement (IPACE)</a:t>
            </a:r>
            <a:endParaRPr lang="en-US" sz="2900">
              <a:cs typeface="Calibri" panose="020F0502020204030204"/>
            </a:endParaRPr>
          </a:p>
          <a:p>
            <a:pPr lvl="1"/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School of Pharmacy: 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Community Engagement Terminal Performance Outcomes, Accreditation Council on Pharmacy Education Standards (ACPE)</a:t>
            </a:r>
            <a:endParaRPr lang="en-US" sz="2800">
              <a:latin typeface="Calibri"/>
              <a:ea typeface="Calibri" panose="020F0502020204030204" pitchFamily="34" charset="0"/>
              <a:cs typeface="Times New Roman"/>
            </a:endParaRPr>
          </a:p>
          <a:p>
            <a:pPr lvl="1"/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School of </a:t>
            </a:r>
            <a:r>
              <a:rPr lang="en-US" sz="2800">
                <a:latin typeface="Calibri"/>
                <a:cs typeface="Times New Roman"/>
              </a:rPr>
              <a:t>Social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Work: Three competencies mentioned</a:t>
            </a:r>
          </a:p>
          <a:p>
            <a:pPr lvl="1"/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Graduate School: Four programs highlighted </a:t>
            </a:r>
          </a:p>
          <a:p>
            <a:pPr lvl="1"/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HS/HSL: </a:t>
            </a:r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Learning outcomes from four institutions </a:t>
            </a:r>
            <a:endParaRPr lang="en-US" sz="280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Office of Community Engagement</a:t>
            </a:r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: Ashley Valis’ presentation to BPAG November 2021</a:t>
            </a:r>
            <a:endParaRPr lang="en-US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lvl="1"/>
            <a:r>
              <a:rPr lang="en-US" sz="2800">
                <a:latin typeface="Calibri"/>
                <a:ea typeface="Calibri" panose="020F0502020204030204" pitchFamily="34" charset="0"/>
                <a:cs typeface="Times New Roman"/>
              </a:rPr>
              <a:t>UMB Strategic Plan – Community Partnership and Collaboration Theme</a:t>
            </a:r>
          </a:p>
          <a:p>
            <a:pPr lvl="1"/>
            <a:endParaRPr lang="en-US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effectLst/>
                <a:latin typeface="Calibri"/>
                <a:ea typeface="Calibri" panose="020F0502020204030204" pitchFamily="34" charset="0"/>
                <a:cs typeface="Times New Roman"/>
              </a:rPr>
              <a:t>Patty and Greg drafted ILO and distributed over email for feedback.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effectLst/>
                <a:latin typeface="Calibri"/>
                <a:ea typeface="Calibri" panose="020F0502020204030204" pitchFamily="34" charset="0"/>
                <a:cs typeface="Times New Roman"/>
              </a:rPr>
              <a:t>3</a:t>
            </a:r>
            <a:r>
              <a:rPr lang="en-US" baseline="30000">
                <a:effectLst/>
                <a:latin typeface="Calibri"/>
                <a:ea typeface="Calibri" panose="020F0502020204030204" pitchFamily="34" charset="0"/>
                <a:cs typeface="Times New Roman"/>
              </a:rPr>
              <a:t>rd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Times New Roman"/>
              </a:rPr>
              <a:t> meeting: Finalized CE ILO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4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2EB73-1A79-41FD-8DCC-DD57FC3B5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9423"/>
            <a:ext cx="9144000" cy="818620"/>
          </a:xfrm>
        </p:spPr>
        <p:txBody>
          <a:bodyPr>
            <a:normAutofit fontScale="90000"/>
          </a:bodyPr>
          <a:lstStyle/>
          <a:p>
            <a:r>
              <a:rPr lang="en-US"/>
              <a:t>Initial Draft CE ILO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1CF66-1557-4F04-B92F-AB049A5D0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340"/>
            <a:ext cx="9144000" cy="3680460"/>
          </a:xfrm>
        </p:spPr>
        <p:txBody>
          <a:bodyPr/>
          <a:lstStyle/>
          <a:p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Understand historical and current inequities experienced by diverse communities to effectively engage in service learning and community-based learning experiences to improve health and social justice outcomes in partnership with the Baltimore community and beyond.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1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CCC0-F4A9-418B-BFE2-585B3432A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/>
              <a:t>Final CE ILO</a:t>
            </a:r>
            <a:endParaRPr lang="en-US" sz="540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F40F9-EDFF-4398-9B11-1B5216AE0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contribute to improving health and social justice outcomes in the Baltimore Community and beyond, we will prepare our students to </a:t>
            </a:r>
            <a:r>
              <a:rPr lang="en-US" u="sng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understand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historical and current </a:t>
            </a:r>
            <a:r>
              <a:rPr lang="en-US" u="sng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structural oppression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inequities experienced by diverse communities, increase </a:t>
            </a:r>
            <a:r>
              <a:rPr lang="en-US" u="sng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awareness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one’s personal biases and their impact when working across difference, and develop </a:t>
            </a:r>
            <a:r>
              <a:rPr lang="en-US" u="sng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skills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</a:t>
            </a:r>
            <a:r>
              <a:rPr lang="en-US" u="sng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effectively make inclusive decisions as community-based scholars, researchers, practitioners, and leaders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 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6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CCC0-F4A9-418B-BFE2-585B3432A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/>
              <a:t>Final CE ILO (bullets)</a:t>
            </a:r>
            <a:endParaRPr lang="en-US" sz="540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F40F9-EDFF-4398-9B11-1B5216AE0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To contribute to improving health and social justice outcomes in the Baltimore Community and beyond, we will</a:t>
            </a:r>
            <a:r>
              <a:rPr lang="en-US">
                <a:latin typeface="Calibri"/>
                <a:ea typeface="Calibri" panose="020F0502020204030204" pitchFamily="34" charset="0"/>
                <a:cs typeface="Calibri"/>
              </a:rPr>
              <a:t>:</a:t>
            </a:r>
            <a:endParaRPr lang="en-US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>
                <a:latin typeface="Calibri"/>
                <a:ea typeface="Calibri" panose="020F0502020204030204" pitchFamily="34" charset="0"/>
                <a:cs typeface="Calibri"/>
              </a:rPr>
              <a:t>Prepare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 our students to </a:t>
            </a:r>
            <a:r>
              <a:rPr lang="en-US" u="sng">
                <a:effectLst/>
                <a:latin typeface="Calibri"/>
                <a:ea typeface="Calibri" panose="020F0502020204030204" pitchFamily="34" charset="0"/>
                <a:cs typeface="Calibri"/>
              </a:rPr>
              <a:t>understand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 historical and current </a:t>
            </a:r>
            <a:r>
              <a:rPr lang="en-US" u="sng">
                <a:effectLst/>
                <a:latin typeface="Calibri"/>
                <a:ea typeface="Calibri" panose="020F0502020204030204" pitchFamily="34" charset="0"/>
                <a:cs typeface="Calibri"/>
              </a:rPr>
              <a:t>structural oppression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 and inequities experienced by diverse communities</a:t>
            </a:r>
            <a:r>
              <a:rPr lang="en-US">
                <a:latin typeface="Calibri"/>
                <a:ea typeface="Calibri" panose="020F0502020204030204" pitchFamily="34" charset="0"/>
                <a:cs typeface="Calibri"/>
              </a:rPr>
              <a:t>;</a:t>
            </a:r>
          </a:p>
          <a:p>
            <a:pPr marL="514350" indent="-514350">
              <a:buAutoNum type="arabicPeriod"/>
            </a:pPr>
            <a:r>
              <a:rPr lang="en-US">
                <a:latin typeface="Calibri"/>
                <a:ea typeface="Calibri" panose="020F0502020204030204" pitchFamily="34" charset="0"/>
                <a:cs typeface="Calibri"/>
              </a:rPr>
              <a:t>Increase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u="sng">
                <a:effectLst/>
                <a:latin typeface="Calibri"/>
                <a:ea typeface="Calibri" panose="020F0502020204030204" pitchFamily="34" charset="0"/>
                <a:cs typeface="Calibri"/>
              </a:rPr>
              <a:t>awareness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 of one’s personal biases and their impact when working across difference</a:t>
            </a:r>
            <a:r>
              <a:rPr lang="en-US">
                <a:latin typeface="Calibri"/>
                <a:ea typeface="Calibri" panose="020F0502020204030204" pitchFamily="34" charset="0"/>
                <a:cs typeface="Calibri"/>
              </a:rPr>
              <a:t>; and</a:t>
            </a:r>
          </a:p>
          <a:p>
            <a:pPr marL="514350" indent="-514350">
              <a:buAutoNum type="arabicPeriod"/>
            </a:pPr>
            <a:r>
              <a:rPr lang="en-US">
                <a:latin typeface="Calibri"/>
                <a:ea typeface="Calibri" panose="020F0502020204030204" pitchFamily="34" charset="0"/>
                <a:cs typeface="Calibri"/>
              </a:rPr>
              <a:t>Develop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u="sng">
                <a:effectLst/>
                <a:latin typeface="Calibri"/>
                <a:ea typeface="Calibri" panose="020F0502020204030204" pitchFamily="34" charset="0"/>
                <a:cs typeface="Calibri"/>
              </a:rPr>
              <a:t>skills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 to </a:t>
            </a:r>
            <a:r>
              <a:rPr lang="en-US" u="sng">
                <a:effectLst/>
                <a:latin typeface="Calibri"/>
                <a:ea typeface="Calibri" panose="020F0502020204030204" pitchFamily="34" charset="0"/>
                <a:cs typeface="Calibri"/>
              </a:rPr>
              <a:t>effectively make inclusive decisions as community-based scholars, researchers, practitioners, and leaders</a:t>
            </a:r>
            <a:r>
              <a:rPr lang="en-US">
                <a:effectLst/>
                <a:latin typeface="Calibri"/>
                <a:ea typeface="Calibri" panose="020F0502020204030204" pitchFamily="34" charset="0"/>
                <a:cs typeface="Calibri"/>
              </a:rPr>
              <a:t>. 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7991A-01FA-4596-B2DA-4589CCBB5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Additional Considerations/Questions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3209B-BA0D-42E1-9EA8-CC0174CD0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Review CE ILO in relationship to other ILO’s (e.g., leadership, diversity)</a:t>
            </a:r>
          </a:p>
          <a:p>
            <a:r>
              <a:rPr lang="en-US"/>
              <a:t>Next steps related to implementation </a:t>
            </a:r>
          </a:p>
          <a:p>
            <a:r>
              <a:rPr lang="en-US"/>
              <a:t>Expectations regarding curricular changes and resource needs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35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5" ma:contentTypeDescription="Create a new document." ma:contentTypeScope="" ma:versionID="7300ce5df8252392ef81ff3b860380fe">
  <xsd:schema xmlns:xsd="http://www.w3.org/2001/XMLSchema" xmlns:xs="http://www.w3.org/2001/XMLSchema" xmlns:p="http://schemas.microsoft.com/office/2006/metadata/properties" xmlns:ns1="http://schemas.microsoft.com/sharepoint/v3" xmlns:ns3="fc9a30ef-c534-470e-93fc-49ff03f85d5a" xmlns:ns4="82ee985c-224d-416f-b8e0-8d1cb6a69a9a" targetNamespace="http://schemas.microsoft.com/office/2006/metadata/properties" ma:root="true" ma:fieldsID="a0b3c1fda05f20a240c013c69b4a837d" ns1:_="" ns3:_="" ns4:_="">
    <xsd:import namespace="http://schemas.microsoft.com/sharepoint/v3"/>
    <xsd:import namespace="fc9a30ef-c534-470e-93fc-49ff03f85d5a"/>
    <xsd:import namespace="82ee985c-224d-416f-b8e0-8d1cb6a69a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46B736-E0DE-4006-BA9B-870EC1381D24}">
  <ds:schemaRefs>
    <ds:schemaRef ds:uri="82ee985c-224d-416f-b8e0-8d1cb6a69a9a"/>
    <ds:schemaRef ds:uri="fc9a30ef-c534-470e-93fc-49ff03f85d5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BC3DA93-0249-4122-B012-61C24CC6C570}">
  <ds:schemaRefs>
    <ds:schemaRef ds:uri="82ee985c-224d-416f-b8e0-8d1cb6a69a9a"/>
    <ds:schemaRef ds:uri="fc9a30ef-c534-470e-93fc-49ff03f85d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0CA0137-2280-4D93-8226-3F10BD93A5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Community Engagement ILO</vt:lpstr>
      <vt:lpstr>CE ILO Workgroup Members</vt:lpstr>
      <vt:lpstr>CE ILO Process</vt:lpstr>
      <vt:lpstr>Initial Draft CE ILO</vt:lpstr>
      <vt:lpstr>Final CE ILO</vt:lpstr>
      <vt:lpstr>Final CE ILO (bullets)</vt:lpstr>
      <vt:lpstr>Additional Considerations/Questions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Engagement ILO</dc:title>
  <dc:creator>Alvarez, Patty</dc:creator>
  <cp:revision>1</cp:revision>
  <dcterms:created xsi:type="dcterms:W3CDTF">2022-02-28T19:03:54Z</dcterms:created>
  <dcterms:modified xsi:type="dcterms:W3CDTF">2022-02-28T21:11:29Z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