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68" r:id="rId3"/>
    <p:sldId id="257" r:id="rId4"/>
    <p:sldId id="258" r:id="rId5"/>
    <p:sldId id="259" r:id="rId6"/>
    <p:sldId id="295" r:id="rId7"/>
    <p:sldId id="261" r:id="rId8"/>
    <p:sldId id="260" r:id="rId9"/>
    <p:sldId id="293" r:id="rId10"/>
    <p:sldId id="263" r:id="rId11"/>
    <p:sldId id="264" r:id="rId12"/>
    <p:sldId id="265" r:id="rId13"/>
    <p:sldId id="294" r:id="rId14"/>
    <p:sldId id="266" r:id="rId15"/>
    <p:sldId id="267" r:id="rId16"/>
  </p:sldIdLst>
  <p:sldSz cx="9144000" cy="6858000" type="screen4x3"/>
  <p:notesSz cx="6858000" cy="923925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175" autoAdjust="0"/>
    <p:restoredTop sz="94660"/>
  </p:normalViewPr>
  <p:slideViewPr>
    <p:cSldViewPr snapToGrid="0">
      <p:cViewPr varScale="1">
        <p:scale>
          <a:sx n="131" d="100"/>
          <a:sy n="131" d="100"/>
        </p:scale>
        <p:origin x="840" y="11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11E8EAB1-5720-49A8-90E6-9D4D1D3D481A}" type="datetimeFigureOut">
              <a:rPr lang="en-US" smtClean="0"/>
              <a:t>6/4/2021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C2012E1-CCAA-488F-8DDD-A7BC37C13D82}" type="slidenum">
              <a:rPr lang="en-US" smtClean="0"/>
              <a:t>‹#›</a:t>
            </a:fld>
            <a:endParaRPr lang="en-US"/>
          </a:p>
        </p:txBody>
      </p:sp>
    </p:spTree>
    <p:extLst>
      <p:ext uri="{BB962C8B-B14F-4D97-AF65-F5344CB8AC3E}">
        <p14:creationId xmlns:p14="http://schemas.microsoft.com/office/powerpoint/2010/main" val="127854891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1E8EAB1-5720-49A8-90E6-9D4D1D3D481A}" type="datetimeFigureOut">
              <a:rPr lang="en-US" smtClean="0"/>
              <a:t>6/4/2021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C2012E1-CCAA-488F-8DDD-A7BC37C13D82}" type="slidenum">
              <a:rPr lang="en-US" smtClean="0"/>
              <a:t>‹#›</a:t>
            </a:fld>
            <a:endParaRPr lang="en-US"/>
          </a:p>
        </p:txBody>
      </p:sp>
    </p:spTree>
    <p:extLst>
      <p:ext uri="{BB962C8B-B14F-4D97-AF65-F5344CB8AC3E}">
        <p14:creationId xmlns:p14="http://schemas.microsoft.com/office/powerpoint/2010/main" val="95403954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1E8EAB1-5720-49A8-90E6-9D4D1D3D481A}" type="datetimeFigureOut">
              <a:rPr lang="en-US" smtClean="0"/>
              <a:t>6/4/2021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C2012E1-CCAA-488F-8DDD-A7BC37C13D82}" type="slidenum">
              <a:rPr lang="en-US" smtClean="0"/>
              <a:t>‹#›</a:t>
            </a:fld>
            <a:endParaRPr lang="en-US"/>
          </a:p>
        </p:txBody>
      </p:sp>
    </p:spTree>
    <p:extLst>
      <p:ext uri="{BB962C8B-B14F-4D97-AF65-F5344CB8AC3E}">
        <p14:creationId xmlns:p14="http://schemas.microsoft.com/office/powerpoint/2010/main" val="21701804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1E8EAB1-5720-49A8-90E6-9D4D1D3D481A}" type="datetimeFigureOut">
              <a:rPr lang="en-US" smtClean="0"/>
              <a:t>6/4/2021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C2012E1-CCAA-488F-8DDD-A7BC37C13D82}" type="slidenum">
              <a:rPr lang="en-US" smtClean="0"/>
              <a:t>‹#›</a:t>
            </a:fld>
            <a:endParaRPr lang="en-US"/>
          </a:p>
        </p:txBody>
      </p:sp>
    </p:spTree>
    <p:extLst>
      <p:ext uri="{BB962C8B-B14F-4D97-AF65-F5344CB8AC3E}">
        <p14:creationId xmlns:p14="http://schemas.microsoft.com/office/powerpoint/2010/main" val="150536039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1E8EAB1-5720-49A8-90E6-9D4D1D3D481A}" type="datetimeFigureOut">
              <a:rPr lang="en-US" smtClean="0"/>
              <a:t>6/4/2021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C2012E1-CCAA-488F-8DDD-A7BC37C13D82}" type="slidenum">
              <a:rPr lang="en-US" smtClean="0"/>
              <a:t>‹#›</a:t>
            </a:fld>
            <a:endParaRPr lang="en-US"/>
          </a:p>
        </p:txBody>
      </p:sp>
    </p:spTree>
    <p:extLst>
      <p:ext uri="{BB962C8B-B14F-4D97-AF65-F5344CB8AC3E}">
        <p14:creationId xmlns:p14="http://schemas.microsoft.com/office/powerpoint/2010/main" val="9683631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11E8EAB1-5720-49A8-90E6-9D4D1D3D481A}" type="datetimeFigureOut">
              <a:rPr lang="en-US" smtClean="0"/>
              <a:t>6/4/2021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C2012E1-CCAA-488F-8DDD-A7BC37C13D82}" type="slidenum">
              <a:rPr lang="en-US" smtClean="0"/>
              <a:t>‹#›</a:t>
            </a:fld>
            <a:endParaRPr lang="en-US"/>
          </a:p>
        </p:txBody>
      </p:sp>
    </p:spTree>
    <p:extLst>
      <p:ext uri="{BB962C8B-B14F-4D97-AF65-F5344CB8AC3E}">
        <p14:creationId xmlns:p14="http://schemas.microsoft.com/office/powerpoint/2010/main" val="331840148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11E8EAB1-5720-49A8-90E6-9D4D1D3D481A}" type="datetimeFigureOut">
              <a:rPr lang="en-US" smtClean="0"/>
              <a:t>6/4/2021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C2012E1-CCAA-488F-8DDD-A7BC37C13D82}" type="slidenum">
              <a:rPr lang="en-US" smtClean="0"/>
              <a:t>‹#›</a:t>
            </a:fld>
            <a:endParaRPr lang="en-US"/>
          </a:p>
        </p:txBody>
      </p:sp>
    </p:spTree>
    <p:extLst>
      <p:ext uri="{BB962C8B-B14F-4D97-AF65-F5344CB8AC3E}">
        <p14:creationId xmlns:p14="http://schemas.microsoft.com/office/powerpoint/2010/main" val="42156682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11E8EAB1-5720-49A8-90E6-9D4D1D3D481A}" type="datetimeFigureOut">
              <a:rPr lang="en-US" smtClean="0"/>
              <a:t>6/4/2021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C2012E1-CCAA-488F-8DDD-A7BC37C13D82}" type="slidenum">
              <a:rPr lang="en-US" smtClean="0"/>
              <a:t>‹#›</a:t>
            </a:fld>
            <a:endParaRPr lang="en-US"/>
          </a:p>
        </p:txBody>
      </p:sp>
    </p:spTree>
    <p:extLst>
      <p:ext uri="{BB962C8B-B14F-4D97-AF65-F5344CB8AC3E}">
        <p14:creationId xmlns:p14="http://schemas.microsoft.com/office/powerpoint/2010/main" val="386475006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1E8EAB1-5720-49A8-90E6-9D4D1D3D481A}" type="datetimeFigureOut">
              <a:rPr lang="en-US" smtClean="0"/>
              <a:t>6/4/2021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C2012E1-CCAA-488F-8DDD-A7BC37C13D82}" type="slidenum">
              <a:rPr lang="en-US" smtClean="0"/>
              <a:t>‹#›</a:t>
            </a:fld>
            <a:endParaRPr lang="en-US"/>
          </a:p>
        </p:txBody>
      </p:sp>
    </p:spTree>
    <p:extLst>
      <p:ext uri="{BB962C8B-B14F-4D97-AF65-F5344CB8AC3E}">
        <p14:creationId xmlns:p14="http://schemas.microsoft.com/office/powerpoint/2010/main" val="386200295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1E8EAB1-5720-49A8-90E6-9D4D1D3D481A}" type="datetimeFigureOut">
              <a:rPr lang="en-US" smtClean="0"/>
              <a:t>6/4/2021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C2012E1-CCAA-488F-8DDD-A7BC37C13D82}" type="slidenum">
              <a:rPr lang="en-US" smtClean="0"/>
              <a:t>‹#›</a:t>
            </a:fld>
            <a:endParaRPr lang="en-US"/>
          </a:p>
        </p:txBody>
      </p:sp>
    </p:spTree>
    <p:extLst>
      <p:ext uri="{BB962C8B-B14F-4D97-AF65-F5344CB8AC3E}">
        <p14:creationId xmlns:p14="http://schemas.microsoft.com/office/powerpoint/2010/main" val="9397958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1E8EAB1-5720-49A8-90E6-9D4D1D3D481A}" type="datetimeFigureOut">
              <a:rPr lang="en-US" smtClean="0"/>
              <a:t>6/4/2021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C2012E1-CCAA-488F-8DDD-A7BC37C13D82}" type="slidenum">
              <a:rPr lang="en-US" smtClean="0"/>
              <a:t>‹#›</a:t>
            </a:fld>
            <a:endParaRPr lang="en-US"/>
          </a:p>
        </p:txBody>
      </p:sp>
    </p:spTree>
    <p:extLst>
      <p:ext uri="{BB962C8B-B14F-4D97-AF65-F5344CB8AC3E}">
        <p14:creationId xmlns:p14="http://schemas.microsoft.com/office/powerpoint/2010/main" val="12515981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1E8EAB1-5720-49A8-90E6-9D4D1D3D481A}" type="datetimeFigureOut">
              <a:rPr lang="en-US" smtClean="0"/>
              <a:t>6/4/2021</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C2012E1-CCAA-488F-8DDD-A7BC37C13D82}" type="slidenum">
              <a:rPr lang="en-US" smtClean="0"/>
              <a:t>‹#›</a:t>
            </a:fld>
            <a:endParaRPr lang="en-US"/>
          </a:p>
        </p:txBody>
      </p:sp>
    </p:spTree>
    <p:extLst>
      <p:ext uri="{BB962C8B-B14F-4D97-AF65-F5344CB8AC3E}">
        <p14:creationId xmlns:p14="http://schemas.microsoft.com/office/powerpoint/2010/main" val="337999508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eg"/><Relationship Id="rId1" Type="http://schemas.openxmlformats.org/officeDocument/2006/relationships/slideLayout" Target="../slideLayouts/slideLayout2.xml"/><Relationship Id="rId4" Type="http://schemas.openxmlformats.org/officeDocument/2006/relationships/image" Target="../media/image11.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G"/><Relationship Id="rId1" Type="http://schemas.openxmlformats.org/officeDocument/2006/relationships/slideLayout" Target="../slideLayouts/slideLayout2.xml"/><Relationship Id="rId4" Type="http://schemas.openxmlformats.org/officeDocument/2006/relationships/image" Target="../media/image5.JPG"/></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9901E4-93E4-4A54-ACD2-F83826E4BE1C}"/>
              </a:ext>
            </a:extLst>
          </p:cNvPr>
          <p:cNvSpPr>
            <a:spLocks noGrp="1"/>
          </p:cNvSpPr>
          <p:nvPr>
            <p:ph type="ctrTitle"/>
          </p:nvPr>
        </p:nvSpPr>
        <p:spPr>
          <a:xfrm>
            <a:off x="256032" y="1122363"/>
            <a:ext cx="8631936" cy="2220683"/>
          </a:xfrm>
        </p:spPr>
        <p:txBody>
          <a:bodyPr>
            <a:normAutofit/>
          </a:bodyPr>
          <a:lstStyle/>
          <a:p>
            <a:r>
              <a:rPr lang="en-US" sz="4000" dirty="0"/>
              <a:t>UMB Institutional Learning Outcomes: </a:t>
            </a:r>
            <a:br>
              <a:rPr lang="en-US" sz="4000" dirty="0"/>
            </a:br>
            <a:r>
              <a:rPr lang="en-US" sz="4000" dirty="0"/>
              <a:t>Why Interprofessional Education </a:t>
            </a:r>
          </a:p>
        </p:txBody>
      </p:sp>
      <p:sp>
        <p:nvSpPr>
          <p:cNvPr id="3" name="Subtitle 2">
            <a:extLst>
              <a:ext uri="{FF2B5EF4-FFF2-40B4-BE49-F238E27FC236}">
                <a16:creationId xmlns:a16="http://schemas.microsoft.com/office/drawing/2014/main" id="{15B32818-3CAA-4DFE-92BA-D71F89E23562}"/>
              </a:ext>
            </a:extLst>
          </p:cNvPr>
          <p:cNvSpPr>
            <a:spLocks noGrp="1"/>
          </p:cNvSpPr>
          <p:nvPr>
            <p:ph type="subTitle" idx="1"/>
          </p:nvPr>
        </p:nvSpPr>
        <p:spPr>
          <a:xfrm>
            <a:off x="1143000" y="4567645"/>
            <a:ext cx="6858000" cy="1655762"/>
          </a:xfrm>
        </p:spPr>
        <p:txBody>
          <a:bodyPr/>
          <a:lstStyle/>
          <a:p>
            <a:r>
              <a:rPr lang="en-US" dirty="0"/>
              <a:t>Heather B Congdon, PharmD, BCPS, CDE, FNAP</a:t>
            </a:r>
          </a:p>
          <a:p>
            <a:r>
              <a:rPr lang="en-US" dirty="0"/>
              <a:t>Co-Director, Center for Interprofessional Education</a:t>
            </a:r>
          </a:p>
          <a:p>
            <a:r>
              <a:rPr lang="en-US" dirty="0"/>
              <a:t>School of Pharmacy</a:t>
            </a:r>
          </a:p>
          <a:p>
            <a:endParaRPr lang="en-US" dirty="0"/>
          </a:p>
        </p:txBody>
      </p:sp>
    </p:spTree>
    <p:extLst>
      <p:ext uri="{BB962C8B-B14F-4D97-AF65-F5344CB8AC3E}">
        <p14:creationId xmlns:p14="http://schemas.microsoft.com/office/powerpoint/2010/main" val="232565507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18C728-5A3F-46D0-BF73-D6B859E46523}"/>
              </a:ext>
            </a:extLst>
          </p:cNvPr>
          <p:cNvSpPr>
            <a:spLocks noGrp="1"/>
          </p:cNvSpPr>
          <p:nvPr>
            <p:ph type="title"/>
          </p:nvPr>
        </p:nvSpPr>
        <p:spPr>
          <a:xfrm>
            <a:off x="628650" y="196877"/>
            <a:ext cx="7886700" cy="1325563"/>
          </a:xfrm>
        </p:spPr>
        <p:txBody>
          <a:bodyPr>
            <a:normAutofit/>
          </a:bodyPr>
          <a:lstStyle/>
          <a:p>
            <a:r>
              <a:rPr lang="en-US" sz="4000" dirty="0"/>
              <a:t>Example IPE Exposure Opportunity</a:t>
            </a:r>
          </a:p>
        </p:txBody>
      </p:sp>
      <p:sp>
        <p:nvSpPr>
          <p:cNvPr id="3" name="Content Placeholder 2">
            <a:extLst>
              <a:ext uri="{FF2B5EF4-FFF2-40B4-BE49-F238E27FC236}">
                <a16:creationId xmlns:a16="http://schemas.microsoft.com/office/drawing/2014/main" id="{7A0F6C27-1A36-41FB-967C-81BF18228095}"/>
              </a:ext>
            </a:extLst>
          </p:cNvPr>
          <p:cNvSpPr>
            <a:spLocks noGrp="1"/>
          </p:cNvSpPr>
          <p:nvPr>
            <p:ph idx="1"/>
          </p:nvPr>
        </p:nvSpPr>
        <p:spPr>
          <a:xfrm>
            <a:off x="379936" y="1521562"/>
            <a:ext cx="8515350" cy="5179161"/>
          </a:xfrm>
        </p:spPr>
        <p:txBody>
          <a:bodyPr>
            <a:normAutofit/>
          </a:bodyPr>
          <a:lstStyle/>
          <a:p>
            <a:pPr marL="0" indent="0">
              <a:buNone/>
            </a:pPr>
            <a:r>
              <a:rPr lang="en-US" u="sng" dirty="0"/>
              <a:t>Foundations of Interprofessional Education and Practice</a:t>
            </a:r>
          </a:p>
          <a:p>
            <a:r>
              <a:rPr lang="en-US" dirty="0"/>
              <a:t>Two Tracks</a:t>
            </a:r>
          </a:p>
          <a:p>
            <a:pPr lvl="1"/>
            <a:r>
              <a:rPr lang="en-US" dirty="0"/>
              <a:t>Track 1: Pharmacy, Nursing (CNL and BSN), Medicine, Dental, Dental Hygiene, Physical Therapy</a:t>
            </a:r>
          </a:p>
          <a:p>
            <a:pPr lvl="1"/>
            <a:r>
              <a:rPr lang="en-US" dirty="0"/>
              <a:t>Track 2: Law, Public Health, Social Work</a:t>
            </a:r>
          </a:p>
          <a:p>
            <a:r>
              <a:rPr lang="en-US" dirty="0"/>
              <a:t>Track 1 (~940 students enrolled = 75 groups)</a:t>
            </a:r>
          </a:p>
          <a:p>
            <a:pPr lvl="1"/>
            <a:r>
              <a:rPr lang="en-US" dirty="0"/>
              <a:t>One credit hour of content over 2 semesters</a:t>
            </a:r>
          </a:p>
          <a:p>
            <a:pPr lvl="1"/>
            <a:r>
              <a:rPr lang="en-US" dirty="0"/>
              <a:t>Four modules (2 in fall / 2 in spring)</a:t>
            </a:r>
          </a:p>
          <a:p>
            <a:pPr lvl="1"/>
            <a:r>
              <a:rPr lang="en-US" dirty="0"/>
              <a:t>Each module highlights one of the four IPEC Competency domains</a:t>
            </a:r>
          </a:p>
          <a:p>
            <a:pPr lvl="1"/>
            <a:r>
              <a:rPr lang="en-US" dirty="0"/>
              <a:t>Each module includes individual learning followed by group assignment and meeting with group faculty facilitator.</a:t>
            </a:r>
          </a:p>
          <a:p>
            <a:endParaRPr lang="en-US" dirty="0"/>
          </a:p>
        </p:txBody>
      </p:sp>
    </p:spTree>
    <p:extLst>
      <p:ext uri="{BB962C8B-B14F-4D97-AF65-F5344CB8AC3E}">
        <p14:creationId xmlns:p14="http://schemas.microsoft.com/office/powerpoint/2010/main" val="27334570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62D5F1-903B-40EF-BB93-E9EC7A7B740B}"/>
              </a:ext>
            </a:extLst>
          </p:cNvPr>
          <p:cNvSpPr>
            <a:spLocks noGrp="1"/>
          </p:cNvSpPr>
          <p:nvPr>
            <p:ph type="title"/>
          </p:nvPr>
        </p:nvSpPr>
        <p:spPr>
          <a:xfrm>
            <a:off x="628650" y="41036"/>
            <a:ext cx="7886700" cy="1325563"/>
          </a:xfrm>
        </p:spPr>
        <p:txBody>
          <a:bodyPr>
            <a:normAutofit/>
          </a:bodyPr>
          <a:lstStyle/>
          <a:p>
            <a:r>
              <a:rPr lang="en-US" sz="4000" dirty="0"/>
              <a:t>Example IPE Immersion Opportunity</a:t>
            </a:r>
          </a:p>
        </p:txBody>
      </p:sp>
      <p:sp>
        <p:nvSpPr>
          <p:cNvPr id="3" name="Content Placeholder 2">
            <a:extLst>
              <a:ext uri="{FF2B5EF4-FFF2-40B4-BE49-F238E27FC236}">
                <a16:creationId xmlns:a16="http://schemas.microsoft.com/office/drawing/2014/main" id="{4BC0F7F8-0176-494D-A033-C50CCC32D0A2}"/>
              </a:ext>
            </a:extLst>
          </p:cNvPr>
          <p:cNvSpPr>
            <a:spLocks noGrp="1"/>
          </p:cNvSpPr>
          <p:nvPr>
            <p:ph idx="1"/>
          </p:nvPr>
        </p:nvSpPr>
        <p:spPr>
          <a:xfrm>
            <a:off x="628650" y="1223747"/>
            <a:ext cx="7886700" cy="4351338"/>
          </a:xfrm>
        </p:spPr>
        <p:txBody>
          <a:bodyPr/>
          <a:lstStyle/>
          <a:p>
            <a:pPr marL="0" indent="0">
              <a:buNone/>
            </a:pPr>
            <a:r>
              <a:rPr lang="en-US" u="sng" dirty="0"/>
              <a:t>IPE Day</a:t>
            </a:r>
          </a:p>
          <a:p>
            <a:r>
              <a:rPr lang="en-US" dirty="0"/>
              <a:t>Annual half day event open to                                   all students on campus</a:t>
            </a:r>
          </a:p>
          <a:p>
            <a:r>
              <a:rPr lang="en-US" dirty="0"/>
              <a:t>Usually draws 200-300 students per year</a:t>
            </a:r>
          </a:p>
          <a:p>
            <a:r>
              <a:rPr lang="en-US" dirty="0"/>
              <a:t>Applies concepts learned in the “Foundations” course to a simulated patient case </a:t>
            </a:r>
          </a:p>
          <a:p>
            <a:r>
              <a:rPr lang="en-US" dirty="0"/>
              <a:t>Students placed in groups work with standardized patients to solve patient case scenarios/problems</a:t>
            </a:r>
          </a:p>
        </p:txBody>
      </p:sp>
      <p:pic>
        <p:nvPicPr>
          <p:cNvPr id="5" name="Picture 4">
            <a:extLst>
              <a:ext uri="{FF2B5EF4-FFF2-40B4-BE49-F238E27FC236}">
                <a16:creationId xmlns:a16="http://schemas.microsoft.com/office/drawing/2014/main" id="{33BCF7A4-B9DA-4F5D-AA4B-13945E3A4DE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14500" y="4990858"/>
            <a:ext cx="5715000" cy="1714500"/>
          </a:xfrm>
          <a:prstGeom prst="rect">
            <a:avLst/>
          </a:prstGeom>
        </p:spPr>
      </p:pic>
      <p:pic>
        <p:nvPicPr>
          <p:cNvPr id="7" name="Picture 6">
            <a:extLst>
              <a:ext uri="{FF2B5EF4-FFF2-40B4-BE49-F238E27FC236}">
                <a16:creationId xmlns:a16="http://schemas.microsoft.com/office/drawing/2014/main" id="{F416074C-9E90-433E-90A2-9D50009A84C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36124" y="1092402"/>
            <a:ext cx="2368553" cy="1581349"/>
          </a:xfrm>
          <a:prstGeom prst="rect">
            <a:avLst/>
          </a:prstGeom>
        </p:spPr>
      </p:pic>
    </p:spTree>
    <p:extLst>
      <p:ext uri="{BB962C8B-B14F-4D97-AF65-F5344CB8AC3E}">
        <p14:creationId xmlns:p14="http://schemas.microsoft.com/office/powerpoint/2010/main" val="296767991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6F7BE1-F866-439A-89E9-88C8E54A0522}"/>
              </a:ext>
            </a:extLst>
          </p:cNvPr>
          <p:cNvSpPr>
            <a:spLocks noGrp="1"/>
          </p:cNvSpPr>
          <p:nvPr>
            <p:ph type="title"/>
          </p:nvPr>
        </p:nvSpPr>
        <p:spPr>
          <a:xfrm>
            <a:off x="285293" y="-117676"/>
            <a:ext cx="8661197" cy="1325563"/>
          </a:xfrm>
        </p:spPr>
        <p:txBody>
          <a:bodyPr>
            <a:normAutofit/>
          </a:bodyPr>
          <a:lstStyle/>
          <a:p>
            <a:r>
              <a:rPr lang="en-US" sz="3600" dirty="0"/>
              <a:t>Example IPE Clinical Competence Opportunity </a:t>
            </a:r>
          </a:p>
        </p:txBody>
      </p:sp>
      <p:sp>
        <p:nvSpPr>
          <p:cNvPr id="3" name="Content Placeholder 2">
            <a:extLst>
              <a:ext uri="{FF2B5EF4-FFF2-40B4-BE49-F238E27FC236}">
                <a16:creationId xmlns:a16="http://schemas.microsoft.com/office/drawing/2014/main" id="{EDE36632-E5F0-46F2-9987-E9BBE7A4FC10}"/>
              </a:ext>
            </a:extLst>
          </p:cNvPr>
          <p:cNvSpPr>
            <a:spLocks noGrp="1"/>
          </p:cNvSpPr>
          <p:nvPr>
            <p:ph idx="1"/>
          </p:nvPr>
        </p:nvSpPr>
        <p:spPr>
          <a:xfrm>
            <a:off x="628650" y="1207888"/>
            <a:ext cx="8113014" cy="5573302"/>
          </a:xfrm>
        </p:spPr>
        <p:txBody>
          <a:bodyPr>
            <a:normAutofit fontScale="85000" lnSpcReduction="20000"/>
          </a:bodyPr>
          <a:lstStyle/>
          <a:p>
            <a:pPr marL="0" indent="0">
              <a:buNone/>
            </a:pPr>
            <a:r>
              <a:rPr lang="en-US" u="sng" dirty="0"/>
              <a:t>IPE Team Care Clinic</a:t>
            </a:r>
          </a:p>
          <a:p>
            <a:r>
              <a:rPr lang="en-US" dirty="0"/>
              <a:t>Goals</a:t>
            </a:r>
          </a:p>
          <a:p>
            <a:pPr lvl="1"/>
            <a:r>
              <a:rPr lang="en-US" sz="2400" dirty="0"/>
              <a:t>To enhance and expand care for medically complex, uninsured, ethnically diverse patients through coordinated interprofessional care.</a:t>
            </a:r>
          </a:p>
          <a:p>
            <a:pPr lvl="1"/>
            <a:r>
              <a:rPr lang="en-US" sz="2400" dirty="0"/>
              <a:t>To educate and train healthcare professional students from pharmacy, nursing, and social work programs at the University of Maryland, Baltimore (UMB) to efficiently and effectively provide coordinated care through mastery of the Interprofessional Education Collaborative (IPEC) Core Competencies for Interprofessional Practice. </a:t>
            </a:r>
            <a:endParaRPr lang="en-US" dirty="0"/>
          </a:p>
          <a:p>
            <a:r>
              <a:rPr lang="en-US" dirty="0"/>
              <a:t>Disciplines represented</a:t>
            </a:r>
          </a:p>
          <a:p>
            <a:pPr lvl="1"/>
            <a:r>
              <a:rPr lang="en-US" dirty="0"/>
              <a:t>Pharmacy</a:t>
            </a:r>
          </a:p>
          <a:p>
            <a:pPr lvl="1"/>
            <a:r>
              <a:rPr lang="en-US" dirty="0"/>
              <a:t>Nursing (DNP / FNP)</a:t>
            </a:r>
          </a:p>
          <a:p>
            <a:pPr lvl="1"/>
            <a:r>
              <a:rPr lang="en-US" dirty="0"/>
              <a:t>MSW</a:t>
            </a:r>
          </a:p>
          <a:p>
            <a:pPr lvl="1"/>
            <a:r>
              <a:rPr lang="en-US" dirty="0"/>
              <a:t>Dietetics (UMCP)</a:t>
            </a:r>
          </a:p>
          <a:p>
            <a:r>
              <a:rPr lang="en-US" sz="2400" dirty="0"/>
              <a:t>Examples of interventions made by IPE Clinic</a:t>
            </a:r>
            <a:endParaRPr lang="en-US" sz="2400" dirty="0">
              <a:solidFill>
                <a:schemeClr val="tx1"/>
              </a:solidFill>
            </a:endParaRPr>
          </a:p>
          <a:p>
            <a:pPr lvl="1"/>
            <a:r>
              <a:rPr lang="en-US" sz="2000" dirty="0"/>
              <a:t>Medication and chronic condition education</a:t>
            </a:r>
            <a:endParaRPr lang="en-US" sz="2000" dirty="0">
              <a:solidFill>
                <a:schemeClr val="tx1"/>
              </a:solidFill>
            </a:endParaRPr>
          </a:p>
          <a:p>
            <a:pPr lvl="1"/>
            <a:r>
              <a:rPr lang="en-US" sz="2000" dirty="0"/>
              <a:t>Medication adjustment to reach therapeutic goals</a:t>
            </a:r>
            <a:endParaRPr lang="en-US" sz="2000" dirty="0">
              <a:solidFill>
                <a:schemeClr val="tx1"/>
              </a:solidFill>
            </a:endParaRPr>
          </a:p>
          <a:p>
            <a:pPr lvl="1"/>
            <a:r>
              <a:rPr lang="en-US" sz="2000" dirty="0"/>
              <a:t>Enhanced access to medication, food and clothes</a:t>
            </a:r>
            <a:endParaRPr lang="en-US" sz="2000" dirty="0">
              <a:solidFill>
                <a:schemeClr val="tx1"/>
              </a:solidFill>
            </a:endParaRPr>
          </a:p>
          <a:p>
            <a:pPr lvl="1"/>
            <a:r>
              <a:rPr lang="en-US" sz="2000" dirty="0"/>
              <a:t>Referrals to specialty clinics, screening, etc</a:t>
            </a:r>
            <a:r>
              <a:rPr lang="en-US" sz="2000" dirty="0">
                <a:solidFill>
                  <a:srgbClr val="7F7F7F"/>
                </a:solidFill>
              </a:rPr>
              <a:t>.</a:t>
            </a:r>
            <a:r>
              <a:rPr lang="en-US" sz="2400" dirty="0">
                <a:solidFill>
                  <a:schemeClr val="tx1"/>
                </a:solidFill>
                <a:latin typeface="Times New Roman" charset="0"/>
              </a:rPr>
              <a:t> </a:t>
            </a:r>
          </a:p>
          <a:p>
            <a:endParaRPr lang="en-US" dirty="0"/>
          </a:p>
        </p:txBody>
      </p:sp>
      <p:pic>
        <p:nvPicPr>
          <p:cNvPr id="4" name="Content Placeholder 7">
            <a:extLst>
              <a:ext uri="{FF2B5EF4-FFF2-40B4-BE49-F238E27FC236}">
                <a16:creationId xmlns:a16="http://schemas.microsoft.com/office/drawing/2014/main" id="{4085FBA3-C835-4AD8-B478-5B73E7B137EF}"/>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a:xfrm>
            <a:off x="4355189" y="3607410"/>
            <a:ext cx="1893989" cy="1420326"/>
          </a:xfrm>
          <a:prstGeom prst="rect">
            <a:avLst/>
          </a:prstGeom>
        </p:spPr>
      </p:pic>
      <p:pic>
        <p:nvPicPr>
          <p:cNvPr id="6" name="Picture 5">
            <a:extLst>
              <a:ext uri="{FF2B5EF4-FFF2-40B4-BE49-F238E27FC236}">
                <a16:creationId xmlns:a16="http://schemas.microsoft.com/office/drawing/2014/main" id="{46384465-9BED-4527-AA51-01AEC6E47E3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34656" y="5293167"/>
            <a:ext cx="2787582" cy="1488023"/>
          </a:xfrm>
          <a:prstGeom prst="rect">
            <a:avLst/>
          </a:prstGeom>
        </p:spPr>
      </p:pic>
      <p:pic>
        <p:nvPicPr>
          <p:cNvPr id="8" name="Picture 7">
            <a:extLst>
              <a:ext uri="{FF2B5EF4-FFF2-40B4-BE49-F238E27FC236}">
                <a16:creationId xmlns:a16="http://schemas.microsoft.com/office/drawing/2014/main" id="{662A7F4D-5F76-4C49-96FA-9F302C9938E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454004" y="3607410"/>
            <a:ext cx="2365462" cy="1928826"/>
          </a:xfrm>
          <a:prstGeom prst="rect">
            <a:avLst/>
          </a:prstGeom>
        </p:spPr>
      </p:pic>
    </p:spTree>
    <p:extLst>
      <p:ext uri="{BB962C8B-B14F-4D97-AF65-F5344CB8AC3E}">
        <p14:creationId xmlns:p14="http://schemas.microsoft.com/office/powerpoint/2010/main" val="52768326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CA57C02E-67F3-443E-BAD8-1E34ECEFC344}"/>
              </a:ext>
            </a:extLst>
          </p:cNvPr>
          <p:cNvGraphicFramePr>
            <a:graphicFrameLocks noGrp="1"/>
          </p:cNvGraphicFramePr>
          <p:nvPr>
            <p:extLst>
              <p:ext uri="{D42A27DB-BD31-4B8C-83A1-F6EECF244321}">
                <p14:modId xmlns:p14="http://schemas.microsoft.com/office/powerpoint/2010/main" val="2876904429"/>
              </p:ext>
            </p:extLst>
          </p:nvPr>
        </p:nvGraphicFramePr>
        <p:xfrm>
          <a:off x="567264" y="5452412"/>
          <a:ext cx="8210974" cy="1335405"/>
        </p:xfrm>
        <a:graphic>
          <a:graphicData uri="http://schemas.openxmlformats.org/drawingml/2006/table">
            <a:tbl>
              <a:tblPr firstRow="1" bandRow="1">
                <a:tableStyleId>{5C22544A-7EE6-4342-B048-85BDC9FD1C3A}</a:tableStyleId>
              </a:tblPr>
              <a:tblGrid>
                <a:gridCol w="2566082">
                  <a:extLst>
                    <a:ext uri="{9D8B030D-6E8A-4147-A177-3AD203B41FA5}">
                      <a16:colId xmlns:a16="http://schemas.microsoft.com/office/drawing/2014/main" val="2352330822"/>
                    </a:ext>
                  </a:extLst>
                </a:gridCol>
                <a:gridCol w="469199">
                  <a:extLst>
                    <a:ext uri="{9D8B030D-6E8A-4147-A177-3AD203B41FA5}">
                      <a16:colId xmlns:a16="http://schemas.microsoft.com/office/drawing/2014/main" val="136435354"/>
                    </a:ext>
                  </a:extLst>
                </a:gridCol>
                <a:gridCol w="1635138">
                  <a:extLst>
                    <a:ext uri="{9D8B030D-6E8A-4147-A177-3AD203B41FA5}">
                      <a16:colId xmlns:a16="http://schemas.microsoft.com/office/drawing/2014/main" val="2068705443"/>
                    </a:ext>
                  </a:extLst>
                </a:gridCol>
                <a:gridCol w="1560141">
                  <a:extLst>
                    <a:ext uri="{9D8B030D-6E8A-4147-A177-3AD203B41FA5}">
                      <a16:colId xmlns:a16="http://schemas.microsoft.com/office/drawing/2014/main" val="41995218"/>
                    </a:ext>
                  </a:extLst>
                </a:gridCol>
                <a:gridCol w="1026881">
                  <a:extLst>
                    <a:ext uri="{9D8B030D-6E8A-4147-A177-3AD203B41FA5}">
                      <a16:colId xmlns:a16="http://schemas.microsoft.com/office/drawing/2014/main" val="3487584918"/>
                    </a:ext>
                  </a:extLst>
                </a:gridCol>
                <a:gridCol w="953533">
                  <a:extLst>
                    <a:ext uri="{9D8B030D-6E8A-4147-A177-3AD203B41FA5}">
                      <a16:colId xmlns:a16="http://schemas.microsoft.com/office/drawing/2014/main" val="3414053771"/>
                    </a:ext>
                  </a:extLst>
                </a:gridCol>
              </a:tblGrid>
              <a:tr h="221615">
                <a:tc>
                  <a:txBody>
                    <a:bodyPr/>
                    <a:lstStyle/>
                    <a:p>
                      <a:pPr marL="0" marR="0" algn="ctr"/>
                      <a:r>
                        <a:rPr lang="en-US" sz="1100">
                          <a:effectLst/>
                        </a:rPr>
                        <a:t>Patient Outcomes</a:t>
                      </a:r>
                      <a:endParaRPr lang="en-U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r>
                        <a:rPr lang="en-US" sz="1100" dirty="0">
                          <a:effectLst/>
                        </a:rPr>
                        <a:t>N</a:t>
                      </a:r>
                      <a:endParaRPr lang="en-US" dirty="0"/>
                    </a:p>
                  </a:txBody>
                  <a:tcPr marL="68580" marR="68580" marT="0" marB="0"/>
                </a:tc>
                <a:tc gridSpan="4">
                  <a:txBody>
                    <a:bodyPr/>
                    <a:lstStyle/>
                    <a:p>
                      <a:r>
                        <a:rPr lang="en-US" sz="1100">
                          <a:effectLst/>
                        </a:rPr>
                        <a:t> </a:t>
                      </a:r>
                      <a:endParaRPr lang="en-US"/>
                    </a:p>
                  </a:txBody>
                  <a:tcPr marL="68580" marR="68580" marT="0" marB="0"/>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614441860"/>
                  </a:ext>
                </a:extLst>
              </a:tr>
              <a:tr h="221615">
                <a:tc gridSpan="2">
                  <a:txBody>
                    <a:bodyPr/>
                    <a:lstStyle/>
                    <a:p>
                      <a:pPr marL="0" marR="0" algn="ctr"/>
                      <a:r>
                        <a:rPr lang="en-US" sz="1100">
                          <a:effectLst/>
                        </a:rPr>
                        <a:t> </a:t>
                      </a:r>
                      <a:endParaRPr lang="en-U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hMerge="1">
                  <a:txBody>
                    <a:bodyPr/>
                    <a:lstStyle/>
                    <a:p>
                      <a:endParaRPr lang="en-US"/>
                    </a:p>
                  </a:txBody>
                  <a:tcPr/>
                </a:tc>
                <a:tc gridSpan="4">
                  <a:txBody>
                    <a:bodyPr/>
                    <a:lstStyle/>
                    <a:p>
                      <a:r>
                        <a:rPr lang="en-US" sz="1100">
                          <a:effectLst/>
                        </a:rPr>
                        <a:t>Mean Scores and T-test Dependent Samples Analysis</a:t>
                      </a:r>
                      <a:endParaRPr lang="en-US"/>
                    </a:p>
                  </a:txBody>
                  <a:tcPr marL="68580" marR="68580" marT="0" marB="0"/>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698097253"/>
                  </a:ext>
                </a:extLst>
              </a:tr>
              <a:tr h="221615">
                <a:tc>
                  <a:txBody>
                    <a:bodyPr/>
                    <a:lstStyle/>
                    <a:p>
                      <a:pPr marL="0" marR="0"/>
                      <a:r>
                        <a:rPr lang="en-US" sz="1100">
                          <a:effectLst/>
                        </a:rPr>
                        <a:t> </a:t>
                      </a:r>
                      <a:endParaRPr lang="en-U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r>
                        <a:rPr lang="en-US" sz="1100">
                          <a:effectLst/>
                        </a:rPr>
                        <a:t> </a:t>
                      </a:r>
                      <a:endParaRPr lang="en-US"/>
                    </a:p>
                  </a:txBody>
                  <a:tcPr marL="68580" marR="68580" marT="0" marB="0"/>
                </a:tc>
                <a:tc>
                  <a:txBody>
                    <a:bodyPr/>
                    <a:lstStyle/>
                    <a:p>
                      <a:pPr marL="0" marR="0" algn="ctr"/>
                      <a:r>
                        <a:rPr lang="en-US" sz="1100">
                          <a:effectLst/>
                        </a:rPr>
                        <a:t>Mean (SD*) Pre-score</a:t>
                      </a:r>
                      <a:endParaRPr lang="en-US"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ctr"/>
                      <a:r>
                        <a:rPr lang="en-US" sz="1100">
                          <a:effectLst/>
                        </a:rPr>
                        <a:t>Mean (SD*) Post-score</a:t>
                      </a:r>
                      <a:endParaRPr lang="en-US"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ctr"/>
                      <a:r>
                        <a:rPr lang="en-US" sz="1100">
                          <a:effectLst/>
                        </a:rPr>
                        <a:t>Mean Change</a:t>
                      </a:r>
                      <a:endParaRPr lang="en-U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ctr"/>
                      <a:r>
                        <a:rPr lang="en-US" sz="1100" dirty="0">
                          <a:effectLst/>
                        </a:rPr>
                        <a:t>P Value</a:t>
                      </a:r>
                      <a:endParaRPr lang="en-US"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362593210"/>
                  </a:ext>
                </a:extLst>
              </a:tr>
              <a:tr h="122555">
                <a:tc>
                  <a:txBody>
                    <a:bodyPr/>
                    <a:lstStyle/>
                    <a:p>
                      <a:pPr marL="0" marR="0"/>
                      <a:r>
                        <a:rPr lang="en-US" sz="1100">
                          <a:effectLst/>
                        </a:rPr>
                        <a:t>Hemoglobin A1c (%)</a:t>
                      </a:r>
                      <a:endParaRPr lang="en-U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solidFill>
                      <a:srgbClr val="FFFF00"/>
                    </a:solidFill>
                  </a:tcPr>
                </a:tc>
                <a:tc>
                  <a:txBody>
                    <a:bodyPr/>
                    <a:lstStyle/>
                    <a:p>
                      <a:r>
                        <a:rPr lang="en-US" sz="1100">
                          <a:effectLst/>
                        </a:rPr>
                        <a:t>38</a:t>
                      </a:r>
                      <a:endParaRPr lang="en-US"/>
                    </a:p>
                  </a:txBody>
                  <a:tcPr marL="68580" marR="68580" marT="0" marB="0">
                    <a:solidFill>
                      <a:srgbClr val="FFFF00"/>
                    </a:solidFill>
                  </a:tcPr>
                </a:tc>
                <a:tc>
                  <a:txBody>
                    <a:bodyPr/>
                    <a:lstStyle/>
                    <a:p>
                      <a:pPr marL="0" marR="0" algn="ctr"/>
                      <a:r>
                        <a:rPr lang="en-US" sz="1100">
                          <a:effectLst/>
                        </a:rPr>
                        <a:t>11.1 ± 2.2</a:t>
                      </a:r>
                      <a:endParaRPr lang="en-U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solidFill>
                      <a:srgbClr val="FFFF00"/>
                    </a:solidFill>
                  </a:tcPr>
                </a:tc>
                <a:tc>
                  <a:txBody>
                    <a:bodyPr/>
                    <a:lstStyle/>
                    <a:p>
                      <a:pPr marL="0" marR="0" algn="ctr"/>
                      <a:r>
                        <a:rPr lang="en-US" sz="1100">
                          <a:effectLst/>
                        </a:rPr>
                        <a:t>8.9 ± 2.1</a:t>
                      </a:r>
                      <a:endParaRPr lang="en-U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solidFill>
                      <a:srgbClr val="FFFF00"/>
                    </a:solidFill>
                  </a:tcPr>
                </a:tc>
                <a:tc>
                  <a:txBody>
                    <a:bodyPr/>
                    <a:lstStyle/>
                    <a:p>
                      <a:pPr marL="0" marR="0" algn="ctr"/>
                      <a:r>
                        <a:rPr lang="en-US" sz="1100">
                          <a:effectLst/>
                        </a:rPr>
                        <a:t>- 2.2</a:t>
                      </a:r>
                      <a:endParaRPr lang="en-U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solidFill>
                      <a:srgbClr val="FFFF00"/>
                    </a:solidFill>
                  </a:tcPr>
                </a:tc>
                <a:tc>
                  <a:txBody>
                    <a:bodyPr/>
                    <a:lstStyle/>
                    <a:p>
                      <a:pPr marL="0" marR="0" algn="ctr"/>
                      <a:r>
                        <a:rPr lang="en-US" sz="1100" dirty="0">
                          <a:effectLst/>
                        </a:rPr>
                        <a:t>&lt; .001</a:t>
                      </a:r>
                      <a:endParaRPr lang="en-US"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solidFill>
                      <a:srgbClr val="FFFF00"/>
                    </a:solidFill>
                  </a:tcPr>
                </a:tc>
                <a:extLst>
                  <a:ext uri="{0D108BD9-81ED-4DB2-BD59-A6C34878D82A}">
                    <a16:rowId xmlns:a16="http://schemas.microsoft.com/office/drawing/2014/main" val="3070093781"/>
                  </a:ext>
                </a:extLst>
              </a:tr>
              <a:tr h="148590">
                <a:tc>
                  <a:txBody>
                    <a:bodyPr/>
                    <a:lstStyle/>
                    <a:p>
                      <a:pPr marL="0" marR="0"/>
                      <a:r>
                        <a:rPr lang="en-US" sz="1100">
                          <a:effectLst/>
                        </a:rPr>
                        <a:t>Systolic Blood Pressure (mm Hg)</a:t>
                      </a:r>
                      <a:endParaRPr lang="en-U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r>
                        <a:rPr lang="en-US" sz="1100">
                          <a:effectLst/>
                        </a:rPr>
                        <a:t>45</a:t>
                      </a:r>
                      <a:endParaRPr lang="en-US"/>
                    </a:p>
                  </a:txBody>
                  <a:tcPr marL="68580" marR="68580" marT="0" marB="0"/>
                </a:tc>
                <a:tc>
                  <a:txBody>
                    <a:bodyPr/>
                    <a:lstStyle/>
                    <a:p>
                      <a:pPr marL="0" marR="0" algn="ctr"/>
                      <a:r>
                        <a:rPr lang="en-US" sz="1100">
                          <a:effectLst/>
                        </a:rPr>
                        <a:t>129.3 ± 15</a:t>
                      </a:r>
                      <a:endParaRPr lang="en-U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ctr"/>
                      <a:r>
                        <a:rPr lang="en-US" sz="1100">
                          <a:effectLst/>
                        </a:rPr>
                        <a:t>124.8 ± 13.1</a:t>
                      </a:r>
                      <a:endParaRPr lang="en-U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ctr"/>
                      <a:r>
                        <a:rPr lang="en-US" sz="1100">
                          <a:effectLst/>
                        </a:rPr>
                        <a:t>-4.5</a:t>
                      </a:r>
                      <a:endParaRPr lang="en-U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ctr"/>
                      <a:r>
                        <a:rPr lang="en-US" sz="1100">
                          <a:effectLst/>
                        </a:rPr>
                        <a:t>.033</a:t>
                      </a:r>
                      <a:endParaRPr lang="en-U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746431904"/>
                  </a:ext>
                </a:extLst>
              </a:tr>
              <a:tr h="59690">
                <a:tc>
                  <a:txBody>
                    <a:bodyPr/>
                    <a:lstStyle/>
                    <a:p>
                      <a:pPr marL="0" marR="0"/>
                      <a:r>
                        <a:rPr lang="en-US" sz="1100" dirty="0">
                          <a:effectLst/>
                        </a:rPr>
                        <a:t>Diastolic Blood Pressure (mm Hg)</a:t>
                      </a:r>
                      <a:endParaRPr lang="en-US"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r>
                        <a:rPr lang="en-US" sz="1100">
                          <a:effectLst/>
                        </a:rPr>
                        <a:t>45</a:t>
                      </a:r>
                      <a:endParaRPr lang="en-US"/>
                    </a:p>
                  </a:txBody>
                  <a:tcPr marL="68580" marR="68580" marT="0" marB="0"/>
                </a:tc>
                <a:tc>
                  <a:txBody>
                    <a:bodyPr/>
                    <a:lstStyle/>
                    <a:p>
                      <a:pPr marL="0" marR="0" algn="ctr"/>
                      <a:r>
                        <a:rPr lang="en-US" sz="1100" dirty="0">
                          <a:effectLst/>
                        </a:rPr>
                        <a:t>76.6 ± 8.3</a:t>
                      </a:r>
                      <a:endParaRPr lang="en-US"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ctr"/>
                      <a:r>
                        <a:rPr lang="en-US" sz="1100">
                          <a:effectLst/>
                        </a:rPr>
                        <a:t>72.9 ± 9.2</a:t>
                      </a:r>
                      <a:endParaRPr lang="en-U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ctr"/>
                      <a:r>
                        <a:rPr lang="en-US" sz="1100">
                          <a:effectLst/>
                        </a:rPr>
                        <a:t>-3.1</a:t>
                      </a:r>
                      <a:endParaRPr lang="en-U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ctr"/>
                      <a:r>
                        <a:rPr lang="en-US" sz="1100">
                          <a:effectLst/>
                        </a:rPr>
                        <a:t>.078</a:t>
                      </a:r>
                      <a:endParaRPr lang="en-U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1186869785"/>
                  </a:ext>
                </a:extLst>
              </a:tr>
              <a:tr h="0">
                <a:tc>
                  <a:txBody>
                    <a:bodyPr/>
                    <a:lstStyle/>
                    <a:p>
                      <a:pPr marL="0" marR="0"/>
                      <a:r>
                        <a:rPr lang="en-US" sz="1100">
                          <a:effectLst/>
                        </a:rPr>
                        <a:t>Body Mass Index (kg/m</a:t>
                      </a:r>
                      <a:r>
                        <a:rPr lang="en-US" sz="1100" baseline="30000">
                          <a:effectLst/>
                        </a:rPr>
                        <a:t>2</a:t>
                      </a:r>
                      <a:r>
                        <a:rPr lang="en-US" sz="1100">
                          <a:effectLst/>
                        </a:rPr>
                        <a:t>)</a:t>
                      </a:r>
                      <a:endParaRPr lang="en-U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r>
                        <a:rPr lang="en-US" sz="1100" dirty="0">
                          <a:effectLst/>
                        </a:rPr>
                        <a:t>44</a:t>
                      </a:r>
                      <a:endParaRPr lang="en-US" dirty="0"/>
                    </a:p>
                  </a:txBody>
                  <a:tcPr marL="68580" marR="68580" marT="0" marB="0"/>
                </a:tc>
                <a:tc>
                  <a:txBody>
                    <a:bodyPr/>
                    <a:lstStyle/>
                    <a:p>
                      <a:pPr marL="0" marR="0" algn="ctr"/>
                      <a:r>
                        <a:rPr lang="en-US" sz="1100" dirty="0">
                          <a:effectLst/>
                        </a:rPr>
                        <a:t>31.14 ± 7.5</a:t>
                      </a:r>
                      <a:endParaRPr lang="en-US"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ctr"/>
                      <a:r>
                        <a:rPr lang="en-US" sz="1100" dirty="0">
                          <a:effectLst/>
                        </a:rPr>
                        <a:t>30.88 ± 7.3</a:t>
                      </a:r>
                      <a:endParaRPr lang="en-US"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ctr"/>
                      <a:r>
                        <a:rPr lang="en-US" sz="1100">
                          <a:effectLst/>
                        </a:rPr>
                        <a:t>-0.26 </a:t>
                      </a:r>
                      <a:endParaRPr lang="en-U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ctr"/>
                      <a:r>
                        <a:rPr lang="en-US" sz="1100" dirty="0">
                          <a:effectLst/>
                        </a:rPr>
                        <a:t>.215</a:t>
                      </a:r>
                      <a:endParaRPr lang="en-US"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666812511"/>
                  </a:ext>
                </a:extLst>
              </a:tr>
            </a:tbl>
          </a:graphicData>
        </a:graphic>
      </p:graphicFrame>
      <p:graphicFrame>
        <p:nvGraphicFramePr>
          <p:cNvPr id="3" name="Content Placeholder 3">
            <a:extLst>
              <a:ext uri="{FF2B5EF4-FFF2-40B4-BE49-F238E27FC236}">
                <a16:creationId xmlns:a16="http://schemas.microsoft.com/office/drawing/2014/main" id="{25A25EBF-6CB9-4EBC-9422-E10587BD9BFF}"/>
              </a:ext>
            </a:extLst>
          </p:cNvPr>
          <p:cNvGraphicFramePr>
            <a:graphicFrameLocks/>
          </p:cNvGraphicFramePr>
          <p:nvPr>
            <p:extLst>
              <p:ext uri="{D42A27DB-BD31-4B8C-83A1-F6EECF244321}">
                <p14:modId xmlns:p14="http://schemas.microsoft.com/office/powerpoint/2010/main" val="2019776724"/>
              </p:ext>
            </p:extLst>
          </p:nvPr>
        </p:nvGraphicFramePr>
        <p:xfrm>
          <a:off x="567264" y="833933"/>
          <a:ext cx="8210973" cy="4551292"/>
        </p:xfrm>
        <a:graphic>
          <a:graphicData uri="http://schemas.openxmlformats.org/drawingml/2006/table">
            <a:tbl>
              <a:tblPr firstRow="1" bandRow="1">
                <a:tableStyleId>{5C22544A-7EE6-4342-B048-85BDC9FD1C3A}</a:tableStyleId>
              </a:tblPr>
              <a:tblGrid>
                <a:gridCol w="6098638">
                  <a:extLst>
                    <a:ext uri="{9D8B030D-6E8A-4147-A177-3AD203B41FA5}">
                      <a16:colId xmlns:a16="http://schemas.microsoft.com/office/drawing/2014/main" val="678467582"/>
                    </a:ext>
                  </a:extLst>
                </a:gridCol>
                <a:gridCol w="593118">
                  <a:extLst>
                    <a:ext uri="{9D8B030D-6E8A-4147-A177-3AD203B41FA5}">
                      <a16:colId xmlns:a16="http://schemas.microsoft.com/office/drawing/2014/main" val="3780435798"/>
                    </a:ext>
                  </a:extLst>
                </a:gridCol>
                <a:gridCol w="686770">
                  <a:extLst>
                    <a:ext uri="{9D8B030D-6E8A-4147-A177-3AD203B41FA5}">
                      <a16:colId xmlns:a16="http://schemas.microsoft.com/office/drawing/2014/main" val="1163279040"/>
                    </a:ext>
                  </a:extLst>
                </a:gridCol>
                <a:gridCol w="832447">
                  <a:extLst>
                    <a:ext uri="{9D8B030D-6E8A-4147-A177-3AD203B41FA5}">
                      <a16:colId xmlns:a16="http://schemas.microsoft.com/office/drawing/2014/main" val="2549482768"/>
                    </a:ext>
                  </a:extLst>
                </a:gridCol>
              </a:tblGrid>
              <a:tr h="271828">
                <a:tc>
                  <a:txBody>
                    <a:bodyPr/>
                    <a:lstStyle/>
                    <a:p>
                      <a:r>
                        <a:rPr lang="en-US" sz="1100" dirty="0"/>
                        <a:t>Student Outcomes: Teams Skills Scale</a:t>
                      </a:r>
                    </a:p>
                  </a:txBody>
                  <a:tcPr/>
                </a:tc>
                <a:tc>
                  <a:txBody>
                    <a:bodyPr/>
                    <a:lstStyle/>
                    <a:p>
                      <a:endParaRPr lang="en-US" sz="900" dirty="0"/>
                    </a:p>
                  </a:txBody>
                  <a:tcPr/>
                </a:tc>
                <a:tc>
                  <a:txBody>
                    <a:bodyPr/>
                    <a:lstStyle/>
                    <a:p>
                      <a:endParaRPr lang="en-US" sz="900" dirty="0"/>
                    </a:p>
                  </a:txBody>
                  <a:tcPr/>
                </a:tc>
                <a:tc>
                  <a:txBody>
                    <a:bodyPr/>
                    <a:lstStyle/>
                    <a:p>
                      <a:endParaRPr lang="en-US" sz="900" dirty="0"/>
                    </a:p>
                  </a:txBody>
                  <a:tcPr/>
                </a:tc>
                <a:extLst>
                  <a:ext uri="{0D108BD9-81ED-4DB2-BD59-A6C34878D82A}">
                    <a16:rowId xmlns:a16="http://schemas.microsoft.com/office/drawing/2014/main" val="1335566759"/>
                  </a:ext>
                </a:extLst>
              </a:tr>
              <a:tr h="271828">
                <a:tc>
                  <a:txBody>
                    <a:bodyPr/>
                    <a:lstStyle/>
                    <a:p>
                      <a:r>
                        <a:rPr lang="en-US" sz="900" dirty="0"/>
                        <a:t>Please rate your ability to carry out each of the following tasks</a:t>
                      </a:r>
                    </a:p>
                  </a:txBody>
                  <a:tcPr/>
                </a:tc>
                <a:tc>
                  <a:txBody>
                    <a:bodyPr/>
                    <a:lstStyle/>
                    <a:p>
                      <a:r>
                        <a:rPr lang="en-US" sz="900" dirty="0"/>
                        <a:t>N Pre</a:t>
                      </a:r>
                    </a:p>
                  </a:txBody>
                  <a:tcPr/>
                </a:tc>
                <a:tc>
                  <a:txBody>
                    <a:bodyPr/>
                    <a:lstStyle/>
                    <a:p>
                      <a:r>
                        <a:rPr lang="en-US" sz="900" dirty="0"/>
                        <a:t>N Post</a:t>
                      </a:r>
                    </a:p>
                  </a:txBody>
                  <a:tcPr/>
                </a:tc>
                <a:tc>
                  <a:txBody>
                    <a:bodyPr/>
                    <a:lstStyle/>
                    <a:p>
                      <a:r>
                        <a:rPr lang="en-US" sz="900" dirty="0"/>
                        <a:t>P Value</a:t>
                      </a:r>
                    </a:p>
                  </a:txBody>
                  <a:tcPr/>
                </a:tc>
                <a:extLst>
                  <a:ext uri="{0D108BD9-81ED-4DB2-BD59-A6C34878D82A}">
                    <a16:rowId xmlns:a16="http://schemas.microsoft.com/office/drawing/2014/main" val="3021755032"/>
                  </a:ext>
                </a:extLst>
              </a:tr>
              <a:tr h="161501">
                <a:tc>
                  <a:txBody>
                    <a:bodyPr/>
                    <a:lstStyle/>
                    <a:p>
                      <a:r>
                        <a:rPr lang="en-US" sz="900" dirty="0"/>
                        <a:t>Function effectively in an interdisciplinary team </a:t>
                      </a:r>
                    </a:p>
                  </a:txBody>
                  <a:tcPr/>
                </a:tc>
                <a:tc>
                  <a:txBody>
                    <a:bodyPr/>
                    <a:lstStyle/>
                    <a:p>
                      <a:r>
                        <a:rPr lang="en-US" sz="900" dirty="0"/>
                        <a:t>56</a:t>
                      </a:r>
                    </a:p>
                  </a:txBody>
                  <a:tcPr/>
                </a:tc>
                <a:tc>
                  <a:txBody>
                    <a:bodyPr/>
                    <a:lstStyle/>
                    <a:p>
                      <a:r>
                        <a:rPr lang="en-US" sz="900" dirty="0"/>
                        <a:t>34</a:t>
                      </a:r>
                    </a:p>
                  </a:txBody>
                  <a:tcPr/>
                </a:tc>
                <a:tc>
                  <a:txBody>
                    <a:bodyPr/>
                    <a:lstStyle/>
                    <a:p>
                      <a:r>
                        <a:rPr lang="en-US" sz="900" dirty="0"/>
                        <a:t>0.0990</a:t>
                      </a:r>
                    </a:p>
                  </a:txBody>
                  <a:tcPr/>
                </a:tc>
                <a:extLst>
                  <a:ext uri="{0D108BD9-81ED-4DB2-BD59-A6C34878D82A}">
                    <a16:rowId xmlns:a16="http://schemas.microsoft.com/office/drawing/2014/main" val="2279421138"/>
                  </a:ext>
                </a:extLst>
              </a:tr>
              <a:tr h="174912">
                <a:tc>
                  <a:txBody>
                    <a:bodyPr/>
                    <a:lstStyle/>
                    <a:p>
                      <a:r>
                        <a:rPr lang="en-US" sz="900" dirty="0"/>
                        <a:t>Treat team members as colleagues </a:t>
                      </a:r>
                    </a:p>
                  </a:txBody>
                  <a:tcPr/>
                </a:tc>
                <a:tc>
                  <a:txBody>
                    <a:bodyPr/>
                    <a:lstStyle/>
                    <a:p>
                      <a:r>
                        <a:rPr lang="en-US" sz="900" dirty="0"/>
                        <a:t>55</a:t>
                      </a:r>
                    </a:p>
                  </a:txBody>
                  <a:tcPr/>
                </a:tc>
                <a:tc>
                  <a:txBody>
                    <a:bodyPr/>
                    <a:lstStyle/>
                    <a:p>
                      <a:r>
                        <a:rPr lang="en-US" sz="900" dirty="0"/>
                        <a:t>34</a:t>
                      </a:r>
                    </a:p>
                  </a:txBody>
                  <a:tcPr/>
                </a:tc>
                <a:tc>
                  <a:txBody>
                    <a:bodyPr/>
                    <a:lstStyle/>
                    <a:p>
                      <a:r>
                        <a:rPr lang="en-US" sz="900" dirty="0"/>
                        <a:t>0.1099</a:t>
                      </a:r>
                    </a:p>
                  </a:txBody>
                  <a:tcPr/>
                </a:tc>
                <a:extLst>
                  <a:ext uri="{0D108BD9-81ED-4DB2-BD59-A6C34878D82A}">
                    <a16:rowId xmlns:a16="http://schemas.microsoft.com/office/drawing/2014/main" val="4213700892"/>
                  </a:ext>
                </a:extLst>
              </a:tr>
              <a:tr h="207776">
                <a:tc>
                  <a:txBody>
                    <a:bodyPr/>
                    <a:lstStyle/>
                    <a:p>
                      <a:r>
                        <a:rPr lang="en-US" sz="900" dirty="0"/>
                        <a:t>Identify contributions to patient care that different disciplines can offer </a:t>
                      </a:r>
                    </a:p>
                  </a:txBody>
                  <a:tcPr>
                    <a:solidFill>
                      <a:srgbClr val="FFFF00"/>
                    </a:solidFill>
                  </a:tcPr>
                </a:tc>
                <a:tc>
                  <a:txBody>
                    <a:bodyPr/>
                    <a:lstStyle/>
                    <a:p>
                      <a:r>
                        <a:rPr lang="en-US" sz="900" dirty="0"/>
                        <a:t>56</a:t>
                      </a:r>
                    </a:p>
                  </a:txBody>
                  <a:tcPr>
                    <a:solidFill>
                      <a:srgbClr val="FFFF00"/>
                    </a:solidFill>
                  </a:tcPr>
                </a:tc>
                <a:tc>
                  <a:txBody>
                    <a:bodyPr/>
                    <a:lstStyle/>
                    <a:p>
                      <a:r>
                        <a:rPr lang="en-US" sz="900" dirty="0"/>
                        <a:t>34</a:t>
                      </a:r>
                    </a:p>
                  </a:txBody>
                  <a:tcPr>
                    <a:solidFill>
                      <a:srgbClr val="FFFF00"/>
                    </a:solidFill>
                  </a:tcPr>
                </a:tc>
                <a:tc>
                  <a:txBody>
                    <a:bodyPr/>
                    <a:lstStyle/>
                    <a:p>
                      <a:r>
                        <a:rPr lang="en-US" sz="900" dirty="0"/>
                        <a:t>0.0003</a:t>
                      </a:r>
                    </a:p>
                  </a:txBody>
                  <a:tcPr>
                    <a:solidFill>
                      <a:srgbClr val="FFFF00"/>
                    </a:solidFill>
                  </a:tcPr>
                </a:tc>
                <a:extLst>
                  <a:ext uri="{0D108BD9-81ED-4DB2-BD59-A6C34878D82A}">
                    <a16:rowId xmlns:a16="http://schemas.microsoft.com/office/drawing/2014/main" val="4279538304"/>
                  </a:ext>
                </a:extLst>
              </a:tr>
              <a:tr h="208534">
                <a:tc>
                  <a:txBody>
                    <a:bodyPr/>
                    <a:lstStyle/>
                    <a:p>
                      <a:r>
                        <a:rPr lang="en-US" sz="900" dirty="0"/>
                        <a:t>Apply your knowledge of geriatric principles for the care of older persons in a team care setting</a:t>
                      </a:r>
                    </a:p>
                  </a:txBody>
                  <a:tcPr>
                    <a:solidFill>
                      <a:srgbClr val="FFFF00"/>
                    </a:solidFill>
                  </a:tcPr>
                </a:tc>
                <a:tc>
                  <a:txBody>
                    <a:bodyPr/>
                    <a:lstStyle/>
                    <a:p>
                      <a:r>
                        <a:rPr lang="en-US" sz="900" dirty="0"/>
                        <a:t>56</a:t>
                      </a:r>
                    </a:p>
                  </a:txBody>
                  <a:tcPr>
                    <a:solidFill>
                      <a:srgbClr val="FFFF00"/>
                    </a:solidFill>
                  </a:tcPr>
                </a:tc>
                <a:tc>
                  <a:txBody>
                    <a:bodyPr/>
                    <a:lstStyle/>
                    <a:p>
                      <a:r>
                        <a:rPr lang="en-US" sz="900" dirty="0"/>
                        <a:t>34</a:t>
                      </a:r>
                    </a:p>
                  </a:txBody>
                  <a:tcPr>
                    <a:solidFill>
                      <a:srgbClr val="FFFF00"/>
                    </a:solidFill>
                  </a:tcPr>
                </a:tc>
                <a:tc>
                  <a:txBody>
                    <a:bodyPr/>
                    <a:lstStyle/>
                    <a:p>
                      <a:r>
                        <a:rPr lang="en-US" sz="900" dirty="0"/>
                        <a:t>0.0172</a:t>
                      </a:r>
                    </a:p>
                  </a:txBody>
                  <a:tcPr>
                    <a:solidFill>
                      <a:srgbClr val="FFFF00"/>
                    </a:solidFill>
                  </a:tcPr>
                </a:tc>
                <a:extLst>
                  <a:ext uri="{0D108BD9-81ED-4DB2-BD59-A6C34878D82A}">
                    <a16:rowId xmlns:a16="http://schemas.microsoft.com/office/drawing/2014/main" val="252002892"/>
                  </a:ext>
                </a:extLst>
              </a:tr>
              <a:tr h="210948">
                <a:tc>
                  <a:txBody>
                    <a:bodyPr/>
                    <a:lstStyle/>
                    <a:p>
                      <a:r>
                        <a:rPr lang="en-US" sz="900" dirty="0"/>
                        <a:t>Ensure that patient/family preferences/goals are considered when developing the team's care plan </a:t>
                      </a:r>
                    </a:p>
                  </a:txBody>
                  <a:tcPr/>
                </a:tc>
                <a:tc>
                  <a:txBody>
                    <a:bodyPr/>
                    <a:lstStyle/>
                    <a:p>
                      <a:r>
                        <a:rPr lang="en-US" sz="900" dirty="0"/>
                        <a:t>56</a:t>
                      </a:r>
                    </a:p>
                  </a:txBody>
                  <a:tcPr/>
                </a:tc>
                <a:tc>
                  <a:txBody>
                    <a:bodyPr/>
                    <a:lstStyle/>
                    <a:p>
                      <a:r>
                        <a:rPr lang="en-US" sz="900" dirty="0"/>
                        <a:t>34</a:t>
                      </a:r>
                    </a:p>
                  </a:txBody>
                  <a:tcPr/>
                </a:tc>
                <a:tc>
                  <a:txBody>
                    <a:bodyPr/>
                    <a:lstStyle/>
                    <a:p>
                      <a:r>
                        <a:rPr lang="en-US" sz="900" dirty="0"/>
                        <a:t>0.1003</a:t>
                      </a:r>
                    </a:p>
                  </a:txBody>
                  <a:tcPr/>
                </a:tc>
                <a:extLst>
                  <a:ext uri="{0D108BD9-81ED-4DB2-BD59-A6C34878D82A}">
                    <a16:rowId xmlns:a16="http://schemas.microsoft.com/office/drawing/2014/main" val="3607359079"/>
                  </a:ext>
                </a:extLst>
              </a:tr>
              <a:tr h="155405">
                <a:tc>
                  <a:txBody>
                    <a:bodyPr/>
                    <a:lstStyle/>
                    <a:p>
                      <a:r>
                        <a:rPr lang="en-US" sz="900" dirty="0"/>
                        <a:t>Handle disagreements effectively </a:t>
                      </a:r>
                    </a:p>
                  </a:txBody>
                  <a:tcPr/>
                </a:tc>
                <a:tc>
                  <a:txBody>
                    <a:bodyPr/>
                    <a:lstStyle/>
                    <a:p>
                      <a:r>
                        <a:rPr lang="en-US" sz="900" dirty="0"/>
                        <a:t>56</a:t>
                      </a:r>
                    </a:p>
                  </a:txBody>
                  <a:tcPr/>
                </a:tc>
                <a:tc>
                  <a:txBody>
                    <a:bodyPr/>
                    <a:lstStyle/>
                    <a:p>
                      <a:r>
                        <a:rPr lang="en-US" sz="900" dirty="0"/>
                        <a:t>34</a:t>
                      </a:r>
                    </a:p>
                  </a:txBody>
                  <a:tcPr/>
                </a:tc>
                <a:tc>
                  <a:txBody>
                    <a:bodyPr/>
                    <a:lstStyle/>
                    <a:p>
                      <a:r>
                        <a:rPr lang="en-US" sz="900" dirty="0"/>
                        <a:t>0.0609</a:t>
                      </a:r>
                    </a:p>
                  </a:txBody>
                  <a:tcPr/>
                </a:tc>
                <a:extLst>
                  <a:ext uri="{0D108BD9-81ED-4DB2-BD59-A6C34878D82A}">
                    <a16:rowId xmlns:a16="http://schemas.microsoft.com/office/drawing/2014/main" val="3887825769"/>
                  </a:ext>
                </a:extLst>
              </a:tr>
              <a:tr h="207776">
                <a:tc>
                  <a:txBody>
                    <a:bodyPr/>
                    <a:lstStyle/>
                    <a:p>
                      <a:r>
                        <a:rPr lang="en-US" sz="900" dirty="0"/>
                        <a:t>Strengthen cooperation among disciplines </a:t>
                      </a:r>
                    </a:p>
                  </a:txBody>
                  <a:tcPr>
                    <a:solidFill>
                      <a:srgbClr val="FFFF00"/>
                    </a:solidFill>
                  </a:tcPr>
                </a:tc>
                <a:tc>
                  <a:txBody>
                    <a:bodyPr/>
                    <a:lstStyle/>
                    <a:p>
                      <a:r>
                        <a:rPr lang="en-US" sz="900" dirty="0"/>
                        <a:t>56</a:t>
                      </a:r>
                    </a:p>
                  </a:txBody>
                  <a:tcPr>
                    <a:solidFill>
                      <a:srgbClr val="FFFF00"/>
                    </a:solidFill>
                  </a:tcPr>
                </a:tc>
                <a:tc>
                  <a:txBody>
                    <a:bodyPr/>
                    <a:lstStyle/>
                    <a:p>
                      <a:r>
                        <a:rPr lang="en-US" sz="900" dirty="0"/>
                        <a:t>34</a:t>
                      </a:r>
                    </a:p>
                  </a:txBody>
                  <a:tcPr>
                    <a:solidFill>
                      <a:srgbClr val="FFFF00"/>
                    </a:solidFill>
                  </a:tcPr>
                </a:tc>
                <a:tc>
                  <a:txBody>
                    <a:bodyPr/>
                    <a:lstStyle/>
                    <a:p>
                      <a:r>
                        <a:rPr lang="en-US" sz="900" dirty="0"/>
                        <a:t>0.0020</a:t>
                      </a:r>
                    </a:p>
                  </a:txBody>
                  <a:tcPr>
                    <a:solidFill>
                      <a:srgbClr val="FFFF00"/>
                    </a:solidFill>
                  </a:tcPr>
                </a:tc>
                <a:extLst>
                  <a:ext uri="{0D108BD9-81ED-4DB2-BD59-A6C34878D82A}">
                    <a16:rowId xmlns:a16="http://schemas.microsoft.com/office/drawing/2014/main" val="691645102"/>
                  </a:ext>
                </a:extLst>
              </a:tr>
              <a:tr h="207776">
                <a:tc>
                  <a:txBody>
                    <a:bodyPr/>
                    <a:lstStyle/>
                    <a:p>
                      <a:r>
                        <a:rPr lang="en-US" sz="900" dirty="0"/>
                        <a:t>Carry out responsibilities specific to your discipline's role on a team </a:t>
                      </a:r>
                    </a:p>
                  </a:txBody>
                  <a:tcPr>
                    <a:solidFill>
                      <a:srgbClr val="FFFF00"/>
                    </a:solidFill>
                  </a:tcPr>
                </a:tc>
                <a:tc>
                  <a:txBody>
                    <a:bodyPr/>
                    <a:lstStyle/>
                    <a:p>
                      <a:r>
                        <a:rPr lang="en-US" sz="900" dirty="0"/>
                        <a:t>56</a:t>
                      </a:r>
                    </a:p>
                  </a:txBody>
                  <a:tcPr>
                    <a:solidFill>
                      <a:srgbClr val="FFFF00"/>
                    </a:solidFill>
                  </a:tcPr>
                </a:tc>
                <a:tc>
                  <a:txBody>
                    <a:bodyPr/>
                    <a:lstStyle/>
                    <a:p>
                      <a:r>
                        <a:rPr lang="en-US" sz="900" dirty="0"/>
                        <a:t>33</a:t>
                      </a:r>
                    </a:p>
                  </a:txBody>
                  <a:tcPr>
                    <a:solidFill>
                      <a:srgbClr val="FFFF00"/>
                    </a:solidFill>
                  </a:tcPr>
                </a:tc>
                <a:tc>
                  <a:txBody>
                    <a:bodyPr/>
                    <a:lstStyle/>
                    <a:p>
                      <a:r>
                        <a:rPr lang="en-US" sz="900" dirty="0"/>
                        <a:t>0.0063</a:t>
                      </a:r>
                    </a:p>
                  </a:txBody>
                  <a:tcPr>
                    <a:solidFill>
                      <a:srgbClr val="FFFF00"/>
                    </a:solidFill>
                  </a:tcPr>
                </a:tc>
                <a:extLst>
                  <a:ext uri="{0D108BD9-81ED-4DB2-BD59-A6C34878D82A}">
                    <a16:rowId xmlns:a16="http://schemas.microsoft.com/office/drawing/2014/main" val="2874123204"/>
                  </a:ext>
                </a:extLst>
              </a:tr>
              <a:tr h="207776">
                <a:tc>
                  <a:txBody>
                    <a:bodyPr/>
                    <a:lstStyle/>
                    <a:p>
                      <a:r>
                        <a:rPr lang="en-US" sz="900" dirty="0"/>
                        <a:t>Address clinical issues succinctly in interdisciplinary meetings </a:t>
                      </a:r>
                    </a:p>
                  </a:txBody>
                  <a:tcPr>
                    <a:solidFill>
                      <a:srgbClr val="FFFF00"/>
                    </a:solidFill>
                  </a:tcPr>
                </a:tc>
                <a:tc>
                  <a:txBody>
                    <a:bodyPr/>
                    <a:lstStyle/>
                    <a:p>
                      <a:r>
                        <a:rPr lang="en-US" sz="900" dirty="0"/>
                        <a:t>56</a:t>
                      </a:r>
                    </a:p>
                  </a:txBody>
                  <a:tcPr>
                    <a:solidFill>
                      <a:srgbClr val="FFFF00"/>
                    </a:solidFill>
                  </a:tcPr>
                </a:tc>
                <a:tc>
                  <a:txBody>
                    <a:bodyPr/>
                    <a:lstStyle/>
                    <a:p>
                      <a:r>
                        <a:rPr lang="en-US" sz="900" dirty="0"/>
                        <a:t>34</a:t>
                      </a:r>
                    </a:p>
                  </a:txBody>
                  <a:tcPr>
                    <a:solidFill>
                      <a:srgbClr val="FFFF00"/>
                    </a:solidFill>
                  </a:tcPr>
                </a:tc>
                <a:tc>
                  <a:txBody>
                    <a:bodyPr/>
                    <a:lstStyle/>
                    <a:p>
                      <a:r>
                        <a:rPr lang="en-US" sz="900" dirty="0"/>
                        <a:t>0.0111</a:t>
                      </a:r>
                    </a:p>
                  </a:txBody>
                  <a:tcPr>
                    <a:solidFill>
                      <a:srgbClr val="FFFF00"/>
                    </a:solidFill>
                  </a:tcPr>
                </a:tc>
                <a:extLst>
                  <a:ext uri="{0D108BD9-81ED-4DB2-BD59-A6C34878D82A}">
                    <a16:rowId xmlns:a16="http://schemas.microsoft.com/office/drawing/2014/main" val="988268534"/>
                  </a:ext>
                </a:extLst>
              </a:tr>
              <a:tr h="207776">
                <a:tc>
                  <a:txBody>
                    <a:bodyPr/>
                    <a:lstStyle/>
                    <a:p>
                      <a:r>
                        <a:rPr lang="en-US" sz="900" dirty="0"/>
                        <a:t>Participate actively at team meetings </a:t>
                      </a:r>
                    </a:p>
                  </a:txBody>
                  <a:tcPr>
                    <a:solidFill>
                      <a:srgbClr val="FFFF00"/>
                    </a:solidFill>
                  </a:tcPr>
                </a:tc>
                <a:tc>
                  <a:txBody>
                    <a:bodyPr/>
                    <a:lstStyle/>
                    <a:p>
                      <a:r>
                        <a:rPr lang="en-US" sz="900" dirty="0"/>
                        <a:t>56</a:t>
                      </a:r>
                    </a:p>
                  </a:txBody>
                  <a:tcPr>
                    <a:solidFill>
                      <a:srgbClr val="FFFF00"/>
                    </a:solidFill>
                  </a:tcPr>
                </a:tc>
                <a:tc>
                  <a:txBody>
                    <a:bodyPr/>
                    <a:lstStyle/>
                    <a:p>
                      <a:r>
                        <a:rPr lang="en-US" sz="900" dirty="0"/>
                        <a:t>34</a:t>
                      </a:r>
                    </a:p>
                  </a:txBody>
                  <a:tcPr>
                    <a:solidFill>
                      <a:srgbClr val="FFFF00"/>
                    </a:solidFill>
                  </a:tcPr>
                </a:tc>
                <a:tc>
                  <a:txBody>
                    <a:bodyPr/>
                    <a:lstStyle/>
                    <a:p>
                      <a:r>
                        <a:rPr lang="en-US" sz="900" dirty="0"/>
                        <a:t>0.0136</a:t>
                      </a:r>
                    </a:p>
                  </a:txBody>
                  <a:tcPr>
                    <a:solidFill>
                      <a:srgbClr val="FFFF00"/>
                    </a:solidFill>
                  </a:tcPr>
                </a:tc>
                <a:extLst>
                  <a:ext uri="{0D108BD9-81ED-4DB2-BD59-A6C34878D82A}">
                    <a16:rowId xmlns:a16="http://schemas.microsoft.com/office/drawing/2014/main" val="2020980805"/>
                  </a:ext>
                </a:extLst>
              </a:tr>
              <a:tr h="207776">
                <a:tc>
                  <a:txBody>
                    <a:bodyPr/>
                    <a:lstStyle/>
                    <a:p>
                      <a:r>
                        <a:rPr lang="en-US" sz="900" dirty="0"/>
                        <a:t>Develop an interdisciplinary care plan </a:t>
                      </a:r>
                    </a:p>
                  </a:txBody>
                  <a:tcPr>
                    <a:solidFill>
                      <a:srgbClr val="FFFF00"/>
                    </a:solidFill>
                  </a:tcPr>
                </a:tc>
                <a:tc>
                  <a:txBody>
                    <a:bodyPr/>
                    <a:lstStyle/>
                    <a:p>
                      <a:r>
                        <a:rPr lang="en-US" sz="900" dirty="0"/>
                        <a:t>54</a:t>
                      </a:r>
                    </a:p>
                  </a:txBody>
                  <a:tcPr>
                    <a:solidFill>
                      <a:srgbClr val="FFFF00"/>
                    </a:solidFill>
                  </a:tcPr>
                </a:tc>
                <a:tc>
                  <a:txBody>
                    <a:bodyPr/>
                    <a:lstStyle/>
                    <a:p>
                      <a:r>
                        <a:rPr lang="en-US" sz="900" dirty="0"/>
                        <a:t>34</a:t>
                      </a:r>
                    </a:p>
                  </a:txBody>
                  <a:tcPr>
                    <a:solidFill>
                      <a:srgbClr val="FFFF00"/>
                    </a:solidFill>
                  </a:tcPr>
                </a:tc>
                <a:tc>
                  <a:txBody>
                    <a:bodyPr/>
                    <a:lstStyle/>
                    <a:p>
                      <a:r>
                        <a:rPr lang="en-US" sz="900" dirty="0"/>
                        <a:t>0.0005</a:t>
                      </a:r>
                    </a:p>
                  </a:txBody>
                  <a:tcPr>
                    <a:solidFill>
                      <a:srgbClr val="FFFF00"/>
                    </a:solidFill>
                  </a:tcPr>
                </a:tc>
                <a:extLst>
                  <a:ext uri="{0D108BD9-81ED-4DB2-BD59-A6C34878D82A}">
                    <a16:rowId xmlns:a16="http://schemas.microsoft.com/office/drawing/2014/main" val="4005351843"/>
                  </a:ext>
                </a:extLst>
              </a:tr>
              <a:tr h="207776">
                <a:tc>
                  <a:txBody>
                    <a:bodyPr/>
                    <a:lstStyle/>
                    <a:p>
                      <a:r>
                        <a:rPr lang="en-US" sz="900" dirty="0"/>
                        <a:t>Adjust your care to support the team goals</a:t>
                      </a:r>
                    </a:p>
                  </a:txBody>
                  <a:tcPr>
                    <a:solidFill>
                      <a:srgbClr val="FFFF00"/>
                    </a:solidFill>
                  </a:tcPr>
                </a:tc>
                <a:tc>
                  <a:txBody>
                    <a:bodyPr/>
                    <a:lstStyle/>
                    <a:p>
                      <a:r>
                        <a:rPr lang="en-US" sz="900" dirty="0"/>
                        <a:t>56</a:t>
                      </a:r>
                    </a:p>
                  </a:txBody>
                  <a:tcPr>
                    <a:solidFill>
                      <a:srgbClr val="FFFF00"/>
                    </a:solidFill>
                  </a:tcPr>
                </a:tc>
                <a:tc>
                  <a:txBody>
                    <a:bodyPr/>
                    <a:lstStyle/>
                    <a:p>
                      <a:r>
                        <a:rPr lang="en-US" sz="900" dirty="0"/>
                        <a:t>34</a:t>
                      </a:r>
                    </a:p>
                  </a:txBody>
                  <a:tcPr>
                    <a:solidFill>
                      <a:srgbClr val="FFFF00"/>
                    </a:solidFill>
                  </a:tcPr>
                </a:tc>
                <a:tc>
                  <a:txBody>
                    <a:bodyPr/>
                    <a:lstStyle/>
                    <a:p>
                      <a:r>
                        <a:rPr lang="en-US" sz="900" dirty="0"/>
                        <a:t>0.0070</a:t>
                      </a:r>
                    </a:p>
                  </a:txBody>
                  <a:tcPr>
                    <a:solidFill>
                      <a:srgbClr val="FFFF00"/>
                    </a:solidFill>
                  </a:tcPr>
                </a:tc>
                <a:extLst>
                  <a:ext uri="{0D108BD9-81ED-4DB2-BD59-A6C34878D82A}">
                    <a16:rowId xmlns:a16="http://schemas.microsoft.com/office/drawing/2014/main" val="1751040175"/>
                  </a:ext>
                </a:extLst>
              </a:tr>
              <a:tr h="207776">
                <a:tc>
                  <a:txBody>
                    <a:bodyPr/>
                    <a:lstStyle/>
                    <a:p>
                      <a:r>
                        <a:rPr lang="en-US" sz="900" dirty="0"/>
                        <a:t>Develop intervention strategies that help patients attain goals </a:t>
                      </a:r>
                    </a:p>
                  </a:txBody>
                  <a:tcPr>
                    <a:solidFill>
                      <a:srgbClr val="FFFF00"/>
                    </a:solidFill>
                  </a:tcPr>
                </a:tc>
                <a:tc>
                  <a:txBody>
                    <a:bodyPr/>
                    <a:lstStyle/>
                    <a:p>
                      <a:r>
                        <a:rPr lang="en-US" sz="900" dirty="0"/>
                        <a:t>55</a:t>
                      </a:r>
                    </a:p>
                  </a:txBody>
                  <a:tcPr>
                    <a:solidFill>
                      <a:srgbClr val="FFFF00"/>
                    </a:solidFill>
                  </a:tcPr>
                </a:tc>
                <a:tc>
                  <a:txBody>
                    <a:bodyPr/>
                    <a:lstStyle/>
                    <a:p>
                      <a:r>
                        <a:rPr lang="en-US" sz="900" dirty="0"/>
                        <a:t>34</a:t>
                      </a:r>
                    </a:p>
                  </a:txBody>
                  <a:tcPr>
                    <a:solidFill>
                      <a:srgbClr val="FFFF00"/>
                    </a:solidFill>
                  </a:tcPr>
                </a:tc>
                <a:tc>
                  <a:txBody>
                    <a:bodyPr/>
                    <a:lstStyle/>
                    <a:p>
                      <a:r>
                        <a:rPr lang="en-US" sz="900" dirty="0"/>
                        <a:t>0.0069</a:t>
                      </a:r>
                    </a:p>
                  </a:txBody>
                  <a:tcPr>
                    <a:solidFill>
                      <a:srgbClr val="FFFF00"/>
                    </a:solidFill>
                  </a:tcPr>
                </a:tc>
                <a:extLst>
                  <a:ext uri="{0D108BD9-81ED-4DB2-BD59-A6C34878D82A}">
                    <a16:rowId xmlns:a16="http://schemas.microsoft.com/office/drawing/2014/main" val="310221248"/>
                  </a:ext>
                </a:extLst>
              </a:tr>
              <a:tr h="207776">
                <a:tc>
                  <a:txBody>
                    <a:bodyPr/>
                    <a:lstStyle/>
                    <a:p>
                      <a:r>
                        <a:rPr lang="en-US" sz="900" dirty="0"/>
                        <a:t>Raise appropriate issues at team meetings</a:t>
                      </a:r>
                    </a:p>
                  </a:txBody>
                  <a:tcPr>
                    <a:solidFill>
                      <a:srgbClr val="FFFF00"/>
                    </a:solidFill>
                  </a:tcPr>
                </a:tc>
                <a:tc>
                  <a:txBody>
                    <a:bodyPr/>
                    <a:lstStyle/>
                    <a:p>
                      <a:r>
                        <a:rPr lang="en-US" sz="900" dirty="0"/>
                        <a:t>55</a:t>
                      </a:r>
                    </a:p>
                  </a:txBody>
                  <a:tcPr>
                    <a:solidFill>
                      <a:srgbClr val="FFFF00"/>
                    </a:solidFill>
                  </a:tcPr>
                </a:tc>
                <a:tc>
                  <a:txBody>
                    <a:bodyPr/>
                    <a:lstStyle/>
                    <a:p>
                      <a:r>
                        <a:rPr lang="en-US" sz="900" dirty="0"/>
                        <a:t>34</a:t>
                      </a:r>
                    </a:p>
                  </a:txBody>
                  <a:tcPr>
                    <a:solidFill>
                      <a:srgbClr val="FFFF00"/>
                    </a:solidFill>
                  </a:tcPr>
                </a:tc>
                <a:tc>
                  <a:txBody>
                    <a:bodyPr/>
                    <a:lstStyle/>
                    <a:p>
                      <a:r>
                        <a:rPr lang="en-US" sz="900" dirty="0"/>
                        <a:t>0.0252</a:t>
                      </a:r>
                    </a:p>
                  </a:txBody>
                  <a:tcPr>
                    <a:solidFill>
                      <a:srgbClr val="FFFF00"/>
                    </a:solidFill>
                  </a:tcPr>
                </a:tc>
                <a:extLst>
                  <a:ext uri="{0D108BD9-81ED-4DB2-BD59-A6C34878D82A}">
                    <a16:rowId xmlns:a16="http://schemas.microsoft.com/office/drawing/2014/main" val="2477133126"/>
                  </a:ext>
                </a:extLst>
              </a:tr>
              <a:tr h="207776">
                <a:tc>
                  <a:txBody>
                    <a:bodyPr/>
                    <a:lstStyle/>
                    <a:p>
                      <a:r>
                        <a:rPr lang="en-US" sz="900" dirty="0"/>
                        <a:t>Recognize when the team is not functioning well</a:t>
                      </a:r>
                    </a:p>
                  </a:txBody>
                  <a:tcPr>
                    <a:solidFill>
                      <a:srgbClr val="FFFF00"/>
                    </a:solidFill>
                  </a:tcPr>
                </a:tc>
                <a:tc>
                  <a:txBody>
                    <a:bodyPr/>
                    <a:lstStyle/>
                    <a:p>
                      <a:r>
                        <a:rPr lang="en-US" sz="900" dirty="0"/>
                        <a:t>55</a:t>
                      </a:r>
                    </a:p>
                  </a:txBody>
                  <a:tcPr>
                    <a:solidFill>
                      <a:srgbClr val="FFFF00"/>
                    </a:solidFill>
                  </a:tcPr>
                </a:tc>
                <a:tc>
                  <a:txBody>
                    <a:bodyPr/>
                    <a:lstStyle/>
                    <a:p>
                      <a:r>
                        <a:rPr lang="en-US" sz="900" dirty="0"/>
                        <a:t>34</a:t>
                      </a:r>
                    </a:p>
                  </a:txBody>
                  <a:tcPr>
                    <a:solidFill>
                      <a:srgbClr val="FFFF00"/>
                    </a:solidFill>
                  </a:tcPr>
                </a:tc>
                <a:tc>
                  <a:txBody>
                    <a:bodyPr/>
                    <a:lstStyle/>
                    <a:p>
                      <a:r>
                        <a:rPr lang="en-US" sz="900" dirty="0"/>
                        <a:t>0.0252</a:t>
                      </a:r>
                    </a:p>
                  </a:txBody>
                  <a:tcPr>
                    <a:solidFill>
                      <a:srgbClr val="FFFF00"/>
                    </a:solidFill>
                  </a:tcPr>
                </a:tc>
                <a:extLst>
                  <a:ext uri="{0D108BD9-81ED-4DB2-BD59-A6C34878D82A}">
                    <a16:rowId xmlns:a16="http://schemas.microsoft.com/office/drawing/2014/main" val="2043039930"/>
                  </a:ext>
                </a:extLst>
              </a:tr>
              <a:tr h="207776">
                <a:tc>
                  <a:txBody>
                    <a:bodyPr/>
                    <a:lstStyle/>
                    <a:p>
                      <a:r>
                        <a:rPr lang="en-US" sz="900" dirty="0"/>
                        <a:t>Intervene effectively to improve team functioning</a:t>
                      </a:r>
                    </a:p>
                  </a:txBody>
                  <a:tcPr>
                    <a:solidFill>
                      <a:srgbClr val="FFFF00"/>
                    </a:solidFill>
                  </a:tcPr>
                </a:tc>
                <a:tc>
                  <a:txBody>
                    <a:bodyPr/>
                    <a:lstStyle/>
                    <a:p>
                      <a:r>
                        <a:rPr lang="en-US" sz="900" dirty="0"/>
                        <a:t>56</a:t>
                      </a:r>
                    </a:p>
                  </a:txBody>
                  <a:tcPr>
                    <a:solidFill>
                      <a:srgbClr val="FFFF00"/>
                    </a:solidFill>
                  </a:tcPr>
                </a:tc>
                <a:tc>
                  <a:txBody>
                    <a:bodyPr/>
                    <a:lstStyle/>
                    <a:p>
                      <a:r>
                        <a:rPr lang="en-US" sz="900" dirty="0"/>
                        <a:t>34</a:t>
                      </a:r>
                    </a:p>
                  </a:txBody>
                  <a:tcPr>
                    <a:solidFill>
                      <a:srgbClr val="FFFF00"/>
                    </a:solidFill>
                  </a:tcPr>
                </a:tc>
                <a:tc>
                  <a:txBody>
                    <a:bodyPr/>
                    <a:lstStyle/>
                    <a:p>
                      <a:r>
                        <a:rPr lang="en-US" sz="900" dirty="0"/>
                        <a:t>0.0202</a:t>
                      </a:r>
                    </a:p>
                  </a:txBody>
                  <a:tcPr>
                    <a:solidFill>
                      <a:srgbClr val="FFFF00"/>
                    </a:solidFill>
                  </a:tcPr>
                </a:tc>
                <a:extLst>
                  <a:ext uri="{0D108BD9-81ED-4DB2-BD59-A6C34878D82A}">
                    <a16:rowId xmlns:a16="http://schemas.microsoft.com/office/drawing/2014/main" val="1995182877"/>
                  </a:ext>
                </a:extLst>
              </a:tr>
              <a:tr h="350036">
                <a:tc>
                  <a:txBody>
                    <a:bodyPr/>
                    <a:lstStyle/>
                    <a:p>
                      <a:r>
                        <a:rPr lang="en-US" sz="900" dirty="0"/>
                        <a:t>Help draw out team members who are not participating actively in meetings</a:t>
                      </a:r>
                    </a:p>
                  </a:txBody>
                  <a:tcPr>
                    <a:solidFill>
                      <a:srgbClr val="FFFF00"/>
                    </a:solidFill>
                  </a:tcPr>
                </a:tc>
                <a:tc>
                  <a:txBody>
                    <a:bodyPr/>
                    <a:lstStyle/>
                    <a:p>
                      <a:r>
                        <a:rPr lang="en-US" sz="900" dirty="0"/>
                        <a:t>55</a:t>
                      </a:r>
                    </a:p>
                  </a:txBody>
                  <a:tcPr>
                    <a:solidFill>
                      <a:srgbClr val="FFFF00"/>
                    </a:solidFill>
                  </a:tcPr>
                </a:tc>
                <a:tc>
                  <a:txBody>
                    <a:bodyPr/>
                    <a:lstStyle/>
                    <a:p>
                      <a:r>
                        <a:rPr lang="en-US" sz="900" dirty="0"/>
                        <a:t>34</a:t>
                      </a:r>
                    </a:p>
                  </a:txBody>
                  <a:tcPr>
                    <a:solidFill>
                      <a:srgbClr val="FFFF00"/>
                    </a:solidFill>
                  </a:tcPr>
                </a:tc>
                <a:tc>
                  <a:txBody>
                    <a:bodyPr/>
                    <a:lstStyle/>
                    <a:p>
                      <a:r>
                        <a:rPr lang="en-US" sz="900" dirty="0"/>
                        <a:t>0.0017</a:t>
                      </a:r>
                    </a:p>
                  </a:txBody>
                  <a:tcPr>
                    <a:solidFill>
                      <a:srgbClr val="FFFF00"/>
                    </a:solidFill>
                  </a:tcPr>
                </a:tc>
                <a:extLst>
                  <a:ext uri="{0D108BD9-81ED-4DB2-BD59-A6C34878D82A}">
                    <a16:rowId xmlns:a16="http://schemas.microsoft.com/office/drawing/2014/main" val="2655438336"/>
                  </a:ext>
                </a:extLst>
              </a:tr>
            </a:tbl>
          </a:graphicData>
        </a:graphic>
      </p:graphicFrame>
      <p:sp>
        <p:nvSpPr>
          <p:cNvPr id="4" name="Title 1">
            <a:extLst>
              <a:ext uri="{FF2B5EF4-FFF2-40B4-BE49-F238E27FC236}">
                <a16:creationId xmlns:a16="http://schemas.microsoft.com/office/drawing/2014/main" id="{ADE2B4E1-4AB0-4DA5-B060-9EED4ED04D8E}"/>
              </a:ext>
            </a:extLst>
          </p:cNvPr>
          <p:cNvSpPr txBox="1">
            <a:spLocks/>
          </p:cNvSpPr>
          <p:nvPr/>
        </p:nvSpPr>
        <p:spPr>
          <a:xfrm>
            <a:off x="285293" y="189557"/>
            <a:ext cx="8661197" cy="679600"/>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3600" dirty="0"/>
              <a:t>IPE Team Care Clinic Outcomes</a:t>
            </a:r>
          </a:p>
        </p:txBody>
      </p:sp>
    </p:spTree>
    <p:extLst>
      <p:ext uri="{BB962C8B-B14F-4D97-AF65-F5344CB8AC3E}">
        <p14:creationId xmlns:p14="http://schemas.microsoft.com/office/powerpoint/2010/main" val="418664341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A2566F-D7E8-43AD-A916-AE625963BF7F}"/>
              </a:ext>
            </a:extLst>
          </p:cNvPr>
          <p:cNvSpPr>
            <a:spLocks noGrp="1"/>
          </p:cNvSpPr>
          <p:nvPr>
            <p:ph type="title"/>
          </p:nvPr>
        </p:nvSpPr>
        <p:spPr/>
        <p:txBody>
          <a:bodyPr/>
          <a:lstStyle/>
          <a:p>
            <a:r>
              <a:rPr lang="en-US" dirty="0"/>
              <a:t>Next Steps</a:t>
            </a:r>
          </a:p>
        </p:txBody>
      </p:sp>
      <p:sp>
        <p:nvSpPr>
          <p:cNvPr id="3" name="Content Placeholder 2">
            <a:extLst>
              <a:ext uri="{FF2B5EF4-FFF2-40B4-BE49-F238E27FC236}">
                <a16:creationId xmlns:a16="http://schemas.microsoft.com/office/drawing/2014/main" id="{6A7D6ABB-A90A-476E-8A8F-B979ACA14856}"/>
              </a:ext>
            </a:extLst>
          </p:cNvPr>
          <p:cNvSpPr>
            <a:spLocks noGrp="1"/>
          </p:cNvSpPr>
          <p:nvPr>
            <p:ph idx="1"/>
          </p:nvPr>
        </p:nvSpPr>
        <p:spPr/>
        <p:txBody>
          <a:bodyPr/>
          <a:lstStyle/>
          <a:p>
            <a:r>
              <a:rPr lang="en-US" dirty="0"/>
              <a:t>UMB Center for IPE looking to institute a comprehensive repository website for all IPE opportunities on campus (accessible to all students and faculty).</a:t>
            </a:r>
          </a:p>
          <a:p>
            <a:r>
              <a:rPr lang="en-US" dirty="0"/>
              <a:t>Working with USM Kirwan Center for Academic Innovation to institute a system-wise three tiered IPE digital badging process.</a:t>
            </a:r>
          </a:p>
          <a:p>
            <a:endParaRPr lang="en-US" dirty="0"/>
          </a:p>
        </p:txBody>
      </p:sp>
    </p:spTree>
    <p:extLst>
      <p:ext uri="{BB962C8B-B14F-4D97-AF65-F5344CB8AC3E}">
        <p14:creationId xmlns:p14="http://schemas.microsoft.com/office/powerpoint/2010/main" val="107387718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C53C1D-CD80-446C-BFF7-C26103399621}"/>
              </a:ext>
            </a:extLst>
          </p:cNvPr>
          <p:cNvSpPr>
            <a:spLocks noGrp="1"/>
          </p:cNvSpPr>
          <p:nvPr>
            <p:ph type="title"/>
          </p:nvPr>
        </p:nvSpPr>
        <p:spPr/>
        <p:txBody>
          <a:bodyPr/>
          <a:lstStyle/>
          <a:p>
            <a:r>
              <a:rPr lang="en-US" dirty="0"/>
              <a:t>Stakeholders and Example IPE ILO</a:t>
            </a:r>
          </a:p>
        </p:txBody>
      </p:sp>
      <p:sp>
        <p:nvSpPr>
          <p:cNvPr id="6" name="Content Placeholder 5">
            <a:extLst>
              <a:ext uri="{FF2B5EF4-FFF2-40B4-BE49-F238E27FC236}">
                <a16:creationId xmlns:a16="http://schemas.microsoft.com/office/drawing/2014/main" id="{6FC90B12-1309-4A85-A21B-9A227C866AA1}"/>
              </a:ext>
            </a:extLst>
          </p:cNvPr>
          <p:cNvSpPr>
            <a:spLocks noGrp="1"/>
          </p:cNvSpPr>
          <p:nvPr>
            <p:ph idx="1"/>
          </p:nvPr>
        </p:nvSpPr>
        <p:spPr/>
        <p:txBody>
          <a:bodyPr>
            <a:normAutofit fontScale="92500" lnSpcReduction="20000"/>
          </a:bodyPr>
          <a:lstStyle/>
          <a:p>
            <a:pPr marL="0" indent="0">
              <a:buNone/>
            </a:pPr>
            <a:r>
              <a:rPr lang="en-US" u="sng" dirty="0"/>
              <a:t>Suggested Stakeholders for IPE ILO</a:t>
            </a:r>
          </a:p>
          <a:p>
            <a:r>
              <a:rPr lang="en-US" dirty="0"/>
              <a:t>School-based academic deans</a:t>
            </a:r>
          </a:p>
          <a:p>
            <a:r>
              <a:rPr lang="en-US" dirty="0"/>
              <a:t>School-based curriculum committees</a:t>
            </a:r>
          </a:p>
          <a:p>
            <a:r>
              <a:rPr lang="en-US" dirty="0"/>
              <a:t>UMB Center for IPE</a:t>
            </a:r>
          </a:p>
          <a:p>
            <a:endParaRPr lang="en-US" dirty="0"/>
          </a:p>
          <a:p>
            <a:pPr marL="0" indent="0">
              <a:buNone/>
            </a:pPr>
            <a:r>
              <a:rPr lang="en-US" u="sng" dirty="0"/>
              <a:t>Example IPE </a:t>
            </a:r>
            <a:r>
              <a:rPr lang="en-US" u="sng"/>
              <a:t>ILO for UMB</a:t>
            </a:r>
            <a:endParaRPr lang="en-US" u="sng" dirty="0">
              <a:solidFill>
                <a:schemeClr val="dk1"/>
              </a:solidFill>
            </a:endParaRPr>
          </a:p>
          <a:p>
            <a:pPr marL="0" indent="0">
              <a:buNone/>
            </a:pPr>
            <a:r>
              <a:rPr lang="en-US" sz="2800" b="0" i="1" kern="1200" dirty="0">
                <a:solidFill>
                  <a:schemeClr val="dk1"/>
                </a:solidFill>
                <a:effectLst/>
                <a:latin typeface="+mn-lt"/>
                <a:ea typeface="+mn-ea"/>
                <a:cs typeface="+mn-cs"/>
              </a:rPr>
              <a:t>Through a climate of mutual respect, diversity, ethical integrity and trust, graduates will employ effective communication and collaboration strategies, as well as the complementary abilities of all members of the interprofessional team in order to optimize patient-centered and community-focused care.</a:t>
            </a:r>
          </a:p>
          <a:p>
            <a:pPr marL="0" indent="0">
              <a:buNone/>
            </a:pPr>
            <a:endParaRPr lang="en-US" dirty="0"/>
          </a:p>
        </p:txBody>
      </p:sp>
    </p:spTree>
    <p:extLst>
      <p:ext uri="{BB962C8B-B14F-4D97-AF65-F5344CB8AC3E}">
        <p14:creationId xmlns:p14="http://schemas.microsoft.com/office/powerpoint/2010/main" val="183212605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854B3C-C0BE-4DCF-81C0-4156786C6E02}"/>
              </a:ext>
            </a:extLst>
          </p:cNvPr>
          <p:cNvSpPr>
            <a:spLocks noGrp="1"/>
          </p:cNvSpPr>
          <p:nvPr>
            <p:ph type="title"/>
          </p:nvPr>
        </p:nvSpPr>
        <p:spPr>
          <a:xfrm>
            <a:off x="292609" y="365126"/>
            <a:ext cx="8602674" cy="1325563"/>
          </a:xfrm>
        </p:spPr>
        <p:txBody>
          <a:bodyPr>
            <a:normAutofit/>
          </a:bodyPr>
          <a:lstStyle/>
          <a:p>
            <a:r>
              <a:rPr lang="en-US" sz="4300" dirty="0"/>
              <a:t>UMB Institutional Learning Outcomes</a:t>
            </a:r>
          </a:p>
        </p:txBody>
      </p:sp>
      <p:sp>
        <p:nvSpPr>
          <p:cNvPr id="3" name="Content Placeholder 2">
            <a:extLst>
              <a:ext uri="{FF2B5EF4-FFF2-40B4-BE49-F238E27FC236}">
                <a16:creationId xmlns:a16="http://schemas.microsoft.com/office/drawing/2014/main" id="{CE58917C-07E9-4DFF-B111-4A9B6B58B644}"/>
              </a:ext>
            </a:extLst>
          </p:cNvPr>
          <p:cNvSpPr>
            <a:spLocks noGrp="1"/>
          </p:cNvSpPr>
          <p:nvPr>
            <p:ph idx="1"/>
          </p:nvPr>
        </p:nvSpPr>
        <p:spPr/>
        <p:txBody>
          <a:bodyPr/>
          <a:lstStyle/>
          <a:p>
            <a:pPr marL="342900" indent="-342900"/>
            <a:r>
              <a:rPr lang="en-US" sz="3200" b="1" dirty="0">
                <a:solidFill>
                  <a:srgbClr val="FF0000"/>
                </a:solidFill>
              </a:rPr>
              <a:t>Interprofessional Education (IPE)</a:t>
            </a:r>
          </a:p>
          <a:p>
            <a:pPr marL="342900" indent="-342900"/>
            <a:r>
              <a:rPr lang="en-US" sz="3200" dirty="0"/>
              <a:t>Community Engagement</a:t>
            </a:r>
          </a:p>
          <a:p>
            <a:pPr marL="342900" indent="-342900"/>
            <a:r>
              <a:rPr lang="en-US" sz="3200" dirty="0"/>
              <a:t>Global Engagement and Education</a:t>
            </a:r>
          </a:p>
          <a:p>
            <a:pPr marL="342900" indent="-342900"/>
            <a:r>
              <a:rPr lang="en-US" sz="3200" dirty="0"/>
              <a:t>Leadership</a:t>
            </a:r>
          </a:p>
          <a:p>
            <a:pPr marL="342900" indent="-342900"/>
            <a:r>
              <a:rPr lang="en-US" sz="3200" dirty="0"/>
              <a:t>Cultural Competency (Diversity, Equity, and Inclusion)</a:t>
            </a:r>
          </a:p>
          <a:p>
            <a:pPr marL="342900" indent="-342900"/>
            <a:r>
              <a:rPr lang="en-US" sz="3200" dirty="0"/>
              <a:t>Ethics and Integrity</a:t>
            </a:r>
          </a:p>
        </p:txBody>
      </p:sp>
    </p:spTree>
    <p:extLst>
      <p:ext uri="{BB962C8B-B14F-4D97-AF65-F5344CB8AC3E}">
        <p14:creationId xmlns:p14="http://schemas.microsoft.com/office/powerpoint/2010/main" val="27878807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7E6CBC-4FFE-4CBF-B146-CCB363625E43}"/>
              </a:ext>
            </a:extLst>
          </p:cNvPr>
          <p:cNvSpPr>
            <a:spLocks noGrp="1"/>
          </p:cNvSpPr>
          <p:nvPr>
            <p:ph type="title"/>
          </p:nvPr>
        </p:nvSpPr>
        <p:spPr/>
        <p:txBody>
          <a:bodyPr/>
          <a:lstStyle/>
          <a:p>
            <a:r>
              <a:rPr lang="en-US" dirty="0"/>
              <a:t>Outline – IPE</a:t>
            </a:r>
          </a:p>
        </p:txBody>
      </p:sp>
      <p:sp>
        <p:nvSpPr>
          <p:cNvPr id="3" name="Content Placeholder 2">
            <a:extLst>
              <a:ext uri="{FF2B5EF4-FFF2-40B4-BE49-F238E27FC236}">
                <a16:creationId xmlns:a16="http://schemas.microsoft.com/office/drawing/2014/main" id="{4AD6862E-B1F0-4365-8A30-39D4DEA79684}"/>
              </a:ext>
            </a:extLst>
          </p:cNvPr>
          <p:cNvSpPr>
            <a:spLocks noGrp="1"/>
          </p:cNvSpPr>
          <p:nvPr>
            <p:ph idx="1"/>
          </p:nvPr>
        </p:nvSpPr>
        <p:spPr>
          <a:xfrm>
            <a:off x="628650" y="1550822"/>
            <a:ext cx="7886700" cy="4996282"/>
          </a:xfrm>
        </p:spPr>
        <p:txBody>
          <a:bodyPr>
            <a:normAutofit fontScale="92500" lnSpcReduction="10000"/>
          </a:bodyPr>
          <a:lstStyle/>
          <a:p>
            <a:r>
              <a:rPr lang="en-US" dirty="0"/>
              <a:t>Drivers for IPE</a:t>
            </a:r>
          </a:p>
          <a:p>
            <a:pPr lvl="1"/>
            <a:r>
              <a:rPr lang="en-US" dirty="0"/>
              <a:t>Accreditation standards for schools at UMB</a:t>
            </a:r>
          </a:p>
          <a:p>
            <a:pPr lvl="1"/>
            <a:r>
              <a:rPr lang="en-US" dirty="0"/>
              <a:t>Many UMB schools have IPE learning outcomes</a:t>
            </a:r>
          </a:p>
          <a:p>
            <a:pPr lvl="1"/>
            <a:r>
              <a:rPr lang="en-US" dirty="0"/>
              <a:t>UMB Strategic Plan and Center for IPE</a:t>
            </a:r>
          </a:p>
          <a:p>
            <a:pPr lvl="1"/>
            <a:r>
              <a:rPr lang="en-US" dirty="0"/>
              <a:t>USM Workforce Report</a:t>
            </a:r>
          </a:p>
          <a:p>
            <a:pPr lvl="1"/>
            <a:r>
              <a:rPr lang="en-US" dirty="0"/>
              <a:t>National educational competencies specific to IPE</a:t>
            </a:r>
          </a:p>
          <a:p>
            <a:r>
              <a:rPr lang="en-US" dirty="0"/>
              <a:t>Example IPE Initiatives at UMB</a:t>
            </a:r>
          </a:p>
          <a:p>
            <a:pPr lvl="1"/>
            <a:r>
              <a:rPr lang="en-US" dirty="0"/>
              <a:t>Buckets of IPE</a:t>
            </a:r>
          </a:p>
          <a:p>
            <a:pPr lvl="1"/>
            <a:r>
              <a:rPr lang="en-US" dirty="0"/>
              <a:t>Highlight IPE opportunities from each bucket</a:t>
            </a:r>
          </a:p>
          <a:p>
            <a:r>
              <a:rPr lang="en-US" dirty="0"/>
              <a:t>Next Steps for IPE at UMB and Need for ILO</a:t>
            </a:r>
          </a:p>
          <a:p>
            <a:pPr lvl="1"/>
            <a:r>
              <a:rPr lang="en-US" dirty="0"/>
              <a:t>Formal website designated to house all IPE activities at UMB</a:t>
            </a:r>
          </a:p>
          <a:p>
            <a:pPr lvl="1"/>
            <a:r>
              <a:rPr lang="en-US" dirty="0"/>
              <a:t>Tiered digital badging for IPE</a:t>
            </a:r>
          </a:p>
          <a:p>
            <a:pPr lvl="1"/>
            <a:r>
              <a:rPr lang="en-US" dirty="0"/>
              <a:t>Stakeholders</a:t>
            </a:r>
          </a:p>
          <a:p>
            <a:pPr lvl="1"/>
            <a:r>
              <a:rPr lang="en-US" dirty="0"/>
              <a:t>Example ILO for IPE</a:t>
            </a:r>
          </a:p>
          <a:p>
            <a:pPr lvl="1"/>
            <a:endParaRPr lang="en-US" dirty="0"/>
          </a:p>
        </p:txBody>
      </p:sp>
      <p:pic>
        <p:nvPicPr>
          <p:cNvPr id="5" name="Picture 4">
            <a:extLst>
              <a:ext uri="{FF2B5EF4-FFF2-40B4-BE49-F238E27FC236}">
                <a16:creationId xmlns:a16="http://schemas.microsoft.com/office/drawing/2014/main" id="{E47B5659-A490-49AF-8618-C0337C087DE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66560" y="1"/>
            <a:ext cx="2377440" cy="2377440"/>
          </a:xfrm>
          <a:prstGeom prst="rect">
            <a:avLst/>
          </a:prstGeom>
        </p:spPr>
      </p:pic>
    </p:spTree>
    <p:extLst>
      <p:ext uri="{BB962C8B-B14F-4D97-AF65-F5344CB8AC3E}">
        <p14:creationId xmlns:p14="http://schemas.microsoft.com/office/powerpoint/2010/main" val="330384952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FC517C-D4A0-423C-9BDF-1F92758349AF}"/>
              </a:ext>
            </a:extLst>
          </p:cNvPr>
          <p:cNvSpPr>
            <a:spLocks noGrp="1"/>
          </p:cNvSpPr>
          <p:nvPr>
            <p:ph type="title"/>
          </p:nvPr>
        </p:nvSpPr>
        <p:spPr>
          <a:xfrm>
            <a:off x="628650" y="123723"/>
            <a:ext cx="7886700" cy="1325563"/>
          </a:xfrm>
        </p:spPr>
        <p:txBody>
          <a:bodyPr>
            <a:normAutofit/>
          </a:bodyPr>
          <a:lstStyle/>
          <a:p>
            <a:r>
              <a:rPr lang="en-US" sz="3600" dirty="0"/>
              <a:t>Driver for IPE: Accreditation Standards</a:t>
            </a:r>
          </a:p>
        </p:txBody>
      </p:sp>
      <p:sp>
        <p:nvSpPr>
          <p:cNvPr id="3" name="Content Placeholder 2">
            <a:extLst>
              <a:ext uri="{FF2B5EF4-FFF2-40B4-BE49-F238E27FC236}">
                <a16:creationId xmlns:a16="http://schemas.microsoft.com/office/drawing/2014/main" id="{D5FB313A-0218-4E9F-BBA3-326E5EA719E7}"/>
              </a:ext>
            </a:extLst>
          </p:cNvPr>
          <p:cNvSpPr>
            <a:spLocks noGrp="1"/>
          </p:cNvSpPr>
          <p:nvPr>
            <p:ph idx="1"/>
          </p:nvPr>
        </p:nvSpPr>
        <p:spPr>
          <a:xfrm>
            <a:off x="292607" y="1419146"/>
            <a:ext cx="8514893" cy="5544921"/>
          </a:xfrm>
        </p:spPr>
        <p:txBody>
          <a:bodyPr>
            <a:normAutofit fontScale="70000" lnSpcReduction="20000"/>
          </a:bodyPr>
          <a:lstStyle/>
          <a:p>
            <a:r>
              <a:rPr lang="en-US" dirty="0"/>
              <a:t>Most accreditation standards for UMB disciplines now require or strongly encourage interprofessional education and practice as part of their didactic and experiential curriculum.</a:t>
            </a:r>
          </a:p>
          <a:p>
            <a:endParaRPr lang="en-US" dirty="0"/>
          </a:p>
          <a:p>
            <a:r>
              <a:rPr lang="en-US" dirty="0"/>
              <a:t>Example – Pharmacy</a:t>
            </a:r>
          </a:p>
          <a:p>
            <a:pPr lvl="1"/>
            <a:r>
              <a:rPr lang="en-US" dirty="0"/>
              <a:t>The curriculum prepares all students to provide entry-level, patient-centered care in a variety of practice settings as a contributing member of an interprofessional team. In the aggregate, team exposure includes prescribers as well as other healthcare professionals.</a:t>
            </a:r>
          </a:p>
          <a:p>
            <a:pPr lvl="2"/>
            <a:r>
              <a:rPr lang="en-US" dirty="0"/>
              <a:t>11.1. Interprofessional team dynamics – All students demonstrate competence in interprofessional team dynamics, including articulating the values and ethics that underpin interprofessional practice, engaging in effective interprofessional communication, including conflict resolution and documentation skills, and honoring interprofessional roles and responsibilities. Interprofessional team dynamics are introduced, reinforced, and practiced in the didactic and Introductory Pharmacy Practice Experience (IPPE) components of the curriculum, and competency is demonstrated in Advanced Pharmacy Practice Experience (APPE) practice settings.</a:t>
            </a:r>
          </a:p>
          <a:p>
            <a:pPr lvl="2"/>
            <a:r>
              <a:rPr lang="en-US" dirty="0"/>
              <a:t>11.2. Interprofessional team education – To advance collaboration and quality of patient care, the didactic and experiential curricula include opportunities for students to learn about, from, and with other members of the interprofessional healthcare team. Through interprofessional education activities, students gain an understanding of the abilities, competencies, and scope of practice of team members. Some, but not all, of these educational activities may be simulations.</a:t>
            </a:r>
          </a:p>
          <a:p>
            <a:pPr lvl="2"/>
            <a:r>
              <a:rPr lang="en-US" dirty="0"/>
              <a:t>11.3. Interprofessional team practice – All students competently participate as a healthcare team member in providing direct patient care and engaging in shared therapeutic decision-making. They participate in experiential educational activities with prescribers/student prescribers and other student/professional healthcare team members, including face-to-face interactions that are designed to advance interprofessional team effectiveness</a:t>
            </a:r>
          </a:p>
        </p:txBody>
      </p:sp>
    </p:spTree>
    <p:extLst>
      <p:ext uri="{BB962C8B-B14F-4D97-AF65-F5344CB8AC3E}">
        <p14:creationId xmlns:p14="http://schemas.microsoft.com/office/powerpoint/2010/main" val="22406107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306B75-3BA1-4C3F-A922-173CA524E7CB}"/>
              </a:ext>
            </a:extLst>
          </p:cNvPr>
          <p:cNvSpPr>
            <a:spLocks noGrp="1"/>
          </p:cNvSpPr>
          <p:nvPr>
            <p:ph type="title"/>
          </p:nvPr>
        </p:nvSpPr>
        <p:spPr>
          <a:xfrm>
            <a:off x="628650" y="-183513"/>
            <a:ext cx="7886700" cy="1325563"/>
          </a:xfrm>
        </p:spPr>
        <p:txBody>
          <a:bodyPr>
            <a:normAutofit/>
          </a:bodyPr>
          <a:lstStyle/>
          <a:p>
            <a:r>
              <a:rPr lang="en-US" sz="3200" dirty="0"/>
              <a:t>Driver for IPE: UMB School Learning Outcomes</a:t>
            </a:r>
          </a:p>
        </p:txBody>
      </p:sp>
      <p:graphicFrame>
        <p:nvGraphicFramePr>
          <p:cNvPr id="4" name="Table 4">
            <a:extLst>
              <a:ext uri="{FF2B5EF4-FFF2-40B4-BE49-F238E27FC236}">
                <a16:creationId xmlns:a16="http://schemas.microsoft.com/office/drawing/2014/main" id="{95E106B9-C55E-4707-A1BE-75B84991F6CA}"/>
              </a:ext>
            </a:extLst>
          </p:cNvPr>
          <p:cNvGraphicFramePr>
            <a:graphicFrameLocks noGrp="1"/>
          </p:cNvGraphicFramePr>
          <p:nvPr>
            <p:ph idx="1"/>
            <p:extLst>
              <p:ext uri="{D42A27DB-BD31-4B8C-83A1-F6EECF244321}">
                <p14:modId xmlns:p14="http://schemas.microsoft.com/office/powerpoint/2010/main" val="2062489312"/>
              </p:ext>
            </p:extLst>
          </p:nvPr>
        </p:nvGraphicFramePr>
        <p:xfrm>
          <a:off x="102412" y="804162"/>
          <a:ext cx="8939175" cy="5955719"/>
        </p:xfrm>
        <a:graphic>
          <a:graphicData uri="http://schemas.openxmlformats.org/drawingml/2006/table">
            <a:tbl>
              <a:tblPr firstRow="1" bandRow="1">
                <a:tableStyleId>{5C22544A-7EE6-4342-B048-85BDC9FD1C3A}</a:tableStyleId>
              </a:tblPr>
              <a:tblGrid>
                <a:gridCol w="1412647">
                  <a:extLst>
                    <a:ext uri="{9D8B030D-6E8A-4147-A177-3AD203B41FA5}">
                      <a16:colId xmlns:a16="http://schemas.microsoft.com/office/drawing/2014/main" val="1094298293"/>
                    </a:ext>
                  </a:extLst>
                </a:gridCol>
                <a:gridCol w="7526528">
                  <a:extLst>
                    <a:ext uri="{9D8B030D-6E8A-4147-A177-3AD203B41FA5}">
                      <a16:colId xmlns:a16="http://schemas.microsoft.com/office/drawing/2014/main" val="2998354342"/>
                    </a:ext>
                  </a:extLst>
                </a:gridCol>
              </a:tblGrid>
              <a:tr h="391474">
                <a:tc>
                  <a:txBody>
                    <a:bodyPr/>
                    <a:lstStyle/>
                    <a:p>
                      <a:r>
                        <a:rPr lang="en-US" dirty="0"/>
                        <a:t>Discipline</a:t>
                      </a:r>
                    </a:p>
                  </a:txBody>
                  <a:tcPr/>
                </a:tc>
                <a:tc>
                  <a:txBody>
                    <a:bodyPr/>
                    <a:lstStyle/>
                    <a:p>
                      <a:r>
                        <a:rPr lang="en-US" dirty="0"/>
                        <a:t>School-Based Student Learning Outcome(s)</a:t>
                      </a:r>
                    </a:p>
                  </a:txBody>
                  <a:tcPr/>
                </a:tc>
                <a:extLst>
                  <a:ext uri="{0D108BD9-81ED-4DB2-BD59-A6C34878D82A}">
                    <a16:rowId xmlns:a16="http://schemas.microsoft.com/office/drawing/2014/main" val="1892924324"/>
                  </a:ext>
                </a:extLst>
              </a:tr>
              <a:tr h="452399">
                <a:tc rowSpan="4">
                  <a:txBody>
                    <a:bodyPr/>
                    <a:lstStyle/>
                    <a:p>
                      <a:r>
                        <a:rPr lang="en-US" sz="800" dirty="0"/>
                        <a:t>Nursing</a:t>
                      </a:r>
                    </a:p>
                  </a:txBody>
                  <a:tcPr/>
                </a:tc>
                <a:tc>
                  <a:txBody>
                    <a:bodyPr/>
                    <a:lstStyle/>
                    <a:p>
                      <a:r>
                        <a:rPr lang="en-US" sz="800" dirty="0"/>
                        <a:t>PhD:</a:t>
                      </a:r>
                    </a:p>
                    <a:p>
                      <a:pPr marL="285750" indent="-285750">
                        <a:buFont typeface="Arial" panose="020B0604020202020204" pitchFamily="34" charset="0"/>
                        <a:buChar char="•"/>
                      </a:pPr>
                      <a:r>
                        <a:rPr lang="en-US" sz="800" b="0" i="0" kern="1200" dirty="0">
                          <a:solidFill>
                            <a:schemeClr val="dk1"/>
                          </a:solidFill>
                          <a:effectLst/>
                          <a:latin typeface="+mn-lt"/>
                          <a:ea typeface="+mn-ea"/>
                          <a:cs typeface="+mn-cs"/>
                        </a:rPr>
                        <a:t>Design, conduct, analyze, and disseminate research findings to expand knowledge in nursing and related disciplines</a:t>
                      </a:r>
                    </a:p>
                    <a:p>
                      <a:pPr marL="285750" indent="-285750">
                        <a:buFont typeface="Arial" panose="020B0604020202020204" pitchFamily="34" charset="0"/>
                        <a:buChar char="•"/>
                      </a:pPr>
                      <a:r>
                        <a:rPr lang="en-US" sz="800" b="0" i="0" kern="1200" dirty="0">
                          <a:solidFill>
                            <a:schemeClr val="dk1"/>
                          </a:solidFill>
                          <a:effectLst/>
                          <a:latin typeface="+mn-lt"/>
                          <a:ea typeface="+mn-ea"/>
                          <a:cs typeface="+mn-cs"/>
                        </a:rPr>
                        <a:t>Graduates will Initiate, facilitate, and participate in interdisciplinary research with nurses and scholars from related disciplines</a:t>
                      </a:r>
                      <a:endParaRPr lang="en-US" sz="800" dirty="0"/>
                    </a:p>
                  </a:txBody>
                  <a:tcPr/>
                </a:tc>
                <a:extLst>
                  <a:ext uri="{0D108BD9-81ED-4DB2-BD59-A6C34878D82A}">
                    <a16:rowId xmlns:a16="http://schemas.microsoft.com/office/drawing/2014/main" val="402663809"/>
                  </a:ext>
                </a:extLst>
              </a:tr>
              <a:tr h="452399">
                <a:tc vMerge="1">
                  <a:txBody>
                    <a:bodyPr/>
                    <a:lstStyle/>
                    <a:p>
                      <a:endParaRPr lang="en-US"/>
                    </a:p>
                  </a:txBody>
                  <a:tcPr/>
                </a:tc>
                <a:tc>
                  <a:txBody>
                    <a:bodyPr/>
                    <a:lstStyle/>
                    <a:p>
                      <a:r>
                        <a:rPr lang="en-US" sz="800" dirty="0"/>
                        <a:t>DNP:</a:t>
                      </a:r>
                    </a:p>
                    <a:p>
                      <a:pPr marL="285750" indent="-285750">
                        <a:buFont typeface="Arial" panose="020B0604020202020204" pitchFamily="34" charset="0"/>
                        <a:buChar char="•"/>
                      </a:pPr>
                      <a:r>
                        <a:rPr lang="en-US" sz="800" b="0" i="0" kern="1200" dirty="0">
                          <a:solidFill>
                            <a:schemeClr val="dk1"/>
                          </a:solidFill>
                          <a:effectLst/>
                          <a:latin typeface="+mn-lt"/>
                          <a:ea typeface="+mn-ea"/>
                          <a:cs typeface="+mn-cs"/>
                        </a:rPr>
                        <a:t>Graduates will initiate, facilitate, and participate in collaborative efforts that influence health care outcomes with scholars, practitioners, clinicians, and policy makers from other disciplines</a:t>
                      </a:r>
                      <a:endParaRPr lang="en-US" sz="800" dirty="0"/>
                    </a:p>
                  </a:txBody>
                  <a:tcPr/>
                </a:tc>
                <a:extLst>
                  <a:ext uri="{0D108BD9-81ED-4DB2-BD59-A6C34878D82A}">
                    <a16:rowId xmlns:a16="http://schemas.microsoft.com/office/drawing/2014/main" val="2059231335"/>
                  </a:ext>
                </a:extLst>
              </a:tr>
              <a:tr h="711004">
                <a:tc vMerge="1">
                  <a:txBody>
                    <a:bodyPr/>
                    <a:lstStyle/>
                    <a:p>
                      <a:endParaRPr lang="en-US"/>
                    </a:p>
                  </a:txBody>
                  <a:tcPr/>
                </a:tc>
                <a:tc>
                  <a:txBody>
                    <a:bodyPr/>
                    <a:lstStyle/>
                    <a:p>
                      <a:r>
                        <a:rPr lang="en-US" sz="800" dirty="0"/>
                        <a:t>MSN:</a:t>
                      </a:r>
                    </a:p>
                    <a:p>
                      <a:pPr marL="285750" indent="-285750">
                        <a:buFont typeface="Arial" panose="020B0604020202020204" pitchFamily="34" charset="0"/>
                        <a:buChar char="•"/>
                      </a:pPr>
                      <a:r>
                        <a:rPr lang="en-US" sz="800" b="0" i="0" kern="1200" dirty="0">
                          <a:solidFill>
                            <a:schemeClr val="dk1"/>
                          </a:solidFill>
                          <a:effectLst/>
                          <a:latin typeface="+mn-lt"/>
                          <a:ea typeface="+mn-ea"/>
                          <a:cs typeface="+mn-cs"/>
                        </a:rPr>
                        <a:t>Graduates will lead evidence-based and interprofessional approaches for the design and delivery of comprehensive, culturally competent care to individuals/families, communities, and populations</a:t>
                      </a:r>
                    </a:p>
                    <a:p>
                      <a:pPr marL="285750" indent="-285750">
                        <a:buFont typeface="Arial" panose="020B0604020202020204" pitchFamily="34" charset="0"/>
                        <a:buChar char="•"/>
                      </a:pPr>
                      <a:r>
                        <a:rPr lang="en-US" sz="800" b="0" i="0" kern="1200" dirty="0">
                          <a:solidFill>
                            <a:schemeClr val="dk1"/>
                          </a:solidFill>
                          <a:effectLst/>
                          <a:latin typeface="+mn-lt"/>
                          <a:ea typeface="+mn-ea"/>
                          <a:cs typeface="+mn-cs"/>
                        </a:rPr>
                        <a:t>Graduates will practice advanced nursing roles in collaborative relationships across disciplines and in partnership with communities (i.e. nursing education, nursing administration, nursing informatics, advanced clinical practice, and clinical nursing leadership)</a:t>
                      </a:r>
                      <a:endParaRPr lang="en-US" sz="800" dirty="0"/>
                    </a:p>
                  </a:txBody>
                  <a:tcPr/>
                </a:tc>
                <a:extLst>
                  <a:ext uri="{0D108BD9-81ED-4DB2-BD59-A6C34878D82A}">
                    <a16:rowId xmlns:a16="http://schemas.microsoft.com/office/drawing/2014/main" val="756315786"/>
                  </a:ext>
                </a:extLst>
              </a:tr>
              <a:tr h="331760">
                <a:tc vMerge="1">
                  <a:txBody>
                    <a:bodyPr/>
                    <a:lstStyle/>
                    <a:p>
                      <a:endParaRPr lang="en-US"/>
                    </a:p>
                  </a:txBody>
                  <a:tcPr/>
                </a:tc>
                <a:tc>
                  <a:txBody>
                    <a:bodyPr/>
                    <a:lstStyle/>
                    <a:p>
                      <a:r>
                        <a:rPr lang="en-US" sz="800" dirty="0"/>
                        <a:t>BSN:</a:t>
                      </a:r>
                    </a:p>
                    <a:p>
                      <a:pPr marL="285750" indent="-285750">
                        <a:buFont typeface="Arial" panose="020B0604020202020204" pitchFamily="34" charset="0"/>
                        <a:buChar char="•"/>
                      </a:pPr>
                      <a:r>
                        <a:rPr lang="en-US" sz="800" b="0" i="0" kern="1200" dirty="0">
                          <a:solidFill>
                            <a:schemeClr val="dk1"/>
                          </a:solidFill>
                          <a:effectLst/>
                          <a:latin typeface="+mn-lt"/>
                          <a:ea typeface="+mn-ea"/>
                          <a:cs typeface="+mn-cs"/>
                        </a:rPr>
                        <a:t>Graduate will employ interprofessional communication and collaboration to ensure safe, quality care across the lifespan.</a:t>
                      </a:r>
                      <a:endParaRPr lang="en-US" sz="800" dirty="0"/>
                    </a:p>
                  </a:txBody>
                  <a:tcPr/>
                </a:tc>
                <a:extLst>
                  <a:ext uri="{0D108BD9-81ED-4DB2-BD59-A6C34878D82A}">
                    <a16:rowId xmlns:a16="http://schemas.microsoft.com/office/drawing/2014/main" val="3892653592"/>
                  </a:ext>
                </a:extLst>
              </a:tr>
              <a:tr h="1538158">
                <a:tc>
                  <a:txBody>
                    <a:bodyPr/>
                    <a:lstStyle/>
                    <a:p>
                      <a:r>
                        <a:rPr lang="en-US" sz="800" dirty="0"/>
                        <a:t>Medicine</a:t>
                      </a:r>
                    </a:p>
                  </a:txBody>
                  <a:tcPr/>
                </a:tc>
                <a:tc>
                  <a:txBody>
                    <a:bodyPr/>
                    <a:lstStyle/>
                    <a:p>
                      <a:pPr marL="171450" indent="-171450">
                        <a:buFont typeface="Arial" panose="020B0604020202020204" pitchFamily="34" charset="0"/>
                        <a:buChar char="•"/>
                      </a:pPr>
                      <a:r>
                        <a:rPr lang="en-US" sz="800" b="0" i="0" kern="1200" dirty="0">
                          <a:solidFill>
                            <a:schemeClr val="dk1"/>
                          </a:solidFill>
                          <a:effectLst/>
                          <a:latin typeface="+mn-lt"/>
                          <a:ea typeface="+mn-ea"/>
                          <a:cs typeface="+mn-cs"/>
                        </a:rPr>
                        <a:t>3.8 Participate in the education of patients, families, students, trainees, peers and other health professionals</a:t>
                      </a:r>
                    </a:p>
                    <a:p>
                      <a:pPr marL="171450" indent="-171450">
                        <a:buFont typeface="Arial" panose="020B0604020202020204" pitchFamily="34" charset="0"/>
                        <a:buChar char="•"/>
                      </a:pPr>
                      <a:r>
                        <a:rPr lang="en-US" sz="800" b="0" i="0" kern="1200" dirty="0">
                          <a:solidFill>
                            <a:schemeClr val="dk1"/>
                          </a:solidFill>
                          <a:effectLst/>
                          <a:latin typeface="+mn-lt"/>
                          <a:ea typeface="+mn-ea"/>
                          <a:cs typeface="+mn-cs"/>
                        </a:rPr>
                        <a:t>4.2 Communicate effectively with colleagues within one's profession or specialty, other health professionals, and health related agencies</a:t>
                      </a:r>
                    </a:p>
                    <a:p>
                      <a:pPr marL="171450" indent="-171450">
                        <a:buFont typeface="Arial" panose="020B0604020202020204" pitchFamily="34" charset="0"/>
                        <a:buChar char="•"/>
                      </a:pPr>
                      <a:r>
                        <a:rPr lang="en-US" sz="800" b="0" i="0" kern="1200" dirty="0">
                          <a:solidFill>
                            <a:schemeClr val="dk1"/>
                          </a:solidFill>
                          <a:effectLst/>
                          <a:latin typeface="+mn-lt"/>
                          <a:ea typeface="+mn-ea"/>
                          <a:cs typeface="+mn-cs"/>
                        </a:rPr>
                        <a:t>4.3 Work effectively with others as a member or leader of a health care team or other professional group</a:t>
                      </a:r>
                    </a:p>
                    <a:p>
                      <a:pPr marL="171450" indent="-171450">
                        <a:buFont typeface="Arial" panose="020B0604020202020204" pitchFamily="34" charset="0"/>
                        <a:buChar char="•"/>
                      </a:pPr>
                      <a:r>
                        <a:rPr lang="en-US" sz="800" b="0" i="0" kern="1200" dirty="0">
                          <a:solidFill>
                            <a:schemeClr val="dk1"/>
                          </a:solidFill>
                          <a:effectLst/>
                          <a:latin typeface="+mn-lt"/>
                          <a:ea typeface="+mn-ea"/>
                          <a:cs typeface="+mn-cs"/>
                        </a:rPr>
                        <a:t>4.4 Act in a consultative role to other health professionals</a:t>
                      </a:r>
                    </a:p>
                    <a:p>
                      <a:pPr marL="171450" indent="-171450">
                        <a:buFont typeface="Arial" panose="020B0604020202020204" pitchFamily="34" charset="0"/>
                        <a:buChar char="•"/>
                      </a:pPr>
                      <a:r>
                        <a:rPr lang="en-US" sz="800" b="0" i="0" kern="1200" dirty="0">
                          <a:solidFill>
                            <a:schemeClr val="dk1"/>
                          </a:solidFill>
                          <a:effectLst/>
                          <a:latin typeface="+mn-lt"/>
                          <a:ea typeface="+mn-ea"/>
                          <a:cs typeface="+mn-cs"/>
                        </a:rPr>
                        <a:t>6.2 Coordinate patient care within the health care system relevant to one's clinical specialty</a:t>
                      </a:r>
                    </a:p>
                    <a:p>
                      <a:pPr marL="171450" indent="-171450">
                        <a:buFont typeface="Arial" panose="020B0604020202020204" pitchFamily="34" charset="0"/>
                        <a:buChar char="•"/>
                      </a:pPr>
                      <a:r>
                        <a:rPr lang="en-US" sz="800" b="0" i="0" kern="1200" dirty="0">
                          <a:solidFill>
                            <a:schemeClr val="dk1"/>
                          </a:solidFill>
                          <a:effectLst/>
                          <a:latin typeface="+mn-lt"/>
                          <a:ea typeface="+mn-ea"/>
                          <a:cs typeface="+mn-cs"/>
                        </a:rPr>
                        <a:t>7.1 Work with other health professionals to establish and maintain a climate of mutual respect, dignity, diversity, ethical integrity, and trust</a:t>
                      </a:r>
                    </a:p>
                    <a:p>
                      <a:pPr marL="171450" indent="-171450">
                        <a:buFont typeface="Arial" panose="020B0604020202020204" pitchFamily="34" charset="0"/>
                        <a:buChar char="•"/>
                      </a:pPr>
                      <a:r>
                        <a:rPr lang="en-US" sz="800" b="0" i="0" kern="1200" dirty="0">
                          <a:solidFill>
                            <a:schemeClr val="dk1"/>
                          </a:solidFill>
                          <a:effectLst/>
                          <a:latin typeface="+mn-lt"/>
                          <a:ea typeface="+mn-ea"/>
                          <a:cs typeface="+mn-cs"/>
                        </a:rPr>
                        <a:t>7.2 Use the knowledge of one’s own role and the roles of other health professionals to appropriately assess and address the health care needs of the patients and populations served </a:t>
                      </a:r>
                    </a:p>
                    <a:p>
                      <a:pPr marL="171450" indent="-171450">
                        <a:buFont typeface="Arial" panose="020B0604020202020204" pitchFamily="34" charset="0"/>
                        <a:buChar char="•"/>
                      </a:pPr>
                      <a:r>
                        <a:rPr lang="en-US" sz="800" b="0" i="0" kern="1200" dirty="0">
                          <a:solidFill>
                            <a:schemeClr val="dk1"/>
                          </a:solidFill>
                          <a:effectLst/>
                          <a:latin typeface="+mn-lt"/>
                          <a:ea typeface="+mn-ea"/>
                          <a:cs typeface="+mn-cs"/>
                        </a:rPr>
                        <a:t>7.3 Communicate with other health professionals in a responsive and responsible manner that supports the maintenance of health and the treatment of disease in individual patients and populations </a:t>
                      </a:r>
                    </a:p>
                    <a:p>
                      <a:pPr marL="171450" indent="-171450">
                        <a:buFont typeface="Arial" panose="020B0604020202020204" pitchFamily="34" charset="0"/>
                        <a:buChar char="•"/>
                      </a:pPr>
                      <a:r>
                        <a:rPr lang="en-US" sz="800" b="0" i="0" kern="1200" dirty="0">
                          <a:solidFill>
                            <a:schemeClr val="dk1"/>
                          </a:solidFill>
                          <a:effectLst/>
                          <a:latin typeface="+mn-lt"/>
                          <a:ea typeface="+mn-ea"/>
                          <a:cs typeface="+mn-cs"/>
                        </a:rPr>
                        <a:t>7.4 Participate in different team roles to establish, develop, and continuously enhance interprofessional teams to provide patient- and population-centered care that is safe, timely, efficient, effective, and equitable</a:t>
                      </a:r>
                      <a:endParaRPr lang="en-US" sz="800" dirty="0"/>
                    </a:p>
                  </a:txBody>
                  <a:tcPr/>
                </a:tc>
                <a:extLst>
                  <a:ext uri="{0D108BD9-81ED-4DB2-BD59-A6C34878D82A}">
                    <a16:rowId xmlns:a16="http://schemas.microsoft.com/office/drawing/2014/main" val="1819930032"/>
                  </a:ext>
                </a:extLst>
              </a:tr>
              <a:tr h="331760">
                <a:tc>
                  <a:txBody>
                    <a:bodyPr/>
                    <a:lstStyle/>
                    <a:p>
                      <a:r>
                        <a:rPr lang="en-US" sz="800" dirty="0"/>
                        <a:t>Pharmacy</a:t>
                      </a:r>
                    </a:p>
                    <a:p>
                      <a:r>
                        <a:rPr lang="en-US" sz="800" dirty="0"/>
                        <a:t>(PharmD)</a:t>
                      </a:r>
                    </a:p>
                  </a:txBody>
                  <a:tcPr/>
                </a:tc>
                <a:tc>
                  <a:txBody>
                    <a:bodyPr/>
                    <a:lstStyle/>
                    <a:p>
                      <a:pPr marL="171450" indent="-171450">
                        <a:buFont typeface="Arial" panose="020B0604020202020204" pitchFamily="34" charset="0"/>
                        <a:buChar char="•"/>
                      </a:pPr>
                      <a:r>
                        <a:rPr lang="en-US" sz="800" b="0" i="0" kern="1200" dirty="0">
                          <a:solidFill>
                            <a:schemeClr val="dk1"/>
                          </a:solidFill>
                          <a:effectLst/>
                          <a:latin typeface="+mn-lt"/>
                          <a:ea typeface="+mn-ea"/>
                          <a:cs typeface="+mn-cs"/>
                        </a:rPr>
                        <a:t>TPO 33 – the PharmD graduate will be able to: Actively participate as an interprofessional healthcare team member by demonstrating mutual respect, understanding, and values to meet patient care needs</a:t>
                      </a:r>
                      <a:endParaRPr lang="en-US" sz="800" dirty="0"/>
                    </a:p>
                  </a:txBody>
                  <a:tcPr/>
                </a:tc>
                <a:extLst>
                  <a:ext uri="{0D108BD9-81ED-4DB2-BD59-A6C34878D82A}">
                    <a16:rowId xmlns:a16="http://schemas.microsoft.com/office/drawing/2014/main" val="2479595458"/>
                  </a:ext>
                </a:extLst>
              </a:tr>
              <a:tr h="211120">
                <a:tc>
                  <a:txBody>
                    <a:bodyPr/>
                    <a:lstStyle/>
                    <a:p>
                      <a:r>
                        <a:rPr lang="en-US" sz="800" dirty="0"/>
                        <a:t>Dental</a:t>
                      </a:r>
                    </a:p>
                  </a:txBody>
                  <a:tcPr/>
                </a:tc>
                <a:tc>
                  <a:txBody>
                    <a:bodyPr/>
                    <a:lstStyle/>
                    <a:p>
                      <a:pPr marL="171450" indent="-171450">
                        <a:buFont typeface="Arial" panose="020B0604020202020204" pitchFamily="34" charset="0"/>
                        <a:buChar char="•"/>
                      </a:pPr>
                      <a:r>
                        <a:rPr lang="en-US" sz="800" b="0" i="0" kern="1200" dirty="0">
                          <a:solidFill>
                            <a:schemeClr val="dk1"/>
                          </a:solidFill>
                          <a:effectLst/>
                          <a:latin typeface="+mn-lt"/>
                          <a:ea typeface="+mn-ea"/>
                          <a:cs typeface="+mn-cs"/>
                        </a:rPr>
                        <a:t>2-20: Graduates must be competent in communicating and collaborating with other members of the health care team to facilitate the provision of health care.</a:t>
                      </a:r>
                      <a:endParaRPr lang="en-US" sz="800" dirty="0"/>
                    </a:p>
                  </a:txBody>
                  <a:tcPr/>
                </a:tc>
                <a:extLst>
                  <a:ext uri="{0D108BD9-81ED-4DB2-BD59-A6C34878D82A}">
                    <a16:rowId xmlns:a16="http://schemas.microsoft.com/office/drawing/2014/main" val="1784521861"/>
                  </a:ext>
                </a:extLst>
              </a:tr>
              <a:tr h="175750">
                <a:tc>
                  <a:txBody>
                    <a:bodyPr/>
                    <a:lstStyle/>
                    <a:p>
                      <a:r>
                        <a:rPr lang="en-US" sz="800" dirty="0"/>
                        <a:t>Dental Hygiene</a:t>
                      </a:r>
                    </a:p>
                  </a:txBody>
                  <a:tcPr/>
                </a:tc>
                <a:tc>
                  <a:txBody>
                    <a:bodyPr/>
                    <a:lstStyle/>
                    <a:p>
                      <a:pPr marL="171450" indent="-171450">
                        <a:buFont typeface="Arial" panose="020B0604020202020204" pitchFamily="34" charset="0"/>
                        <a:buChar char="•"/>
                      </a:pPr>
                      <a:r>
                        <a:rPr lang="en-US" sz="800" b="0" i="0" kern="1200" dirty="0">
                          <a:solidFill>
                            <a:schemeClr val="dk1"/>
                          </a:solidFill>
                          <a:effectLst/>
                          <a:latin typeface="+mn-lt"/>
                          <a:ea typeface="+mn-ea"/>
                          <a:cs typeface="+mn-cs"/>
                        </a:rPr>
                        <a:t>2-15: Graduates must be competent in communicating and collaborating with other members of the health care team to support comprehensive patient care.</a:t>
                      </a:r>
                      <a:endParaRPr lang="en-US" sz="800" dirty="0"/>
                    </a:p>
                  </a:txBody>
                  <a:tcPr/>
                </a:tc>
                <a:extLst>
                  <a:ext uri="{0D108BD9-81ED-4DB2-BD59-A6C34878D82A}">
                    <a16:rowId xmlns:a16="http://schemas.microsoft.com/office/drawing/2014/main" val="3034175580"/>
                  </a:ext>
                </a:extLst>
              </a:tr>
              <a:tr h="202786">
                <a:tc>
                  <a:txBody>
                    <a:bodyPr/>
                    <a:lstStyle/>
                    <a:p>
                      <a:r>
                        <a:rPr lang="en-US" sz="800" dirty="0"/>
                        <a:t>Medical Laboratory Science</a:t>
                      </a:r>
                    </a:p>
                  </a:txBody>
                  <a:tcPr/>
                </a:tc>
                <a:tc>
                  <a:txBody>
                    <a:bodyPr/>
                    <a:lstStyle/>
                    <a:p>
                      <a:pPr marL="171450" indent="-171450">
                        <a:buFont typeface="Arial" panose="020B0604020202020204" pitchFamily="34" charset="0"/>
                        <a:buChar char="•"/>
                      </a:pPr>
                      <a:r>
                        <a:rPr lang="en-US" sz="800" b="0" i="0" kern="1200" dirty="0">
                          <a:solidFill>
                            <a:schemeClr val="dk1"/>
                          </a:solidFill>
                          <a:effectLst/>
                          <a:latin typeface="+mn-lt"/>
                          <a:ea typeface="+mn-ea"/>
                          <a:cs typeface="+mn-cs"/>
                        </a:rPr>
                        <a:t>Graduates will be able to grow professionally, maintain high standards of achievement and interact appropriately with other health care practitioners.</a:t>
                      </a:r>
                      <a:endParaRPr lang="en-US" sz="800" dirty="0"/>
                    </a:p>
                  </a:txBody>
                  <a:tcPr/>
                </a:tc>
                <a:extLst>
                  <a:ext uri="{0D108BD9-81ED-4DB2-BD59-A6C34878D82A}">
                    <a16:rowId xmlns:a16="http://schemas.microsoft.com/office/drawing/2014/main" val="3556134778"/>
                  </a:ext>
                </a:extLst>
              </a:tr>
              <a:tr h="200561">
                <a:tc>
                  <a:txBody>
                    <a:bodyPr/>
                    <a:lstStyle/>
                    <a:p>
                      <a:r>
                        <a:rPr lang="en-US" sz="800" dirty="0"/>
                        <a:t>Master’s Genetic Counseling</a:t>
                      </a:r>
                    </a:p>
                  </a:txBody>
                  <a:tcPr/>
                </a:tc>
                <a:tc>
                  <a:txBody>
                    <a:bodyPr/>
                    <a:lstStyle/>
                    <a:p>
                      <a:pPr marL="171450" indent="-171450">
                        <a:buFont typeface="Arial" panose="020B0604020202020204" pitchFamily="34" charset="0"/>
                        <a:buChar char="•"/>
                      </a:pPr>
                      <a:r>
                        <a:rPr lang="en-US" sz="800" b="0" i="0" kern="1200" dirty="0">
                          <a:solidFill>
                            <a:schemeClr val="dk1"/>
                          </a:solidFill>
                          <a:effectLst/>
                          <a:latin typeface="+mn-lt"/>
                          <a:ea typeface="+mn-ea"/>
                          <a:cs typeface="+mn-cs"/>
                        </a:rPr>
                        <a:t>MGC students will understand how to engage with other health care professionals to provide quality holistic patient care.</a:t>
                      </a:r>
                      <a:endParaRPr lang="en-US" sz="800" dirty="0"/>
                    </a:p>
                  </a:txBody>
                  <a:tcPr/>
                </a:tc>
                <a:extLst>
                  <a:ext uri="{0D108BD9-81ED-4DB2-BD59-A6C34878D82A}">
                    <a16:rowId xmlns:a16="http://schemas.microsoft.com/office/drawing/2014/main" val="3392162996"/>
                  </a:ext>
                </a:extLst>
              </a:tr>
              <a:tr h="220281">
                <a:tc>
                  <a:txBody>
                    <a:bodyPr/>
                    <a:lstStyle/>
                    <a:p>
                      <a:r>
                        <a:rPr lang="en-US" sz="800" dirty="0"/>
                        <a:t>Masters Public Health</a:t>
                      </a:r>
                    </a:p>
                  </a:txBody>
                  <a:tcPr/>
                </a:tc>
                <a:tc>
                  <a:txBody>
                    <a:bodyPr/>
                    <a:lstStyle/>
                    <a:p>
                      <a:pPr marL="171450" indent="-171450">
                        <a:buFont typeface="Arial" panose="020B0604020202020204" pitchFamily="34" charset="0"/>
                        <a:buChar char="•"/>
                      </a:pPr>
                      <a:r>
                        <a:rPr lang="en-US" sz="800" b="0" i="0" kern="1200" dirty="0">
                          <a:solidFill>
                            <a:schemeClr val="dk1"/>
                          </a:solidFill>
                          <a:effectLst/>
                          <a:latin typeface="+mn-lt"/>
                          <a:ea typeface="+mn-ea"/>
                          <a:cs typeface="+mn-cs"/>
                        </a:rPr>
                        <a:t>Perform effectively on inter-professional teams</a:t>
                      </a:r>
                      <a:endParaRPr lang="en-US" sz="800" dirty="0"/>
                    </a:p>
                  </a:txBody>
                  <a:tcPr/>
                </a:tc>
                <a:extLst>
                  <a:ext uri="{0D108BD9-81ED-4DB2-BD59-A6C34878D82A}">
                    <a16:rowId xmlns:a16="http://schemas.microsoft.com/office/drawing/2014/main" val="1593414510"/>
                  </a:ext>
                </a:extLst>
              </a:tr>
              <a:tr h="211120">
                <a:tc>
                  <a:txBody>
                    <a:bodyPr/>
                    <a:lstStyle/>
                    <a:p>
                      <a:r>
                        <a:rPr lang="en-US" sz="800" dirty="0"/>
                        <a:t>Physical Therapy</a:t>
                      </a:r>
                    </a:p>
                  </a:txBody>
                  <a:tcPr/>
                </a:tc>
                <a:tc>
                  <a:txBody>
                    <a:bodyPr/>
                    <a:lstStyle/>
                    <a:p>
                      <a:pPr marL="0" indent="0">
                        <a:buFont typeface="Arial" panose="020B0604020202020204" pitchFamily="34" charset="0"/>
                        <a:buNone/>
                      </a:pPr>
                      <a:r>
                        <a:rPr lang="en-US" sz="800" dirty="0"/>
                        <a:t>N/A</a:t>
                      </a:r>
                    </a:p>
                  </a:txBody>
                  <a:tcPr/>
                </a:tc>
                <a:extLst>
                  <a:ext uri="{0D108BD9-81ED-4DB2-BD59-A6C34878D82A}">
                    <a16:rowId xmlns:a16="http://schemas.microsoft.com/office/drawing/2014/main" val="876401262"/>
                  </a:ext>
                </a:extLst>
              </a:tr>
              <a:tr h="211120">
                <a:tc>
                  <a:txBody>
                    <a:bodyPr/>
                    <a:lstStyle/>
                    <a:p>
                      <a:r>
                        <a:rPr lang="en-US" sz="800" dirty="0"/>
                        <a:t>Masters Social Work</a:t>
                      </a:r>
                    </a:p>
                  </a:txBody>
                  <a:tcPr/>
                </a:tc>
                <a:tc>
                  <a:txBody>
                    <a:bodyPr/>
                    <a:lstStyle/>
                    <a:p>
                      <a:r>
                        <a:rPr lang="en-US" sz="800" dirty="0"/>
                        <a:t>N/A</a:t>
                      </a:r>
                    </a:p>
                  </a:txBody>
                  <a:tcPr/>
                </a:tc>
                <a:extLst>
                  <a:ext uri="{0D108BD9-81ED-4DB2-BD59-A6C34878D82A}">
                    <a16:rowId xmlns:a16="http://schemas.microsoft.com/office/drawing/2014/main" val="184849876"/>
                  </a:ext>
                </a:extLst>
              </a:tr>
              <a:tr h="211120">
                <a:tc>
                  <a:txBody>
                    <a:bodyPr/>
                    <a:lstStyle/>
                    <a:p>
                      <a:r>
                        <a:rPr lang="en-US" sz="800" dirty="0"/>
                        <a:t>Law</a:t>
                      </a:r>
                    </a:p>
                  </a:txBody>
                  <a:tcPr/>
                </a:tc>
                <a:tc>
                  <a:txBody>
                    <a:bodyPr/>
                    <a:lstStyle/>
                    <a:p>
                      <a:r>
                        <a:rPr lang="en-US" sz="800" dirty="0"/>
                        <a:t>N/A</a:t>
                      </a:r>
                    </a:p>
                  </a:txBody>
                  <a:tcPr/>
                </a:tc>
                <a:extLst>
                  <a:ext uri="{0D108BD9-81ED-4DB2-BD59-A6C34878D82A}">
                    <a16:rowId xmlns:a16="http://schemas.microsoft.com/office/drawing/2014/main" val="704360472"/>
                  </a:ext>
                </a:extLst>
              </a:tr>
            </a:tbl>
          </a:graphicData>
        </a:graphic>
      </p:graphicFrame>
    </p:spTree>
    <p:extLst>
      <p:ext uri="{BB962C8B-B14F-4D97-AF65-F5344CB8AC3E}">
        <p14:creationId xmlns:p14="http://schemas.microsoft.com/office/powerpoint/2010/main" val="275503347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FE9B55-A1BF-4ACB-B8F8-2BA9E5C4C21D}"/>
              </a:ext>
            </a:extLst>
          </p:cNvPr>
          <p:cNvSpPr>
            <a:spLocks noGrp="1"/>
          </p:cNvSpPr>
          <p:nvPr>
            <p:ph type="title"/>
          </p:nvPr>
        </p:nvSpPr>
        <p:spPr>
          <a:xfrm>
            <a:off x="231494" y="365126"/>
            <a:ext cx="8738886" cy="1325563"/>
          </a:xfrm>
        </p:spPr>
        <p:txBody>
          <a:bodyPr/>
          <a:lstStyle/>
          <a:p>
            <a:r>
              <a:rPr lang="en-US" dirty="0"/>
              <a:t>UMB Strategic Plan and Center for IPE</a:t>
            </a:r>
          </a:p>
        </p:txBody>
      </p:sp>
      <p:sp>
        <p:nvSpPr>
          <p:cNvPr id="3" name="Content Placeholder 2">
            <a:extLst>
              <a:ext uri="{FF2B5EF4-FFF2-40B4-BE49-F238E27FC236}">
                <a16:creationId xmlns:a16="http://schemas.microsoft.com/office/drawing/2014/main" id="{FEB3A247-9532-4B12-98BF-9A30F1EAC42F}"/>
              </a:ext>
            </a:extLst>
          </p:cNvPr>
          <p:cNvSpPr>
            <a:spLocks noGrp="1"/>
          </p:cNvSpPr>
          <p:nvPr>
            <p:ph idx="1"/>
          </p:nvPr>
        </p:nvSpPr>
        <p:spPr>
          <a:xfrm>
            <a:off x="628650" y="1690689"/>
            <a:ext cx="7886700" cy="5057352"/>
          </a:xfrm>
        </p:spPr>
        <p:txBody>
          <a:bodyPr>
            <a:normAutofit fontScale="85000" lnSpcReduction="20000"/>
          </a:bodyPr>
          <a:lstStyle/>
          <a:p>
            <a:pPr marL="0" indent="0">
              <a:buNone/>
            </a:pPr>
            <a:r>
              <a:rPr lang="en-US" dirty="0"/>
              <a:t>UMB Strategic Plan</a:t>
            </a:r>
          </a:p>
          <a:p>
            <a:r>
              <a:rPr lang="en-US" b="0" i="0" dirty="0">
                <a:solidFill>
                  <a:srgbClr val="333333"/>
                </a:solidFill>
                <a:effectLst/>
                <a:latin typeface="Gotham SSm 4r"/>
              </a:rPr>
              <a:t>Collaborate internally and externally to provide impactful education, services, and expertise to benefit Maryland and society at large.</a:t>
            </a:r>
          </a:p>
          <a:p>
            <a:r>
              <a:rPr lang="en-US" b="0" i="0" dirty="0">
                <a:solidFill>
                  <a:srgbClr val="333333"/>
                </a:solidFill>
                <a:effectLst/>
                <a:latin typeface="Gotham SSm 4r"/>
              </a:rPr>
              <a:t>A demonstrated commitment to interdisciplinary faculty development to spotlight, celebrate, and scale exemplary pedagogical approaches.</a:t>
            </a:r>
          </a:p>
          <a:p>
            <a:r>
              <a:rPr lang="en-US" b="0" i="0" dirty="0">
                <a:solidFill>
                  <a:srgbClr val="333333"/>
                </a:solidFill>
                <a:effectLst/>
                <a:latin typeface="Gotham SSm 4r"/>
              </a:rPr>
              <a:t>Additional interdisciplinary centers of excellence that fully leverage the expertise of the UMB faculty across schools and programs.</a:t>
            </a:r>
            <a:endParaRPr lang="en-US" dirty="0"/>
          </a:p>
          <a:p>
            <a:pPr marL="0" indent="0">
              <a:buNone/>
            </a:pPr>
            <a:r>
              <a:rPr lang="en-US" dirty="0"/>
              <a:t>UMB Center for IPE</a:t>
            </a:r>
          </a:p>
          <a:p>
            <a:r>
              <a:rPr lang="en-US" dirty="0">
                <a:solidFill>
                  <a:srgbClr val="333333"/>
                </a:solidFill>
                <a:latin typeface="Gotham SSm 4r"/>
              </a:rPr>
              <a:t>M</a:t>
            </a:r>
            <a:r>
              <a:rPr lang="en-US" b="0" i="0" dirty="0">
                <a:solidFill>
                  <a:srgbClr val="333333"/>
                </a:solidFill>
                <a:effectLst/>
                <a:latin typeface="Gotham SSm 4r"/>
              </a:rPr>
              <a:t>ission is to prepare health, law, and human services professionals to work collaboratively on interprofessional teams focused on improving the lives of people locally, nationally, and globally.</a:t>
            </a:r>
            <a:endParaRPr lang="en-US" dirty="0"/>
          </a:p>
        </p:txBody>
      </p:sp>
    </p:spTree>
    <p:extLst>
      <p:ext uri="{BB962C8B-B14F-4D97-AF65-F5344CB8AC3E}">
        <p14:creationId xmlns:p14="http://schemas.microsoft.com/office/powerpoint/2010/main" val="413647247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EEA8AC-1022-4A56-85E9-3D9E78650BA8}"/>
              </a:ext>
            </a:extLst>
          </p:cNvPr>
          <p:cNvSpPr>
            <a:spLocks noGrp="1"/>
          </p:cNvSpPr>
          <p:nvPr>
            <p:ph type="title"/>
          </p:nvPr>
        </p:nvSpPr>
        <p:spPr>
          <a:xfrm>
            <a:off x="628650" y="145671"/>
            <a:ext cx="7886700" cy="1325563"/>
          </a:xfrm>
        </p:spPr>
        <p:txBody>
          <a:bodyPr>
            <a:normAutofit/>
          </a:bodyPr>
          <a:lstStyle/>
          <a:p>
            <a:r>
              <a:rPr lang="en-US" sz="4000" dirty="0"/>
              <a:t>Driver for IPE: USM Workforce Report</a:t>
            </a:r>
          </a:p>
        </p:txBody>
      </p:sp>
      <p:sp>
        <p:nvSpPr>
          <p:cNvPr id="7" name="Content Placeholder 6">
            <a:extLst>
              <a:ext uri="{FF2B5EF4-FFF2-40B4-BE49-F238E27FC236}">
                <a16:creationId xmlns:a16="http://schemas.microsoft.com/office/drawing/2014/main" id="{97D213DD-D4EA-4A71-9B8C-95F15E9EE13C}"/>
              </a:ext>
            </a:extLst>
          </p:cNvPr>
          <p:cNvSpPr>
            <a:spLocks noGrp="1"/>
          </p:cNvSpPr>
          <p:nvPr>
            <p:ph idx="1"/>
          </p:nvPr>
        </p:nvSpPr>
        <p:spPr>
          <a:xfrm>
            <a:off x="299467" y="1355740"/>
            <a:ext cx="7886700" cy="5403501"/>
          </a:xfrm>
        </p:spPr>
        <p:txBody>
          <a:bodyPr>
            <a:normAutofit fontScale="92500" lnSpcReduction="10000"/>
          </a:bodyPr>
          <a:lstStyle/>
          <a:p>
            <a:r>
              <a:rPr lang="en-US" dirty="0"/>
              <a:t>USM Board of Regents and then Chancellor Robert Caret convened Health Care Workforce Working Group to investigate the following.</a:t>
            </a:r>
          </a:p>
          <a:p>
            <a:pPr lvl="1"/>
            <a:r>
              <a:rPr lang="en-US" dirty="0"/>
              <a:t>The role of USM in preparing highly trained healthcare workforce for the state </a:t>
            </a:r>
          </a:p>
          <a:p>
            <a:pPr lvl="1"/>
            <a:r>
              <a:rPr lang="en-US" dirty="0"/>
              <a:t>Recommend ways to enhance the quality of our academic programs.</a:t>
            </a:r>
          </a:p>
          <a:p>
            <a:r>
              <a:rPr lang="en-US" dirty="0"/>
              <a:t>Four areas of urgency were identified.</a:t>
            </a:r>
          </a:p>
          <a:p>
            <a:pPr lvl="1"/>
            <a:r>
              <a:rPr lang="en-US" dirty="0"/>
              <a:t>Nursing articulation and collaboration</a:t>
            </a:r>
          </a:p>
          <a:p>
            <a:pPr lvl="1"/>
            <a:r>
              <a:rPr lang="en-US" dirty="0"/>
              <a:t>Clinical partnerships and placements</a:t>
            </a:r>
          </a:p>
          <a:p>
            <a:pPr lvl="1"/>
            <a:r>
              <a:rPr lang="en-US" b="1" dirty="0">
                <a:solidFill>
                  <a:srgbClr val="FF0000"/>
                </a:solidFill>
              </a:rPr>
              <a:t>Interprofessional education</a:t>
            </a:r>
          </a:p>
          <a:p>
            <a:pPr lvl="1"/>
            <a:r>
              <a:rPr lang="en-US" dirty="0"/>
              <a:t>Simulation facilities</a:t>
            </a:r>
          </a:p>
          <a:p>
            <a:r>
              <a:rPr lang="en-US" dirty="0"/>
              <a:t>IPE-Specific Recommendations</a:t>
            </a:r>
          </a:p>
          <a:p>
            <a:pPr lvl="1"/>
            <a:r>
              <a:rPr lang="en-US" dirty="0"/>
              <a:t>Scale effective IPE programs System-wide</a:t>
            </a:r>
          </a:p>
          <a:p>
            <a:pPr lvl="1"/>
            <a:r>
              <a:rPr lang="en-US" dirty="0"/>
              <a:t>Support IPE research and scholarship within USM</a:t>
            </a:r>
          </a:p>
          <a:p>
            <a:pPr lvl="1"/>
            <a:endParaRPr lang="en-US" dirty="0"/>
          </a:p>
          <a:p>
            <a:pPr lvl="1"/>
            <a:endParaRPr lang="en-US" dirty="0"/>
          </a:p>
        </p:txBody>
      </p:sp>
      <p:pic>
        <p:nvPicPr>
          <p:cNvPr id="9" name="Picture 8">
            <a:extLst>
              <a:ext uri="{FF2B5EF4-FFF2-40B4-BE49-F238E27FC236}">
                <a16:creationId xmlns:a16="http://schemas.microsoft.com/office/drawing/2014/main" id="{3F9B60F8-9256-4990-B32E-BF1087956DE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649517" y="3341661"/>
            <a:ext cx="2412814" cy="3214588"/>
          </a:xfrm>
          <a:prstGeom prst="rect">
            <a:avLst/>
          </a:prstGeom>
        </p:spPr>
      </p:pic>
    </p:spTree>
    <p:extLst>
      <p:ext uri="{BB962C8B-B14F-4D97-AF65-F5344CB8AC3E}">
        <p14:creationId xmlns:p14="http://schemas.microsoft.com/office/powerpoint/2010/main" val="84827720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558460-0A65-458D-B0AE-9F3BFF6B5B8C}"/>
              </a:ext>
            </a:extLst>
          </p:cNvPr>
          <p:cNvSpPr>
            <a:spLocks noGrp="1"/>
          </p:cNvSpPr>
          <p:nvPr>
            <p:ph type="title"/>
          </p:nvPr>
        </p:nvSpPr>
        <p:spPr/>
        <p:txBody>
          <a:bodyPr/>
          <a:lstStyle/>
          <a:p>
            <a:r>
              <a:rPr lang="en-US" dirty="0"/>
              <a:t>Driver for IPE: </a:t>
            </a:r>
            <a:br>
              <a:rPr lang="en-US" dirty="0"/>
            </a:br>
            <a:r>
              <a:rPr lang="en-US" dirty="0"/>
              <a:t>IPEC Competencies</a:t>
            </a:r>
          </a:p>
        </p:txBody>
      </p:sp>
      <p:sp>
        <p:nvSpPr>
          <p:cNvPr id="3" name="Content Placeholder 2">
            <a:extLst>
              <a:ext uri="{FF2B5EF4-FFF2-40B4-BE49-F238E27FC236}">
                <a16:creationId xmlns:a16="http://schemas.microsoft.com/office/drawing/2014/main" id="{AE552D55-6BD2-442A-8C2B-7299FD4514C3}"/>
              </a:ext>
            </a:extLst>
          </p:cNvPr>
          <p:cNvSpPr>
            <a:spLocks noGrp="1"/>
          </p:cNvSpPr>
          <p:nvPr>
            <p:ph idx="1"/>
          </p:nvPr>
        </p:nvSpPr>
        <p:spPr>
          <a:xfrm>
            <a:off x="270212" y="1880884"/>
            <a:ext cx="6752387" cy="4895306"/>
          </a:xfrm>
        </p:spPr>
        <p:txBody>
          <a:bodyPr>
            <a:normAutofit fontScale="85000" lnSpcReduction="10000"/>
          </a:bodyPr>
          <a:lstStyle/>
          <a:p>
            <a:r>
              <a:rPr lang="en-US" dirty="0"/>
              <a:t>Created and supported by associations including:</a:t>
            </a:r>
          </a:p>
          <a:p>
            <a:pPr lvl="1"/>
            <a:r>
              <a:rPr lang="en-US" dirty="0"/>
              <a:t>American Association of College of Pharmacy</a:t>
            </a:r>
          </a:p>
          <a:p>
            <a:pPr lvl="1"/>
            <a:r>
              <a:rPr lang="en-US" dirty="0"/>
              <a:t>American Association of Colleges of Nursing</a:t>
            </a:r>
          </a:p>
          <a:p>
            <a:pPr lvl="1"/>
            <a:r>
              <a:rPr lang="en-US" dirty="0"/>
              <a:t>American Dental Education Association </a:t>
            </a:r>
          </a:p>
          <a:p>
            <a:pPr lvl="1"/>
            <a:r>
              <a:rPr lang="en-US" dirty="0"/>
              <a:t>Association of American Medical Colleges</a:t>
            </a:r>
          </a:p>
          <a:p>
            <a:pPr lvl="1"/>
            <a:r>
              <a:rPr lang="en-US" dirty="0"/>
              <a:t>Association of Schools and Programs of Public Health</a:t>
            </a:r>
          </a:p>
          <a:p>
            <a:pPr lvl="1"/>
            <a:r>
              <a:rPr lang="en-US" dirty="0"/>
              <a:t>American Council of Academic Physical Therapy (ACAPT) </a:t>
            </a:r>
          </a:p>
          <a:p>
            <a:pPr lvl="1"/>
            <a:r>
              <a:rPr lang="en-US" dirty="0"/>
              <a:t>Council on Social Work Education (CSWE) </a:t>
            </a:r>
          </a:p>
          <a:p>
            <a:pPr lvl="1"/>
            <a:r>
              <a:rPr lang="en-US" dirty="0"/>
              <a:t>Physician Assistant Education Association (PAEA)</a:t>
            </a:r>
          </a:p>
          <a:p>
            <a:r>
              <a:rPr lang="en-US" dirty="0"/>
              <a:t>Four competency domains</a:t>
            </a:r>
          </a:p>
          <a:p>
            <a:pPr lvl="1"/>
            <a:r>
              <a:rPr lang="en-US" dirty="0"/>
              <a:t>Roles and Responsibilities</a:t>
            </a:r>
          </a:p>
          <a:p>
            <a:pPr lvl="1"/>
            <a:r>
              <a:rPr lang="en-US" dirty="0"/>
              <a:t>Values and Ethics for Interprofessional Practice</a:t>
            </a:r>
          </a:p>
          <a:p>
            <a:pPr lvl="1"/>
            <a:r>
              <a:rPr lang="en-US" dirty="0"/>
              <a:t>Interprofessional Communication</a:t>
            </a:r>
          </a:p>
          <a:p>
            <a:pPr lvl="1"/>
            <a:r>
              <a:rPr lang="en-US" dirty="0"/>
              <a:t>Teams and Teamwork</a:t>
            </a:r>
          </a:p>
        </p:txBody>
      </p:sp>
      <p:pic>
        <p:nvPicPr>
          <p:cNvPr id="5" name="Picture 4">
            <a:extLst>
              <a:ext uri="{FF2B5EF4-FFF2-40B4-BE49-F238E27FC236}">
                <a16:creationId xmlns:a16="http://schemas.microsoft.com/office/drawing/2014/main" id="{A5714EAB-CE1A-40B0-925B-A1867454956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70766" y="1515012"/>
            <a:ext cx="2157888" cy="2741317"/>
          </a:xfrm>
          <a:prstGeom prst="rect">
            <a:avLst/>
          </a:prstGeom>
        </p:spPr>
      </p:pic>
      <p:pic>
        <p:nvPicPr>
          <p:cNvPr id="7" name="Picture 6">
            <a:extLst>
              <a:ext uri="{FF2B5EF4-FFF2-40B4-BE49-F238E27FC236}">
                <a16:creationId xmlns:a16="http://schemas.microsoft.com/office/drawing/2014/main" id="{1DFA94F6-F3D4-4007-AB17-818A12FE9ED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32549" y="174931"/>
            <a:ext cx="2698033" cy="1349017"/>
          </a:xfrm>
          <a:prstGeom prst="rect">
            <a:avLst/>
          </a:prstGeom>
        </p:spPr>
      </p:pic>
      <p:pic>
        <p:nvPicPr>
          <p:cNvPr id="13" name="Picture 12">
            <a:extLst>
              <a:ext uri="{FF2B5EF4-FFF2-40B4-BE49-F238E27FC236}">
                <a16:creationId xmlns:a16="http://schemas.microsoft.com/office/drawing/2014/main" id="{D0270BB1-D08B-4502-BC0B-AF265D63FF9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64267" y="4381804"/>
            <a:ext cx="3079733" cy="2476196"/>
          </a:xfrm>
          <a:prstGeom prst="rect">
            <a:avLst/>
          </a:prstGeom>
        </p:spPr>
      </p:pic>
    </p:spTree>
    <p:extLst>
      <p:ext uri="{BB962C8B-B14F-4D97-AF65-F5344CB8AC3E}">
        <p14:creationId xmlns:p14="http://schemas.microsoft.com/office/powerpoint/2010/main" val="864618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2747" y="300845"/>
            <a:ext cx="5778500" cy="1485900"/>
          </a:xfrm>
        </p:spPr>
        <p:txBody>
          <a:bodyPr/>
          <a:lstStyle/>
          <a:p>
            <a:r>
              <a:rPr lang="en-US" dirty="0"/>
              <a:t>“Buckets” of IPE</a:t>
            </a: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19466" y="2686050"/>
            <a:ext cx="2278856" cy="2514600"/>
          </a:xfrm>
          <a:prstGeom prst="rect">
            <a:avLst/>
          </a:prstGeom>
        </p:spPr>
      </p:pic>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33273" y="2686050"/>
            <a:ext cx="2278856" cy="2514600"/>
          </a:xfrm>
          <a:prstGeom prst="rect">
            <a:avLst/>
          </a:prstGeom>
        </p:spPr>
      </p:pic>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801779" y="2641225"/>
            <a:ext cx="2343852" cy="2586320"/>
          </a:xfrm>
          <a:prstGeom prst="rect">
            <a:avLst/>
          </a:prstGeom>
        </p:spPr>
      </p:pic>
      <p:sp>
        <p:nvSpPr>
          <p:cNvPr id="8" name="TextBox 7"/>
          <p:cNvSpPr txBox="1"/>
          <p:nvPr/>
        </p:nvSpPr>
        <p:spPr>
          <a:xfrm>
            <a:off x="1548731" y="4001263"/>
            <a:ext cx="1428750" cy="300082"/>
          </a:xfrm>
          <a:prstGeom prst="rect">
            <a:avLst/>
          </a:prstGeom>
          <a:noFill/>
        </p:spPr>
        <p:txBody>
          <a:bodyPr wrap="square" rtlCol="0">
            <a:spAutoFit/>
          </a:bodyPr>
          <a:lstStyle/>
          <a:p>
            <a:pPr algn="ctr"/>
            <a:r>
              <a:rPr lang="en-US" sz="1350" dirty="0"/>
              <a:t>EXPOSURE</a:t>
            </a:r>
          </a:p>
        </p:txBody>
      </p:sp>
      <p:sp>
        <p:nvSpPr>
          <p:cNvPr id="9" name="TextBox 8"/>
          <p:cNvSpPr txBox="1"/>
          <p:nvPr/>
        </p:nvSpPr>
        <p:spPr>
          <a:xfrm>
            <a:off x="3873460" y="4001263"/>
            <a:ext cx="1428750" cy="300082"/>
          </a:xfrm>
          <a:prstGeom prst="rect">
            <a:avLst/>
          </a:prstGeom>
          <a:noFill/>
        </p:spPr>
        <p:txBody>
          <a:bodyPr wrap="square" rtlCol="0">
            <a:spAutoFit/>
          </a:bodyPr>
          <a:lstStyle/>
          <a:p>
            <a:pPr algn="ctr"/>
            <a:r>
              <a:rPr lang="en-US" sz="1350" dirty="0"/>
              <a:t>IMMERSION</a:t>
            </a:r>
          </a:p>
        </p:txBody>
      </p:sp>
      <p:sp>
        <p:nvSpPr>
          <p:cNvPr id="10" name="TextBox 9"/>
          <p:cNvSpPr txBox="1"/>
          <p:nvPr/>
        </p:nvSpPr>
        <p:spPr>
          <a:xfrm>
            <a:off x="6262690" y="4001263"/>
            <a:ext cx="1428750" cy="300082"/>
          </a:xfrm>
          <a:prstGeom prst="rect">
            <a:avLst/>
          </a:prstGeom>
          <a:noFill/>
        </p:spPr>
        <p:txBody>
          <a:bodyPr wrap="square" rtlCol="0">
            <a:spAutoFit/>
          </a:bodyPr>
          <a:lstStyle/>
          <a:p>
            <a:pPr algn="ctr"/>
            <a:r>
              <a:rPr lang="en-US" sz="1350" dirty="0"/>
              <a:t>COMPETENCE</a:t>
            </a:r>
          </a:p>
        </p:txBody>
      </p:sp>
    </p:spTree>
    <p:extLst>
      <p:ext uri="{BB962C8B-B14F-4D97-AF65-F5344CB8AC3E}">
        <p14:creationId xmlns:p14="http://schemas.microsoft.com/office/powerpoint/2010/main" val="4259101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fade">
                                      <p:cBhvr>
                                        <p:cTn id="22" dur="500"/>
                                        <p:tgtEl>
                                          <p:spTgt spid="9"/>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fade">
                                      <p:cBhvr>
                                        <p:cTn id="27" dur="500"/>
                                        <p:tgtEl>
                                          <p:spTgt spid="7"/>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fade">
                                      <p:cBhvr>
                                        <p:cTn id="3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0" grpId="0"/>
    </p:bld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431</TotalTime>
  <Words>1951</Words>
  <Application>Microsoft Office PowerPoint</Application>
  <PresentationFormat>On-screen Show (4:3)</PresentationFormat>
  <Paragraphs>266</Paragraphs>
  <Slides>15</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15</vt:i4>
      </vt:variant>
    </vt:vector>
  </HeadingPairs>
  <TitlesOfParts>
    <vt:vector size="21" baseType="lpstr">
      <vt:lpstr>Arial</vt:lpstr>
      <vt:lpstr>Calibri</vt:lpstr>
      <vt:lpstr>Calibri Light</vt:lpstr>
      <vt:lpstr>Gotham SSm 4r</vt:lpstr>
      <vt:lpstr>Times New Roman</vt:lpstr>
      <vt:lpstr>Office Theme</vt:lpstr>
      <vt:lpstr>UMB Institutional Learning Outcomes:  Why Interprofessional Education </vt:lpstr>
      <vt:lpstr>UMB Institutional Learning Outcomes</vt:lpstr>
      <vt:lpstr>Outline – IPE</vt:lpstr>
      <vt:lpstr>Driver for IPE: Accreditation Standards</vt:lpstr>
      <vt:lpstr>Driver for IPE: UMB School Learning Outcomes</vt:lpstr>
      <vt:lpstr>UMB Strategic Plan and Center for IPE</vt:lpstr>
      <vt:lpstr>Driver for IPE: USM Workforce Report</vt:lpstr>
      <vt:lpstr>Driver for IPE:  IPEC Competencies</vt:lpstr>
      <vt:lpstr>“Buckets” of IPE</vt:lpstr>
      <vt:lpstr>Example IPE Exposure Opportunity</vt:lpstr>
      <vt:lpstr>Example IPE Immersion Opportunity</vt:lpstr>
      <vt:lpstr>Example IPE Clinical Competence Opportunity </vt:lpstr>
      <vt:lpstr>PowerPoint Presentation</vt:lpstr>
      <vt:lpstr>Next Steps</vt:lpstr>
      <vt:lpstr>Stakeholders and Example IPE ILO</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Congdon, Heather</dc:creator>
  <cp:lastModifiedBy>Congdon, Heather</cp:lastModifiedBy>
  <cp:revision>37</cp:revision>
  <cp:lastPrinted>2021-06-04T18:34:46Z</cp:lastPrinted>
  <dcterms:created xsi:type="dcterms:W3CDTF">2021-06-03T13:19:58Z</dcterms:created>
  <dcterms:modified xsi:type="dcterms:W3CDTF">2021-06-04T18:40:07Z</dcterms:modified>
</cp:coreProperties>
</file>