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24"/>
  </p:notesMasterIdLst>
  <p:handoutMasterIdLst>
    <p:handoutMasterId r:id="rId25"/>
  </p:handoutMasterIdLst>
  <p:sldIdLst>
    <p:sldId id="256" r:id="rId5"/>
    <p:sldId id="281" r:id="rId6"/>
    <p:sldId id="311" r:id="rId7"/>
    <p:sldId id="329" r:id="rId8"/>
    <p:sldId id="293" r:id="rId9"/>
    <p:sldId id="332" r:id="rId10"/>
    <p:sldId id="317" r:id="rId11"/>
    <p:sldId id="321" r:id="rId12"/>
    <p:sldId id="336" r:id="rId13"/>
    <p:sldId id="337" r:id="rId14"/>
    <p:sldId id="334" r:id="rId15"/>
    <p:sldId id="338" r:id="rId16"/>
    <p:sldId id="340" r:id="rId17"/>
    <p:sldId id="339" r:id="rId18"/>
    <p:sldId id="335" r:id="rId19"/>
    <p:sldId id="318" r:id="rId20"/>
    <p:sldId id="299" r:id="rId21"/>
    <p:sldId id="341" r:id="rId22"/>
    <p:sldId id="269" r:id="rId23"/>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102E"/>
    <a:srgbClr val="339933"/>
    <a:srgbClr val="FFFFCC"/>
    <a:srgbClr val="FFCD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19" autoAdjust="0"/>
    <p:restoredTop sz="72775" autoAdjust="0"/>
  </p:normalViewPr>
  <p:slideViewPr>
    <p:cSldViewPr snapToGrid="0" snapToObjects="1">
      <p:cViewPr varScale="1">
        <p:scale>
          <a:sx n="50" d="100"/>
          <a:sy n="50" d="100"/>
        </p:scale>
        <p:origin x="1708" y="32"/>
      </p:cViewPr>
      <p:guideLst>
        <p:guide orient="horz" pos="2160"/>
        <p:guide pos="2880"/>
      </p:guideLst>
    </p:cSldViewPr>
  </p:slideViewPr>
  <p:outlineViewPr>
    <p:cViewPr>
      <p:scale>
        <a:sx n="33" d="100"/>
        <a:sy n="33" d="100"/>
      </p:scale>
      <p:origin x="0" y="-3536"/>
    </p:cViewPr>
  </p:outlineViewPr>
  <p:notesTextViewPr>
    <p:cViewPr>
      <p:scale>
        <a:sx n="3" d="2"/>
        <a:sy n="3" d="2"/>
      </p:scale>
      <p:origin x="0" y="0"/>
    </p:cViewPr>
  </p:notesTextViewPr>
  <p:sorterViewPr>
    <p:cViewPr>
      <p:scale>
        <a:sx n="179" d="100"/>
        <a:sy n="179" d="100"/>
      </p:scale>
      <p:origin x="0" y="-11200"/>
    </p:cViewPr>
  </p:sorterViewPr>
  <p:notesViewPr>
    <p:cSldViewPr snapToGrid="0" snapToObjects="1">
      <p:cViewPr>
        <p:scale>
          <a:sx n="116" d="100"/>
          <a:sy n="116" d="100"/>
        </p:scale>
        <p:origin x="1228" y="-185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E96B5E-E669-4E67-B6C5-4C947D11FC42}"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n-US"/>
        </a:p>
      </dgm:t>
    </dgm:pt>
    <dgm:pt modelId="{22E2FF64-CA3D-4B8E-AE77-3E812B4A019C}">
      <dgm:prSet phldrT="[Text]"/>
      <dgm:spPr/>
      <dgm:t>
        <a:bodyPr/>
        <a:lstStyle/>
        <a:p>
          <a:r>
            <a:rPr lang="en-US" dirty="0" smtClean="0"/>
            <a:t>Mission &amp; Core Values	</a:t>
          </a:r>
          <a:endParaRPr lang="en-US" dirty="0"/>
        </a:p>
      </dgm:t>
    </dgm:pt>
    <dgm:pt modelId="{2F6B5798-4979-4231-8E9F-E531FD2FFD69}" type="parTrans" cxnId="{6E62D2E1-2696-4F25-B037-3BFC45818BE4}">
      <dgm:prSet/>
      <dgm:spPr/>
      <dgm:t>
        <a:bodyPr/>
        <a:lstStyle/>
        <a:p>
          <a:endParaRPr lang="en-US"/>
        </a:p>
      </dgm:t>
    </dgm:pt>
    <dgm:pt modelId="{08C6AB4B-C426-4007-A0B7-AAA3E469A980}" type="sibTrans" cxnId="{6E62D2E1-2696-4F25-B037-3BFC45818BE4}">
      <dgm:prSet/>
      <dgm:spPr/>
      <dgm:t>
        <a:bodyPr/>
        <a:lstStyle/>
        <a:p>
          <a:endParaRPr lang="en-US"/>
        </a:p>
      </dgm:t>
    </dgm:pt>
    <dgm:pt modelId="{CF132E7F-5926-41C9-AC55-C3ED5ED01974}">
      <dgm:prSet phldrT="[Text]"/>
      <dgm:spPr/>
      <dgm:t>
        <a:bodyPr/>
        <a:lstStyle/>
        <a:p>
          <a:r>
            <a:rPr lang="en-US" dirty="0" smtClean="0"/>
            <a:t>Strategic Priorities</a:t>
          </a:r>
          <a:endParaRPr lang="en-US" dirty="0"/>
        </a:p>
      </dgm:t>
    </dgm:pt>
    <dgm:pt modelId="{78EC2B73-1ACF-4F15-8291-DBC17DBC7120}" type="parTrans" cxnId="{C1A61641-D536-495C-8CA4-B14168764DAE}">
      <dgm:prSet/>
      <dgm:spPr/>
      <dgm:t>
        <a:bodyPr/>
        <a:lstStyle/>
        <a:p>
          <a:endParaRPr lang="en-US"/>
        </a:p>
      </dgm:t>
    </dgm:pt>
    <dgm:pt modelId="{9C4B1754-6381-4942-828E-1CC4DC197E12}" type="sibTrans" cxnId="{C1A61641-D536-495C-8CA4-B14168764DAE}">
      <dgm:prSet/>
      <dgm:spPr/>
      <dgm:t>
        <a:bodyPr/>
        <a:lstStyle/>
        <a:p>
          <a:endParaRPr lang="en-US"/>
        </a:p>
      </dgm:t>
    </dgm:pt>
    <dgm:pt modelId="{49B592B3-BAC8-416C-B196-82505FB22F6D}">
      <dgm:prSet phldrT="[Text]"/>
      <dgm:spPr/>
      <dgm:t>
        <a:bodyPr/>
        <a:lstStyle/>
        <a:p>
          <a:r>
            <a:rPr lang="en-US" dirty="0" smtClean="0"/>
            <a:t>ILOs</a:t>
          </a:r>
          <a:endParaRPr lang="en-US" dirty="0"/>
        </a:p>
      </dgm:t>
    </dgm:pt>
    <dgm:pt modelId="{3341CD85-88E6-4257-8499-486B2D0ABCAD}" type="parTrans" cxnId="{24FFCB8A-62F4-48D5-9E2A-69E8DC879209}">
      <dgm:prSet/>
      <dgm:spPr/>
      <dgm:t>
        <a:bodyPr/>
        <a:lstStyle/>
        <a:p>
          <a:endParaRPr lang="en-US"/>
        </a:p>
      </dgm:t>
    </dgm:pt>
    <dgm:pt modelId="{1D1A22A8-7853-4E80-926A-3FC270155B49}" type="sibTrans" cxnId="{24FFCB8A-62F4-48D5-9E2A-69E8DC879209}">
      <dgm:prSet/>
      <dgm:spPr/>
      <dgm:t>
        <a:bodyPr/>
        <a:lstStyle/>
        <a:p>
          <a:endParaRPr lang="en-US"/>
        </a:p>
      </dgm:t>
    </dgm:pt>
    <dgm:pt modelId="{14F0B443-5366-464C-824A-771DF925D09F}">
      <dgm:prSet/>
      <dgm:spPr/>
      <dgm:t>
        <a:bodyPr/>
        <a:lstStyle/>
        <a:p>
          <a:r>
            <a:rPr lang="en-US" dirty="0" smtClean="0"/>
            <a:t>Experiences</a:t>
          </a:r>
        </a:p>
        <a:p>
          <a:r>
            <a:rPr lang="en-US" dirty="0" smtClean="0"/>
            <a:t>(School/Program)</a:t>
          </a:r>
          <a:endParaRPr lang="en-US" dirty="0"/>
        </a:p>
      </dgm:t>
    </dgm:pt>
    <dgm:pt modelId="{279B9372-E355-4438-A89B-CBE4FBC8B7A8}" type="parTrans" cxnId="{A9284A34-F836-47EF-802A-A44382683B66}">
      <dgm:prSet/>
      <dgm:spPr/>
      <dgm:t>
        <a:bodyPr/>
        <a:lstStyle/>
        <a:p>
          <a:endParaRPr lang="en-US"/>
        </a:p>
      </dgm:t>
    </dgm:pt>
    <dgm:pt modelId="{138BF460-24DA-4608-8B73-0C4D2D29C382}" type="sibTrans" cxnId="{A9284A34-F836-47EF-802A-A44382683B66}">
      <dgm:prSet/>
      <dgm:spPr/>
      <dgm:t>
        <a:bodyPr/>
        <a:lstStyle/>
        <a:p>
          <a:endParaRPr lang="en-US"/>
        </a:p>
      </dgm:t>
    </dgm:pt>
    <dgm:pt modelId="{A0465C96-93CB-49E5-836B-9532B12A33B1}">
      <dgm:prSet/>
      <dgm:spPr/>
      <dgm:t>
        <a:bodyPr/>
        <a:lstStyle/>
        <a:p>
          <a:r>
            <a:rPr lang="en-US" dirty="0" smtClean="0"/>
            <a:t>Academics (Program)</a:t>
          </a:r>
          <a:endParaRPr lang="en-US" dirty="0"/>
        </a:p>
      </dgm:t>
    </dgm:pt>
    <dgm:pt modelId="{6CCC2272-9CA9-4D4A-B4DC-05322731C480}" type="parTrans" cxnId="{6D758E5F-F091-467B-BE96-A5A92789717D}">
      <dgm:prSet/>
      <dgm:spPr/>
      <dgm:t>
        <a:bodyPr/>
        <a:lstStyle/>
        <a:p>
          <a:endParaRPr lang="en-US"/>
        </a:p>
      </dgm:t>
    </dgm:pt>
    <dgm:pt modelId="{0DA9CD45-BE5A-4B15-9588-CFDB388A20D9}" type="sibTrans" cxnId="{6D758E5F-F091-467B-BE96-A5A92789717D}">
      <dgm:prSet/>
      <dgm:spPr/>
      <dgm:t>
        <a:bodyPr/>
        <a:lstStyle/>
        <a:p>
          <a:endParaRPr lang="en-US"/>
        </a:p>
      </dgm:t>
    </dgm:pt>
    <dgm:pt modelId="{48BC38B5-EEB4-4E40-ABEC-67DFB9E570A0}">
      <dgm:prSet/>
      <dgm:spPr/>
      <dgm:t>
        <a:bodyPr/>
        <a:lstStyle/>
        <a:p>
          <a:r>
            <a:rPr lang="en-US" dirty="0" smtClean="0"/>
            <a:t>Social &amp; Leadership Development</a:t>
          </a:r>
        </a:p>
        <a:p>
          <a:r>
            <a:rPr lang="en-US" dirty="0" smtClean="0"/>
            <a:t>(Student Affairs)</a:t>
          </a:r>
          <a:endParaRPr lang="en-US" dirty="0"/>
        </a:p>
      </dgm:t>
    </dgm:pt>
    <dgm:pt modelId="{3377AA59-87C0-4FBC-B104-38B03E94FACD}" type="parTrans" cxnId="{268A0FF0-F5D2-486E-BBF6-103D27EF164B}">
      <dgm:prSet/>
      <dgm:spPr/>
      <dgm:t>
        <a:bodyPr/>
        <a:lstStyle/>
        <a:p>
          <a:endParaRPr lang="en-US"/>
        </a:p>
      </dgm:t>
    </dgm:pt>
    <dgm:pt modelId="{7CC647AA-AF58-4B49-B8D5-C21D004DA7C7}" type="sibTrans" cxnId="{268A0FF0-F5D2-486E-BBF6-103D27EF164B}">
      <dgm:prSet/>
      <dgm:spPr/>
      <dgm:t>
        <a:bodyPr/>
        <a:lstStyle/>
        <a:p>
          <a:endParaRPr lang="en-US"/>
        </a:p>
      </dgm:t>
    </dgm:pt>
    <dgm:pt modelId="{1BC53981-5BFC-4898-9BA7-C608924253EC}" type="pres">
      <dgm:prSet presAssocID="{B4E96B5E-E669-4E67-B6C5-4C947D11FC42}" presName="CompostProcess" presStyleCnt="0">
        <dgm:presLayoutVars>
          <dgm:dir/>
          <dgm:resizeHandles val="exact"/>
        </dgm:presLayoutVars>
      </dgm:prSet>
      <dgm:spPr/>
      <dgm:t>
        <a:bodyPr/>
        <a:lstStyle/>
        <a:p>
          <a:endParaRPr lang="en-US"/>
        </a:p>
      </dgm:t>
    </dgm:pt>
    <dgm:pt modelId="{A841E1F6-3B20-432B-8DDD-9A8CA788259D}" type="pres">
      <dgm:prSet presAssocID="{B4E96B5E-E669-4E67-B6C5-4C947D11FC42}" presName="arrow" presStyleLbl="bgShp" presStyleIdx="0" presStyleCnt="1" custLinFactNeighborX="1245" custLinFactNeighborY="526"/>
      <dgm:spPr/>
    </dgm:pt>
    <dgm:pt modelId="{9CEAA71F-8A99-4F04-846E-293ACD04E39F}" type="pres">
      <dgm:prSet presAssocID="{B4E96B5E-E669-4E67-B6C5-4C947D11FC42}" presName="linearProcess" presStyleCnt="0"/>
      <dgm:spPr/>
    </dgm:pt>
    <dgm:pt modelId="{EDD75964-03BB-4076-9448-230840650D66}" type="pres">
      <dgm:prSet presAssocID="{22E2FF64-CA3D-4B8E-AE77-3E812B4A019C}" presName="textNode" presStyleLbl="node1" presStyleIdx="0" presStyleCnt="6" custLinFactX="61174" custLinFactNeighborX="100000" custLinFactNeighborY="1315">
        <dgm:presLayoutVars>
          <dgm:bulletEnabled val="1"/>
        </dgm:presLayoutVars>
      </dgm:prSet>
      <dgm:spPr/>
      <dgm:t>
        <a:bodyPr/>
        <a:lstStyle/>
        <a:p>
          <a:endParaRPr lang="en-US"/>
        </a:p>
      </dgm:t>
    </dgm:pt>
    <dgm:pt modelId="{C7F60636-6915-4A94-B678-C2C2B69ACAF2}" type="pres">
      <dgm:prSet presAssocID="{08C6AB4B-C426-4007-A0B7-AAA3E469A980}" presName="sibTrans" presStyleCnt="0"/>
      <dgm:spPr/>
    </dgm:pt>
    <dgm:pt modelId="{9DEEB4C4-761B-46BC-9323-DAE14F590F50}" type="pres">
      <dgm:prSet presAssocID="{CF132E7F-5926-41C9-AC55-C3ED5ED01974}" presName="textNode" presStyleLbl="node1" presStyleIdx="1" presStyleCnt="6" custLinFactX="70273" custLinFactNeighborX="100000" custLinFactNeighborY="1315">
        <dgm:presLayoutVars>
          <dgm:bulletEnabled val="1"/>
        </dgm:presLayoutVars>
      </dgm:prSet>
      <dgm:spPr/>
      <dgm:t>
        <a:bodyPr/>
        <a:lstStyle/>
        <a:p>
          <a:endParaRPr lang="en-US"/>
        </a:p>
      </dgm:t>
    </dgm:pt>
    <dgm:pt modelId="{A6F0A955-0661-4C7B-8D2C-7F4A87899346}" type="pres">
      <dgm:prSet presAssocID="{9C4B1754-6381-4942-828E-1CC4DC197E12}" presName="sibTrans" presStyleCnt="0"/>
      <dgm:spPr/>
    </dgm:pt>
    <dgm:pt modelId="{3E0A443F-6654-4A08-810C-6176069B3061}" type="pres">
      <dgm:prSet presAssocID="{49B592B3-BAC8-416C-B196-82505FB22F6D}" presName="textNode" presStyleLbl="node1" presStyleIdx="2" presStyleCnt="6" custLinFactX="78600" custLinFactNeighborX="100000" custLinFactNeighborY="2327">
        <dgm:presLayoutVars>
          <dgm:bulletEnabled val="1"/>
        </dgm:presLayoutVars>
      </dgm:prSet>
      <dgm:spPr/>
      <dgm:t>
        <a:bodyPr/>
        <a:lstStyle/>
        <a:p>
          <a:endParaRPr lang="en-US"/>
        </a:p>
      </dgm:t>
    </dgm:pt>
    <dgm:pt modelId="{8960ABE1-18F6-4554-975B-0A169C826B74}" type="pres">
      <dgm:prSet presAssocID="{1D1A22A8-7853-4E80-926A-3FC270155B49}" presName="sibTrans" presStyleCnt="0"/>
      <dgm:spPr/>
    </dgm:pt>
    <dgm:pt modelId="{89F56406-C062-4785-8223-FD81FDE69942}" type="pres">
      <dgm:prSet presAssocID="{14F0B443-5366-464C-824A-771DF925D09F}" presName="textNode" presStyleLbl="node1" presStyleIdx="3" presStyleCnt="6" custScaleY="47039" custLinFactX="100000" custLinFactNeighborX="102664" custLinFactNeighborY="1315">
        <dgm:presLayoutVars>
          <dgm:bulletEnabled val="1"/>
        </dgm:presLayoutVars>
      </dgm:prSet>
      <dgm:spPr>
        <a:prstGeom prst="roundRect">
          <a:avLst/>
        </a:prstGeom>
      </dgm:spPr>
      <dgm:t>
        <a:bodyPr/>
        <a:lstStyle/>
        <a:p>
          <a:endParaRPr lang="en-US"/>
        </a:p>
      </dgm:t>
    </dgm:pt>
    <dgm:pt modelId="{9A21B611-7982-4EDA-A5AD-F63605C18306}" type="pres">
      <dgm:prSet presAssocID="{138BF460-24DA-4608-8B73-0C4D2D29C382}" presName="sibTrans" presStyleCnt="0"/>
      <dgm:spPr/>
    </dgm:pt>
    <dgm:pt modelId="{67FD6C82-0F07-471A-B737-D309BCF26552}" type="pres">
      <dgm:prSet presAssocID="{A0465C96-93CB-49E5-836B-9532B12A33B1}" presName="textNode" presStyleLbl="node1" presStyleIdx="4" presStyleCnt="6" custScaleY="47039" custLinFactNeighborX="4158" custLinFactNeighborY="-51110">
        <dgm:presLayoutVars>
          <dgm:bulletEnabled val="1"/>
        </dgm:presLayoutVars>
      </dgm:prSet>
      <dgm:spPr>
        <a:prstGeom prst="roundRect">
          <a:avLst/>
        </a:prstGeom>
      </dgm:spPr>
      <dgm:t>
        <a:bodyPr/>
        <a:lstStyle/>
        <a:p>
          <a:endParaRPr lang="en-US"/>
        </a:p>
      </dgm:t>
    </dgm:pt>
    <dgm:pt modelId="{38840F83-8DCC-40EE-B467-7D0EEC169CF7}" type="pres">
      <dgm:prSet presAssocID="{0DA9CD45-BE5A-4B15-9588-CFDB388A20D9}" presName="sibTrans" presStyleCnt="0"/>
      <dgm:spPr/>
    </dgm:pt>
    <dgm:pt modelId="{660A3283-765C-47B4-80F2-5FEC4DA8F80B}" type="pres">
      <dgm:prSet presAssocID="{48BC38B5-EEB4-4E40-ABEC-67DFB9E570A0}" presName="textNode" presStyleLbl="node1" presStyleIdx="5" presStyleCnt="6" custScaleY="47039" custLinFactX="-99509" custLinFactNeighborX="-100000" custLinFactNeighborY="55319">
        <dgm:presLayoutVars>
          <dgm:bulletEnabled val="1"/>
        </dgm:presLayoutVars>
      </dgm:prSet>
      <dgm:spPr>
        <a:prstGeom prst="roundRect">
          <a:avLst/>
        </a:prstGeom>
      </dgm:spPr>
      <dgm:t>
        <a:bodyPr/>
        <a:lstStyle/>
        <a:p>
          <a:endParaRPr lang="en-US"/>
        </a:p>
      </dgm:t>
    </dgm:pt>
  </dgm:ptLst>
  <dgm:cxnLst>
    <dgm:cxn modelId="{C1A61641-D536-495C-8CA4-B14168764DAE}" srcId="{B4E96B5E-E669-4E67-B6C5-4C947D11FC42}" destId="{CF132E7F-5926-41C9-AC55-C3ED5ED01974}" srcOrd="1" destOrd="0" parTransId="{78EC2B73-1ACF-4F15-8291-DBC17DBC7120}" sibTransId="{9C4B1754-6381-4942-828E-1CC4DC197E12}"/>
    <dgm:cxn modelId="{A9284A34-F836-47EF-802A-A44382683B66}" srcId="{B4E96B5E-E669-4E67-B6C5-4C947D11FC42}" destId="{14F0B443-5366-464C-824A-771DF925D09F}" srcOrd="3" destOrd="0" parTransId="{279B9372-E355-4438-A89B-CBE4FBC8B7A8}" sibTransId="{138BF460-24DA-4608-8B73-0C4D2D29C382}"/>
    <dgm:cxn modelId="{17734AB0-0E62-41BA-9789-AE3A2B640C28}" type="presOf" srcId="{B4E96B5E-E669-4E67-B6C5-4C947D11FC42}" destId="{1BC53981-5BFC-4898-9BA7-C608924253EC}" srcOrd="0" destOrd="0" presId="urn:microsoft.com/office/officeart/2005/8/layout/hProcess9"/>
    <dgm:cxn modelId="{6E62D2E1-2696-4F25-B037-3BFC45818BE4}" srcId="{B4E96B5E-E669-4E67-B6C5-4C947D11FC42}" destId="{22E2FF64-CA3D-4B8E-AE77-3E812B4A019C}" srcOrd="0" destOrd="0" parTransId="{2F6B5798-4979-4231-8E9F-E531FD2FFD69}" sibTransId="{08C6AB4B-C426-4007-A0B7-AAA3E469A980}"/>
    <dgm:cxn modelId="{52FC4489-1618-4A26-9B75-46ECDFF46067}" type="presOf" srcId="{A0465C96-93CB-49E5-836B-9532B12A33B1}" destId="{67FD6C82-0F07-471A-B737-D309BCF26552}" srcOrd="0" destOrd="0" presId="urn:microsoft.com/office/officeart/2005/8/layout/hProcess9"/>
    <dgm:cxn modelId="{6D758E5F-F091-467B-BE96-A5A92789717D}" srcId="{B4E96B5E-E669-4E67-B6C5-4C947D11FC42}" destId="{A0465C96-93CB-49E5-836B-9532B12A33B1}" srcOrd="4" destOrd="0" parTransId="{6CCC2272-9CA9-4D4A-B4DC-05322731C480}" sibTransId="{0DA9CD45-BE5A-4B15-9588-CFDB388A20D9}"/>
    <dgm:cxn modelId="{D3567A0A-A779-4D9E-AD16-AD7C5E69EAEB}" type="presOf" srcId="{14F0B443-5366-464C-824A-771DF925D09F}" destId="{89F56406-C062-4785-8223-FD81FDE69942}" srcOrd="0" destOrd="0" presId="urn:microsoft.com/office/officeart/2005/8/layout/hProcess9"/>
    <dgm:cxn modelId="{62F6F914-89B8-4287-B397-BBB51E1E6161}" type="presOf" srcId="{CF132E7F-5926-41C9-AC55-C3ED5ED01974}" destId="{9DEEB4C4-761B-46BC-9323-DAE14F590F50}" srcOrd="0" destOrd="0" presId="urn:microsoft.com/office/officeart/2005/8/layout/hProcess9"/>
    <dgm:cxn modelId="{268A0FF0-F5D2-486E-BBF6-103D27EF164B}" srcId="{B4E96B5E-E669-4E67-B6C5-4C947D11FC42}" destId="{48BC38B5-EEB4-4E40-ABEC-67DFB9E570A0}" srcOrd="5" destOrd="0" parTransId="{3377AA59-87C0-4FBC-B104-38B03E94FACD}" sibTransId="{7CC647AA-AF58-4B49-B8D5-C21D004DA7C7}"/>
    <dgm:cxn modelId="{8918C3D6-BFC6-4771-A8A4-25C5D5C7B22A}" type="presOf" srcId="{49B592B3-BAC8-416C-B196-82505FB22F6D}" destId="{3E0A443F-6654-4A08-810C-6176069B3061}" srcOrd="0" destOrd="0" presId="urn:microsoft.com/office/officeart/2005/8/layout/hProcess9"/>
    <dgm:cxn modelId="{9D9304C0-7D9C-48B3-97F8-46F988DDBE06}" type="presOf" srcId="{22E2FF64-CA3D-4B8E-AE77-3E812B4A019C}" destId="{EDD75964-03BB-4076-9448-230840650D66}" srcOrd="0" destOrd="0" presId="urn:microsoft.com/office/officeart/2005/8/layout/hProcess9"/>
    <dgm:cxn modelId="{24FFCB8A-62F4-48D5-9E2A-69E8DC879209}" srcId="{B4E96B5E-E669-4E67-B6C5-4C947D11FC42}" destId="{49B592B3-BAC8-416C-B196-82505FB22F6D}" srcOrd="2" destOrd="0" parTransId="{3341CD85-88E6-4257-8499-486B2D0ABCAD}" sibTransId="{1D1A22A8-7853-4E80-926A-3FC270155B49}"/>
    <dgm:cxn modelId="{5E5F871F-B82F-435E-8940-BBF00981963A}" type="presOf" srcId="{48BC38B5-EEB4-4E40-ABEC-67DFB9E570A0}" destId="{660A3283-765C-47B4-80F2-5FEC4DA8F80B}" srcOrd="0" destOrd="0" presId="urn:microsoft.com/office/officeart/2005/8/layout/hProcess9"/>
    <dgm:cxn modelId="{80412CB7-873A-48F6-AB52-779FACAB02FA}" type="presParOf" srcId="{1BC53981-5BFC-4898-9BA7-C608924253EC}" destId="{A841E1F6-3B20-432B-8DDD-9A8CA788259D}" srcOrd="0" destOrd="0" presId="urn:microsoft.com/office/officeart/2005/8/layout/hProcess9"/>
    <dgm:cxn modelId="{5C1132CE-7916-4D92-B0BC-7EB940D1B2FF}" type="presParOf" srcId="{1BC53981-5BFC-4898-9BA7-C608924253EC}" destId="{9CEAA71F-8A99-4F04-846E-293ACD04E39F}" srcOrd="1" destOrd="0" presId="urn:microsoft.com/office/officeart/2005/8/layout/hProcess9"/>
    <dgm:cxn modelId="{AF866D9D-CC49-479C-AAB9-6A39B00C9A53}" type="presParOf" srcId="{9CEAA71F-8A99-4F04-846E-293ACD04E39F}" destId="{EDD75964-03BB-4076-9448-230840650D66}" srcOrd="0" destOrd="0" presId="urn:microsoft.com/office/officeart/2005/8/layout/hProcess9"/>
    <dgm:cxn modelId="{29907AD9-D68D-4003-9096-686D8D27D48A}" type="presParOf" srcId="{9CEAA71F-8A99-4F04-846E-293ACD04E39F}" destId="{C7F60636-6915-4A94-B678-C2C2B69ACAF2}" srcOrd="1" destOrd="0" presId="urn:microsoft.com/office/officeart/2005/8/layout/hProcess9"/>
    <dgm:cxn modelId="{E7D06F99-D766-4197-B9E8-136D7F0E6549}" type="presParOf" srcId="{9CEAA71F-8A99-4F04-846E-293ACD04E39F}" destId="{9DEEB4C4-761B-46BC-9323-DAE14F590F50}" srcOrd="2" destOrd="0" presId="urn:microsoft.com/office/officeart/2005/8/layout/hProcess9"/>
    <dgm:cxn modelId="{F5290F6C-8C66-4672-B027-14000AEB6705}" type="presParOf" srcId="{9CEAA71F-8A99-4F04-846E-293ACD04E39F}" destId="{A6F0A955-0661-4C7B-8D2C-7F4A87899346}" srcOrd="3" destOrd="0" presId="urn:microsoft.com/office/officeart/2005/8/layout/hProcess9"/>
    <dgm:cxn modelId="{630F066C-6B09-4933-8E89-153DCAC8531E}" type="presParOf" srcId="{9CEAA71F-8A99-4F04-846E-293ACD04E39F}" destId="{3E0A443F-6654-4A08-810C-6176069B3061}" srcOrd="4" destOrd="0" presId="urn:microsoft.com/office/officeart/2005/8/layout/hProcess9"/>
    <dgm:cxn modelId="{0994A4AE-4D62-43CA-B424-E2E123B7BDCD}" type="presParOf" srcId="{9CEAA71F-8A99-4F04-846E-293ACD04E39F}" destId="{8960ABE1-18F6-4554-975B-0A169C826B74}" srcOrd="5" destOrd="0" presId="urn:microsoft.com/office/officeart/2005/8/layout/hProcess9"/>
    <dgm:cxn modelId="{1A044AB4-E9AB-4405-9892-8A22E59CCAA8}" type="presParOf" srcId="{9CEAA71F-8A99-4F04-846E-293ACD04E39F}" destId="{89F56406-C062-4785-8223-FD81FDE69942}" srcOrd="6" destOrd="0" presId="urn:microsoft.com/office/officeart/2005/8/layout/hProcess9"/>
    <dgm:cxn modelId="{D1BD6B2C-479C-47D7-B8B4-7879E77FD99C}" type="presParOf" srcId="{9CEAA71F-8A99-4F04-846E-293ACD04E39F}" destId="{9A21B611-7982-4EDA-A5AD-F63605C18306}" srcOrd="7" destOrd="0" presId="urn:microsoft.com/office/officeart/2005/8/layout/hProcess9"/>
    <dgm:cxn modelId="{1F13E2F6-8F92-4666-B87A-8ED15E376C57}" type="presParOf" srcId="{9CEAA71F-8A99-4F04-846E-293ACD04E39F}" destId="{67FD6C82-0F07-471A-B737-D309BCF26552}" srcOrd="8" destOrd="0" presId="urn:microsoft.com/office/officeart/2005/8/layout/hProcess9"/>
    <dgm:cxn modelId="{E8C6B109-8D46-4001-9035-42E9FDEFF87E}" type="presParOf" srcId="{9CEAA71F-8A99-4F04-846E-293ACD04E39F}" destId="{38840F83-8DCC-40EE-B467-7D0EEC169CF7}" srcOrd="9" destOrd="0" presId="urn:microsoft.com/office/officeart/2005/8/layout/hProcess9"/>
    <dgm:cxn modelId="{5B8B83E2-C945-47B6-BE1B-1CB1D15E1EDF}" type="presParOf" srcId="{9CEAA71F-8A99-4F04-846E-293ACD04E39F}" destId="{660A3283-765C-47B4-80F2-5FEC4DA8F80B}" srcOrd="1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41E1F6-3B20-432B-8DDD-9A8CA788259D}">
      <dsp:nvSpPr>
        <dsp:cNvPr id="0" name=""/>
        <dsp:cNvSpPr/>
      </dsp:nvSpPr>
      <dsp:spPr>
        <a:xfrm>
          <a:off x="782100" y="0"/>
          <a:ext cx="7767773" cy="5378565"/>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DD75964-03BB-4076-9448-230840650D66}">
      <dsp:nvSpPr>
        <dsp:cNvPr id="0" name=""/>
        <dsp:cNvSpPr/>
      </dsp:nvSpPr>
      <dsp:spPr>
        <a:xfrm>
          <a:off x="969554" y="1641860"/>
          <a:ext cx="1461365" cy="215142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Mission &amp; Core Values	</a:t>
          </a:r>
          <a:endParaRPr lang="en-US" sz="1300" kern="1200" dirty="0"/>
        </a:p>
      </dsp:txBody>
      <dsp:txXfrm>
        <a:off x="1040892" y="1713198"/>
        <a:ext cx="1318689" cy="2008750"/>
      </dsp:txXfrm>
    </dsp:sp>
    <dsp:sp modelId="{9DEEB4C4-761B-46BC-9323-DAE14F590F50}">
      <dsp:nvSpPr>
        <dsp:cNvPr id="0" name=""/>
        <dsp:cNvSpPr/>
      </dsp:nvSpPr>
      <dsp:spPr>
        <a:xfrm>
          <a:off x="2636958" y="1641860"/>
          <a:ext cx="1461365" cy="215142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Strategic Priorities</a:t>
          </a:r>
          <a:endParaRPr lang="en-US" sz="1300" kern="1200" dirty="0"/>
        </a:p>
      </dsp:txBody>
      <dsp:txXfrm>
        <a:off x="2708296" y="1713198"/>
        <a:ext cx="1318689" cy="2008750"/>
      </dsp:txXfrm>
    </dsp:sp>
    <dsp:sp modelId="{3E0A443F-6654-4A08-810C-6176069B3061}">
      <dsp:nvSpPr>
        <dsp:cNvPr id="0" name=""/>
        <dsp:cNvSpPr/>
      </dsp:nvSpPr>
      <dsp:spPr>
        <a:xfrm>
          <a:off x="4293080" y="1663633"/>
          <a:ext cx="1461365" cy="215142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ILOs</a:t>
          </a:r>
          <a:endParaRPr lang="en-US" sz="1300" kern="1200" dirty="0"/>
        </a:p>
      </dsp:txBody>
      <dsp:txXfrm>
        <a:off x="4364418" y="1734971"/>
        <a:ext cx="1318689" cy="2008750"/>
      </dsp:txXfrm>
    </dsp:sp>
    <dsp:sp modelId="{89F56406-C062-4785-8223-FD81FDE69942}">
      <dsp:nvSpPr>
        <dsp:cNvPr id="0" name=""/>
        <dsp:cNvSpPr/>
      </dsp:nvSpPr>
      <dsp:spPr>
        <a:xfrm>
          <a:off x="6142193" y="2211569"/>
          <a:ext cx="1461365" cy="101200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Experiences</a:t>
          </a:r>
        </a:p>
        <a:p>
          <a:pPr lvl="0" algn="ctr" defTabSz="577850">
            <a:lnSpc>
              <a:spcPct val="90000"/>
            </a:lnSpc>
            <a:spcBef>
              <a:spcPct val="0"/>
            </a:spcBef>
            <a:spcAft>
              <a:spcPct val="35000"/>
            </a:spcAft>
          </a:pPr>
          <a:r>
            <a:rPr lang="en-US" sz="1300" kern="1200" dirty="0" smtClean="0"/>
            <a:t>(School/Program)</a:t>
          </a:r>
          <a:endParaRPr lang="en-US" sz="1300" kern="1200" dirty="0"/>
        </a:p>
      </dsp:txBody>
      <dsp:txXfrm>
        <a:off x="6191595" y="2260971"/>
        <a:ext cx="1362561" cy="913205"/>
      </dsp:txXfrm>
    </dsp:sp>
    <dsp:sp modelId="{67FD6C82-0F07-471A-B737-D309BCF26552}">
      <dsp:nvSpPr>
        <dsp:cNvPr id="0" name=""/>
        <dsp:cNvSpPr/>
      </dsp:nvSpPr>
      <dsp:spPr>
        <a:xfrm>
          <a:off x="6143285" y="1083684"/>
          <a:ext cx="1461365" cy="101200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Academics (Program)</a:t>
          </a:r>
          <a:endParaRPr lang="en-US" sz="1300" kern="1200" dirty="0"/>
        </a:p>
      </dsp:txBody>
      <dsp:txXfrm>
        <a:off x="6192687" y="1133086"/>
        <a:ext cx="1362561" cy="913205"/>
      </dsp:txXfrm>
    </dsp:sp>
    <dsp:sp modelId="{660A3283-765C-47B4-80F2-5FEC4DA8F80B}">
      <dsp:nvSpPr>
        <dsp:cNvPr id="0" name=""/>
        <dsp:cNvSpPr/>
      </dsp:nvSpPr>
      <dsp:spPr>
        <a:xfrm>
          <a:off x="6147422" y="3373425"/>
          <a:ext cx="1461365" cy="101200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Social &amp; Leadership Development</a:t>
          </a:r>
        </a:p>
        <a:p>
          <a:pPr lvl="0" algn="ctr" defTabSz="577850">
            <a:lnSpc>
              <a:spcPct val="90000"/>
            </a:lnSpc>
            <a:spcBef>
              <a:spcPct val="0"/>
            </a:spcBef>
            <a:spcAft>
              <a:spcPct val="35000"/>
            </a:spcAft>
          </a:pPr>
          <a:r>
            <a:rPr lang="en-US" sz="1300" kern="1200" dirty="0" smtClean="0"/>
            <a:t>(Student Affairs)</a:t>
          </a:r>
          <a:endParaRPr lang="en-US" sz="1300" kern="1200" dirty="0"/>
        </a:p>
      </dsp:txBody>
      <dsp:txXfrm>
        <a:off x="6196824" y="3422827"/>
        <a:ext cx="1362561" cy="913205"/>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6" y="4"/>
            <a:ext cx="3038475" cy="466725"/>
          </a:xfrm>
          <a:prstGeom prst="rect">
            <a:avLst/>
          </a:prstGeom>
        </p:spPr>
        <p:txBody>
          <a:bodyPr vert="horz" lIns="91398" tIns="45698" rIns="91398" bIns="45698" rtlCol="0"/>
          <a:lstStyle>
            <a:lvl1pPr algn="l">
              <a:defRPr sz="1200"/>
            </a:lvl1pPr>
          </a:lstStyle>
          <a:p>
            <a:endParaRPr lang="en-US"/>
          </a:p>
        </p:txBody>
      </p:sp>
      <p:sp>
        <p:nvSpPr>
          <p:cNvPr id="3" name="Date Placeholder 2"/>
          <p:cNvSpPr>
            <a:spLocks noGrp="1"/>
          </p:cNvSpPr>
          <p:nvPr>
            <p:ph type="dt" sz="quarter" idx="1"/>
          </p:nvPr>
        </p:nvSpPr>
        <p:spPr>
          <a:xfrm>
            <a:off x="3970344" y="4"/>
            <a:ext cx="3038475" cy="466725"/>
          </a:xfrm>
          <a:prstGeom prst="rect">
            <a:avLst/>
          </a:prstGeom>
        </p:spPr>
        <p:txBody>
          <a:bodyPr vert="horz" lIns="91398" tIns="45698" rIns="91398" bIns="45698" rtlCol="0"/>
          <a:lstStyle>
            <a:lvl1pPr algn="r">
              <a:defRPr sz="1200"/>
            </a:lvl1pPr>
          </a:lstStyle>
          <a:p>
            <a:fld id="{32D64B1D-AE14-45E3-BE84-BAA5EAD2F586}" type="datetimeFigureOut">
              <a:rPr lang="en-US" smtClean="0"/>
              <a:t>10/7/2021</a:t>
            </a:fld>
            <a:endParaRPr lang="en-US"/>
          </a:p>
        </p:txBody>
      </p:sp>
      <p:sp>
        <p:nvSpPr>
          <p:cNvPr id="4" name="Footer Placeholder 3"/>
          <p:cNvSpPr>
            <a:spLocks noGrp="1"/>
          </p:cNvSpPr>
          <p:nvPr>
            <p:ph type="ftr" sz="quarter" idx="2"/>
          </p:nvPr>
        </p:nvSpPr>
        <p:spPr>
          <a:xfrm>
            <a:off x="6" y="8829678"/>
            <a:ext cx="3038475" cy="466725"/>
          </a:xfrm>
          <a:prstGeom prst="rect">
            <a:avLst/>
          </a:prstGeom>
        </p:spPr>
        <p:txBody>
          <a:bodyPr vert="horz" lIns="91398" tIns="45698" rIns="91398" bIns="45698" rtlCol="0" anchor="b"/>
          <a:lstStyle>
            <a:lvl1pPr algn="l">
              <a:defRPr sz="1200"/>
            </a:lvl1pPr>
          </a:lstStyle>
          <a:p>
            <a:endParaRPr lang="en-US"/>
          </a:p>
        </p:txBody>
      </p:sp>
      <p:sp>
        <p:nvSpPr>
          <p:cNvPr id="5" name="Slide Number Placeholder 4"/>
          <p:cNvSpPr>
            <a:spLocks noGrp="1"/>
          </p:cNvSpPr>
          <p:nvPr>
            <p:ph type="sldNum" sz="quarter" idx="3"/>
          </p:nvPr>
        </p:nvSpPr>
        <p:spPr>
          <a:xfrm>
            <a:off x="3970344" y="8829678"/>
            <a:ext cx="3038475" cy="466725"/>
          </a:xfrm>
          <a:prstGeom prst="rect">
            <a:avLst/>
          </a:prstGeom>
        </p:spPr>
        <p:txBody>
          <a:bodyPr vert="horz" lIns="91398" tIns="45698" rIns="91398" bIns="45698" rtlCol="0" anchor="b"/>
          <a:lstStyle>
            <a:lvl1pPr algn="r">
              <a:defRPr sz="1200"/>
            </a:lvl1pPr>
          </a:lstStyle>
          <a:p>
            <a:fld id="{709EC799-DBCA-4261-A524-9F62CF20223B}" type="slidenum">
              <a:rPr lang="en-US" smtClean="0"/>
              <a:t>‹#›</a:t>
            </a:fld>
            <a:endParaRPr lang="en-US"/>
          </a:p>
        </p:txBody>
      </p:sp>
    </p:spTree>
    <p:extLst>
      <p:ext uri="{BB962C8B-B14F-4D97-AF65-F5344CB8AC3E}">
        <p14:creationId xmlns:p14="http://schemas.microsoft.com/office/powerpoint/2010/main" val="17560463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3"/>
            <a:ext cx="3038475" cy="466725"/>
          </a:xfrm>
          <a:prstGeom prst="rect">
            <a:avLst/>
          </a:prstGeom>
        </p:spPr>
        <p:txBody>
          <a:bodyPr vert="horz" lIns="91398" tIns="45698" rIns="91398" bIns="45698" rtlCol="0"/>
          <a:lstStyle>
            <a:lvl1pPr algn="l">
              <a:defRPr sz="1200"/>
            </a:lvl1pPr>
          </a:lstStyle>
          <a:p>
            <a:endParaRPr lang="en-US"/>
          </a:p>
        </p:txBody>
      </p:sp>
      <p:sp>
        <p:nvSpPr>
          <p:cNvPr id="3" name="Date Placeholder 2"/>
          <p:cNvSpPr>
            <a:spLocks noGrp="1"/>
          </p:cNvSpPr>
          <p:nvPr>
            <p:ph type="dt" idx="1"/>
          </p:nvPr>
        </p:nvSpPr>
        <p:spPr>
          <a:xfrm>
            <a:off x="3970342" y="3"/>
            <a:ext cx="3038475" cy="466725"/>
          </a:xfrm>
          <a:prstGeom prst="rect">
            <a:avLst/>
          </a:prstGeom>
        </p:spPr>
        <p:txBody>
          <a:bodyPr vert="horz" lIns="91398" tIns="45698" rIns="91398" bIns="45698" rtlCol="0"/>
          <a:lstStyle>
            <a:lvl1pPr algn="r">
              <a:defRPr sz="1200"/>
            </a:lvl1pPr>
          </a:lstStyle>
          <a:p>
            <a:fld id="{BB335E9F-686B-4A7E-89DE-5238C90EDAC9}" type="datetimeFigureOut">
              <a:rPr lang="en-US" smtClean="0"/>
              <a:t>10/7/2021</a:t>
            </a:fld>
            <a:endParaRPr lang="en-US"/>
          </a:p>
        </p:txBody>
      </p:sp>
      <p:sp>
        <p:nvSpPr>
          <p:cNvPr id="4" name="Slide Image Placeholder 3"/>
          <p:cNvSpPr>
            <a:spLocks noGrp="1" noRot="1" noChangeAspect="1"/>
          </p:cNvSpPr>
          <p:nvPr>
            <p:ph type="sldImg" idx="2"/>
          </p:nvPr>
        </p:nvSpPr>
        <p:spPr>
          <a:xfrm>
            <a:off x="1412875" y="1160463"/>
            <a:ext cx="4184650" cy="3138487"/>
          </a:xfrm>
          <a:prstGeom prst="rect">
            <a:avLst/>
          </a:prstGeom>
          <a:noFill/>
          <a:ln w="12700">
            <a:solidFill>
              <a:prstClr val="black"/>
            </a:solidFill>
          </a:ln>
        </p:spPr>
        <p:txBody>
          <a:bodyPr vert="horz" lIns="91398" tIns="45698" rIns="91398" bIns="45698" rtlCol="0" anchor="ctr"/>
          <a:lstStyle/>
          <a:p>
            <a:endParaRPr lang="en-US"/>
          </a:p>
        </p:txBody>
      </p:sp>
      <p:sp>
        <p:nvSpPr>
          <p:cNvPr id="5" name="Notes Placeholder 4"/>
          <p:cNvSpPr>
            <a:spLocks noGrp="1"/>
          </p:cNvSpPr>
          <p:nvPr>
            <p:ph type="body" sz="quarter" idx="3"/>
          </p:nvPr>
        </p:nvSpPr>
        <p:spPr>
          <a:xfrm>
            <a:off x="701678" y="4473575"/>
            <a:ext cx="5607050" cy="3660775"/>
          </a:xfrm>
          <a:prstGeom prst="rect">
            <a:avLst/>
          </a:prstGeom>
        </p:spPr>
        <p:txBody>
          <a:bodyPr vert="horz" lIns="91398" tIns="45698" rIns="91398" bIns="45698"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 y="8829678"/>
            <a:ext cx="3038475" cy="466725"/>
          </a:xfrm>
          <a:prstGeom prst="rect">
            <a:avLst/>
          </a:prstGeom>
        </p:spPr>
        <p:txBody>
          <a:bodyPr vert="horz" lIns="91398" tIns="45698" rIns="91398" bIns="45698" rtlCol="0" anchor="b"/>
          <a:lstStyle>
            <a:lvl1pPr algn="l">
              <a:defRPr sz="1200"/>
            </a:lvl1pPr>
          </a:lstStyle>
          <a:p>
            <a:endParaRPr lang="en-US"/>
          </a:p>
        </p:txBody>
      </p:sp>
      <p:sp>
        <p:nvSpPr>
          <p:cNvPr id="7" name="Slide Number Placeholder 6"/>
          <p:cNvSpPr>
            <a:spLocks noGrp="1"/>
          </p:cNvSpPr>
          <p:nvPr>
            <p:ph type="sldNum" sz="quarter" idx="5"/>
          </p:nvPr>
        </p:nvSpPr>
        <p:spPr>
          <a:xfrm>
            <a:off x="3970342" y="8829678"/>
            <a:ext cx="3038475" cy="466725"/>
          </a:xfrm>
          <a:prstGeom prst="rect">
            <a:avLst/>
          </a:prstGeom>
        </p:spPr>
        <p:txBody>
          <a:bodyPr vert="horz" lIns="91398" tIns="45698" rIns="91398" bIns="45698" rtlCol="0" anchor="b"/>
          <a:lstStyle>
            <a:lvl1pPr algn="r">
              <a:defRPr sz="1200"/>
            </a:lvl1pPr>
          </a:lstStyle>
          <a:p>
            <a:fld id="{C242ADCE-0ADB-42B4-B273-9AA302DB2C85}" type="slidenum">
              <a:rPr lang="en-US" smtClean="0"/>
              <a:t>‹#›</a:t>
            </a:fld>
            <a:endParaRPr lang="en-US"/>
          </a:p>
        </p:txBody>
      </p:sp>
    </p:spTree>
    <p:extLst>
      <p:ext uri="{BB962C8B-B14F-4D97-AF65-F5344CB8AC3E}">
        <p14:creationId xmlns:p14="http://schemas.microsoft.com/office/powerpoint/2010/main" val="27729948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42ADCE-0ADB-42B4-B273-9AA302DB2C85}" type="slidenum">
              <a:rPr lang="en-US" smtClean="0"/>
              <a:t>1</a:t>
            </a:fld>
            <a:endParaRPr lang="en-US"/>
          </a:p>
        </p:txBody>
      </p:sp>
    </p:spTree>
    <p:extLst>
      <p:ext uri="{BB962C8B-B14F-4D97-AF65-F5344CB8AC3E}">
        <p14:creationId xmlns:p14="http://schemas.microsoft.com/office/powerpoint/2010/main" val="16802904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42ADCE-0ADB-42B4-B273-9AA302DB2C85}" type="slidenum">
              <a:rPr lang="en-US" smtClean="0"/>
              <a:t>11</a:t>
            </a:fld>
            <a:endParaRPr lang="en-US"/>
          </a:p>
        </p:txBody>
      </p:sp>
    </p:spTree>
    <p:extLst>
      <p:ext uri="{BB962C8B-B14F-4D97-AF65-F5344CB8AC3E}">
        <p14:creationId xmlns:p14="http://schemas.microsoft.com/office/powerpoint/2010/main" val="26185843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42ADCE-0ADB-42B4-B273-9AA302DB2C85}" type="slidenum">
              <a:rPr lang="en-US" smtClean="0"/>
              <a:t>13</a:t>
            </a:fld>
            <a:endParaRPr lang="en-US"/>
          </a:p>
        </p:txBody>
      </p:sp>
    </p:spTree>
    <p:extLst>
      <p:ext uri="{BB962C8B-B14F-4D97-AF65-F5344CB8AC3E}">
        <p14:creationId xmlns:p14="http://schemas.microsoft.com/office/powerpoint/2010/main" val="12838393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42ADCE-0ADB-42B4-B273-9AA302DB2C85}" type="slidenum">
              <a:rPr lang="en-US" smtClean="0"/>
              <a:t>14</a:t>
            </a:fld>
            <a:endParaRPr lang="en-US"/>
          </a:p>
        </p:txBody>
      </p:sp>
    </p:spTree>
    <p:extLst>
      <p:ext uri="{BB962C8B-B14F-4D97-AF65-F5344CB8AC3E}">
        <p14:creationId xmlns:p14="http://schemas.microsoft.com/office/powerpoint/2010/main" val="40863294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42ADCE-0ADB-42B4-B273-9AA302DB2C85}" type="slidenum">
              <a:rPr lang="en-US" smtClean="0"/>
              <a:t>15</a:t>
            </a:fld>
            <a:endParaRPr lang="en-US"/>
          </a:p>
        </p:txBody>
      </p:sp>
    </p:spTree>
    <p:extLst>
      <p:ext uri="{BB962C8B-B14F-4D97-AF65-F5344CB8AC3E}">
        <p14:creationId xmlns:p14="http://schemas.microsoft.com/office/powerpoint/2010/main" val="2026010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42ADCE-0ADB-42B4-B273-9AA302DB2C85}" type="slidenum">
              <a:rPr lang="en-US" smtClean="0"/>
              <a:t>16</a:t>
            </a:fld>
            <a:endParaRPr lang="en-US"/>
          </a:p>
        </p:txBody>
      </p:sp>
    </p:spTree>
    <p:extLst>
      <p:ext uri="{BB962C8B-B14F-4D97-AF65-F5344CB8AC3E}">
        <p14:creationId xmlns:p14="http://schemas.microsoft.com/office/powerpoint/2010/main" val="34127992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242ADCE-0ADB-42B4-B273-9AA302DB2C85}" type="slidenum">
              <a:rPr lang="en-US" smtClean="0"/>
              <a:t>17</a:t>
            </a:fld>
            <a:endParaRPr lang="en-US"/>
          </a:p>
        </p:txBody>
      </p:sp>
    </p:spTree>
    <p:extLst>
      <p:ext uri="{BB962C8B-B14F-4D97-AF65-F5344CB8AC3E}">
        <p14:creationId xmlns:p14="http://schemas.microsoft.com/office/powerpoint/2010/main" val="9103445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42ADCE-0ADB-42B4-B273-9AA302DB2C85}" type="slidenum">
              <a:rPr lang="en-US" smtClean="0"/>
              <a:t>19</a:t>
            </a:fld>
            <a:endParaRPr lang="en-US"/>
          </a:p>
        </p:txBody>
      </p:sp>
    </p:spTree>
    <p:extLst>
      <p:ext uri="{BB962C8B-B14F-4D97-AF65-F5344CB8AC3E}">
        <p14:creationId xmlns:p14="http://schemas.microsoft.com/office/powerpoint/2010/main" val="384122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242ADCE-0ADB-42B4-B273-9AA302DB2C85}" type="slidenum">
              <a:rPr lang="en-US" smtClean="0"/>
              <a:t>2</a:t>
            </a:fld>
            <a:endParaRPr lang="en-US"/>
          </a:p>
        </p:txBody>
      </p:sp>
    </p:spTree>
    <p:extLst>
      <p:ext uri="{BB962C8B-B14F-4D97-AF65-F5344CB8AC3E}">
        <p14:creationId xmlns:p14="http://schemas.microsoft.com/office/powerpoint/2010/main" val="18327587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42ADCE-0ADB-42B4-B273-9AA302DB2C85}" type="slidenum">
              <a:rPr lang="en-US" smtClean="0"/>
              <a:t>3</a:t>
            </a:fld>
            <a:endParaRPr lang="en-US"/>
          </a:p>
        </p:txBody>
      </p:sp>
    </p:spTree>
    <p:extLst>
      <p:ext uri="{BB962C8B-B14F-4D97-AF65-F5344CB8AC3E}">
        <p14:creationId xmlns:p14="http://schemas.microsoft.com/office/powerpoint/2010/main" val="10986611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42ADCE-0ADB-42B4-B273-9AA302DB2C85}" type="slidenum">
              <a:rPr lang="en-US" smtClean="0"/>
              <a:t>4</a:t>
            </a:fld>
            <a:endParaRPr lang="en-US"/>
          </a:p>
        </p:txBody>
      </p:sp>
    </p:spTree>
    <p:extLst>
      <p:ext uri="{BB962C8B-B14F-4D97-AF65-F5344CB8AC3E}">
        <p14:creationId xmlns:p14="http://schemas.microsoft.com/office/powerpoint/2010/main" val="1017123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42ADCE-0ADB-42B4-B273-9AA302DB2C85}" type="slidenum">
              <a:rPr lang="en-US" smtClean="0"/>
              <a:t>5</a:t>
            </a:fld>
            <a:endParaRPr lang="en-US"/>
          </a:p>
        </p:txBody>
      </p:sp>
    </p:spTree>
    <p:extLst>
      <p:ext uri="{BB962C8B-B14F-4D97-AF65-F5344CB8AC3E}">
        <p14:creationId xmlns:p14="http://schemas.microsoft.com/office/powerpoint/2010/main" val="38195390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baseline="0" dirty="0" smtClean="0"/>
          </a:p>
          <a:p>
            <a:r>
              <a:rPr lang="en-US" baseline="0" dirty="0" smtClean="0"/>
              <a:t>Reminders: </a:t>
            </a:r>
          </a:p>
          <a:p>
            <a:r>
              <a:rPr lang="en-US" baseline="0" dirty="0" smtClean="0"/>
              <a:t>Smart Goals, Specific, measurable, attainable, realistic, and time-bound (i.e., attainable before July 1, 2023).</a:t>
            </a:r>
          </a:p>
          <a:p>
            <a:endParaRPr lang="en-US" baseline="0" dirty="0" smtClean="0"/>
          </a:p>
          <a:p>
            <a:r>
              <a:rPr lang="en-US" baseline="0" dirty="0" smtClean="0"/>
              <a:t>GS to include: A student profile goal, and SLO, and program goal(per Erin)</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C242ADCE-0ADB-42B4-B273-9AA302DB2C85}" type="slidenum">
              <a:rPr lang="en-US" smtClean="0"/>
              <a:t>6</a:t>
            </a:fld>
            <a:endParaRPr lang="en-US"/>
          </a:p>
        </p:txBody>
      </p:sp>
    </p:spTree>
    <p:extLst>
      <p:ext uri="{BB962C8B-B14F-4D97-AF65-F5344CB8AC3E}">
        <p14:creationId xmlns:p14="http://schemas.microsoft.com/office/powerpoint/2010/main" val="7856381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242ADCE-0ADB-42B4-B273-9AA302DB2C85}" type="slidenum">
              <a:rPr lang="en-US" smtClean="0"/>
              <a:t>7</a:t>
            </a:fld>
            <a:endParaRPr lang="en-US"/>
          </a:p>
        </p:txBody>
      </p:sp>
    </p:spTree>
    <p:extLst>
      <p:ext uri="{BB962C8B-B14F-4D97-AF65-F5344CB8AC3E}">
        <p14:creationId xmlns:p14="http://schemas.microsoft.com/office/powerpoint/2010/main" val="6849548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42ADCE-0ADB-42B4-B273-9AA302DB2C85}" type="slidenum">
              <a:rPr lang="en-US" smtClean="0"/>
              <a:t>8</a:t>
            </a:fld>
            <a:endParaRPr lang="en-US"/>
          </a:p>
        </p:txBody>
      </p:sp>
    </p:spTree>
    <p:extLst>
      <p:ext uri="{BB962C8B-B14F-4D97-AF65-F5344CB8AC3E}">
        <p14:creationId xmlns:p14="http://schemas.microsoft.com/office/powerpoint/2010/main" val="10044622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42ADCE-0ADB-42B4-B273-9AA302DB2C85}" type="slidenum">
              <a:rPr lang="en-US" smtClean="0"/>
              <a:t>10</a:t>
            </a:fld>
            <a:endParaRPr lang="en-US"/>
          </a:p>
        </p:txBody>
      </p:sp>
    </p:spTree>
    <p:extLst>
      <p:ext uri="{BB962C8B-B14F-4D97-AF65-F5344CB8AC3E}">
        <p14:creationId xmlns:p14="http://schemas.microsoft.com/office/powerpoint/2010/main" val="1162483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3" name="Date Placeholder 12"/>
          <p:cNvSpPr>
            <a:spLocks noGrp="1"/>
          </p:cNvSpPr>
          <p:nvPr>
            <p:ph type="dt" sz="half" idx="10"/>
          </p:nvPr>
        </p:nvSpPr>
        <p:spPr/>
        <p:txBody>
          <a:bodyPr/>
          <a:lstStyle/>
          <a:p>
            <a:endParaRPr lang="en-US"/>
          </a:p>
        </p:txBody>
      </p:sp>
      <p:sp>
        <p:nvSpPr>
          <p:cNvPr id="14" name="Footer Placeholder 13"/>
          <p:cNvSpPr>
            <a:spLocks noGrp="1"/>
          </p:cNvSpPr>
          <p:nvPr>
            <p:ph type="ftr" sz="quarter" idx="11"/>
          </p:nvPr>
        </p:nvSpPr>
        <p:spPr/>
        <p:txBody>
          <a:bodyPr/>
          <a:lstStyle/>
          <a:p>
            <a:endParaRPr lang="en-US" dirty="0"/>
          </a:p>
        </p:txBody>
      </p:sp>
      <p:sp>
        <p:nvSpPr>
          <p:cNvPr id="15" name="Slide Number Placeholder 14"/>
          <p:cNvSpPr>
            <a:spLocks noGrp="1"/>
          </p:cNvSpPr>
          <p:nvPr>
            <p:ph type="sldNum" sz="quarter" idx="12"/>
          </p:nvPr>
        </p:nvSpPr>
        <p:spPr/>
        <p:txBody>
          <a:bodyPr/>
          <a:lstStyle>
            <a:lvl1pPr>
              <a:defRPr/>
            </a:lvl1pPr>
          </a:lstStyle>
          <a:p>
            <a:fld id="{E567EC97-DB97-4565-B65B-270512363BA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12" name="Date Placeholder 11"/>
          <p:cNvSpPr>
            <a:spLocks noGrp="1"/>
          </p:cNvSpPr>
          <p:nvPr>
            <p:ph type="dt" sz="half" idx="10"/>
          </p:nvPr>
        </p:nvSpPr>
        <p:spPr/>
        <p:txBody>
          <a:bodyPr/>
          <a:lstStyle/>
          <a:p>
            <a:endParaRPr lang="en-US"/>
          </a:p>
        </p:txBody>
      </p:sp>
      <p:sp>
        <p:nvSpPr>
          <p:cNvPr id="13" name="Footer Placeholder 12"/>
          <p:cNvSpPr>
            <a:spLocks noGrp="1"/>
          </p:cNvSpPr>
          <p:nvPr>
            <p:ph type="ftr" sz="quarter" idx="11"/>
          </p:nvPr>
        </p:nvSpPr>
        <p:spPr/>
        <p:txBody>
          <a:bodyPr/>
          <a:lstStyle/>
          <a:p>
            <a:endParaRPr lang="en-US" dirty="0"/>
          </a:p>
        </p:txBody>
      </p:sp>
      <p:sp>
        <p:nvSpPr>
          <p:cNvPr id="14" name="Slide Number Placeholder 13"/>
          <p:cNvSpPr>
            <a:spLocks noGrp="1"/>
          </p:cNvSpPr>
          <p:nvPr>
            <p:ph type="sldNum" sz="quarter" idx="12"/>
          </p:nvPr>
        </p:nvSpPr>
        <p:spPr/>
        <p:txBody>
          <a:bodyPr/>
          <a:lstStyle>
            <a:lvl1pPr>
              <a:defRPr/>
            </a:lvl1pPr>
          </a:lstStyle>
          <a:p>
            <a:fld id="{6C833517-50B5-4F2C-A370-308AFB7767D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Date Placeholder 12"/>
          <p:cNvSpPr>
            <a:spLocks noGrp="1"/>
          </p:cNvSpPr>
          <p:nvPr>
            <p:ph type="dt" sz="half" idx="10"/>
          </p:nvPr>
        </p:nvSpPr>
        <p:spPr/>
        <p:txBody>
          <a:bodyPr/>
          <a:lstStyle/>
          <a:p>
            <a:endParaRPr lang="en-US"/>
          </a:p>
        </p:txBody>
      </p:sp>
      <p:sp>
        <p:nvSpPr>
          <p:cNvPr id="14" name="Footer Placeholder 13"/>
          <p:cNvSpPr>
            <a:spLocks noGrp="1"/>
          </p:cNvSpPr>
          <p:nvPr>
            <p:ph type="ftr" sz="quarter" idx="11"/>
          </p:nvPr>
        </p:nvSpPr>
        <p:spPr/>
        <p:txBody>
          <a:bodyPr/>
          <a:lstStyle/>
          <a:p>
            <a:endParaRPr lang="en-US" dirty="0"/>
          </a:p>
        </p:txBody>
      </p:sp>
      <p:sp>
        <p:nvSpPr>
          <p:cNvPr id="15" name="Slide Number Placeholder 14"/>
          <p:cNvSpPr>
            <a:spLocks noGrp="1"/>
          </p:cNvSpPr>
          <p:nvPr>
            <p:ph type="sldNum" sz="quarter" idx="12"/>
          </p:nvPr>
        </p:nvSpPr>
        <p:spPr/>
        <p:txBody>
          <a:bodyPr/>
          <a:lstStyle>
            <a:lvl1pPr>
              <a:defRPr/>
            </a:lvl1pPr>
          </a:lstStyle>
          <a:p>
            <a:fld id="{AA643096-AA42-4AC9-B6E7-2EBEAF28CCE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A77938-72C8-4AC2-B3D7-A7872AC4812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mailto:Karen.Matthews@umaryland.edu"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mailto:gspengler@umaryland.edu"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assessmentinstitute.iupui.edu/registration/index.html"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8682" y="1121124"/>
            <a:ext cx="7772400" cy="1470025"/>
          </a:xfrm>
        </p:spPr>
        <p:txBody>
          <a:bodyPr/>
          <a:lstStyle/>
          <a:p>
            <a:r>
              <a:rPr lang="en-US" dirty="0" smtClean="0"/>
              <a:t>Best Practices in Assessment Group </a:t>
            </a:r>
            <a:endParaRPr lang="en-US" dirty="0"/>
          </a:p>
        </p:txBody>
      </p:sp>
      <p:sp>
        <p:nvSpPr>
          <p:cNvPr id="3" name="Subtitle 2"/>
          <p:cNvSpPr>
            <a:spLocks noGrp="1"/>
          </p:cNvSpPr>
          <p:nvPr>
            <p:ph type="subTitle" idx="1"/>
          </p:nvPr>
        </p:nvSpPr>
        <p:spPr>
          <a:xfrm>
            <a:off x="1665514" y="3028740"/>
            <a:ext cx="6400800" cy="1752600"/>
          </a:xfrm>
        </p:spPr>
        <p:txBody>
          <a:bodyPr>
            <a:normAutofit fontScale="85000" lnSpcReduction="10000"/>
          </a:bodyPr>
          <a:lstStyle/>
          <a:p>
            <a:r>
              <a:rPr lang="en-US" dirty="0" smtClean="0"/>
              <a:t>Gregory Spengler, MPA</a:t>
            </a:r>
          </a:p>
          <a:p>
            <a:r>
              <a:rPr lang="en-US" dirty="0" smtClean="0"/>
              <a:t>Karen D Matthews, DM, MPA</a:t>
            </a:r>
          </a:p>
          <a:p>
            <a:r>
              <a:rPr lang="en-US" dirty="0" smtClean="0"/>
              <a:t>Office of Institutional Effectiveness, Strategic Planning, &amp; Assessment (IESPA)</a:t>
            </a:r>
          </a:p>
          <a:p>
            <a:endParaRPr lang="en-US" dirty="0"/>
          </a:p>
        </p:txBody>
      </p:sp>
      <p:sp>
        <p:nvSpPr>
          <p:cNvPr id="4" name="TextBox 3"/>
          <p:cNvSpPr txBox="1"/>
          <p:nvPr/>
        </p:nvSpPr>
        <p:spPr>
          <a:xfrm>
            <a:off x="2295144" y="5610330"/>
            <a:ext cx="4553712" cy="461665"/>
          </a:xfrm>
          <a:prstGeom prst="rect">
            <a:avLst/>
          </a:prstGeom>
          <a:noFill/>
        </p:spPr>
        <p:txBody>
          <a:bodyPr wrap="square" rtlCol="0">
            <a:spAutoFit/>
          </a:bodyPr>
          <a:lstStyle/>
          <a:p>
            <a:pPr algn="ctr"/>
            <a:r>
              <a:rPr lang="en-US" sz="2400" dirty="0" smtClean="0"/>
              <a:t>October 5, 2021</a:t>
            </a:r>
            <a:endParaRPr lang="en-US" sz="2400" dirty="0"/>
          </a:p>
        </p:txBody>
      </p:sp>
      <p:sp>
        <p:nvSpPr>
          <p:cNvPr id="15" name="Slide Number Placeholder 14"/>
          <p:cNvSpPr>
            <a:spLocks noGrp="1"/>
          </p:cNvSpPr>
          <p:nvPr>
            <p:ph type="sldNum" sz="quarter" idx="12"/>
          </p:nvPr>
        </p:nvSpPr>
        <p:spPr/>
        <p:txBody>
          <a:bodyPr/>
          <a:lstStyle/>
          <a:p>
            <a:fld id="{6C833517-50B5-4F2C-A370-308AFB7767D3}" type="slidenum">
              <a:rPr lang="en-US" smtClean="0"/>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58585" y="358323"/>
            <a:ext cx="8229600" cy="1143000"/>
          </a:xfrm>
        </p:spPr>
        <p:txBody>
          <a:bodyPr>
            <a:normAutofit/>
          </a:bodyPr>
          <a:lstStyle/>
          <a:p>
            <a:r>
              <a:rPr lang="en-US" sz="4000" dirty="0" smtClean="0"/>
              <a:t>BPAG ILO </a:t>
            </a:r>
            <a:r>
              <a:rPr lang="en-US" sz="3600" dirty="0" smtClean="0"/>
              <a:t>Assignments</a:t>
            </a:r>
            <a:endParaRPr lang="en-US" sz="40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74379627"/>
              </p:ext>
            </p:extLst>
          </p:nvPr>
        </p:nvGraphicFramePr>
        <p:xfrm>
          <a:off x="571499" y="1300960"/>
          <a:ext cx="8164286" cy="5171274"/>
        </p:xfrm>
        <a:graphic>
          <a:graphicData uri="http://schemas.openxmlformats.org/drawingml/2006/table">
            <a:tbl>
              <a:tblPr firstRow="1" firstCol="1" bandRow="1">
                <a:tableStyleId>{5940675A-B579-460E-94D1-54222C63F5DA}</a:tableStyleId>
              </a:tblPr>
              <a:tblGrid>
                <a:gridCol w="3075215">
                  <a:extLst>
                    <a:ext uri="{9D8B030D-6E8A-4147-A177-3AD203B41FA5}">
                      <a16:colId xmlns:a16="http://schemas.microsoft.com/office/drawing/2014/main" val="155724555"/>
                    </a:ext>
                  </a:extLst>
                </a:gridCol>
                <a:gridCol w="5089071">
                  <a:extLst>
                    <a:ext uri="{9D8B030D-6E8A-4147-A177-3AD203B41FA5}">
                      <a16:colId xmlns:a16="http://schemas.microsoft.com/office/drawing/2014/main" val="589307477"/>
                    </a:ext>
                  </a:extLst>
                </a:gridCol>
              </a:tblGrid>
              <a:tr h="471391">
                <a:tc>
                  <a:txBody>
                    <a:bodyPr/>
                    <a:lstStyle/>
                    <a:p>
                      <a:pPr marL="0" marR="0" algn="ctr">
                        <a:lnSpc>
                          <a:spcPct val="107000"/>
                        </a:lnSpc>
                        <a:spcBef>
                          <a:spcPts val="0"/>
                        </a:spcBef>
                        <a:spcAft>
                          <a:spcPts val="0"/>
                        </a:spcAft>
                      </a:pPr>
                      <a:r>
                        <a:rPr lang="en-US" sz="2000" b="1" dirty="0">
                          <a:effectLst/>
                        </a:rPr>
                        <a:t>ILO Focus Area</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3613" marR="63613" marT="0" marB="0"/>
                </a:tc>
                <a:tc>
                  <a:txBody>
                    <a:bodyPr/>
                    <a:lstStyle/>
                    <a:p>
                      <a:pPr marL="0" marR="0" algn="ctr">
                        <a:lnSpc>
                          <a:spcPct val="107000"/>
                        </a:lnSpc>
                        <a:spcBef>
                          <a:spcPts val="0"/>
                        </a:spcBef>
                        <a:spcAft>
                          <a:spcPts val="0"/>
                        </a:spcAft>
                      </a:pPr>
                      <a:r>
                        <a:rPr lang="en-US" sz="1800" b="1" dirty="0">
                          <a:effectLst/>
                        </a:rPr>
                        <a:t>Group</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3613" marR="63613" marT="0" marB="0"/>
                </a:tc>
                <a:extLst>
                  <a:ext uri="{0D108BD9-81ED-4DB2-BD59-A6C34878D82A}">
                    <a16:rowId xmlns:a16="http://schemas.microsoft.com/office/drawing/2014/main" val="4152733446"/>
                  </a:ext>
                </a:extLst>
              </a:tr>
              <a:tr h="676935">
                <a:tc>
                  <a:txBody>
                    <a:bodyPr/>
                    <a:lstStyle/>
                    <a:p>
                      <a:pPr marL="0" marR="0" algn="l">
                        <a:lnSpc>
                          <a:spcPct val="107000"/>
                        </a:lnSpc>
                        <a:spcBef>
                          <a:spcPts val="0"/>
                        </a:spcBef>
                        <a:spcAft>
                          <a:spcPts val="0"/>
                        </a:spcAft>
                      </a:pPr>
                      <a:r>
                        <a:rPr lang="en-US" sz="1800" b="0" dirty="0">
                          <a:effectLst/>
                        </a:rPr>
                        <a:t>Community  Engagement</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3613" marR="63613" marT="0" marB="0"/>
                </a:tc>
                <a:tc>
                  <a:txBody>
                    <a:bodyPr/>
                    <a:lstStyle/>
                    <a:p>
                      <a:pPr marL="0" marR="0" algn="ctr">
                        <a:lnSpc>
                          <a:spcPct val="107000"/>
                        </a:lnSpc>
                        <a:spcBef>
                          <a:spcPts val="0"/>
                        </a:spcBef>
                        <a:spcAft>
                          <a:spcPts val="0"/>
                        </a:spcAft>
                      </a:pPr>
                      <a:r>
                        <a:rPr lang="en-US" sz="1600" b="1" dirty="0" smtClean="0">
                          <a:solidFill>
                            <a:schemeClr val="accent1">
                              <a:lumMod val="75000"/>
                            </a:schemeClr>
                          </a:solidFill>
                          <a:effectLst/>
                        </a:rPr>
                        <a:t>Patty Alvarez</a:t>
                      </a:r>
                      <a:endParaRPr lang="en-US" sz="1600" b="1" dirty="0">
                        <a:solidFill>
                          <a:schemeClr val="accent1">
                            <a:lumMod val="75000"/>
                          </a:schemeClr>
                        </a:solidFill>
                        <a:effectLst/>
                      </a:endParaRPr>
                    </a:p>
                    <a:p>
                      <a:pPr marL="0" marR="0" algn="ctr">
                        <a:lnSpc>
                          <a:spcPct val="107000"/>
                        </a:lnSpc>
                        <a:spcBef>
                          <a:spcPts val="0"/>
                        </a:spcBef>
                        <a:spcAft>
                          <a:spcPts val="0"/>
                        </a:spcAft>
                      </a:pPr>
                      <a:r>
                        <a:rPr lang="en-US" sz="1600" b="1" dirty="0">
                          <a:solidFill>
                            <a:schemeClr val="accent1">
                              <a:lumMod val="75000"/>
                            </a:schemeClr>
                          </a:solidFill>
                          <a:effectLst/>
                        </a:rPr>
                        <a:t>Constance </a:t>
                      </a:r>
                      <a:r>
                        <a:rPr lang="en-US" sz="1600" b="1" dirty="0" smtClean="0">
                          <a:solidFill>
                            <a:schemeClr val="accent1">
                              <a:lumMod val="75000"/>
                            </a:schemeClr>
                          </a:solidFill>
                          <a:effectLst/>
                        </a:rPr>
                        <a:t>Lacap</a:t>
                      </a:r>
                    </a:p>
                    <a:p>
                      <a:pPr marL="0" marR="0" lvl="0" indent="0" algn="ctr" defTabSz="457200" rtl="0" eaLnBrk="1" fontAlgn="auto" latinLnBrk="0" hangingPunct="1">
                        <a:lnSpc>
                          <a:spcPct val="107000"/>
                        </a:lnSpc>
                        <a:spcBef>
                          <a:spcPts val="0"/>
                        </a:spcBef>
                        <a:spcAft>
                          <a:spcPts val="0"/>
                        </a:spcAft>
                        <a:buClrTx/>
                        <a:buSzTx/>
                        <a:buFontTx/>
                        <a:buNone/>
                        <a:tabLst/>
                        <a:defRPr/>
                      </a:pPr>
                      <a:r>
                        <a:rPr lang="en-US" sz="1600" b="1" dirty="0" smtClean="0">
                          <a:solidFill>
                            <a:schemeClr val="accent1">
                              <a:lumMod val="75000"/>
                            </a:schemeClr>
                          </a:solidFill>
                          <a:effectLst/>
                        </a:rPr>
                        <a:t>Greg Spengler</a:t>
                      </a:r>
                    </a:p>
                  </a:txBody>
                  <a:tcPr marL="63613" marR="63613" marT="0" marB="0"/>
                </a:tc>
                <a:extLst>
                  <a:ext uri="{0D108BD9-81ED-4DB2-BD59-A6C34878D82A}">
                    <a16:rowId xmlns:a16="http://schemas.microsoft.com/office/drawing/2014/main" val="3489128678"/>
                  </a:ext>
                </a:extLst>
              </a:tr>
              <a:tr h="744528">
                <a:tc>
                  <a:txBody>
                    <a:bodyPr/>
                    <a:lstStyle/>
                    <a:p>
                      <a:pPr marL="0" marR="0" algn="l">
                        <a:lnSpc>
                          <a:spcPct val="107000"/>
                        </a:lnSpc>
                        <a:spcBef>
                          <a:spcPts val="0"/>
                        </a:spcBef>
                        <a:spcAft>
                          <a:spcPts val="0"/>
                        </a:spcAft>
                      </a:pPr>
                      <a:r>
                        <a:rPr lang="en-US" sz="1800" b="0" dirty="0">
                          <a:effectLst/>
                        </a:rPr>
                        <a:t>Cultural Competency</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3613" marR="63613" marT="0" marB="0"/>
                </a:tc>
                <a:tc>
                  <a:txBody>
                    <a:bodyPr/>
                    <a:lstStyle/>
                    <a:p>
                      <a:pPr marL="0" marR="0" algn="ctr">
                        <a:lnSpc>
                          <a:spcPct val="107000"/>
                        </a:lnSpc>
                        <a:spcBef>
                          <a:spcPts val="0"/>
                        </a:spcBef>
                        <a:spcAft>
                          <a:spcPts val="0"/>
                        </a:spcAft>
                      </a:pPr>
                      <a:r>
                        <a:rPr lang="en-US" sz="1600" b="1" dirty="0" smtClean="0">
                          <a:solidFill>
                            <a:schemeClr val="accent1">
                              <a:lumMod val="75000"/>
                            </a:schemeClr>
                          </a:solidFill>
                          <a:effectLst/>
                        </a:rPr>
                        <a:t>Lynn </a:t>
                      </a:r>
                      <a:r>
                        <a:rPr lang="en-US" sz="1600" b="1" dirty="0">
                          <a:solidFill>
                            <a:schemeClr val="accent1">
                              <a:lumMod val="75000"/>
                            </a:schemeClr>
                          </a:solidFill>
                          <a:effectLst/>
                        </a:rPr>
                        <a:t>Chen</a:t>
                      </a:r>
                    </a:p>
                    <a:p>
                      <a:pPr marL="0" marR="0" algn="ctr">
                        <a:lnSpc>
                          <a:spcPct val="107000"/>
                        </a:lnSpc>
                        <a:spcBef>
                          <a:spcPts val="0"/>
                        </a:spcBef>
                        <a:spcAft>
                          <a:spcPts val="0"/>
                        </a:spcAft>
                      </a:pPr>
                      <a:r>
                        <a:rPr lang="en-US" sz="1600" b="1" dirty="0">
                          <a:solidFill>
                            <a:schemeClr val="accent1">
                              <a:lumMod val="75000"/>
                            </a:schemeClr>
                          </a:solidFill>
                          <a:effectLst/>
                        </a:rPr>
                        <a:t>Amanda </a:t>
                      </a:r>
                      <a:r>
                        <a:rPr lang="en-US" sz="1600" b="1" dirty="0" smtClean="0">
                          <a:solidFill>
                            <a:schemeClr val="accent1">
                              <a:lumMod val="75000"/>
                            </a:schemeClr>
                          </a:solidFill>
                          <a:effectLst/>
                        </a:rPr>
                        <a:t>Lehning</a:t>
                      </a:r>
                    </a:p>
                    <a:p>
                      <a:pPr marL="0" marR="0" lvl="0" indent="0" algn="ctr" defTabSz="457200" rtl="0" eaLnBrk="1" fontAlgn="auto" latinLnBrk="0" hangingPunct="1">
                        <a:lnSpc>
                          <a:spcPct val="107000"/>
                        </a:lnSpc>
                        <a:spcBef>
                          <a:spcPts val="0"/>
                        </a:spcBef>
                        <a:spcAft>
                          <a:spcPts val="0"/>
                        </a:spcAft>
                        <a:buClrTx/>
                        <a:buSzTx/>
                        <a:buFontTx/>
                        <a:buNone/>
                        <a:tabLst/>
                        <a:defRPr/>
                      </a:pPr>
                      <a:r>
                        <a:rPr lang="en-US" sz="1600" b="1" dirty="0" smtClean="0">
                          <a:solidFill>
                            <a:schemeClr val="accent1">
                              <a:lumMod val="75000"/>
                            </a:schemeClr>
                          </a:solidFill>
                          <a:effectLst/>
                        </a:rPr>
                        <a:t>Diane St. George</a:t>
                      </a:r>
                    </a:p>
                  </a:txBody>
                  <a:tcPr marL="63613" marR="63613" marT="0" marB="0"/>
                </a:tc>
                <a:extLst>
                  <a:ext uri="{0D108BD9-81ED-4DB2-BD59-A6C34878D82A}">
                    <a16:rowId xmlns:a16="http://schemas.microsoft.com/office/drawing/2014/main" val="418800589"/>
                  </a:ext>
                </a:extLst>
              </a:tr>
              <a:tr h="744528">
                <a:tc>
                  <a:txBody>
                    <a:bodyPr/>
                    <a:lstStyle/>
                    <a:p>
                      <a:pPr marL="0" marR="0" algn="l">
                        <a:lnSpc>
                          <a:spcPct val="107000"/>
                        </a:lnSpc>
                        <a:spcBef>
                          <a:spcPts val="0"/>
                        </a:spcBef>
                        <a:spcAft>
                          <a:spcPts val="0"/>
                        </a:spcAft>
                      </a:pPr>
                      <a:r>
                        <a:rPr lang="en-US" sz="1800" b="0" dirty="0">
                          <a:effectLst/>
                        </a:rPr>
                        <a:t>Ethics &amp; Integrity</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3613" marR="63613" marT="0" marB="0"/>
                </a:tc>
                <a:tc>
                  <a:txBody>
                    <a:bodyPr/>
                    <a:lstStyle/>
                    <a:p>
                      <a:pPr marL="0" marR="0" algn="ctr">
                        <a:lnSpc>
                          <a:spcPct val="107000"/>
                        </a:lnSpc>
                        <a:spcBef>
                          <a:spcPts val="0"/>
                        </a:spcBef>
                        <a:spcAft>
                          <a:spcPts val="0"/>
                        </a:spcAft>
                      </a:pPr>
                      <a:r>
                        <a:rPr lang="en-US" sz="1600" b="1" dirty="0" smtClean="0">
                          <a:solidFill>
                            <a:schemeClr val="accent1">
                              <a:lumMod val="75000"/>
                            </a:schemeClr>
                          </a:solidFill>
                          <a:effectLst/>
                        </a:rPr>
                        <a:t>Lisa Lebovitz</a:t>
                      </a:r>
                    </a:p>
                    <a:p>
                      <a:pPr marL="0" marR="0" lvl="0" indent="0" algn="ctr" defTabSz="457200" rtl="0" eaLnBrk="1" fontAlgn="auto" latinLnBrk="0" hangingPunct="1">
                        <a:lnSpc>
                          <a:spcPct val="107000"/>
                        </a:lnSpc>
                        <a:spcBef>
                          <a:spcPts val="0"/>
                        </a:spcBef>
                        <a:spcAft>
                          <a:spcPts val="0"/>
                        </a:spcAft>
                        <a:buClrTx/>
                        <a:buSzTx/>
                        <a:buFontTx/>
                        <a:buNone/>
                        <a:tabLst/>
                        <a:defRPr/>
                      </a:pPr>
                      <a:r>
                        <a:rPr lang="en-US" sz="1600" b="1" dirty="0" smtClean="0">
                          <a:solidFill>
                            <a:schemeClr val="accent1">
                              <a:lumMod val="75000"/>
                            </a:schemeClr>
                          </a:solidFill>
                          <a:effectLst/>
                        </a:rPr>
                        <a:t>Mark Macek</a:t>
                      </a:r>
                    </a:p>
                    <a:p>
                      <a:pPr marL="0" marR="0" algn="ctr">
                        <a:lnSpc>
                          <a:spcPct val="107000"/>
                        </a:lnSpc>
                        <a:spcBef>
                          <a:spcPts val="0"/>
                        </a:spcBef>
                        <a:spcAft>
                          <a:spcPts val="0"/>
                        </a:spcAft>
                      </a:pPr>
                      <a:r>
                        <a:rPr lang="en-US" sz="1600" b="1" dirty="0" smtClean="0">
                          <a:solidFill>
                            <a:schemeClr val="accent1">
                              <a:lumMod val="75000"/>
                            </a:schemeClr>
                          </a:solidFill>
                          <a:effectLst/>
                        </a:rPr>
                        <a:t>Tricia </a:t>
                      </a:r>
                      <a:r>
                        <a:rPr lang="en-US" sz="1600" b="1" dirty="0">
                          <a:solidFill>
                            <a:schemeClr val="accent1">
                              <a:lumMod val="75000"/>
                            </a:schemeClr>
                          </a:solidFill>
                          <a:effectLst/>
                        </a:rPr>
                        <a:t>O’Neill</a:t>
                      </a:r>
                      <a:endParaRPr lang="en-US" sz="16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3613" marR="63613" marT="0" marB="0"/>
                </a:tc>
                <a:extLst>
                  <a:ext uri="{0D108BD9-81ED-4DB2-BD59-A6C34878D82A}">
                    <a16:rowId xmlns:a16="http://schemas.microsoft.com/office/drawing/2014/main" val="3252244172"/>
                  </a:ext>
                </a:extLst>
              </a:tr>
              <a:tr h="786058">
                <a:tc>
                  <a:txBody>
                    <a:bodyPr/>
                    <a:lstStyle/>
                    <a:p>
                      <a:pPr marL="0" marR="0" algn="l">
                        <a:lnSpc>
                          <a:spcPct val="107000"/>
                        </a:lnSpc>
                        <a:spcBef>
                          <a:spcPts val="0"/>
                        </a:spcBef>
                        <a:spcAft>
                          <a:spcPts val="0"/>
                        </a:spcAft>
                      </a:pPr>
                      <a:r>
                        <a:rPr lang="en-US" sz="1800" b="0" dirty="0">
                          <a:effectLst/>
                        </a:rPr>
                        <a:t>Global Engagement &amp; Learning</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3613" marR="63613" marT="0" marB="0"/>
                </a:tc>
                <a:tc>
                  <a:txBody>
                    <a:bodyPr/>
                    <a:lstStyle/>
                    <a:p>
                      <a:pPr marL="0" marR="0" lvl="0" indent="0" algn="ctr" defTabSz="457200" rtl="0" eaLnBrk="1" fontAlgn="auto" latinLnBrk="0" hangingPunct="1">
                        <a:lnSpc>
                          <a:spcPct val="107000"/>
                        </a:lnSpc>
                        <a:spcBef>
                          <a:spcPts val="0"/>
                        </a:spcBef>
                        <a:spcAft>
                          <a:spcPts val="0"/>
                        </a:spcAft>
                        <a:buClrTx/>
                        <a:buSzTx/>
                        <a:buFontTx/>
                        <a:buNone/>
                        <a:tabLst/>
                        <a:defRPr/>
                      </a:pPr>
                      <a:r>
                        <a:rPr lang="en-US" sz="1600" b="1" dirty="0" smtClean="0">
                          <a:solidFill>
                            <a:schemeClr val="accent1">
                              <a:lumMod val="75000"/>
                            </a:schemeClr>
                          </a:solidFill>
                          <a:effectLst/>
                        </a:rPr>
                        <a:t>Shannan Dixon</a:t>
                      </a:r>
                    </a:p>
                    <a:p>
                      <a:pPr marL="0" marR="0" algn="ctr">
                        <a:lnSpc>
                          <a:spcPct val="107000"/>
                        </a:lnSpc>
                        <a:spcBef>
                          <a:spcPts val="0"/>
                        </a:spcBef>
                        <a:spcAft>
                          <a:spcPts val="0"/>
                        </a:spcAft>
                      </a:pPr>
                      <a:r>
                        <a:rPr lang="en-US" sz="1600" b="1" dirty="0" smtClean="0">
                          <a:solidFill>
                            <a:schemeClr val="accent1">
                              <a:lumMod val="75000"/>
                            </a:schemeClr>
                          </a:solidFill>
                          <a:effectLst/>
                        </a:rPr>
                        <a:t>Cara </a:t>
                      </a:r>
                      <a:r>
                        <a:rPr lang="en-US" sz="1600" b="1" dirty="0">
                          <a:solidFill>
                            <a:schemeClr val="accent1">
                              <a:lumMod val="75000"/>
                            </a:schemeClr>
                          </a:solidFill>
                          <a:effectLst/>
                        </a:rPr>
                        <a:t>Felter</a:t>
                      </a:r>
                    </a:p>
                    <a:p>
                      <a:pPr marL="0" marR="0" algn="ctr">
                        <a:lnSpc>
                          <a:spcPct val="107000"/>
                        </a:lnSpc>
                        <a:spcBef>
                          <a:spcPts val="0"/>
                        </a:spcBef>
                        <a:spcAft>
                          <a:spcPts val="0"/>
                        </a:spcAft>
                      </a:pPr>
                      <a:r>
                        <a:rPr lang="en-US" sz="1600" b="1" dirty="0">
                          <a:solidFill>
                            <a:schemeClr val="accent1">
                              <a:lumMod val="75000"/>
                            </a:schemeClr>
                          </a:solidFill>
                          <a:effectLst/>
                        </a:rPr>
                        <a:t>Erin </a:t>
                      </a:r>
                      <a:r>
                        <a:rPr lang="en-US" sz="1600" b="1" dirty="0" smtClean="0">
                          <a:solidFill>
                            <a:schemeClr val="accent1">
                              <a:lumMod val="75000"/>
                            </a:schemeClr>
                          </a:solidFill>
                          <a:effectLst/>
                        </a:rPr>
                        <a:t>Golembewski</a:t>
                      </a:r>
                      <a:endParaRPr lang="en-US" sz="1600" b="1" dirty="0">
                        <a:solidFill>
                          <a:schemeClr val="accent1">
                            <a:lumMod val="75000"/>
                          </a:schemeClr>
                        </a:solidFill>
                        <a:effectLst/>
                      </a:endParaRPr>
                    </a:p>
                  </a:txBody>
                  <a:tcPr marL="63613" marR="63613" marT="0" marB="0"/>
                </a:tc>
                <a:extLst>
                  <a:ext uri="{0D108BD9-81ED-4DB2-BD59-A6C34878D82A}">
                    <a16:rowId xmlns:a16="http://schemas.microsoft.com/office/drawing/2014/main" val="2497820259"/>
                  </a:ext>
                </a:extLst>
              </a:tr>
              <a:tr h="744528">
                <a:tc>
                  <a:txBody>
                    <a:bodyPr/>
                    <a:lstStyle/>
                    <a:p>
                      <a:pPr marL="0" marR="0" algn="l">
                        <a:lnSpc>
                          <a:spcPct val="107000"/>
                        </a:lnSpc>
                        <a:spcBef>
                          <a:spcPts val="0"/>
                        </a:spcBef>
                        <a:spcAft>
                          <a:spcPts val="0"/>
                        </a:spcAft>
                      </a:pPr>
                      <a:r>
                        <a:rPr lang="en-US" sz="1800" b="0" dirty="0">
                          <a:effectLst/>
                        </a:rPr>
                        <a:t>IPE</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3613" marR="63613" marT="0" marB="0"/>
                </a:tc>
                <a:tc>
                  <a:txBody>
                    <a:bodyPr/>
                    <a:lstStyle/>
                    <a:p>
                      <a:pPr marL="0" marR="0" algn="ctr">
                        <a:lnSpc>
                          <a:spcPct val="107000"/>
                        </a:lnSpc>
                        <a:spcBef>
                          <a:spcPts val="0"/>
                        </a:spcBef>
                        <a:spcAft>
                          <a:spcPts val="0"/>
                        </a:spcAft>
                      </a:pPr>
                      <a:r>
                        <a:rPr lang="en-US" sz="1600" b="1" dirty="0" err="1" smtClean="0">
                          <a:solidFill>
                            <a:schemeClr val="accent1">
                              <a:lumMod val="75000"/>
                            </a:schemeClr>
                          </a:solidFill>
                          <a:effectLst/>
                        </a:rPr>
                        <a:t>Bim</a:t>
                      </a:r>
                      <a:r>
                        <a:rPr lang="en-US" sz="1600" b="1" dirty="0" smtClean="0">
                          <a:solidFill>
                            <a:schemeClr val="accent1">
                              <a:lumMod val="75000"/>
                            </a:schemeClr>
                          </a:solidFill>
                          <a:effectLst/>
                        </a:rPr>
                        <a:t> </a:t>
                      </a:r>
                      <a:r>
                        <a:rPr lang="en-US" sz="1600" b="1" dirty="0">
                          <a:solidFill>
                            <a:schemeClr val="accent1">
                              <a:lumMod val="75000"/>
                            </a:schemeClr>
                          </a:solidFill>
                          <a:effectLst/>
                        </a:rPr>
                        <a:t>Akintade</a:t>
                      </a:r>
                    </a:p>
                    <a:p>
                      <a:pPr marL="0" marR="0" lvl="0" indent="0" algn="ctr" defTabSz="457200" rtl="0" eaLnBrk="1" fontAlgn="auto" latinLnBrk="0" hangingPunct="1">
                        <a:lnSpc>
                          <a:spcPct val="107000"/>
                        </a:lnSpc>
                        <a:spcBef>
                          <a:spcPts val="0"/>
                        </a:spcBef>
                        <a:spcAft>
                          <a:spcPts val="0"/>
                        </a:spcAft>
                        <a:buClrTx/>
                        <a:buSzTx/>
                        <a:buFontTx/>
                        <a:buNone/>
                        <a:tabLst/>
                        <a:defRPr/>
                      </a:pPr>
                      <a:r>
                        <a:rPr lang="en-US" sz="1600" b="1" dirty="0">
                          <a:solidFill>
                            <a:schemeClr val="accent1">
                              <a:lumMod val="75000"/>
                            </a:schemeClr>
                          </a:solidFill>
                          <a:effectLst/>
                        </a:rPr>
                        <a:t>Lorraine </a:t>
                      </a:r>
                      <a:r>
                        <a:rPr lang="en-US" sz="1600" b="1" dirty="0" smtClean="0">
                          <a:solidFill>
                            <a:schemeClr val="accent1">
                              <a:lumMod val="75000"/>
                            </a:schemeClr>
                          </a:solidFill>
                          <a:effectLst/>
                        </a:rPr>
                        <a:t>Doucette</a:t>
                      </a:r>
                    </a:p>
                    <a:p>
                      <a:pPr marL="0" marR="0" lvl="0" indent="0" algn="ctr" defTabSz="457200" rtl="0" eaLnBrk="1" fontAlgn="auto" latinLnBrk="0" hangingPunct="1">
                        <a:lnSpc>
                          <a:spcPct val="107000"/>
                        </a:lnSpc>
                        <a:spcBef>
                          <a:spcPts val="0"/>
                        </a:spcBef>
                        <a:spcAft>
                          <a:spcPts val="0"/>
                        </a:spcAft>
                        <a:buClrTx/>
                        <a:buSzTx/>
                        <a:buFontTx/>
                        <a:buNone/>
                        <a:tabLst/>
                        <a:defRPr/>
                      </a:pPr>
                      <a:r>
                        <a:rPr lang="en-US" sz="1600" b="1" dirty="0" smtClean="0">
                          <a:solidFill>
                            <a:schemeClr val="accent1">
                              <a:lumMod val="75000"/>
                            </a:schemeClr>
                          </a:solidFill>
                          <a:effectLst/>
                        </a:rPr>
                        <a:t>Crystal Edwards</a:t>
                      </a:r>
                    </a:p>
                  </a:txBody>
                  <a:tcPr marL="63613" marR="63613" marT="0" marB="0"/>
                </a:tc>
                <a:extLst>
                  <a:ext uri="{0D108BD9-81ED-4DB2-BD59-A6C34878D82A}">
                    <a16:rowId xmlns:a16="http://schemas.microsoft.com/office/drawing/2014/main" val="333217507"/>
                  </a:ext>
                </a:extLst>
              </a:tr>
              <a:tr h="744528">
                <a:tc>
                  <a:txBody>
                    <a:bodyPr/>
                    <a:lstStyle/>
                    <a:p>
                      <a:pPr marL="0" marR="0" algn="l">
                        <a:lnSpc>
                          <a:spcPct val="107000"/>
                        </a:lnSpc>
                        <a:spcBef>
                          <a:spcPts val="0"/>
                        </a:spcBef>
                        <a:spcAft>
                          <a:spcPts val="0"/>
                        </a:spcAft>
                      </a:pPr>
                      <a:r>
                        <a:rPr lang="en-US" sz="1800" b="0" dirty="0">
                          <a:effectLst/>
                        </a:rPr>
                        <a:t>Leadership</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3613" marR="63613" marT="0" marB="0"/>
                </a:tc>
                <a:tc>
                  <a:txBody>
                    <a:bodyPr/>
                    <a:lstStyle/>
                    <a:p>
                      <a:pPr marL="0" marR="0" lvl="0" indent="0" algn="ctr" defTabSz="457200" rtl="0" eaLnBrk="1" fontAlgn="auto" latinLnBrk="0" hangingPunct="1">
                        <a:lnSpc>
                          <a:spcPct val="107000"/>
                        </a:lnSpc>
                        <a:spcBef>
                          <a:spcPts val="0"/>
                        </a:spcBef>
                        <a:spcAft>
                          <a:spcPts val="0"/>
                        </a:spcAft>
                        <a:buClrTx/>
                        <a:buSzTx/>
                        <a:buFontTx/>
                        <a:buNone/>
                        <a:tabLst/>
                        <a:defRPr/>
                      </a:pPr>
                      <a:r>
                        <a:rPr lang="en-US" sz="1600" b="1" dirty="0" err="1" smtClean="0">
                          <a:solidFill>
                            <a:schemeClr val="accent1">
                              <a:lumMod val="75000"/>
                            </a:schemeClr>
                          </a:solidFill>
                          <a:effectLst/>
                        </a:rPr>
                        <a:t>Flav</a:t>
                      </a:r>
                      <a:r>
                        <a:rPr lang="en-US" sz="1600" b="1" dirty="0" smtClean="0">
                          <a:solidFill>
                            <a:schemeClr val="accent1">
                              <a:lumMod val="75000"/>
                            </a:schemeClr>
                          </a:solidFill>
                          <a:effectLst/>
                        </a:rPr>
                        <a:t> Lilly</a:t>
                      </a:r>
                      <a:endParaRPr lang="en-US" sz="1600" b="1" dirty="0" smtClean="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600" b="1" dirty="0" smtClean="0">
                          <a:solidFill>
                            <a:schemeClr val="accent1">
                              <a:lumMod val="75000"/>
                            </a:schemeClr>
                          </a:solidFill>
                          <a:effectLst/>
                        </a:rPr>
                        <a:t>Joseph </a:t>
                      </a:r>
                      <a:r>
                        <a:rPr lang="en-US" sz="1600" b="1" dirty="0">
                          <a:solidFill>
                            <a:schemeClr val="accent1">
                              <a:lumMod val="75000"/>
                            </a:schemeClr>
                          </a:solidFill>
                          <a:effectLst/>
                        </a:rPr>
                        <a:t>Martinez</a:t>
                      </a:r>
                    </a:p>
                    <a:p>
                      <a:pPr marL="0" marR="0" algn="ctr">
                        <a:lnSpc>
                          <a:spcPct val="107000"/>
                        </a:lnSpc>
                        <a:spcBef>
                          <a:spcPts val="0"/>
                        </a:spcBef>
                        <a:spcAft>
                          <a:spcPts val="0"/>
                        </a:spcAft>
                      </a:pPr>
                      <a:r>
                        <a:rPr lang="en-US" sz="1600" b="1" dirty="0">
                          <a:solidFill>
                            <a:schemeClr val="accent1">
                              <a:lumMod val="75000"/>
                            </a:schemeClr>
                          </a:solidFill>
                          <a:effectLst/>
                        </a:rPr>
                        <a:t>Courtney </a:t>
                      </a:r>
                      <a:r>
                        <a:rPr lang="en-US" sz="1600" b="1" dirty="0" smtClean="0">
                          <a:solidFill>
                            <a:schemeClr val="accent1">
                              <a:lumMod val="75000"/>
                            </a:schemeClr>
                          </a:solidFill>
                          <a:effectLst/>
                        </a:rPr>
                        <a:t>Resnick</a:t>
                      </a:r>
                      <a:endParaRPr lang="en-US" sz="1600" b="1" dirty="0">
                        <a:solidFill>
                          <a:schemeClr val="accent1">
                            <a:lumMod val="75000"/>
                          </a:schemeClr>
                        </a:solidFill>
                        <a:effectLst/>
                      </a:endParaRPr>
                    </a:p>
                  </a:txBody>
                  <a:tcPr marL="63613" marR="63613" marT="0" marB="0"/>
                </a:tc>
                <a:extLst>
                  <a:ext uri="{0D108BD9-81ED-4DB2-BD59-A6C34878D82A}">
                    <a16:rowId xmlns:a16="http://schemas.microsoft.com/office/drawing/2014/main" val="982536428"/>
                  </a:ext>
                </a:extLst>
              </a:tr>
            </a:tbl>
          </a:graphicData>
        </a:graphic>
      </p:graphicFrame>
      <p:sp>
        <p:nvSpPr>
          <p:cNvPr id="4" name="Slide Number Placeholder 3"/>
          <p:cNvSpPr>
            <a:spLocks noGrp="1"/>
          </p:cNvSpPr>
          <p:nvPr>
            <p:ph type="sldNum" sz="quarter" idx="12"/>
          </p:nvPr>
        </p:nvSpPr>
        <p:spPr/>
        <p:txBody>
          <a:bodyPr/>
          <a:lstStyle/>
          <a:p>
            <a:fld id="{AA643096-AA42-4AC9-B6E7-2EBEAF28CCE0}" type="slidenum">
              <a:rPr lang="en-US" smtClean="0"/>
              <a:pPr/>
              <a:t>10</a:t>
            </a:fld>
            <a:endParaRPr lang="en-US" dirty="0"/>
          </a:p>
        </p:txBody>
      </p:sp>
    </p:spTree>
    <p:extLst>
      <p:ext uri="{BB962C8B-B14F-4D97-AF65-F5344CB8AC3E}">
        <p14:creationId xmlns:p14="http://schemas.microsoft.com/office/powerpoint/2010/main" val="4514826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286" y="525009"/>
            <a:ext cx="8229600" cy="1143000"/>
          </a:xfrm>
        </p:spPr>
        <p:txBody>
          <a:bodyPr/>
          <a:lstStyle/>
          <a:p>
            <a:r>
              <a:rPr lang="en-US" dirty="0" smtClean="0"/>
              <a:t>Proposed Process for Development</a:t>
            </a:r>
            <a:endParaRPr lang="en-US" dirty="0"/>
          </a:p>
        </p:txBody>
      </p:sp>
      <p:sp>
        <p:nvSpPr>
          <p:cNvPr id="3" name="Content Placeholder 2"/>
          <p:cNvSpPr>
            <a:spLocks noGrp="1"/>
          </p:cNvSpPr>
          <p:nvPr>
            <p:ph idx="1"/>
          </p:nvPr>
        </p:nvSpPr>
        <p:spPr>
          <a:xfrm>
            <a:off x="457200" y="1643743"/>
            <a:ext cx="8229600" cy="4525963"/>
          </a:xfrm>
        </p:spPr>
        <p:txBody>
          <a:bodyPr>
            <a:normAutofit fontScale="92500"/>
          </a:bodyPr>
          <a:lstStyle/>
          <a:p>
            <a:r>
              <a:rPr lang="en-US" sz="3500" dirty="0" smtClean="0"/>
              <a:t>Establish Working Group (~10 members)</a:t>
            </a:r>
          </a:p>
          <a:p>
            <a:pPr lvl="1"/>
            <a:r>
              <a:rPr lang="en-US" sz="3000" dirty="0" smtClean="0"/>
              <a:t>BPAG members and select individuals from each school</a:t>
            </a:r>
            <a:r>
              <a:rPr lang="en-US" sz="3000" dirty="0"/>
              <a:t> </a:t>
            </a:r>
            <a:r>
              <a:rPr lang="en-US" sz="3000" dirty="0" smtClean="0"/>
              <a:t>and or campus unit (e.g., SME, note taker, presenter, outreach person, teaching faculty)</a:t>
            </a:r>
          </a:p>
          <a:p>
            <a:pPr lvl="2"/>
            <a:r>
              <a:rPr lang="en-US" sz="2600" dirty="0" smtClean="0"/>
              <a:t>Review Association of American Colleges &amp; Universities rubrics and select literature</a:t>
            </a:r>
          </a:p>
          <a:p>
            <a:pPr lvl="2"/>
            <a:r>
              <a:rPr lang="en-US" sz="2600" dirty="0" smtClean="0"/>
              <a:t>Propose ILO language</a:t>
            </a:r>
          </a:p>
          <a:p>
            <a:pPr lvl="2"/>
            <a:r>
              <a:rPr lang="en-US" sz="2600" dirty="0"/>
              <a:t>Recommends anticipated outcomes</a:t>
            </a:r>
          </a:p>
          <a:p>
            <a:pPr lvl="2"/>
            <a:r>
              <a:rPr lang="en-US" sz="2600" dirty="0"/>
              <a:t>Suggests assessment </a:t>
            </a:r>
            <a:r>
              <a:rPr lang="en-US" sz="2600" dirty="0" smtClean="0"/>
              <a:t>measures of student learning (direct and indirect)</a:t>
            </a:r>
          </a:p>
          <a:p>
            <a:pPr lvl="2"/>
            <a:endParaRPr lang="en-US" sz="2600" dirty="0"/>
          </a:p>
          <a:p>
            <a:pPr marL="914400" lvl="2" indent="0">
              <a:buNone/>
            </a:pPr>
            <a:endParaRPr lang="en-US" dirty="0"/>
          </a:p>
        </p:txBody>
      </p:sp>
      <p:sp>
        <p:nvSpPr>
          <p:cNvPr id="4" name="Slide Number Placeholder 3"/>
          <p:cNvSpPr>
            <a:spLocks noGrp="1"/>
          </p:cNvSpPr>
          <p:nvPr>
            <p:ph type="sldNum" sz="quarter" idx="12"/>
          </p:nvPr>
        </p:nvSpPr>
        <p:spPr/>
        <p:txBody>
          <a:bodyPr/>
          <a:lstStyle/>
          <a:p>
            <a:fld id="{AA643096-AA42-4AC9-B6E7-2EBEAF28CCE0}" type="slidenum">
              <a:rPr lang="en-US" smtClean="0"/>
              <a:pPr/>
              <a:t>11</a:t>
            </a:fld>
            <a:endParaRPr lang="en-US" dirty="0"/>
          </a:p>
        </p:txBody>
      </p:sp>
    </p:spTree>
    <p:extLst>
      <p:ext uri="{BB962C8B-B14F-4D97-AF65-F5344CB8AC3E}">
        <p14:creationId xmlns:p14="http://schemas.microsoft.com/office/powerpoint/2010/main" val="9467649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ILO Format</a:t>
            </a:r>
            <a:endParaRPr lang="en-US" dirty="0"/>
          </a:p>
        </p:txBody>
      </p:sp>
      <p:sp>
        <p:nvSpPr>
          <p:cNvPr id="3" name="Content Placeholder 2"/>
          <p:cNvSpPr>
            <a:spLocks noGrp="1"/>
          </p:cNvSpPr>
          <p:nvPr>
            <p:ph idx="1"/>
          </p:nvPr>
        </p:nvSpPr>
        <p:spPr>
          <a:xfrm>
            <a:off x="457200" y="1632857"/>
            <a:ext cx="8229600" cy="4525963"/>
          </a:xfrm>
        </p:spPr>
        <p:txBody>
          <a:bodyPr>
            <a:normAutofit lnSpcReduction="10000"/>
          </a:bodyPr>
          <a:lstStyle/>
          <a:p>
            <a:r>
              <a:rPr lang="en-US" dirty="0" smtClean="0"/>
              <a:t>Define the ILO focus area and terms</a:t>
            </a:r>
          </a:p>
          <a:p>
            <a:pPr marL="0" indent="0">
              <a:buNone/>
            </a:pPr>
            <a:r>
              <a:rPr lang="en-US" sz="2800" i="1" u="sng" dirty="0" smtClean="0">
                <a:solidFill>
                  <a:schemeClr val="accent1">
                    <a:lumMod val="75000"/>
                  </a:schemeClr>
                </a:solidFill>
              </a:rPr>
              <a:t>Ethics and Integrity</a:t>
            </a:r>
          </a:p>
          <a:p>
            <a:pPr lvl="1"/>
            <a:r>
              <a:rPr lang="en-US" dirty="0" smtClean="0"/>
              <a:t>Example: </a:t>
            </a:r>
            <a:r>
              <a:rPr lang="en-US" sz="2000" dirty="0" smtClean="0"/>
              <a:t>“</a:t>
            </a:r>
            <a:r>
              <a:rPr lang="en-US" sz="2000" dirty="0"/>
              <a:t>Ethical reasoning is reasoning about right and wrong human conduct. It requires students to be able to assess their own ethical values and the social context of problems, recognize ethical issues in a variety of settings, think about how different ethical perspectives might be applied to ethical dilemmas and consider the ramifications of alternative actions Students’ ethical self-identify evolves as they practice ethical decision making skills and learn how to describe and </a:t>
            </a:r>
            <a:r>
              <a:rPr lang="en-US" sz="2000" dirty="0" smtClean="0"/>
              <a:t>analyze </a:t>
            </a:r>
            <a:r>
              <a:rPr lang="en-US" sz="2000" dirty="0"/>
              <a:t>positions on ethical issues.” </a:t>
            </a:r>
            <a:endParaRPr lang="en-US" sz="2000" dirty="0" smtClean="0"/>
          </a:p>
          <a:p>
            <a:pPr lvl="2"/>
            <a:r>
              <a:rPr lang="en-US" dirty="0"/>
              <a:t>Association of American Colleges &amp; Universities (AAC&amp;U).</a:t>
            </a:r>
          </a:p>
          <a:p>
            <a:pPr marL="914400" lvl="2" indent="0">
              <a:buNone/>
            </a:pPr>
            <a:endParaRPr lang="en-US" sz="1600" dirty="0"/>
          </a:p>
        </p:txBody>
      </p:sp>
      <p:sp>
        <p:nvSpPr>
          <p:cNvPr id="4" name="Slide Number Placeholder 3"/>
          <p:cNvSpPr>
            <a:spLocks noGrp="1"/>
          </p:cNvSpPr>
          <p:nvPr>
            <p:ph type="sldNum" sz="quarter" idx="12"/>
          </p:nvPr>
        </p:nvSpPr>
        <p:spPr/>
        <p:txBody>
          <a:bodyPr/>
          <a:lstStyle/>
          <a:p>
            <a:fld id="{AA643096-AA42-4AC9-B6E7-2EBEAF28CCE0}" type="slidenum">
              <a:rPr lang="en-US" smtClean="0"/>
              <a:pPr/>
              <a:t>12</a:t>
            </a:fld>
            <a:endParaRPr lang="en-US" dirty="0"/>
          </a:p>
        </p:txBody>
      </p:sp>
    </p:spTree>
    <p:extLst>
      <p:ext uri="{BB962C8B-B14F-4D97-AF65-F5344CB8AC3E}">
        <p14:creationId xmlns:p14="http://schemas.microsoft.com/office/powerpoint/2010/main" val="10139024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ILO Format Cont’d</a:t>
            </a:r>
            <a:endParaRPr lang="en-US" dirty="0"/>
          </a:p>
        </p:txBody>
      </p:sp>
      <p:sp>
        <p:nvSpPr>
          <p:cNvPr id="3" name="Content Placeholder 2"/>
          <p:cNvSpPr>
            <a:spLocks noGrp="1"/>
          </p:cNvSpPr>
          <p:nvPr>
            <p:ph idx="1"/>
          </p:nvPr>
        </p:nvSpPr>
        <p:spPr/>
        <p:txBody>
          <a:bodyPr>
            <a:normAutofit fontScale="85000" lnSpcReduction="10000"/>
          </a:bodyPr>
          <a:lstStyle/>
          <a:p>
            <a:r>
              <a:rPr lang="en-US" sz="2800" dirty="0" smtClean="0"/>
              <a:t>Broadly state an ILO that can be demonstrated across the three components</a:t>
            </a:r>
          </a:p>
          <a:p>
            <a:pPr lvl="1"/>
            <a:r>
              <a:rPr lang="en-US" sz="2400" dirty="0" smtClean="0"/>
              <a:t>Example: </a:t>
            </a:r>
            <a:r>
              <a:rPr lang="en-US" sz="2400" dirty="0"/>
              <a:t>: </a:t>
            </a:r>
            <a:r>
              <a:rPr lang="en-US" sz="2400" dirty="0" smtClean="0"/>
              <a:t>“</a:t>
            </a:r>
            <a:r>
              <a:rPr lang="en-US" sz="2400" dirty="0"/>
              <a:t>Students will be able to reason ethically in evaluating various perspectives, policies and or practices relevant to one’s field of study.” </a:t>
            </a:r>
            <a:r>
              <a:rPr lang="en-US" sz="1800" dirty="0"/>
              <a:t> </a:t>
            </a:r>
            <a:r>
              <a:rPr lang="en-US" sz="1800" dirty="0" smtClean="0"/>
              <a:t>(</a:t>
            </a:r>
            <a:r>
              <a:rPr lang="en-US" sz="2000" dirty="0" smtClean="0"/>
              <a:t>University of San Diego)</a:t>
            </a:r>
            <a:endParaRPr lang="en-US" sz="2000" dirty="0"/>
          </a:p>
          <a:p>
            <a:pPr lvl="1" fontAlgn="base"/>
            <a:r>
              <a:rPr lang="en-US" dirty="0"/>
              <a:t>Suggest </a:t>
            </a:r>
            <a:r>
              <a:rPr lang="en-US" dirty="0" smtClean="0"/>
              <a:t>3-5 ILO objectives:</a:t>
            </a:r>
            <a:endParaRPr lang="en-US" sz="3200" dirty="0"/>
          </a:p>
          <a:p>
            <a:pPr lvl="2" fontAlgn="base"/>
            <a:r>
              <a:rPr lang="en-US" dirty="0"/>
              <a:t>Example: “Taking seriously the perspectives of others: recognizing and acting on the obligation to inform one’s own judgment; engaging diverse and competing perspectives as a resource for learning, citizenship, and work.” (</a:t>
            </a:r>
            <a:r>
              <a:rPr lang="en-US" dirty="0" smtClean="0"/>
              <a:t>Wong et al, </a:t>
            </a:r>
            <a:r>
              <a:rPr lang="en-US" dirty="0"/>
              <a:t>2016</a:t>
            </a:r>
            <a:r>
              <a:rPr lang="en-US" dirty="0" smtClean="0"/>
              <a:t>)</a:t>
            </a:r>
          </a:p>
          <a:p>
            <a:pPr lvl="2" fontAlgn="base"/>
            <a:r>
              <a:rPr lang="en-US" dirty="0" smtClean="0"/>
              <a:t>Example: “Cultivating </a:t>
            </a:r>
            <a:r>
              <a:rPr lang="en-US" dirty="0"/>
              <a:t>personal and academic integrity: recognizing and acting on a sense of honor, ranging from honesty in relationships to principled engagement with a formal academic honor </a:t>
            </a:r>
            <a:r>
              <a:rPr lang="en-US" dirty="0" smtClean="0"/>
              <a:t>code.” (Wong et al, 2016)</a:t>
            </a:r>
            <a:endParaRPr lang="en-US" sz="2800" dirty="0"/>
          </a:p>
          <a:p>
            <a:endParaRPr lang="en-US" sz="2800" dirty="0"/>
          </a:p>
          <a:p>
            <a:pPr lvl="2"/>
            <a:endParaRPr lang="en-US" sz="1400" dirty="0"/>
          </a:p>
        </p:txBody>
      </p:sp>
      <p:sp>
        <p:nvSpPr>
          <p:cNvPr id="4" name="Slide Number Placeholder 3"/>
          <p:cNvSpPr>
            <a:spLocks noGrp="1"/>
          </p:cNvSpPr>
          <p:nvPr>
            <p:ph type="sldNum" sz="quarter" idx="12"/>
          </p:nvPr>
        </p:nvSpPr>
        <p:spPr/>
        <p:txBody>
          <a:bodyPr/>
          <a:lstStyle/>
          <a:p>
            <a:fld id="{AA643096-AA42-4AC9-B6E7-2EBEAF28CCE0}" type="slidenum">
              <a:rPr lang="en-US" smtClean="0"/>
              <a:pPr/>
              <a:t>13</a:t>
            </a:fld>
            <a:endParaRPr lang="en-US" dirty="0"/>
          </a:p>
        </p:txBody>
      </p:sp>
    </p:spTree>
    <p:extLst>
      <p:ext uri="{BB962C8B-B14F-4D97-AF65-F5344CB8AC3E}">
        <p14:creationId xmlns:p14="http://schemas.microsoft.com/office/powerpoint/2010/main" val="1300677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92352"/>
            <a:ext cx="8229600" cy="1143000"/>
          </a:xfrm>
        </p:spPr>
        <p:txBody>
          <a:bodyPr/>
          <a:lstStyle/>
          <a:p>
            <a:r>
              <a:rPr lang="en-US" dirty="0" smtClean="0"/>
              <a:t>ILO Format </a:t>
            </a:r>
            <a:r>
              <a:rPr lang="en-US" dirty="0"/>
              <a:t>Cont’d</a:t>
            </a:r>
          </a:p>
        </p:txBody>
      </p:sp>
      <p:sp>
        <p:nvSpPr>
          <p:cNvPr id="3" name="Content Placeholder 2"/>
          <p:cNvSpPr>
            <a:spLocks noGrp="1"/>
          </p:cNvSpPr>
          <p:nvPr>
            <p:ph idx="1"/>
          </p:nvPr>
        </p:nvSpPr>
        <p:spPr>
          <a:xfrm>
            <a:off x="457200" y="1678895"/>
            <a:ext cx="8229600" cy="4525963"/>
          </a:xfrm>
        </p:spPr>
        <p:txBody>
          <a:bodyPr>
            <a:normAutofit/>
          </a:bodyPr>
          <a:lstStyle/>
          <a:p>
            <a:pPr fontAlgn="base"/>
            <a:r>
              <a:rPr lang="en-US" dirty="0"/>
              <a:t>Suggest key performance indicators at the institutional level </a:t>
            </a:r>
            <a:endParaRPr lang="en-US" sz="3600" dirty="0"/>
          </a:p>
          <a:p>
            <a:pPr lvl="2" fontAlgn="base"/>
            <a:r>
              <a:rPr lang="en-US" dirty="0"/>
              <a:t>Example: </a:t>
            </a:r>
            <a:endParaRPr lang="en-US" dirty="0" smtClean="0"/>
          </a:p>
          <a:p>
            <a:pPr lvl="3" fontAlgn="base"/>
            <a:r>
              <a:rPr lang="en-US" dirty="0" smtClean="0"/>
              <a:t>Survey </a:t>
            </a:r>
            <a:r>
              <a:rPr lang="en-US" dirty="0"/>
              <a:t>of Student knowledge of ethics and integrity in research – key findings</a:t>
            </a:r>
            <a:r>
              <a:rPr lang="en-US" dirty="0" smtClean="0"/>
              <a:t>.</a:t>
            </a:r>
          </a:p>
          <a:p>
            <a:pPr lvl="1" fontAlgn="base"/>
            <a:r>
              <a:rPr lang="en-US" dirty="0" smtClean="0"/>
              <a:t>IESPA to provide</a:t>
            </a:r>
          </a:p>
          <a:p>
            <a:pPr lvl="2" fontAlgn="base"/>
            <a:r>
              <a:rPr lang="en-US" dirty="0" smtClean="0"/>
              <a:t>AAC&amp;U Rubrics</a:t>
            </a:r>
          </a:p>
          <a:p>
            <a:pPr lvl="2" fontAlgn="base"/>
            <a:r>
              <a:rPr lang="en-US" dirty="0" smtClean="0"/>
              <a:t>Select research and information sources</a:t>
            </a:r>
          </a:p>
          <a:p>
            <a:pPr lvl="2" fontAlgn="base"/>
            <a:r>
              <a:rPr lang="en-US" dirty="0" smtClean="0"/>
              <a:t>Timeline reminders</a:t>
            </a:r>
          </a:p>
          <a:p>
            <a:pPr lvl="2" fontAlgn="base"/>
            <a:r>
              <a:rPr lang="en-US" dirty="0" smtClean="0"/>
              <a:t>Data collection process</a:t>
            </a:r>
          </a:p>
          <a:p>
            <a:pPr marL="914400" lvl="2" indent="0" fontAlgn="base">
              <a:buNone/>
            </a:pPr>
            <a:endParaRPr lang="en-US" dirty="0" smtClean="0"/>
          </a:p>
          <a:p>
            <a:pPr lvl="2" fontAlgn="base"/>
            <a:endParaRPr lang="en-US" dirty="0" smtClean="0"/>
          </a:p>
          <a:p>
            <a:pPr lvl="3" fontAlgn="base"/>
            <a:endParaRPr lang="en-US" dirty="0" smtClean="0"/>
          </a:p>
          <a:p>
            <a:pPr lvl="2" fontAlgn="base"/>
            <a:endParaRPr lang="en-US" dirty="0" smtClean="0"/>
          </a:p>
          <a:p>
            <a:pPr marL="0" indent="0" fontAlgn="base">
              <a:buNone/>
            </a:pPr>
            <a:endParaRPr lang="en-US" sz="3200" dirty="0"/>
          </a:p>
          <a:p>
            <a:endParaRPr lang="en-US" sz="2800" dirty="0"/>
          </a:p>
          <a:p>
            <a:pPr lvl="2"/>
            <a:endParaRPr lang="en-US" sz="1400" dirty="0"/>
          </a:p>
        </p:txBody>
      </p:sp>
      <p:sp>
        <p:nvSpPr>
          <p:cNvPr id="4" name="Slide Number Placeholder 3"/>
          <p:cNvSpPr>
            <a:spLocks noGrp="1"/>
          </p:cNvSpPr>
          <p:nvPr>
            <p:ph type="sldNum" sz="quarter" idx="12"/>
          </p:nvPr>
        </p:nvSpPr>
        <p:spPr/>
        <p:txBody>
          <a:bodyPr/>
          <a:lstStyle/>
          <a:p>
            <a:fld id="{AA643096-AA42-4AC9-B6E7-2EBEAF28CCE0}" type="slidenum">
              <a:rPr lang="en-US" smtClean="0"/>
              <a:pPr/>
              <a:t>14</a:t>
            </a:fld>
            <a:endParaRPr lang="en-US" dirty="0"/>
          </a:p>
        </p:txBody>
      </p:sp>
    </p:spTree>
    <p:extLst>
      <p:ext uri="{BB962C8B-B14F-4D97-AF65-F5344CB8AC3E}">
        <p14:creationId xmlns:p14="http://schemas.microsoft.com/office/powerpoint/2010/main" val="6578916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399" y="557666"/>
            <a:ext cx="8229600" cy="1143000"/>
          </a:xfrm>
        </p:spPr>
        <p:txBody>
          <a:bodyPr>
            <a:normAutofit/>
          </a:bodyPr>
          <a:lstStyle/>
          <a:p>
            <a:r>
              <a:rPr lang="en-US" sz="4000" dirty="0" smtClean="0"/>
              <a:t>ILO Working Group Timeline</a:t>
            </a:r>
            <a:endParaRPr lang="en-US" sz="4000" dirty="0"/>
          </a:p>
        </p:txBody>
      </p:sp>
      <p:sp>
        <p:nvSpPr>
          <p:cNvPr id="5" name="Content Placeholder 4"/>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AA643096-AA42-4AC9-B6E7-2EBEAF28CCE0}" type="slidenum">
              <a:rPr lang="en-US" smtClean="0"/>
              <a:pPr/>
              <a:t>15</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982201790"/>
              </p:ext>
            </p:extLst>
          </p:nvPr>
        </p:nvGraphicFramePr>
        <p:xfrm>
          <a:off x="457200" y="1613876"/>
          <a:ext cx="8381999" cy="4656296"/>
        </p:xfrm>
        <a:graphic>
          <a:graphicData uri="http://schemas.openxmlformats.org/drawingml/2006/table">
            <a:tbl>
              <a:tblPr firstRow="1" bandRow="1">
                <a:tableStyleId>{5C22544A-7EE6-4342-B048-85BDC9FD1C3A}</a:tableStyleId>
              </a:tblPr>
              <a:tblGrid>
                <a:gridCol w="4505054">
                  <a:extLst>
                    <a:ext uri="{9D8B030D-6E8A-4147-A177-3AD203B41FA5}">
                      <a16:colId xmlns:a16="http://schemas.microsoft.com/office/drawing/2014/main" val="1972436396"/>
                    </a:ext>
                  </a:extLst>
                </a:gridCol>
                <a:gridCol w="3876945">
                  <a:extLst>
                    <a:ext uri="{9D8B030D-6E8A-4147-A177-3AD203B41FA5}">
                      <a16:colId xmlns:a16="http://schemas.microsoft.com/office/drawing/2014/main" val="1607086792"/>
                    </a:ext>
                  </a:extLst>
                </a:gridCol>
              </a:tblGrid>
              <a:tr h="452128">
                <a:tc>
                  <a:txBody>
                    <a:bodyPr/>
                    <a:lstStyle/>
                    <a:p>
                      <a:r>
                        <a:rPr lang="en-US" dirty="0" smtClean="0"/>
                        <a:t>Activity</a:t>
                      </a:r>
                      <a:endParaRPr lang="en-US" dirty="0"/>
                    </a:p>
                  </a:txBody>
                  <a:tcPr/>
                </a:tc>
                <a:tc>
                  <a:txBody>
                    <a:bodyPr/>
                    <a:lstStyle/>
                    <a:p>
                      <a:pPr algn="ctr"/>
                      <a:r>
                        <a:rPr lang="en-US" dirty="0" smtClean="0"/>
                        <a:t>Target</a:t>
                      </a:r>
                      <a:r>
                        <a:rPr lang="en-US" baseline="0" dirty="0" smtClean="0"/>
                        <a:t> Completion Date</a:t>
                      </a:r>
                      <a:endParaRPr lang="en-US" dirty="0"/>
                    </a:p>
                  </a:txBody>
                  <a:tcPr/>
                </a:tc>
                <a:extLst>
                  <a:ext uri="{0D108BD9-81ED-4DB2-BD59-A6C34878D82A}">
                    <a16:rowId xmlns:a16="http://schemas.microsoft.com/office/drawing/2014/main" val="1850837266"/>
                  </a:ext>
                </a:extLst>
              </a:tr>
              <a:tr h="603692">
                <a:tc>
                  <a:txBody>
                    <a:bodyPr/>
                    <a:lstStyle/>
                    <a:p>
                      <a:r>
                        <a:rPr lang="en-US" dirty="0" smtClean="0"/>
                        <a:t>Small</a:t>
                      </a:r>
                      <a:r>
                        <a:rPr lang="en-US" baseline="0" dirty="0" smtClean="0"/>
                        <a:t> group formed/ Discuss responsibilities</a:t>
                      </a:r>
                      <a:endParaRPr lang="en-US" dirty="0"/>
                    </a:p>
                  </a:txBody>
                  <a:tcPr/>
                </a:tc>
                <a:tc>
                  <a:txBody>
                    <a:bodyPr/>
                    <a:lstStyle/>
                    <a:p>
                      <a:pPr algn="ctr"/>
                      <a:r>
                        <a:rPr lang="en-US" dirty="0" smtClean="0"/>
                        <a:t>October, 2021</a:t>
                      </a:r>
                      <a:endParaRPr lang="en-US" dirty="0"/>
                    </a:p>
                  </a:txBody>
                  <a:tcPr/>
                </a:tc>
                <a:extLst>
                  <a:ext uri="{0D108BD9-81ED-4DB2-BD59-A6C34878D82A}">
                    <a16:rowId xmlns:a16="http://schemas.microsoft.com/office/drawing/2014/main" val="2086942743"/>
                  </a:ext>
                </a:extLst>
              </a:tr>
              <a:tr h="960698">
                <a:tc>
                  <a:txBody>
                    <a:bodyPr/>
                    <a:lstStyle/>
                    <a:p>
                      <a:r>
                        <a:rPr lang="en-US" dirty="0" smtClean="0"/>
                        <a:t>Review ILOs for:</a:t>
                      </a:r>
                    </a:p>
                    <a:p>
                      <a:pPr lvl="1"/>
                      <a:r>
                        <a:rPr lang="en-US" dirty="0" smtClean="0"/>
                        <a:t>Global</a:t>
                      </a:r>
                      <a:r>
                        <a:rPr lang="en-US" baseline="0" dirty="0" smtClean="0"/>
                        <a:t> Engagement &amp; Learning</a:t>
                      </a:r>
                    </a:p>
                    <a:p>
                      <a:pPr lvl="1"/>
                      <a:r>
                        <a:rPr lang="en-US" baseline="0" dirty="0" smtClean="0"/>
                        <a:t>Interprofessional Education</a:t>
                      </a:r>
                      <a:endParaRPr lang="en-US" dirty="0" smtClean="0"/>
                    </a:p>
                  </a:txBody>
                  <a:tcPr/>
                </a:tc>
                <a:tc>
                  <a:txBody>
                    <a:bodyPr/>
                    <a:lstStyle/>
                    <a:p>
                      <a:pPr algn="ctr"/>
                      <a:r>
                        <a:rPr lang="en-US" dirty="0" smtClean="0"/>
                        <a:t>February, 2022</a:t>
                      </a:r>
                    </a:p>
                  </a:txBody>
                  <a:tcPr/>
                </a:tc>
                <a:extLst>
                  <a:ext uri="{0D108BD9-81ED-4DB2-BD59-A6C34878D82A}">
                    <a16:rowId xmlns:a16="http://schemas.microsoft.com/office/drawing/2014/main" val="2307563793"/>
                  </a:ext>
                </a:extLst>
              </a:tr>
              <a:tr h="927818">
                <a:tc>
                  <a:txBody>
                    <a:bodyPr/>
                    <a:lstStyle/>
                    <a:p>
                      <a:r>
                        <a:rPr lang="en-US" dirty="0" smtClean="0"/>
                        <a:t>Review ILOs for</a:t>
                      </a:r>
                    </a:p>
                    <a:p>
                      <a:pPr lvl="1"/>
                      <a:r>
                        <a:rPr lang="en-US" dirty="0" smtClean="0"/>
                        <a:t>Community Engagement</a:t>
                      </a:r>
                    </a:p>
                    <a:p>
                      <a:pPr lvl="1"/>
                      <a:r>
                        <a:rPr lang="en-US" dirty="0" smtClean="0"/>
                        <a:t>Ethics &amp; Integrity</a:t>
                      </a:r>
                    </a:p>
                  </a:txBody>
                  <a:tcPr/>
                </a:tc>
                <a:tc>
                  <a:txBody>
                    <a:bodyPr/>
                    <a:lstStyle/>
                    <a:p>
                      <a:pPr algn="ctr"/>
                      <a:r>
                        <a:rPr lang="en-US" dirty="0" smtClean="0"/>
                        <a:t>March 2022</a:t>
                      </a:r>
                    </a:p>
                  </a:txBody>
                  <a:tcPr/>
                </a:tc>
                <a:extLst>
                  <a:ext uri="{0D108BD9-81ED-4DB2-BD59-A6C34878D82A}">
                    <a16:rowId xmlns:a16="http://schemas.microsoft.com/office/drawing/2014/main" val="2508424238"/>
                  </a:ext>
                </a:extLst>
              </a:tr>
              <a:tr h="927818">
                <a:tc>
                  <a:txBody>
                    <a:bodyPr/>
                    <a:lstStyle/>
                    <a:p>
                      <a:r>
                        <a:rPr lang="en-US" dirty="0" smtClean="0"/>
                        <a:t>Review </a:t>
                      </a:r>
                      <a:r>
                        <a:rPr lang="en-US" baseline="0" dirty="0" smtClean="0"/>
                        <a:t>ILOs for</a:t>
                      </a:r>
                    </a:p>
                    <a:p>
                      <a:pPr lvl="1"/>
                      <a:r>
                        <a:rPr lang="en-US" baseline="0" dirty="0" smtClean="0"/>
                        <a:t>DEI</a:t>
                      </a:r>
                    </a:p>
                    <a:p>
                      <a:pPr lvl="1"/>
                      <a:r>
                        <a:rPr lang="en-US" baseline="0" dirty="0" smtClean="0"/>
                        <a:t>Leadership</a:t>
                      </a:r>
                    </a:p>
                  </a:txBody>
                  <a:tcPr/>
                </a:tc>
                <a:tc>
                  <a:txBody>
                    <a:bodyPr/>
                    <a:lstStyle/>
                    <a:p>
                      <a:pPr algn="ctr"/>
                      <a:r>
                        <a:rPr lang="en-US" dirty="0" smtClean="0"/>
                        <a:t>April 2022</a:t>
                      </a:r>
                    </a:p>
                  </a:txBody>
                  <a:tcPr/>
                </a:tc>
                <a:extLst>
                  <a:ext uri="{0D108BD9-81ED-4DB2-BD59-A6C34878D82A}">
                    <a16:rowId xmlns:a16="http://schemas.microsoft.com/office/drawing/2014/main" val="2724042410"/>
                  </a:ext>
                </a:extLst>
              </a:tr>
              <a:tr h="392071">
                <a:tc>
                  <a:txBody>
                    <a:bodyPr/>
                    <a:lstStyle/>
                    <a:p>
                      <a:r>
                        <a:rPr lang="en-US" dirty="0" smtClean="0"/>
                        <a:t>Review ILOs - ALL</a:t>
                      </a:r>
                      <a:endParaRPr lang="en-US" dirty="0"/>
                    </a:p>
                  </a:txBody>
                  <a:tcPr/>
                </a:tc>
                <a:tc>
                  <a:txBody>
                    <a:bodyPr/>
                    <a:lstStyle/>
                    <a:p>
                      <a:pPr algn="ctr"/>
                      <a:r>
                        <a:rPr lang="en-US" dirty="0" smtClean="0"/>
                        <a:t>May 2022 </a:t>
                      </a:r>
                    </a:p>
                  </a:txBody>
                  <a:tcPr/>
                </a:tc>
                <a:extLst>
                  <a:ext uri="{0D108BD9-81ED-4DB2-BD59-A6C34878D82A}">
                    <a16:rowId xmlns:a16="http://schemas.microsoft.com/office/drawing/2014/main" val="3686911905"/>
                  </a:ext>
                </a:extLst>
              </a:tr>
              <a:tr h="392071">
                <a:tc>
                  <a:txBody>
                    <a:bodyPr/>
                    <a:lstStyle/>
                    <a:p>
                      <a:r>
                        <a:rPr lang="en-US" dirty="0" smtClean="0"/>
                        <a:t>Provost,</a:t>
                      </a:r>
                      <a:r>
                        <a:rPr lang="en-US" baseline="0" dirty="0" smtClean="0"/>
                        <a:t> et al. review and approval</a:t>
                      </a:r>
                      <a:endParaRPr lang="en-US" dirty="0"/>
                    </a:p>
                  </a:txBody>
                  <a:tcPr/>
                </a:tc>
                <a:tc>
                  <a:txBody>
                    <a:bodyPr/>
                    <a:lstStyle/>
                    <a:p>
                      <a:pPr algn="ctr"/>
                      <a:r>
                        <a:rPr lang="en-US" dirty="0" smtClean="0"/>
                        <a:t>May-June 2022</a:t>
                      </a:r>
                    </a:p>
                  </a:txBody>
                  <a:tcPr/>
                </a:tc>
                <a:extLst>
                  <a:ext uri="{0D108BD9-81ED-4DB2-BD59-A6C34878D82A}">
                    <a16:rowId xmlns:a16="http://schemas.microsoft.com/office/drawing/2014/main" val="3794192197"/>
                  </a:ext>
                </a:extLst>
              </a:tr>
            </a:tbl>
          </a:graphicData>
        </a:graphic>
      </p:graphicFrame>
    </p:spTree>
    <p:extLst>
      <p:ext uri="{BB962C8B-B14F-4D97-AF65-F5344CB8AC3E}">
        <p14:creationId xmlns:p14="http://schemas.microsoft.com/office/powerpoint/2010/main" val="25044714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3143"/>
            <a:ext cx="8229600" cy="1143000"/>
          </a:xfrm>
        </p:spPr>
        <p:txBody>
          <a:bodyPr>
            <a:normAutofit/>
          </a:bodyPr>
          <a:lstStyle/>
          <a:p>
            <a:r>
              <a:rPr lang="en-US" dirty="0" smtClean="0"/>
              <a:t>Next steps</a:t>
            </a:r>
            <a:endParaRPr lang="en-US" dirty="0"/>
          </a:p>
        </p:txBody>
      </p:sp>
      <p:sp>
        <p:nvSpPr>
          <p:cNvPr id="3" name="Content Placeholder 2"/>
          <p:cNvSpPr>
            <a:spLocks noGrp="1"/>
          </p:cNvSpPr>
          <p:nvPr>
            <p:ph idx="1"/>
          </p:nvPr>
        </p:nvSpPr>
        <p:spPr>
          <a:xfrm>
            <a:off x="457200" y="1830387"/>
            <a:ext cx="8229600" cy="4525963"/>
          </a:xfrm>
        </p:spPr>
        <p:txBody>
          <a:bodyPr>
            <a:normAutofit/>
          </a:bodyPr>
          <a:lstStyle/>
          <a:p>
            <a:r>
              <a:rPr lang="en-US" dirty="0" smtClean="0"/>
              <a:t>Continue framing the remaining ILO focus areas – SME presentations</a:t>
            </a:r>
          </a:p>
          <a:p>
            <a:pPr lvl="1"/>
            <a:r>
              <a:rPr lang="en-US" dirty="0" smtClean="0"/>
              <a:t>Community Engagement (Ashley Valis)</a:t>
            </a:r>
            <a:endParaRPr lang="en-US" dirty="0"/>
          </a:p>
          <a:p>
            <a:pPr lvl="1"/>
            <a:r>
              <a:rPr lang="en-US" dirty="0" smtClean="0"/>
              <a:t>Cultural </a:t>
            </a:r>
            <a:r>
              <a:rPr lang="en-US" dirty="0"/>
              <a:t>Competency (Diversity, Equity, and </a:t>
            </a:r>
            <a:r>
              <a:rPr lang="en-US" dirty="0" smtClean="0"/>
              <a:t>Inclusion (Diane Forbes Berthoud)</a:t>
            </a:r>
            <a:endParaRPr lang="en-US" dirty="0"/>
          </a:p>
          <a:p>
            <a:pPr lvl="1"/>
            <a:r>
              <a:rPr lang="en-US" dirty="0"/>
              <a:t>Ethics and </a:t>
            </a:r>
            <a:r>
              <a:rPr lang="en-US" dirty="0" smtClean="0"/>
              <a:t>Integrity (Henry Silverman)</a:t>
            </a:r>
          </a:p>
          <a:p>
            <a:pPr lvl="1"/>
            <a:r>
              <a:rPr lang="en-US" dirty="0" smtClean="0"/>
              <a:t>Leadership (TBD)</a:t>
            </a:r>
            <a:endParaRPr lang="en-US" dirty="0"/>
          </a:p>
          <a:p>
            <a:pPr marL="457200" lvl="1" indent="0">
              <a:buNone/>
            </a:pPr>
            <a:endParaRPr lang="en-US" dirty="0" smtClean="0"/>
          </a:p>
        </p:txBody>
      </p:sp>
      <p:sp>
        <p:nvSpPr>
          <p:cNvPr id="4" name="Slide Number Placeholder 3"/>
          <p:cNvSpPr>
            <a:spLocks noGrp="1"/>
          </p:cNvSpPr>
          <p:nvPr>
            <p:ph type="sldNum" sz="quarter" idx="12"/>
          </p:nvPr>
        </p:nvSpPr>
        <p:spPr/>
        <p:txBody>
          <a:bodyPr/>
          <a:lstStyle/>
          <a:p>
            <a:fld id="{AA643096-AA42-4AC9-B6E7-2EBEAF28CCE0}" type="slidenum">
              <a:rPr lang="en-US" smtClean="0"/>
              <a:pPr/>
              <a:t>16</a:t>
            </a:fld>
            <a:endParaRPr lang="en-US" dirty="0"/>
          </a:p>
        </p:txBody>
      </p:sp>
    </p:spTree>
    <p:extLst>
      <p:ext uri="{BB962C8B-B14F-4D97-AF65-F5344CB8AC3E}">
        <p14:creationId xmlns:p14="http://schemas.microsoft.com/office/powerpoint/2010/main" val="16283547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564" y="707880"/>
            <a:ext cx="8229600" cy="1143000"/>
          </a:xfrm>
        </p:spPr>
        <p:txBody>
          <a:bodyPr/>
          <a:lstStyle/>
          <a:p>
            <a:r>
              <a:rPr lang="en-US" dirty="0" smtClean="0"/>
              <a:t>Meeting Recap</a:t>
            </a:r>
            <a:endParaRPr lang="en-US" dirty="0"/>
          </a:p>
        </p:txBody>
      </p:sp>
      <p:sp>
        <p:nvSpPr>
          <p:cNvPr id="3" name="Content Placeholder 2"/>
          <p:cNvSpPr>
            <a:spLocks noGrp="1"/>
          </p:cNvSpPr>
          <p:nvPr>
            <p:ph idx="1"/>
          </p:nvPr>
        </p:nvSpPr>
        <p:spPr>
          <a:xfrm>
            <a:off x="1016000" y="2125807"/>
            <a:ext cx="7296727" cy="3222048"/>
          </a:xfrm>
        </p:spPr>
        <p:txBody>
          <a:bodyPr>
            <a:normAutofit/>
          </a:bodyPr>
          <a:lstStyle/>
          <a:p>
            <a:r>
              <a:rPr lang="en-US" dirty="0" smtClean="0"/>
              <a:t>Review decisions reached</a:t>
            </a:r>
          </a:p>
          <a:p>
            <a:pPr marL="0" indent="0">
              <a:buNone/>
            </a:pPr>
            <a:endParaRPr lang="en-US" dirty="0" smtClean="0"/>
          </a:p>
          <a:p>
            <a:r>
              <a:rPr lang="en-US" dirty="0" smtClean="0"/>
              <a:t>Next meeting date –  </a:t>
            </a:r>
          </a:p>
          <a:p>
            <a:pPr lvl="1"/>
            <a:r>
              <a:rPr lang="en-US" b="1" dirty="0" smtClean="0">
                <a:solidFill>
                  <a:srgbClr val="C8102E"/>
                </a:solidFill>
              </a:rPr>
              <a:t>November 2, 2021: 11:00AM via WebEx</a:t>
            </a:r>
          </a:p>
        </p:txBody>
      </p:sp>
      <p:sp>
        <p:nvSpPr>
          <p:cNvPr id="4" name="Slide Number Placeholder 3"/>
          <p:cNvSpPr>
            <a:spLocks noGrp="1"/>
          </p:cNvSpPr>
          <p:nvPr>
            <p:ph type="sldNum" sz="quarter" idx="12"/>
          </p:nvPr>
        </p:nvSpPr>
        <p:spPr/>
        <p:txBody>
          <a:bodyPr/>
          <a:lstStyle/>
          <a:p>
            <a:fld id="{AA643096-AA42-4AC9-B6E7-2EBEAF28CCE0}" type="slidenum">
              <a:rPr lang="en-US" smtClean="0"/>
              <a:pPr/>
              <a:t>17</a:t>
            </a:fld>
            <a:endParaRPr lang="en-US" dirty="0"/>
          </a:p>
        </p:txBody>
      </p:sp>
    </p:spTree>
    <p:extLst>
      <p:ext uri="{BB962C8B-B14F-4D97-AF65-F5344CB8AC3E}">
        <p14:creationId xmlns:p14="http://schemas.microsoft.com/office/powerpoint/2010/main" val="18823798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2293"/>
            <a:ext cx="8229600" cy="1143000"/>
          </a:xfrm>
        </p:spPr>
        <p:txBody>
          <a:bodyPr/>
          <a:lstStyle/>
          <a:p>
            <a:r>
              <a:rPr lang="en-US" dirty="0" smtClean="0"/>
              <a:t>References</a:t>
            </a:r>
            <a:endParaRPr lang="en-US" dirty="0"/>
          </a:p>
        </p:txBody>
      </p:sp>
      <p:sp>
        <p:nvSpPr>
          <p:cNvPr id="3" name="Content Placeholder 2"/>
          <p:cNvSpPr>
            <a:spLocks noGrp="1"/>
          </p:cNvSpPr>
          <p:nvPr>
            <p:ph idx="1"/>
          </p:nvPr>
        </p:nvSpPr>
        <p:spPr>
          <a:xfrm>
            <a:off x="457200" y="1715293"/>
            <a:ext cx="8229600" cy="4525963"/>
          </a:xfrm>
        </p:spPr>
        <p:txBody>
          <a:bodyPr>
            <a:normAutofit/>
          </a:bodyPr>
          <a:lstStyle/>
          <a:p>
            <a:pPr marL="0" indent="-914400">
              <a:buNone/>
            </a:pPr>
            <a:r>
              <a:rPr lang="en-US" sz="2000" dirty="0" smtClean="0"/>
              <a:t>Rhodes</a:t>
            </a:r>
            <a:r>
              <a:rPr lang="en-US" sz="2000" dirty="0"/>
              <a:t>, T. (2010). Assessing outcomes and improving achievement: Tips and </a:t>
            </a:r>
            <a:r>
              <a:rPr lang="en-US" sz="2000" dirty="0" smtClean="0"/>
              <a:t> 	tools </a:t>
            </a:r>
            <a:r>
              <a:rPr lang="en-US" sz="2000" dirty="0"/>
              <a:t>for using rubrics. Washington, DC: Association of American Colleges </a:t>
            </a:r>
            <a:r>
              <a:rPr lang="en-US" sz="2000" dirty="0" smtClean="0"/>
              <a:t>	and Universities</a:t>
            </a:r>
          </a:p>
          <a:p>
            <a:pPr marL="0" indent="-914400">
              <a:buNone/>
            </a:pPr>
            <a:endParaRPr lang="en-US" sz="2000" dirty="0"/>
          </a:p>
          <a:p>
            <a:pPr marL="0" indent="-914400">
              <a:buNone/>
            </a:pPr>
            <a:r>
              <a:rPr lang="en-US" sz="2000" dirty="0"/>
              <a:t>Wong, S. S., Lim, S. W., &amp; Quinlan, K. M. (2016). Integrity in and Beyond </a:t>
            </a:r>
            <a:r>
              <a:rPr lang="en-US" sz="2000" dirty="0" smtClean="0"/>
              <a:t>	Contemporary </a:t>
            </a:r>
            <a:r>
              <a:rPr lang="en-US" sz="2000" dirty="0"/>
              <a:t>Higher Education: What Does it Mean to University </a:t>
            </a:r>
            <a:r>
              <a:rPr lang="en-US" sz="2000" dirty="0" smtClean="0"/>
              <a:t>	Students</a:t>
            </a:r>
            <a:r>
              <a:rPr lang="en-US" sz="2000" dirty="0"/>
              <a:t>?. Frontiers in psychology, 7, </a:t>
            </a:r>
            <a:r>
              <a:rPr lang="en-US" sz="2000" dirty="0" smtClean="0"/>
              <a:t>1094. 	https</a:t>
            </a:r>
            <a:r>
              <a:rPr lang="en-US" sz="2000" dirty="0"/>
              <a:t>://doi.org/10.3389/fpsyg.2016.01094</a:t>
            </a:r>
          </a:p>
        </p:txBody>
      </p:sp>
      <p:sp>
        <p:nvSpPr>
          <p:cNvPr id="4" name="Slide Number Placeholder 3"/>
          <p:cNvSpPr>
            <a:spLocks noGrp="1"/>
          </p:cNvSpPr>
          <p:nvPr>
            <p:ph type="sldNum" sz="quarter" idx="12"/>
          </p:nvPr>
        </p:nvSpPr>
        <p:spPr/>
        <p:txBody>
          <a:bodyPr/>
          <a:lstStyle/>
          <a:p>
            <a:fld id="{AA643096-AA42-4AC9-B6E7-2EBEAF28CCE0}" type="slidenum">
              <a:rPr lang="en-US" smtClean="0"/>
              <a:pPr/>
              <a:t>18</a:t>
            </a:fld>
            <a:endParaRPr lang="en-US" dirty="0"/>
          </a:p>
        </p:txBody>
      </p:sp>
    </p:spTree>
    <p:extLst>
      <p:ext uri="{BB962C8B-B14F-4D97-AF65-F5344CB8AC3E}">
        <p14:creationId xmlns:p14="http://schemas.microsoft.com/office/powerpoint/2010/main" val="23057464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56652"/>
            <a:ext cx="7772400" cy="777367"/>
          </a:xfrm>
        </p:spPr>
        <p:txBody>
          <a:bodyPr/>
          <a:lstStyle/>
          <a:p>
            <a:r>
              <a:rPr lang="en-US" dirty="0" smtClean="0"/>
              <a:t>For More Information</a:t>
            </a:r>
            <a:endParaRPr lang="en-US" dirty="0"/>
          </a:p>
        </p:txBody>
      </p:sp>
      <p:sp>
        <p:nvSpPr>
          <p:cNvPr id="7" name="TextBox 6"/>
          <p:cNvSpPr txBox="1"/>
          <p:nvPr/>
        </p:nvSpPr>
        <p:spPr>
          <a:xfrm>
            <a:off x="1271016" y="2139696"/>
            <a:ext cx="6711696" cy="1200329"/>
          </a:xfrm>
          <a:prstGeom prst="rect">
            <a:avLst/>
          </a:prstGeom>
          <a:noFill/>
        </p:spPr>
        <p:txBody>
          <a:bodyPr wrap="square" rtlCol="0" anchor="ctr">
            <a:spAutoFit/>
          </a:bodyPr>
          <a:lstStyle/>
          <a:p>
            <a:pPr algn="ctr"/>
            <a:r>
              <a:rPr lang="en-US" sz="2400" dirty="0" smtClean="0"/>
              <a:t>Assessment reporting will be available on the Institutional Effectiveness, Strategic Planning, and Assessment website:</a:t>
            </a:r>
            <a:endParaRPr lang="en-US" sz="2400" dirty="0"/>
          </a:p>
        </p:txBody>
      </p:sp>
      <p:sp>
        <p:nvSpPr>
          <p:cNvPr id="3" name="TextBox 2"/>
          <p:cNvSpPr txBox="1"/>
          <p:nvPr/>
        </p:nvSpPr>
        <p:spPr>
          <a:xfrm>
            <a:off x="1266444" y="3527351"/>
            <a:ext cx="6611112" cy="461665"/>
          </a:xfrm>
          <a:prstGeom prst="rect">
            <a:avLst/>
          </a:prstGeom>
          <a:noFill/>
        </p:spPr>
        <p:txBody>
          <a:bodyPr wrap="square" rtlCol="0">
            <a:spAutoFit/>
          </a:bodyPr>
          <a:lstStyle/>
          <a:p>
            <a:pPr algn="ctr"/>
            <a:r>
              <a:rPr lang="en-US" sz="2400" dirty="0" smtClean="0">
                <a:solidFill>
                  <a:srgbClr val="0070C0"/>
                </a:solidFill>
              </a:rPr>
              <a:t>www.umaryland.edu/iespa</a:t>
            </a:r>
            <a:endParaRPr lang="en-US" sz="2400" dirty="0">
              <a:solidFill>
                <a:srgbClr val="0070C0"/>
              </a:solidFill>
            </a:endParaRPr>
          </a:p>
        </p:txBody>
      </p:sp>
      <p:sp>
        <p:nvSpPr>
          <p:cNvPr id="4" name="TextBox 3"/>
          <p:cNvSpPr txBox="1"/>
          <p:nvPr/>
        </p:nvSpPr>
        <p:spPr>
          <a:xfrm>
            <a:off x="1169377" y="4345158"/>
            <a:ext cx="7007469" cy="923330"/>
          </a:xfrm>
          <a:prstGeom prst="rect">
            <a:avLst/>
          </a:prstGeom>
          <a:noFill/>
        </p:spPr>
        <p:txBody>
          <a:bodyPr wrap="square" rtlCol="0">
            <a:spAutoFit/>
          </a:bodyPr>
          <a:lstStyle/>
          <a:p>
            <a:pPr algn="ctr"/>
            <a:r>
              <a:rPr lang="en-US" dirty="0" smtClean="0"/>
              <a:t>Contacts:</a:t>
            </a:r>
          </a:p>
          <a:p>
            <a:pPr algn="ctr"/>
            <a:r>
              <a:rPr lang="en-US" dirty="0" smtClean="0"/>
              <a:t> Karen Matthews </a:t>
            </a:r>
            <a:r>
              <a:rPr lang="en-US" dirty="0" smtClean="0">
                <a:hlinkClick r:id="rId3"/>
              </a:rPr>
              <a:t>karen.matthews@umaryland.edu</a:t>
            </a:r>
            <a:r>
              <a:rPr lang="en-US" dirty="0" smtClean="0"/>
              <a:t> 6-2422</a:t>
            </a:r>
          </a:p>
          <a:p>
            <a:pPr algn="ctr"/>
            <a:r>
              <a:rPr lang="en-US" dirty="0" smtClean="0"/>
              <a:t>Greg Spengler </a:t>
            </a:r>
            <a:r>
              <a:rPr lang="en-US" dirty="0" smtClean="0">
                <a:hlinkClick r:id="rId4"/>
              </a:rPr>
              <a:t>gspengler@umaryland.edu</a:t>
            </a:r>
            <a:r>
              <a:rPr lang="en-US" dirty="0" smtClean="0"/>
              <a:t> 6-1264</a:t>
            </a:r>
            <a:endParaRPr lang="en-US" dirty="0"/>
          </a:p>
        </p:txBody>
      </p:sp>
      <p:sp>
        <p:nvSpPr>
          <p:cNvPr id="5" name="Slide Number Placeholder 4"/>
          <p:cNvSpPr>
            <a:spLocks noGrp="1"/>
          </p:cNvSpPr>
          <p:nvPr>
            <p:ph type="sldNum" sz="quarter" idx="12"/>
          </p:nvPr>
        </p:nvSpPr>
        <p:spPr/>
        <p:txBody>
          <a:bodyPr/>
          <a:lstStyle/>
          <a:p>
            <a:fld id="{6C833517-50B5-4F2C-A370-308AFB7767D3}" type="slidenum">
              <a:rPr lang="en-US" smtClean="0"/>
              <a:pPr/>
              <a:t>19</a:t>
            </a:fld>
            <a:endParaRPr lang="en-US" dirty="0"/>
          </a:p>
        </p:txBody>
      </p:sp>
    </p:spTree>
    <p:extLst>
      <p:ext uri="{BB962C8B-B14F-4D97-AF65-F5344CB8AC3E}">
        <p14:creationId xmlns:p14="http://schemas.microsoft.com/office/powerpoint/2010/main" val="10096283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951" y="869949"/>
            <a:ext cx="8229600" cy="1143000"/>
          </a:xfrm>
        </p:spPr>
        <p:txBody>
          <a:bodyPr/>
          <a:lstStyle/>
          <a:p>
            <a:r>
              <a:rPr lang="en-US" dirty="0" smtClean="0"/>
              <a:t>Agenda</a:t>
            </a:r>
            <a:endParaRPr lang="en-US" dirty="0"/>
          </a:p>
        </p:txBody>
      </p:sp>
      <p:sp>
        <p:nvSpPr>
          <p:cNvPr id="3" name="Content Placeholder 2"/>
          <p:cNvSpPr>
            <a:spLocks noGrp="1"/>
          </p:cNvSpPr>
          <p:nvPr>
            <p:ph idx="1"/>
          </p:nvPr>
        </p:nvSpPr>
        <p:spPr>
          <a:xfrm>
            <a:off x="457200" y="2012949"/>
            <a:ext cx="8229600" cy="4525963"/>
          </a:xfrm>
        </p:spPr>
        <p:txBody>
          <a:bodyPr>
            <a:normAutofit/>
          </a:bodyPr>
          <a:lstStyle/>
          <a:p>
            <a:r>
              <a:rPr lang="en-US" sz="3600" dirty="0" smtClean="0"/>
              <a:t>Announcements </a:t>
            </a:r>
          </a:p>
          <a:p>
            <a:r>
              <a:rPr lang="en-US" sz="3600" dirty="0" smtClean="0"/>
              <a:t>UMB Strategic Plan – FY2022-2026 Update</a:t>
            </a:r>
          </a:p>
          <a:p>
            <a:r>
              <a:rPr lang="en-US" sz="3600" dirty="0" smtClean="0"/>
              <a:t>APAIR Due Dates</a:t>
            </a:r>
          </a:p>
          <a:p>
            <a:r>
              <a:rPr lang="en-US" sz="3600" dirty="0" smtClean="0"/>
              <a:t>Advancing Institutional Learning Outcomes (ILOs) Initiative - Assignment</a:t>
            </a:r>
            <a:endParaRPr lang="en-US" sz="3600" dirty="0"/>
          </a:p>
          <a:p>
            <a:pPr marL="457200" lvl="1" indent="0">
              <a:buNone/>
            </a:pPr>
            <a:endParaRPr lang="en-US" sz="3200" dirty="0"/>
          </a:p>
        </p:txBody>
      </p:sp>
      <p:sp>
        <p:nvSpPr>
          <p:cNvPr id="4" name="Slide Number Placeholder 3"/>
          <p:cNvSpPr>
            <a:spLocks noGrp="1"/>
          </p:cNvSpPr>
          <p:nvPr>
            <p:ph type="sldNum" sz="quarter" idx="12"/>
          </p:nvPr>
        </p:nvSpPr>
        <p:spPr>
          <a:xfrm>
            <a:off x="6553200" y="6356350"/>
            <a:ext cx="2133600" cy="365125"/>
          </a:xfrm>
        </p:spPr>
        <p:txBody>
          <a:bodyPr/>
          <a:lstStyle/>
          <a:p>
            <a:fld id="{CBBCA908-2CFB-4C18-9330-C87C4E5981BF}" type="slidenum">
              <a:rPr lang="en-US" smtClean="0"/>
              <a:t>2</a:t>
            </a:fld>
            <a:endParaRPr lang="en-US" dirty="0" smtClean="0"/>
          </a:p>
        </p:txBody>
      </p:sp>
    </p:spTree>
    <p:extLst>
      <p:ext uri="{BB962C8B-B14F-4D97-AF65-F5344CB8AC3E}">
        <p14:creationId xmlns:p14="http://schemas.microsoft.com/office/powerpoint/2010/main" val="19364235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172" y="772021"/>
            <a:ext cx="8229600" cy="1143000"/>
          </a:xfrm>
        </p:spPr>
        <p:txBody>
          <a:bodyPr>
            <a:noAutofit/>
          </a:bodyPr>
          <a:lstStyle/>
          <a:p>
            <a:r>
              <a:rPr lang="en-US" sz="4000" dirty="0" smtClean="0"/>
              <a:t>Announcements and </a:t>
            </a:r>
            <a:br>
              <a:rPr lang="en-US" sz="4000" dirty="0" smtClean="0"/>
            </a:br>
            <a:r>
              <a:rPr lang="en-US" sz="4000" dirty="0" smtClean="0"/>
              <a:t>Information-Sharing</a:t>
            </a:r>
            <a:endParaRPr lang="en-US" sz="4000" dirty="0"/>
          </a:p>
        </p:txBody>
      </p:sp>
      <p:sp>
        <p:nvSpPr>
          <p:cNvPr id="3" name="Content Placeholder 2"/>
          <p:cNvSpPr>
            <a:spLocks noGrp="1"/>
          </p:cNvSpPr>
          <p:nvPr>
            <p:ph idx="1"/>
          </p:nvPr>
        </p:nvSpPr>
        <p:spPr>
          <a:xfrm>
            <a:off x="1024246" y="2286000"/>
            <a:ext cx="7662553" cy="4230278"/>
          </a:xfrm>
        </p:spPr>
        <p:txBody>
          <a:bodyPr>
            <a:normAutofit fontScale="85000" lnSpcReduction="20000"/>
          </a:bodyPr>
          <a:lstStyle/>
          <a:p>
            <a:r>
              <a:rPr lang="en-US" dirty="0" smtClean="0"/>
              <a:t>FY2022 </a:t>
            </a:r>
            <a:r>
              <a:rPr lang="en-US" dirty="0"/>
              <a:t>– 2026 Strategic Plan </a:t>
            </a:r>
            <a:r>
              <a:rPr lang="en-US" dirty="0" smtClean="0"/>
              <a:t>update</a:t>
            </a:r>
          </a:p>
          <a:p>
            <a:pPr lvl="0"/>
            <a:r>
              <a:rPr lang="en-US" dirty="0">
                <a:solidFill>
                  <a:prstClr val="black"/>
                </a:solidFill>
              </a:rPr>
              <a:t>MSCHE update</a:t>
            </a:r>
          </a:p>
          <a:p>
            <a:r>
              <a:rPr lang="en-US" dirty="0" smtClean="0"/>
              <a:t>IUPUI Assessment Conference - </a:t>
            </a:r>
            <a:r>
              <a:rPr lang="en-US" dirty="0" smtClean="0">
                <a:solidFill>
                  <a:srgbClr val="C8102E"/>
                </a:solidFill>
              </a:rPr>
              <a:t>October 24-27, 2021)</a:t>
            </a:r>
          </a:p>
          <a:p>
            <a:pPr lvl="1"/>
            <a:r>
              <a:rPr lang="en-US" dirty="0" smtClean="0"/>
              <a:t>Complementary Registration: </a:t>
            </a:r>
            <a:r>
              <a:rPr lang="en-US" dirty="0"/>
              <a:t> </a:t>
            </a:r>
            <a:r>
              <a:rPr lang="en-US" dirty="0">
                <a:hlinkClick r:id="rId3"/>
              </a:rPr>
              <a:t>https://</a:t>
            </a:r>
            <a:r>
              <a:rPr lang="en-US" dirty="0" smtClean="0">
                <a:hlinkClick r:id="rId3"/>
              </a:rPr>
              <a:t>assessmentinstitute.iupui.edu/registration/index.html</a:t>
            </a:r>
            <a:endParaRPr lang="en-US" dirty="0" smtClean="0"/>
          </a:p>
          <a:p>
            <a:pPr lvl="1"/>
            <a:r>
              <a:rPr lang="en-US" dirty="0"/>
              <a:t>Presentation: </a:t>
            </a:r>
            <a:r>
              <a:rPr lang="en-US" i="1" dirty="0"/>
              <a:t>Preparing to Launch an Institutional Effectiveness Plan: Key Considerations </a:t>
            </a:r>
            <a:endParaRPr lang="en-US" i="1" dirty="0" smtClean="0"/>
          </a:p>
          <a:p>
            <a:pPr lvl="2"/>
            <a:r>
              <a:rPr lang="en-US" dirty="0" smtClean="0"/>
              <a:t>(Presenters: K </a:t>
            </a:r>
            <a:r>
              <a:rPr lang="en-US" dirty="0"/>
              <a:t>Matthews &amp; G Spengler, October 25, 12:15p – 1:15p</a:t>
            </a:r>
            <a:r>
              <a:rPr lang="en-US" dirty="0" smtClean="0"/>
              <a:t>)</a:t>
            </a:r>
            <a:endParaRPr lang="en-US" dirty="0"/>
          </a:p>
          <a:p>
            <a:r>
              <a:rPr lang="en-US" dirty="0" smtClean="0"/>
              <a:t>Other</a:t>
            </a:r>
          </a:p>
        </p:txBody>
      </p:sp>
      <p:sp>
        <p:nvSpPr>
          <p:cNvPr id="4" name="Slide Number Placeholder 3"/>
          <p:cNvSpPr>
            <a:spLocks noGrp="1"/>
          </p:cNvSpPr>
          <p:nvPr>
            <p:ph type="sldNum" sz="quarter" idx="12"/>
          </p:nvPr>
        </p:nvSpPr>
        <p:spPr/>
        <p:txBody>
          <a:bodyPr/>
          <a:lstStyle/>
          <a:p>
            <a:fld id="{AA643096-AA42-4AC9-B6E7-2EBEAF28CCE0}" type="slidenum">
              <a:rPr lang="en-US" smtClean="0"/>
              <a:pPr/>
              <a:t>3</a:t>
            </a:fld>
            <a:endParaRPr lang="en-US" dirty="0"/>
          </a:p>
        </p:txBody>
      </p:sp>
    </p:spTree>
    <p:extLst>
      <p:ext uri="{BB962C8B-B14F-4D97-AF65-F5344CB8AC3E}">
        <p14:creationId xmlns:p14="http://schemas.microsoft.com/office/powerpoint/2010/main" val="26021577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485" y="651742"/>
            <a:ext cx="8229600" cy="1143000"/>
          </a:xfrm>
        </p:spPr>
        <p:txBody>
          <a:bodyPr>
            <a:normAutofit fontScale="90000"/>
          </a:bodyPr>
          <a:lstStyle/>
          <a:p>
            <a:r>
              <a:rPr lang="en-US" dirty="0" smtClean="0"/>
              <a:t>Strategic Plan 2022-2026 </a:t>
            </a:r>
            <a:br>
              <a:rPr lang="en-US" dirty="0" smtClean="0"/>
            </a:br>
            <a:r>
              <a:rPr lang="en-US" dirty="0" smtClean="0"/>
              <a:t>Update</a:t>
            </a:r>
            <a:endParaRPr lang="en-US" dirty="0"/>
          </a:p>
        </p:txBody>
      </p:sp>
      <p:sp>
        <p:nvSpPr>
          <p:cNvPr id="3" name="Content Placeholder 2"/>
          <p:cNvSpPr>
            <a:spLocks noGrp="1"/>
          </p:cNvSpPr>
          <p:nvPr>
            <p:ph idx="1"/>
          </p:nvPr>
        </p:nvSpPr>
        <p:spPr>
          <a:xfrm>
            <a:off x="457200" y="1767176"/>
            <a:ext cx="8229600" cy="4525963"/>
          </a:xfrm>
        </p:spPr>
        <p:txBody>
          <a:bodyPr>
            <a:normAutofit fontScale="77500" lnSpcReduction="20000"/>
          </a:bodyPr>
          <a:lstStyle/>
          <a:p>
            <a:pPr marL="0" indent="0">
              <a:buNone/>
            </a:pPr>
            <a:r>
              <a:rPr lang="en-US" b="1" u="sng" dirty="0" smtClean="0"/>
              <a:t>APPROVED PLAN</a:t>
            </a:r>
          </a:p>
          <a:p>
            <a:r>
              <a:rPr lang="en-US" dirty="0" smtClean="0"/>
              <a:t>Core Values </a:t>
            </a:r>
          </a:p>
          <a:p>
            <a:pPr lvl="1"/>
            <a:r>
              <a:rPr lang="en-US" dirty="0" smtClean="0"/>
              <a:t>Respect and Integrity</a:t>
            </a:r>
          </a:p>
          <a:p>
            <a:pPr lvl="1"/>
            <a:r>
              <a:rPr lang="en-US" dirty="0" smtClean="0"/>
              <a:t>Well-being and Sustainability</a:t>
            </a:r>
          </a:p>
          <a:p>
            <a:pPr lvl="1"/>
            <a:r>
              <a:rPr lang="en-US" dirty="0" smtClean="0"/>
              <a:t>Equity and Justice</a:t>
            </a:r>
          </a:p>
          <a:p>
            <a:pPr lvl="1"/>
            <a:r>
              <a:rPr lang="en-US" dirty="0" smtClean="0"/>
              <a:t>Innovation and Discovery</a:t>
            </a:r>
          </a:p>
          <a:p>
            <a:r>
              <a:rPr lang="en-US" dirty="0" smtClean="0"/>
              <a:t>Themes</a:t>
            </a:r>
          </a:p>
          <a:p>
            <a:pPr marL="971550" lvl="1" indent="-514350">
              <a:buAutoNum type="arabicPeriod"/>
            </a:pPr>
            <a:r>
              <a:rPr lang="en-US" dirty="0" smtClean="0"/>
              <a:t>Accountability and Integration of Core Values</a:t>
            </a:r>
          </a:p>
          <a:p>
            <a:pPr marL="971550" lvl="1" indent="-514350">
              <a:buFont typeface="Arial"/>
              <a:buAutoNum type="arabicPeriod"/>
            </a:pPr>
            <a:r>
              <a:rPr lang="en-US" dirty="0" smtClean="0"/>
              <a:t>Student </a:t>
            </a:r>
            <a:r>
              <a:rPr lang="en-US" dirty="0"/>
              <a:t>Growth and </a:t>
            </a:r>
            <a:r>
              <a:rPr lang="en-US" dirty="0" smtClean="0"/>
              <a:t>Success</a:t>
            </a:r>
          </a:p>
          <a:p>
            <a:pPr marL="971550" lvl="1" indent="-514350">
              <a:buFont typeface="Arial"/>
              <a:buAutoNum type="arabicPeriod"/>
            </a:pPr>
            <a:r>
              <a:rPr lang="en-US" dirty="0" smtClean="0"/>
              <a:t>University </a:t>
            </a:r>
            <a:r>
              <a:rPr lang="en-US" dirty="0"/>
              <a:t>Culture, </a:t>
            </a:r>
            <a:r>
              <a:rPr lang="en-US" dirty="0" smtClean="0"/>
              <a:t>Engagement, and </a:t>
            </a:r>
            <a:r>
              <a:rPr lang="en-US" dirty="0"/>
              <a:t>Belonging</a:t>
            </a:r>
          </a:p>
          <a:p>
            <a:pPr marL="971550" lvl="1" indent="-514350">
              <a:buFont typeface="Arial"/>
              <a:buAutoNum type="arabicPeriod"/>
            </a:pPr>
            <a:r>
              <a:rPr lang="en-US" dirty="0" smtClean="0"/>
              <a:t>Innovation </a:t>
            </a:r>
            <a:r>
              <a:rPr lang="en-US" dirty="0"/>
              <a:t>and </a:t>
            </a:r>
            <a:r>
              <a:rPr lang="en-US" dirty="0" err="1" smtClean="0"/>
              <a:t>Reimagination</a:t>
            </a:r>
            <a:endParaRPr lang="en-US" dirty="0" smtClean="0"/>
          </a:p>
          <a:p>
            <a:pPr marL="971550" lvl="1" indent="-514350">
              <a:buAutoNum type="arabicPeriod"/>
            </a:pPr>
            <a:r>
              <a:rPr lang="en-US" dirty="0" smtClean="0"/>
              <a:t>Community Partnership and Collaboration</a:t>
            </a:r>
          </a:p>
          <a:p>
            <a:pPr marL="971550" lvl="1" indent="-514350">
              <a:buAutoNum type="arabicPeriod"/>
            </a:pPr>
            <a:r>
              <a:rPr lang="en-US" dirty="0" smtClean="0"/>
              <a:t>Global Engagement and Education</a:t>
            </a:r>
          </a:p>
          <a:p>
            <a:pPr marL="457200" lvl="1" indent="0">
              <a:buNone/>
            </a:pPr>
            <a:endParaRPr lang="en-US" dirty="0" smtClean="0"/>
          </a:p>
          <a:p>
            <a:pPr lvl="1"/>
            <a:endParaRPr lang="en-US" dirty="0"/>
          </a:p>
        </p:txBody>
      </p:sp>
      <p:sp>
        <p:nvSpPr>
          <p:cNvPr id="4" name="Slide Number Placeholder 3"/>
          <p:cNvSpPr>
            <a:spLocks noGrp="1"/>
          </p:cNvSpPr>
          <p:nvPr>
            <p:ph type="sldNum" sz="quarter" idx="12"/>
          </p:nvPr>
        </p:nvSpPr>
        <p:spPr/>
        <p:txBody>
          <a:bodyPr/>
          <a:lstStyle/>
          <a:p>
            <a:fld id="{AA643096-AA42-4AC9-B6E7-2EBEAF28CCE0}" type="slidenum">
              <a:rPr lang="en-US" smtClean="0"/>
              <a:pPr/>
              <a:t>4</a:t>
            </a:fld>
            <a:endParaRPr lang="en-US" dirty="0"/>
          </a:p>
        </p:txBody>
      </p:sp>
    </p:spTree>
    <p:extLst>
      <p:ext uri="{BB962C8B-B14F-4D97-AF65-F5344CB8AC3E}">
        <p14:creationId xmlns:p14="http://schemas.microsoft.com/office/powerpoint/2010/main" val="9041270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6760" y="808038"/>
            <a:ext cx="8229600" cy="1143000"/>
          </a:xfrm>
        </p:spPr>
        <p:txBody>
          <a:bodyPr/>
          <a:lstStyle/>
          <a:p>
            <a:r>
              <a:rPr lang="en-US" u="sng" dirty="0" smtClean="0"/>
              <a:t>Meeting Objectives</a:t>
            </a:r>
            <a:endParaRPr lang="en-US" u="sng" dirty="0"/>
          </a:p>
        </p:txBody>
      </p:sp>
      <p:sp>
        <p:nvSpPr>
          <p:cNvPr id="3" name="Content Placeholder 2"/>
          <p:cNvSpPr>
            <a:spLocks noGrp="1"/>
          </p:cNvSpPr>
          <p:nvPr>
            <p:ph idx="1"/>
          </p:nvPr>
        </p:nvSpPr>
        <p:spPr>
          <a:xfrm>
            <a:off x="579120" y="1830387"/>
            <a:ext cx="8229600" cy="4525963"/>
          </a:xfrm>
        </p:spPr>
        <p:txBody>
          <a:bodyPr>
            <a:normAutofit/>
          </a:bodyPr>
          <a:lstStyle/>
          <a:p>
            <a:r>
              <a:rPr lang="en-US" sz="3600" dirty="0" smtClean="0"/>
              <a:t>APAIR due dates - Reminder</a:t>
            </a:r>
          </a:p>
          <a:p>
            <a:r>
              <a:rPr lang="en-US" sz="3600" dirty="0" smtClean="0"/>
              <a:t>Institutional Learning Outcomes (ILOs)</a:t>
            </a:r>
          </a:p>
          <a:p>
            <a:pPr lvl="1"/>
            <a:r>
              <a:rPr lang="en-US" dirty="0" smtClean="0"/>
              <a:t>Discuss group assignments and process for the development of ILOs</a:t>
            </a:r>
            <a:endParaRPr lang="en-US" sz="3600" dirty="0" smtClean="0"/>
          </a:p>
        </p:txBody>
      </p:sp>
      <p:sp>
        <p:nvSpPr>
          <p:cNvPr id="4" name="Slide Number Placeholder 3"/>
          <p:cNvSpPr>
            <a:spLocks noGrp="1"/>
          </p:cNvSpPr>
          <p:nvPr>
            <p:ph type="sldNum" sz="quarter" idx="12"/>
          </p:nvPr>
        </p:nvSpPr>
        <p:spPr/>
        <p:txBody>
          <a:bodyPr/>
          <a:lstStyle/>
          <a:p>
            <a:fld id="{AA643096-AA42-4AC9-B6E7-2EBEAF28CCE0}" type="slidenum">
              <a:rPr lang="en-US" smtClean="0"/>
              <a:pPr/>
              <a:t>5</a:t>
            </a:fld>
            <a:endParaRPr lang="en-US" dirty="0"/>
          </a:p>
        </p:txBody>
      </p:sp>
    </p:spTree>
    <p:extLst>
      <p:ext uri="{BB962C8B-B14F-4D97-AF65-F5344CB8AC3E}">
        <p14:creationId xmlns:p14="http://schemas.microsoft.com/office/powerpoint/2010/main" val="9637295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9695"/>
            <a:ext cx="8229600" cy="1143000"/>
          </a:xfrm>
        </p:spPr>
        <p:txBody>
          <a:bodyPr/>
          <a:lstStyle/>
          <a:p>
            <a:r>
              <a:rPr lang="en-US" dirty="0" smtClean="0"/>
              <a:t>APAIR Update</a:t>
            </a:r>
            <a:endParaRPr lang="en-US" dirty="0"/>
          </a:p>
        </p:txBody>
      </p:sp>
      <p:sp>
        <p:nvSpPr>
          <p:cNvPr id="3" name="Content Placeholder 2"/>
          <p:cNvSpPr>
            <a:spLocks noGrp="1"/>
          </p:cNvSpPr>
          <p:nvPr>
            <p:ph idx="1"/>
          </p:nvPr>
        </p:nvSpPr>
        <p:spPr/>
        <p:txBody>
          <a:bodyPr>
            <a:normAutofit/>
          </a:bodyPr>
          <a:lstStyle/>
          <a:p>
            <a:r>
              <a:rPr lang="en-US" dirty="0" smtClean="0"/>
              <a:t>Due Date Reminders</a:t>
            </a:r>
          </a:p>
          <a:p>
            <a:pPr lvl="1"/>
            <a:r>
              <a:rPr lang="en-US" dirty="0" smtClean="0"/>
              <a:t>FY21 APAIR: </a:t>
            </a:r>
            <a:r>
              <a:rPr lang="en-US" b="1" dirty="0" smtClean="0">
                <a:solidFill>
                  <a:srgbClr val="C00000"/>
                </a:solidFill>
              </a:rPr>
              <a:t>October 30, 2021 </a:t>
            </a:r>
          </a:p>
          <a:p>
            <a:pPr lvl="1"/>
            <a:r>
              <a:rPr lang="en-US" dirty="0" smtClean="0"/>
              <a:t>FY22 APAIR Goals: </a:t>
            </a:r>
            <a:r>
              <a:rPr lang="en-US" b="1" dirty="0" smtClean="0">
                <a:solidFill>
                  <a:srgbClr val="C00000"/>
                </a:solidFill>
              </a:rPr>
              <a:t>November 15, 2021</a:t>
            </a:r>
          </a:p>
          <a:p>
            <a:pPr lvl="1"/>
            <a:endParaRPr lang="en-US" b="1" dirty="0">
              <a:solidFill>
                <a:srgbClr val="C00000"/>
              </a:solidFill>
            </a:endParaRPr>
          </a:p>
          <a:p>
            <a:r>
              <a:rPr lang="en-US" dirty="0" smtClean="0"/>
              <a:t>Goals Construct Review</a:t>
            </a:r>
          </a:p>
          <a:p>
            <a:pPr lvl="1"/>
            <a:r>
              <a:rPr lang="en-US" dirty="0" smtClean="0"/>
              <a:t>Structure as a SMART goal</a:t>
            </a:r>
          </a:p>
          <a:p>
            <a:pPr lvl="1"/>
            <a:r>
              <a:rPr lang="en-US" dirty="0" smtClean="0"/>
              <a:t>KDM to return comments by </a:t>
            </a:r>
            <a:r>
              <a:rPr lang="en-US" b="1" dirty="0" smtClean="0">
                <a:solidFill>
                  <a:srgbClr val="C00000"/>
                </a:solidFill>
              </a:rPr>
              <a:t>November 30, 2021</a:t>
            </a:r>
          </a:p>
          <a:p>
            <a:pPr lvl="1"/>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AA643096-AA42-4AC9-B6E7-2EBEAF28CCE0}" type="slidenum">
              <a:rPr lang="en-US" smtClean="0"/>
              <a:pPr/>
              <a:t>6</a:t>
            </a:fld>
            <a:endParaRPr lang="en-US" dirty="0"/>
          </a:p>
        </p:txBody>
      </p:sp>
    </p:spTree>
    <p:extLst>
      <p:ext uri="{BB962C8B-B14F-4D97-AF65-F5344CB8AC3E}">
        <p14:creationId xmlns:p14="http://schemas.microsoft.com/office/powerpoint/2010/main" val="10632101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1562"/>
            <a:ext cx="8229600" cy="1143000"/>
          </a:xfrm>
        </p:spPr>
        <p:txBody>
          <a:bodyPr>
            <a:normAutofit fontScale="90000"/>
          </a:bodyPr>
          <a:lstStyle/>
          <a:p>
            <a:r>
              <a:rPr lang="en-US" dirty="0" smtClean="0"/>
              <a:t>Plan for ILO Development</a:t>
            </a:r>
            <a:br>
              <a:rPr lang="en-US" dirty="0" smtClean="0"/>
            </a:br>
            <a:r>
              <a:rPr lang="en-US" dirty="0" smtClean="0"/>
              <a:t>Timeline</a:t>
            </a:r>
            <a:endParaRPr lang="en-US" dirty="0"/>
          </a:p>
        </p:txBody>
      </p:sp>
      <p:sp>
        <p:nvSpPr>
          <p:cNvPr id="4" name="Slide Number Placeholder 3"/>
          <p:cNvSpPr>
            <a:spLocks noGrp="1"/>
          </p:cNvSpPr>
          <p:nvPr>
            <p:ph type="sldNum" sz="quarter" idx="12"/>
          </p:nvPr>
        </p:nvSpPr>
        <p:spPr>
          <a:xfrm>
            <a:off x="6346371" y="6173787"/>
            <a:ext cx="2133600" cy="365125"/>
          </a:xfrm>
        </p:spPr>
        <p:txBody>
          <a:bodyPr/>
          <a:lstStyle/>
          <a:p>
            <a:fld id="{AA643096-AA42-4AC9-B6E7-2EBEAF28CCE0}" type="slidenum">
              <a:rPr lang="en-US" smtClean="0"/>
              <a:pPr/>
              <a:t>7</a:t>
            </a:fld>
            <a:endParaRPr lang="en-US"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491534699"/>
              </p:ext>
            </p:extLst>
          </p:nvPr>
        </p:nvGraphicFramePr>
        <p:xfrm>
          <a:off x="457200" y="2217918"/>
          <a:ext cx="8229600" cy="3955869"/>
        </p:xfrm>
        <a:graphic>
          <a:graphicData uri="http://schemas.openxmlformats.org/drawingml/2006/table">
            <a:tbl>
              <a:tblPr firstRow="1" bandRow="1">
                <a:tableStyleId>{5C22544A-7EE6-4342-B048-85BDC9FD1C3A}</a:tableStyleId>
              </a:tblPr>
              <a:tblGrid>
                <a:gridCol w="5660571">
                  <a:extLst>
                    <a:ext uri="{9D8B030D-6E8A-4147-A177-3AD203B41FA5}">
                      <a16:colId xmlns:a16="http://schemas.microsoft.com/office/drawing/2014/main" val="1681566761"/>
                    </a:ext>
                  </a:extLst>
                </a:gridCol>
                <a:gridCol w="2569029">
                  <a:extLst>
                    <a:ext uri="{9D8B030D-6E8A-4147-A177-3AD203B41FA5}">
                      <a16:colId xmlns:a16="http://schemas.microsoft.com/office/drawing/2014/main" val="2066437352"/>
                    </a:ext>
                  </a:extLst>
                </a:gridCol>
              </a:tblGrid>
              <a:tr h="481149">
                <a:tc>
                  <a:txBody>
                    <a:bodyPr/>
                    <a:lstStyle/>
                    <a:p>
                      <a:r>
                        <a:rPr lang="en-US" dirty="0" smtClean="0"/>
                        <a:t>Activity</a:t>
                      </a:r>
                      <a:endParaRPr lang="en-US" dirty="0"/>
                    </a:p>
                  </a:txBody>
                  <a:tcPr/>
                </a:tc>
                <a:tc>
                  <a:txBody>
                    <a:bodyPr/>
                    <a:lstStyle/>
                    <a:p>
                      <a:pPr algn="ctr"/>
                      <a:r>
                        <a:rPr lang="en-US" dirty="0" smtClean="0"/>
                        <a:t>Date</a:t>
                      </a:r>
                      <a:endParaRPr lang="en-US" dirty="0"/>
                    </a:p>
                  </a:txBody>
                  <a:tcPr/>
                </a:tc>
                <a:extLst>
                  <a:ext uri="{0D108BD9-81ED-4DB2-BD59-A6C34878D82A}">
                    <a16:rowId xmlns:a16="http://schemas.microsoft.com/office/drawing/2014/main" val="2634991369"/>
                  </a:ext>
                </a:extLst>
              </a:tr>
              <a:tr h="481149">
                <a:tc>
                  <a:txBody>
                    <a:bodyPr/>
                    <a:lstStyle/>
                    <a:p>
                      <a:r>
                        <a:rPr lang="en-US" dirty="0" smtClean="0"/>
                        <a:t>UMB</a:t>
                      </a:r>
                      <a:r>
                        <a:rPr lang="en-US" baseline="0" dirty="0" smtClean="0"/>
                        <a:t> 2022-2026 Strategic Planning (Plan) period launches</a:t>
                      </a:r>
                    </a:p>
                    <a:p>
                      <a:pPr marL="742950" lvl="1" indent="-285750">
                        <a:buFont typeface="Arial" panose="020B0604020202020204" pitchFamily="34" charset="0"/>
                        <a:buChar char="•"/>
                      </a:pPr>
                      <a:r>
                        <a:rPr lang="en-US" baseline="0" dirty="0" smtClean="0"/>
                        <a:t>Core Values </a:t>
                      </a:r>
                    </a:p>
                    <a:p>
                      <a:pPr marL="742950" lvl="1" indent="-285750">
                        <a:buFont typeface="Arial" panose="020B0604020202020204" pitchFamily="34" charset="0"/>
                        <a:buChar char="•"/>
                      </a:pPr>
                      <a:r>
                        <a:rPr lang="en-US" baseline="0" dirty="0" smtClean="0"/>
                        <a:t>Themes</a:t>
                      </a:r>
                      <a:endParaRPr lang="en-US" dirty="0"/>
                    </a:p>
                  </a:txBody>
                  <a:tcPr/>
                </a:tc>
                <a:tc>
                  <a:txBody>
                    <a:bodyPr/>
                    <a:lstStyle/>
                    <a:p>
                      <a:pPr algn="ctr"/>
                      <a:r>
                        <a:rPr lang="en-US" dirty="0" smtClean="0"/>
                        <a:t>January</a:t>
                      </a:r>
                      <a:r>
                        <a:rPr lang="en-US" baseline="0" dirty="0" smtClean="0"/>
                        <a:t> 2021 – </a:t>
                      </a:r>
                    </a:p>
                    <a:p>
                      <a:pPr algn="ctr"/>
                      <a:r>
                        <a:rPr lang="en-US" baseline="0" dirty="0" smtClean="0"/>
                        <a:t>June 30, 2021</a:t>
                      </a:r>
                      <a:endParaRPr lang="en-US" dirty="0"/>
                    </a:p>
                  </a:txBody>
                  <a:tcPr/>
                </a:tc>
                <a:extLst>
                  <a:ext uri="{0D108BD9-81ED-4DB2-BD59-A6C34878D82A}">
                    <a16:rowId xmlns:a16="http://schemas.microsoft.com/office/drawing/2014/main" val="4101659534"/>
                  </a:ext>
                </a:extLst>
              </a:tr>
              <a:tr h="481149">
                <a:tc>
                  <a:txBody>
                    <a:bodyPr/>
                    <a:lstStyle/>
                    <a:p>
                      <a:r>
                        <a:rPr lang="en-US" b="1" dirty="0" smtClean="0">
                          <a:solidFill>
                            <a:srgbClr val="C8102E"/>
                          </a:solidFill>
                        </a:rPr>
                        <a:t>Interim</a:t>
                      </a:r>
                      <a:r>
                        <a:rPr lang="en-US" b="1" baseline="0" dirty="0" smtClean="0">
                          <a:solidFill>
                            <a:srgbClr val="C8102E"/>
                          </a:solidFill>
                        </a:rPr>
                        <a:t> </a:t>
                      </a:r>
                      <a:r>
                        <a:rPr lang="en-US" b="1" dirty="0" smtClean="0">
                          <a:solidFill>
                            <a:srgbClr val="C8102E"/>
                          </a:solidFill>
                        </a:rPr>
                        <a:t>Provost assigns</a:t>
                      </a:r>
                      <a:r>
                        <a:rPr lang="en-US" b="1" baseline="0" dirty="0" smtClean="0">
                          <a:solidFill>
                            <a:srgbClr val="C8102E"/>
                          </a:solidFill>
                        </a:rPr>
                        <a:t> IESPA with recommending ILOs in collaboration with the BPAG</a:t>
                      </a:r>
                    </a:p>
                    <a:p>
                      <a:pPr marL="0" indent="0">
                        <a:buFont typeface="Arial" panose="020B0604020202020204" pitchFamily="34" charset="0"/>
                        <a:buNone/>
                      </a:pPr>
                      <a:endParaRPr lang="en-US" b="1" dirty="0">
                        <a:solidFill>
                          <a:srgbClr val="C8102E"/>
                        </a:solidFill>
                      </a:endParaRPr>
                    </a:p>
                  </a:txBody>
                  <a:tcPr/>
                </a:tc>
                <a:tc>
                  <a:txBody>
                    <a:bodyPr/>
                    <a:lstStyle/>
                    <a:p>
                      <a:pPr algn="ctr"/>
                      <a:r>
                        <a:rPr lang="en-US" b="1" dirty="0" smtClean="0">
                          <a:solidFill>
                            <a:srgbClr val="C8102E"/>
                          </a:solidFill>
                        </a:rPr>
                        <a:t>February 2021</a:t>
                      </a:r>
                      <a:endParaRPr lang="en-US" b="1" dirty="0">
                        <a:solidFill>
                          <a:srgbClr val="C8102E"/>
                        </a:solidFill>
                      </a:endParaRPr>
                    </a:p>
                  </a:txBody>
                  <a:tcPr/>
                </a:tc>
                <a:extLst>
                  <a:ext uri="{0D108BD9-81ED-4DB2-BD59-A6C34878D82A}">
                    <a16:rowId xmlns:a16="http://schemas.microsoft.com/office/drawing/2014/main" val="3180596530"/>
                  </a:ext>
                </a:extLst>
              </a:tr>
              <a:tr h="411481">
                <a:tc>
                  <a:txBody>
                    <a:bodyPr/>
                    <a:lstStyle/>
                    <a:p>
                      <a:r>
                        <a:rPr lang="en-US" dirty="0" smtClean="0"/>
                        <a:t>2022</a:t>
                      </a:r>
                      <a:r>
                        <a:rPr lang="en-US" baseline="0" dirty="0" smtClean="0"/>
                        <a:t> – 2026 Strategic Plan unit alignment begins</a:t>
                      </a:r>
                    </a:p>
                    <a:p>
                      <a:endParaRPr lang="en-US" dirty="0"/>
                    </a:p>
                  </a:txBody>
                  <a:tcPr/>
                </a:tc>
                <a:tc>
                  <a:txBody>
                    <a:bodyPr/>
                    <a:lstStyle/>
                    <a:p>
                      <a:pPr algn="ctr"/>
                      <a:r>
                        <a:rPr lang="en-US" b="1" strike="sngStrike" dirty="0" smtClean="0">
                          <a:solidFill>
                            <a:srgbClr val="C00000"/>
                          </a:solidFill>
                        </a:rPr>
                        <a:t>July 1, 2021</a:t>
                      </a:r>
                    </a:p>
                    <a:p>
                      <a:pPr algn="ctr"/>
                      <a:r>
                        <a:rPr lang="en-US" dirty="0" smtClean="0"/>
                        <a:t>October 1, 2021</a:t>
                      </a:r>
                      <a:endParaRPr lang="en-US" dirty="0"/>
                    </a:p>
                  </a:txBody>
                  <a:tcPr/>
                </a:tc>
                <a:extLst>
                  <a:ext uri="{0D108BD9-81ED-4DB2-BD59-A6C34878D82A}">
                    <a16:rowId xmlns:a16="http://schemas.microsoft.com/office/drawing/2014/main" val="1768402888"/>
                  </a:ext>
                </a:extLst>
              </a:tr>
              <a:tr h="240575">
                <a:tc>
                  <a:txBody>
                    <a:bodyPr/>
                    <a:lstStyle/>
                    <a:p>
                      <a:r>
                        <a:rPr lang="en-US" dirty="0" smtClean="0"/>
                        <a:t>2022 – 2026 Strategic Plan alignment completed</a:t>
                      </a:r>
                    </a:p>
                    <a:p>
                      <a:endParaRPr lang="en-US" dirty="0"/>
                    </a:p>
                  </a:txBody>
                  <a:tcPr/>
                </a:tc>
                <a:tc>
                  <a:txBody>
                    <a:bodyPr/>
                    <a:lstStyle/>
                    <a:p>
                      <a:pPr algn="ctr"/>
                      <a:r>
                        <a:rPr lang="en-US" b="1" strike="sngStrike" dirty="0" smtClean="0">
                          <a:solidFill>
                            <a:srgbClr val="C8102E"/>
                          </a:solidFill>
                        </a:rPr>
                        <a:t>January 1, 2022</a:t>
                      </a:r>
                    </a:p>
                    <a:p>
                      <a:pPr algn="ctr"/>
                      <a:r>
                        <a:rPr lang="en-US" dirty="0" smtClean="0"/>
                        <a:t>March 1, 2022</a:t>
                      </a:r>
                      <a:endParaRPr lang="en-US" dirty="0"/>
                    </a:p>
                  </a:txBody>
                  <a:tcPr/>
                </a:tc>
                <a:extLst>
                  <a:ext uri="{0D108BD9-81ED-4DB2-BD59-A6C34878D82A}">
                    <a16:rowId xmlns:a16="http://schemas.microsoft.com/office/drawing/2014/main" val="3384446682"/>
                  </a:ext>
                </a:extLst>
              </a:tr>
              <a:tr h="240575">
                <a:tc>
                  <a:txBody>
                    <a:bodyPr/>
                    <a:lstStyle/>
                    <a:p>
                      <a:r>
                        <a:rPr lang="en-US" dirty="0" smtClean="0"/>
                        <a:t>ILOs implementation</a:t>
                      </a:r>
                      <a:r>
                        <a:rPr lang="en-US" baseline="0" dirty="0" smtClean="0"/>
                        <a:t> begins (FY23)</a:t>
                      </a:r>
                      <a:endParaRPr lang="en-US" dirty="0"/>
                    </a:p>
                  </a:txBody>
                  <a:tcPr/>
                </a:tc>
                <a:tc>
                  <a:txBody>
                    <a:bodyPr/>
                    <a:lstStyle/>
                    <a:p>
                      <a:pPr algn="ctr"/>
                      <a:r>
                        <a:rPr lang="en-US" dirty="0" smtClean="0"/>
                        <a:t>July 1, 2022</a:t>
                      </a:r>
                      <a:endParaRPr lang="en-US" dirty="0"/>
                    </a:p>
                  </a:txBody>
                  <a:tcPr/>
                </a:tc>
                <a:extLst>
                  <a:ext uri="{0D108BD9-81ED-4DB2-BD59-A6C34878D82A}">
                    <a16:rowId xmlns:a16="http://schemas.microsoft.com/office/drawing/2014/main" val="2803955176"/>
                  </a:ext>
                </a:extLst>
              </a:tr>
            </a:tbl>
          </a:graphicData>
        </a:graphic>
      </p:graphicFrame>
    </p:spTree>
    <p:extLst>
      <p:ext uri="{BB962C8B-B14F-4D97-AF65-F5344CB8AC3E}">
        <p14:creationId xmlns:p14="http://schemas.microsoft.com/office/powerpoint/2010/main" val="11087771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286" y="492352"/>
            <a:ext cx="8229600" cy="1143000"/>
          </a:xfrm>
        </p:spPr>
        <p:txBody>
          <a:bodyPr/>
          <a:lstStyle/>
          <a:p>
            <a:r>
              <a:rPr lang="en-US" dirty="0" smtClean="0"/>
              <a:t>Priorities for ILOs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Aligns with UMB’s mission, core values, and strategic priorities (Continuous Improvement [CI], Compliance);</a:t>
            </a:r>
          </a:p>
          <a:p>
            <a:r>
              <a:rPr lang="en-US" dirty="0" smtClean="0"/>
              <a:t>Aligns with professional and institutional accreditors’ standards (CI, Compliance);</a:t>
            </a:r>
          </a:p>
          <a:p>
            <a:pPr lvl="0"/>
            <a:r>
              <a:rPr lang="en-US" dirty="0">
                <a:solidFill>
                  <a:prstClr val="black"/>
                </a:solidFill>
              </a:rPr>
              <a:t>Improves teaching and learning</a:t>
            </a:r>
            <a:r>
              <a:rPr lang="en-US" dirty="0" smtClean="0">
                <a:solidFill>
                  <a:prstClr val="black"/>
                </a:solidFill>
              </a:rPr>
              <a:t>;</a:t>
            </a:r>
            <a:endParaRPr lang="en-US" dirty="0" smtClean="0"/>
          </a:p>
          <a:p>
            <a:r>
              <a:rPr lang="en-US" dirty="0" smtClean="0"/>
              <a:t>Faculty-endorsed and supported;</a:t>
            </a:r>
          </a:p>
          <a:p>
            <a:r>
              <a:rPr lang="en-US" dirty="0"/>
              <a:t>Measurable and attainable</a:t>
            </a:r>
            <a:r>
              <a:rPr lang="en-US" dirty="0" smtClean="0"/>
              <a:t>;</a:t>
            </a:r>
          </a:p>
          <a:p>
            <a:r>
              <a:rPr lang="en-US" dirty="0" smtClean="0"/>
              <a:t>Supports employer preferences/workforce demand; and</a:t>
            </a:r>
          </a:p>
          <a:p>
            <a:r>
              <a:rPr lang="en-US" dirty="0" smtClean="0"/>
              <a:t>Sets UMB apart from its competitors.</a:t>
            </a:r>
          </a:p>
          <a:p>
            <a:pPr marL="0" indent="0">
              <a:buNone/>
            </a:pPr>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AA643096-AA42-4AC9-B6E7-2EBEAF28CCE0}" type="slidenum">
              <a:rPr lang="en-US" smtClean="0"/>
              <a:pPr/>
              <a:t>8</a:t>
            </a:fld>
            <a:endParaRPr lang="en-US" dirty="0"/>
          </a:p>
        </p:txBody>
      </p:sp>
    </p:spTree>
    <p:extLst>
      <p:ext uri="{BB962C8B-B14F-4D97-AF65-F5344CB8AC3E}">
        <p14:creationId xmlns:p14="http://schemas.microsoft.com/office/powerpoint/2010/main" val="13156216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2885" y="461056"/>
            <a:ext cx="8229600" cy="1143000"/>
          </a:xfrm>
        </p:spPr>
        <p:txBody>
          <a:bodyPr/>
          <a:lstStyle/>
          <a:p>
            <a:r>
              <a:rPr lang="en-US" dirty="0" smtClean="0"/>
              <a:t>Proposed ILO Framework</a:t>
            </a:r>
            <a:endParaRPr lang="en-US" dirty="0"/>
          </a:p>
        </p:txBody>
      </p:sp>
      <p:sp>
        <p:nvSpPr>
          <p:cNvPr id="4" name="Slide Number Placeholder 3"/>
          <p:cNvSpPr>
            <a:spLocks noGrp="1"/>
          </p:cNvSpPr>
          <p:nvPr>
            <p:ph type="sldNum" sz="quarter" idx="12"/>
          </p:nvPr>
        </p:nvSpPr>
        <p:spPr/>
        <p:txBody>
          <a:bodyPr/>
          <a:lstStyle/>
          <a:p>
            <a:fld id="{AA643096-AA42-4AC9-B6E7-2EBEAF28CCE0}" type="slidenum">
              <a:rPr lang="en-US" smtClean="0"/>
              <a:pPr/>
              <a:t>9</a:t>
            </a:fld>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83728949"/>
              </p:ext>
            </p:extLst>
          </p:nvPr>
        </p:nvGraphicFramePr>
        <p:xfrm>
          <a:off x="-136072" y="1342910"/>
          <a:ext cx="9138557" cy="53785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314675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DA9AEB31DECCE4DAC8FD68DB3B1E7C1" ma:contentTypeVersion="15" ma:contentTypeDescription="Create a new document." ma:contentTypeScope="" ma:versionID="2aac414e76a554835cd4537e9e56b064">
  <xsd:schema xmlns:xsd="http://www.w3.org/2001/XMLSchema" xmlns:xs="http://www.w3.org/2001/XMLSchema" xmlns:p="http://schemas.microsoft.com/office/2006/metadata/properties" xmlns:ns1="http://schemas.microsoft.com/sharepoint/v3" xmlns:ns3="3c156842-e5e0-4116-9ee5-a12c122bd811" xmlns:ns4="99c47926-5a1c-460b-8671-7d87320c08ae" targetNamespace="http://schemas.microsoft.com/office/2006/metadata/properties" ma:root="true" ma:fieldsID="c0b8957c8bde22bab4db5b71205b5d66" ns1:_="" ns3:_="" ns4:_="">
    <xsd:import namespace="http://schemas.microsoft.com/sharepoint/v3"/>
    <xsd:import namespace="3c156842-e5e0-4116-9ee5-a12c122bd811"/>
    <xsd:import namespace="99c47926-5a1c-460b-8671-7d87320c08ae"/>
    <xsd:element name="properties">
      <xsd:complexType>
        <xsd:sequence>
          <xsd:element name="documentManagement">
            <xsd:complexType>
              <xsd:all>
                <xsd:element ref="ns3:MediaServiceMetadata" minOccurs="0"/>
                <xsd:element ref="ns3:MediaServiceFastMetadata" minOccurs="0"/>
                <xsd:element ref="ns1:_ip_UnifiedCompliancePolicyProperties" minOccurs="0"/>
                <xsd:element ref="ns1:_ip_UnifiedCompliancePolicyUIAction"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0" nillable="true" ma:displayName="Unified Compliance Policy Properties" ma:hidden="true" ma:internalName="_ip_UnifiedCompliancePolicyProperties">
      <xsd:simpleType>
        <xsd:restriction base="dms:Note"/>
      </xsd:simpleType>
    </xsd:element>
    <xsd:element name="_ip_UnifiedCompliancePolicyUIAction" ma:index="1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c156842-e5e0-4116-9ee5-a12c122bd81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9c47926-5a1c-460b-8671-7d87320c08ae"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element name="SharingHintHash" ma:index="2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D95964B-EC30-45EC-9DF4-975A92978617}">
  <ds:schemaRefs>
    <ds:schemaRef ds:uri="http://schemas.microsoft.com/sharepoint/v3/contenttype/forms"/>
  </ds:schemaRefs>
</ds:datastoreItem>
</file>

<file path=customXml/itemProps2.xml><?xml version="1.0" encoding="utf-8"?>
<ds:datastoreItem xmlns:ds="http://schemas.openxmlformats.org/officeDocument/2006/customXml" ds:itemID="{DC587BDD-78D5-499D-92DE-9E96EFBAD34E}">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microsoft.com/sharepoint/v3"/>
    <ds:schemaRef ds:uri="http://schemas.openxmlformats.org/package/2006/metadata/core-properties"/>
    <ds:schemaRef ds:uri="http://purl.org/dc/terms/"/>
    <ds:schemaRef ds:uri="99c47926-5a1c-460b-8671-7d87320c08ae"/>
    <ds:schemaRef ds:uri="3c156842-e5e0-4116-9ee5-a12c122bd811"/>
    <ds:schemaRef ds:uri="http://www.w3.org/XML/1998/namespace"/>
    <ds:schemaRef ds:uri="http://purl.org/dc/dcmitype/"/>
  </ds:schemaRefs>
</ds:datastoreItem>
</file>

<file path=customXml/itemProps3.xml><?xml version="1.0" encoding="utf-8"?>
<ds:datastoreItem xmlns:ds="http://schemas.openxmlformats.org/officeDocument/2006/customXml" ds:itemID="{6756E7AE-7CE9-4AB7-80C5-CED0E8A306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c156842-e5e0-4116-9ee5-a12c122bd811"/>
    <ds:schemaRef ds:uri="99c47926-5a1c-460b-8671-7d87320c08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76784</TotalTime>
  <Words>1120</Words>
  <Application>Microsoft Office PowerPoint</Application>
  <PresentationFormat>On-screen Show (4:3)</PresentationFormat>
  <Paragraphs>222</Paragraphs>
  <Slides>19</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Times New Roman</vt:lpstr>
      <vt:lpstr>Office Theme</vt:lpstr>
      <vt:lpstr>Best Practices in Assessment Group </vt:lpstr>
      <vt:lpstr>Agenda</vt:lpstr>
      <vt:lpstr>Announcements and  Information-Sharing</vt:lpstr>
      <vt:lpstr>Strategic Plan 2022-2026  Update</vt:lpstr>
      <vt:lpstr>Meeting Objectives</vt:lpstr>
      <vt:lpstr>APAIR Update</vt:lpstr>
      <vt:lpstr>Plan for ILO Development Timeline</vt:lpstr>
      <vt:lpstr>Priorities for ILOs</vt:lpstr>
      <vt:lpstr>Proposed ILO Framework</vt:lpstr>
      <vt:lpstr>BPAG ILO Assignments</vt:lpstr>
      <vt:lpstr>Proposed Process for Development</vt:lpstr>
      <vt:lpstr>ILO Format</vt:lpstr>
      <vt:lpstr>ILO Format Cont’d</vt:lpstr>
      <vt:lpstr>ILO Format Cont’d</vt:lpstr>
      <vt:lpstr>ILO Working Group Timeline</vt:lpstr>
      <vt:lpstr>Next steps</vt:lpstr>
      <vt:lpstr>Meeting Recap</vt:lpstr>
      <vt:lpstr>References</vt:lpstr>
      <vt:lpstr>For More Information</vt:lpstr>
    </vt:vector>
  </TitlesOfParts>
  <Company>Univ of Maryland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Jenna Meol</dc:creator>
  <cp:lastModifiedBy>Matthews, Karen</cp:lastModifiedBy>
  <cp:revision>619</cp:revision>
  <cp:lastPrinted>2021-10-04T16:55:29Z</cp:lastPrinted>
  <dcterms:created xsi:type="dcterms:W3CDTF">2011-07-11T15:55:14Z</dcterms:created>
  <dcterms:modified xsi:type="dcterms:W3CDTF">2021-10-07T13:01:02Z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0x0101007DA9AEB31DECCE4DAC8FD68DB3B1E7C1</vt:lpwstr>
  </property>
</Properties>
</file>