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81" r:id="rId6"/>
    <p:sldId id="311" r:id="rId7"/>
    <p:sldId id="329" r:id="rId8"/>
    <p:sldId id="293" r:id="rId9"/>
    <p:sldId id="327" r:id="rId10"/>
    <p:sldId id="321" r:id="rId11"/>
    <p:sldId id="328" r:id="rId12"/>
    <p:sldId id="330" r:id="rId13"/>
    <p:sldId id="317" r:id="rId14"/>
    <p:sldId id="318" r:id="rId15"/>
    <p:sldId id="331" r:id="rId16"/>
    <p:sldId id="297" r:id="rId17"/>
    <p:sldId id="299" r:id="rId18"/>
    <p:sldId id="269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D00"/>
    <a:srgbClr val="C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7" autoAdjust="0"/>
    <p:restoredTop sz="86387" autoAdjust="0"/>
  </p:normalViewPr>
  <p:slideViewPr>
    <p:cSldViewPr snapToGrid="0" snapToObjects="1">
      <p:cViewPr varScale="1">
        <p:scale>
          <a:sx n="69" d="100"/>
          <a:sy n="69" d="100"/>
        </p:scale>
        <p:origin x="116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79" d="100"/>
        <a:sy n="179" d="100"/>
      </p:scale>
      <p:origin x="0" y="-2176"/>
    </p:cViewPr>
  </p:sorterViewPr>
  <p:notesViewPr>
    <p:cSldViewPr snapToGrid="0" snapToObjects="1">
      <p:cViewPr>
        <p:scale>
          <a:sx n="116" d="100"/>
          <a:sy n="116" d="100"/>
        </p:scale>
        <p:origin x="122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4" y="4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r">
              <a:defRPr sz="1200"/>
            </a:lvl1pPr>
          </a:lstStyle>
          <a:p>
            <a:fld id="{32D64B1D-AE14-45E3-BE84-BAA5EAD2F58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4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r">
              <a:defRPr sz="1200"/>
            </a:lvl1pPr>
          </a:lstStyle>
          <a:p>
            <a:fld id="{709EC799-DBCA-4261-A524-9F62CF20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46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3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r">
              <a:defRPr sz="1200"/>
            </a:lvl1pPr>
          </a:lstStyle>
          <a:p>
            <a:fld id="{BB335E9F-686B-4A7E-89DE-5238C90EDAC9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0463"/>
            <a:ext cx="4184650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698" rIns="91398" bIns="456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8" y="4473575"/>
            <a:ext cx="5607050" cy="3660775"/>
          </a:xfrm>
          <a:prstGeom prst="rect">
            <a:avLst/>
          </a:prstGeom>
        </p:spPr>
        <p:txBody>
          <a:bodyPr vert="horz" lIns="91398" tIns="45698" rIns="91398" bIns="456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r">
              <a:defRPr sz="1200"/>
            </a:lvl1pPr>
          </a:lstStyle>
          <a:p>
            <a:fld id="{C242ADCE-0ADB-42B4-B273-9AA302DB2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90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54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99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99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60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44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8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Member:</a:t>
            </a:r>
          </a:p>
          <a:p>
            <a:r>
              <a:rPr lang="en-US" dirty="0" smtClean="0"/>
              <a:t>Courtney </a:t>
            </a:r>
            <a:r>
              <a:rPr lang="en-US" dirty="0" smtClean="0"/>
              <a:t>Resnick, Director – Academic </a:t>
            </a:r>
            <a:r>
              <a:rPr lang="en-US" dirty="0" smtClean="0"/>
              <a:t>Administration</a:t>
            </a:r>
          </a:p>
          <a:p>
            <a:endParaRPr lang="en-US" dirty="0" smtClean="0"/>
          </a:p>
          <a:p>
            <a:r>
              <a:rPr lang="en-US" dirty="0" smtClean="0"/>
              <a:t>Guests:</a:t>
            </a:r>
            <a:endParaRPr lang="en-US" dirty="0"/>
          </a:p>
          <a:p>
            <a:r>
              <a:rPr lang="en-US" dirty="0" err="1" smtClean="0"/>
              <a:t>Healther</a:t>
            </a:r>
            <a:r>
              <a:rPr lang="en-US" dirty="0" smtClean="0"/>
              <a:t> Congdon, Center for Interprofessional Education</a:t>
            </a:r>
          </a:p>
          <a:p>
            <a:r>
              <a:rPr lang="en-US" dirty="0" smtClean="0"/>
              <a:t>Virginia Rowthorn and Amy Ramirez , Center for Global Engagement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61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2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39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88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2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97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3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7EC97-DB97-4565-B65B-270512363B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33517-50B5-4F2C-A370-308AFB7767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43096-AA42-4AC9-B6E7-2EBEAF28CC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77938-72C8-4AC2-B3D7-A7872AC481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Matthews@umaryland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spengler@umaryland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682" y="1121124"/>
            <a:ext cx="7772400" cy="1470025"/>
          </a:xfrm>
        </p:spPr>
        <p:txBody>
          <a:bodyPr/>
          <a:lstStyle/>
          <a:p>
            <a:r>
              <a:rPr lang="en-US" dirty="0" smtClean="0"/>
              <a:t>Best Practices in Assessment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514" y="302874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Gregory Spengler, MPA</a:t>
            </a:r>
          </a:p>
          <a:p>
            <a:r>
              <a:rPr lang="en-US" dirty="0" smtClean="0"/>
              <a:t>Karen D Matthews, DM, MPA</a:t>
            </a:r>
          </a:p>
          <a:p>
            <a:r>
              <a:rPr lang="en-US" dirty="0" smtClean="0"/>
              <a:t>Office of Institutional Effectiveness, Strategic Planning, &amp; Assessment (IESPA)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95144" y="5610330"/>
            <a:ext cx="4553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June 8, 2021</a:t>
            </a:r>
            <a:endParaRPr lang="en-US" sz="2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3517-50B5-4F2C-A370-308AFB7767D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8"/>
            <a:ext cx="8229600" cy="1143000"/>
          </a:xfrm>
        </p:spPr>
        <p:txBody>
          <a:bodyPr/>
          <a:lstStyle/>
          <a:p>
            <a:r>
              <a:rPr lang="en-US" dirty="0" smtClean="0"/>
              <a:t>Preliminary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46371" y="6173787"/>
            <a:ext cx="2133600" cy="365125"/>
          </a:xfrm>
        </p:spPr>
        <p:txBody>
          <a:bodyPr/>
          <a:lstStyle/>
          <a:p>
            <a:fld id="{AA643096-AA42-4AC9-B6E7-2EBEAF28CCE0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146327"/>
              </p:ext>
            </p:extLst>
          </p:nvPr>
        </p:nvGraphicFramePr>
        <p:xfrm>
          <a:off x="457200" y="1600198"/>
          <a:ext cx="8229600" cy="4778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0571">
                  <a:extLst>
                    <a:ext uri="{9D8B030D-6E8A-4147-A177-3AD203B41FA5}">
                      <a16:colId xmlns:a16="http://schemas.microsoft.com/office/drawing/2014/main" val="1681566761"/>
                    </a:ext>
                  </a:extLst>
                </a:gridCol>
                <a:gridCol w="2569029">
                  <a:extLst>
                    <a:ext uri="{9D8B030D-6E8A-4147-A177-3AD203B41FA5}">
                      <a16:colId xmlns:a16="http://schemas.microsoft.com/office/drawing/2014/main" val="2066437352"/>
                    </a:ext>
                  </a:extLst>
                </a:gridCol>
              </a:tblGrid>
              <a:tr h="481149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991369"/>
                  </a:ext>
                </a:extLst>
              </a:tr>
              <a:tr h="481149">
                <a:tc>
                  <a:txBody>
                    <a:bodyPr/>
                    <a:lstStyle/>
                    <a:p>
                      <a:r>
                        <a:rPr lang="en-US" dirty="0" smtClean="0"/>
                        <a:t>UMB</a:t>
                      </a:r>
                      <a:r>
                        <a:rPr lang="en-US" baseline="0" dirty="0" smtClean="0"/>
                        <a:t> 2022-2026 Strategic Planning (Plan) period launches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Core Values determined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Themes determined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</a:t>
                      </a:r>
                      <a:r>
                        <a:rPr lang="en-US" baseline="0" dirty="0" smtClean="0"/>
                        <a:t> 2021 – </a:t>
                      </a:r>
                    </a:p>
                    <a:p>
                      <a:pPr algn="ctr"/>
                      <a:r>
                        <a:rPr lang="en-US" baseline="0" dirty="0" smtClean="0"/>
                        <a:t>June 30,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659534"/>
                  </a:ext>
                </a:extLst>
              </a:tr>
              <a:tr h="48114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Provost assigns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IESPA with recommending ILOs in collaboration with the BPAG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Mapping 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baseline="0" dirty="0" smtClean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SME Presentations (Active)</a:t>
                      </a:r>
                      <a:endParaRPr lang="en-US" b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February 2021 – December 31, 2021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4/6/2021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6/8/2021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596530"/>
                  </a:ext>
                </a:extLst>
              </a:tr>
              <a:tr h="411481"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r>
                        <a:rPr lang="en-US" baseline="0" dirty="0" smtClean="0"/>
                        <a:t> – 2026 Strategic Plan unit alignment begins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1,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402888"/>
                  </a:ext>
                </a:extLst>
              </a:tr>
              <a:tr h="240575">
                <a:tc>
                  <a:txBody>
                    <a:bodyPr/>
                    <a:lstStyle/>
                    <a:p>
                      <a:r>
                        <a:rPr lang="en-US" dirty="0" smtClean="0"/>
                        <a:t>2022 – 2026 Strategic Plan implementation begins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 1, 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446682"/>
                  </a:ext>
                </a:extLst>
              </a:tr>
              <a:tr h="240575">
                <a:tc>
                  <a:txBody>
                    <a:bodyPr/>
                    <a:lstStyle/>
                    <a:p>
                      <a:r>
                        <a:rPr lang="en-US" dirty="0" smtClean="0"/>
                        <a:t>ILOs implementation</a:t>
                      </a:r>
                      <a:r>
                        <a:rPr lang="en-US" baseline="0" dirty="0" smtClean="0"/>
                        <a:t> begins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1, 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955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7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314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Next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Continue framing the ILO focus areas remaining</a:t>
            </a:r>
          </a:p>
          <a:p>
            <a:pPr lvl="1"/>
            <a:r>
              <a:rPr lang="en-US" dirty="0" smtClean="0"/>
              <a:t>Community </a:t>
            </a:r>
            <a:r>
              <a:rPr lang="en-US" dirty="0"/>
              <a:t>Engagement</a:t>
            </a:r>
          </a:p>
          <a:p>
            <a:pPr lvl="1"/>
            <a:r>
              <a:rPr lang="en-US" dirty="0" smtClean="0"/>
              <a:t>Leadership</a:t>
            </a:r>
            <a:endParaRPr lang="en-US" dirty="0"/>
          </a:p>
          <a:p>
            <a:pPr lvl="1"/>
            <a:r>
              <a:rPr lang="en-US" dirty="0"/>
              <a:t>Cultural Competency (Diversity, Equity, and Inclusion)</a:t>
            </a:r>
          </a:p>
          <a:p>
            <a:pPr lvl="1"/>
            <a:r>
              <a:rPr lang="en-US" dirty="0"/>
              <a:t>Ethics and </a:t>
            </a:r>
            <a:r>
              <a:rPr lang="en-US" dirty="0" smtClean="0"/>
              <a:t>Integrity</a:t>
            </a:r>
          </a:p>
          <a:p>
            <a:r>
              <a:rPr lang="en-US" dirty="0" smtClean="0"/>
              <a:t>Begin to engage stakeholders (ARCI)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366" y="719695"/>
            <a:ext cx="7931727" cy="90833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REMINDER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APAIR Reporting Schedule - FY 2021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94582" y="5885296"/>
            <a:ext cx="2133600" cy="365125"/>
          </a:xfrm>
        </p:spPr>
        <p:txBody>
          <a:bodyPr/>
          <a:lstStyle/>
          <a:p>
            <a:fld id="{6C833517-50B5-4F2C-A370-308AFB7767D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86546"/>
              </p:ext>
            </p:extLst>
          </p:nvPr>
        </p:nvGraphicFramePr>
        <p:xfrm>
          <a:off x="933366" y="1809668"/>
          <a:ext cx="7250052" cy="442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026">
                  <a:extLst>
                    <a:ext uri="{9D8B030D-6E8A-4147-A177-3AD203B41FA5}">
                      <a16:colId xmlns:a16="http://schemas.microsoft.com/office/drawing/2014/main" val="1031938634"/>
                    </a:ext>
                  </a:extLst>
                </a:gridCol>
                <a:gridCol w="3625026">
                  <a:extLst>
                    <a:ext uri="{9D8B030D-6E8A-4147-A177-3AD203B41FA5}">
                      <a16:colId xmlns:a16="http://schemas.microsoft.com/office/drawing/2014/main" val="2269836013"/>
                    </a:ext>
                  </a:extLst>
                </a:gridCol>
              </a:tblGrid>
              <a:tr h="3294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931298"/>
                  </a:ext>
                </a:extLst>
              </a:tr>
              <a:tr h="7391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Assessment Period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Fiscal Year (July 1 – June 30)</a:t>
                      </a:r>
                    </a:p>
                    <a:p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962987"/>
                  </a:ext>
                </a:extLst>
              </a:tr>
              <a:tr h="16150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</a:t>
                      </a:r>
                      <a:r>
                        <a:rPr lang="en-US" sz="1600" baseline="0" dirty="0" smtClean="0"/>
                        <a:t> Period (i.e., report on areas of improvement and up to three (3) improvement-based goals with associated metrics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 to November 15, 2020 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(Note: after November 15, goals are locked for future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editing)</a:t>
                      </a:r>
                    </a:p>
                    <a:p>
                      <a:endParaRPr lang="en-US" sz="1600" b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JANUARY 15, 2021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2341220"/>
                  </a:ext>
                </a:extLst>
              </a:tr>
              <a:tr h="751429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Performance</a:t>
                      </a:r>
                      <a:r>
                        <a:rPr lang="en-US" sz="1600" baseline="0" dirty="0" smtClean="0"/>
                        <a:t> period ends</a:t>
                      </a:r>
                    </a:p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June 30, 2021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232287"/>
                  </a:ext>
                </a:extLst>
              </a:tr>
              <a:tr h="6405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APAIR </a:t>
                      </a:r>
                      <a:r>
                        <a:rPr lang="en-US" sz="1600" baseline="0" dirty="0" smtClean="0"/>
                        <a:t>due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December 31, 2021 (6</a:t>
                      </a:r>
                      <a:r>
                        <a:rPr lang="en-US" sz="1600" baseline="0" dirty="0" smtClean="0"/>
                        <a:t> months after beginning of reporting period)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52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3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366" y="719695"/>
            <a:ext cx="7931727" cy="90833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REMINDER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APAIR Reporting Schedule - FY 2022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94582" y="5885296"/>
            <a:ext cx="2133600" cy="365125"/>
          </a:xfrm>
        </p:spPr>
        <p:txBody>
          <a:bodyPr/>
          <a:lstStyle/>
          <a:p>
            <a:fld id="{6C833517-50B5-4F2C-A370-308AFB7767D3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505631"/>
              </p:ext>
            </p:extLst>
          </p:nvPr>
        </p:nvGraphicFramePr>
        <p:xfrm>
          <a:off x="683491" y="1628034"/>
          <a:ext cx="7897090" cy="431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400">
                  <a:extLst>
                    <a:ext uri="{9D8B030D-6E8A-4147-A177-3AD203B41FA5}">
                      <a16:colId xmlns:a16="http://schemas.microsoft.com/office/drawing/2014/main" val="1031938634"/>
                    </a:ext>
                  </a:extLst>
                </a:gridCol>
                <a:gridCol w="4574690">
                  <a:extLst>
                    <a:ext uri="{9D8B030D-6E8A-4147-A177-3AD203B41FA5}">
                      <a16:colId xmlns:a16="http://schemas.microsoft.com/office/drawing/2014/main" val="2269836013"/>
                    </a:ext>
                  </a:extLst>
                </a:gridCol>
              </a:tblGrid>
              <a:tr h="3469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931298"/>
                  </a:ext>
                </a:extLst>
              </a:tr>
              <a:tr h="67411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Assessment Period</a:t>
                      </a:r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Fiscal Year (July 1 – June 30)</a:t>
                      </a:r>
                    </a:p>
                    <a:p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962987"/>
                  </a:ext>
                </a:extLst>
              </a:tr>
              <a:tr h="18008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Planning Phase of the APAIR must be completed for each degree program and externally-accredited certificate program. </a:t>
                      </a:r>
                      <a:endParaRPr lang="en-US" sz="1400" dirty="0" smtClean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IESPA will populate the data with the information that generally remains constant into the next fiscal year’s APAIR to facilitate reporting.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n-lt"/>
                          <a:cs typeface="Arial" panose="020B0604020202020204" pitchFamily="34" charset="0"/>
                        </a:rPr>
                        <a:t>September 30, 2021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(Note: after September 30, goals are locked for future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editing)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(The Planning Phase includes all fields through the naming of three (3) goals the unit plans to accomplish before the end of the fiscal year (June 30, 2022).</a:t>
                      </a:r>
                    </a:p>
                    <a:p>
                      <a:endParaRPr lang="en-US" sz="1400" b="1" baseline="0" dirty="0" smtClean="0">
                        <a:solidFill>
                          <a:srgbClr val="C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2341220"/>
                  </a:ext>
                </a:extLst>
              </a:tr>
              <a:tr h="666187">
                <a:tc>
                  <a:txBody>
                    <a:bodyPr/>
                    <a:lstStyle/>
                    <a:p>
                      <a:endParaRPr lang="en-US" sz="1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Performance</a:t>
                      </a:r>
                      <a:r>
                        <a:rPr lang="en-US" sz="1400" baseline="0" dirty="0" smtClean="0">
                          <a:latin typeface="+mn-lt"/>
                          <a:cs typeface="Arial" panose="020B0604020202020204" pitchFamily="34" charset="0"/>
                        </a:rPr>
                        <a:t> period ends</a:t>
                      </a:r>
                    </a:p>
                    <a:p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June 30, 2022</a:t>
                      </a:r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232287"/>
                  </a:ext>
                </a:extLst>
              </a:tr>
              <a:tr h="6745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APAIR </a:t>
                      </a:r>
                      <a:r>
                        <a:rPr lang="en-US" sz="1400" baseline="0" dirty="0" smtClean="0">
                          <a:latin typeface="+mn-lt"/>
                          <a:cs typeface="Arial" panose="020B0604020202020204" pitchFamily="34" charset="0"/>
                        </a:rPr>
                        <a:t>due for FY22</a:t>
                      </a:r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  <a:cs typeface="Arial" panose="020B0604020202020204" pitchFamily="34" charset="0"/>
                        </a:rPr>
                        <a:t>December 31, 2022 (6</a:t>
                      </a:r>
                      <a:r>
                        <a:rPr lang="en-US" sz="1400" baseline="0" dirty="0" smtClean="0">
                          <a:latin typeface="+mn-lt"/>
                          <a:cs typeface="Arial" panose="020B0604020202020204" pitchFamily="34" charset="0"/>
                        </a:rPr>
                        <a:t> months after beginning of reporting period)</a:t>
                      </a:r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52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2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564" y="707880"/>
            <a:ext cx="8229600" cy="1143000"/>
          </a:xfrm>
        </p:spPr>
        <p:txBody>
          <a:bodyPr/>
          <a:lstStyle/>
          <a:p>
            <a:r>
              <a:rPr lang="en-US" dirty="0" smtClean="0"/>
              <a:t>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125807"/>
            <a:ext cx="7296727" cy="3222048"/>
          </a:xfrm>
        </p:spPr>
        <p:txBody>
          <a:bodyPr>
            <a:normAutofit/>
          </a:bodyPr>
          <a:lstStyle/>
          <a:p>
            <a:r>
              <a:rPr lang="en-US" dirty="0" smtClean="0"/>
              <a:t>Review decisions reached</a:t>
            </a:r>
          </a:p>
          <a:p>
            <a:r>
              <a:rPr lang="en-US" dirty="0" smtClean="0"/>
              <a:t>Review upcoming deadlines</a:t>
            </a:r>
          </a:p>
          <a:p>
            <a:r>
              <a:rPr lang="en-US" dirty="0" smtClean="0"/>
              <a:t>Next meeting date –  September 7, 2021: 11:00AM</a:t>
            </a:r>
          </a:p>
          <a:p>
            <a:pPr lvl="1"/>
            <a:r>
              <a:rPr lang="en-US" dirty="0" smtClean="0"/>
              <a:t>Moving to a monthly meeting – 1</a:t>
            </a:r>
            <a:r>
              <a:rPr lang="en-US" baseline="30000" dirty="0" smtClean="0"/>
              <a:t>st</a:t>
            </a:r>
            <a:r>
              <a:rPr lang="en-US" dirty="0" smtClean="0"/>
              <a:t> Tuesday of every month (11:00A)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6652"/>
            <a:ext cx="7772400" cy="777367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1016" y="2139696"/>
            <a:ext cx="671169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Assessment reporting will be available on the Institutional Effectiveness, Strategic Planning, and Assessment website: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66444" y="3527351"/>
            <a:ext cx="661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www.umaryland.edu/iespa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9377" y="4345158"/>
            <a:ext cx="7007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Contacts:</a:t>
            </a:r>
          </a:p>
          <a:p>
            <a:pPr algn="ctr"/>
            <a:r>
              <a:rPr lang="en-US" dirty="0" smtClean="0"/>
              <a:t> Karen Matthews </a:t>
            </a:r>
            <a:r>
              <a:rPr lang="en-US" dirty="0" smtClean="0">
                <a:hlinkClick r:id="rId3"/>
              </a:rPr>
              <a:t>karen.matthews@umaryland.edu</a:t>
            </a:r>
            <a:r>
              <a:rPr lang="en-US" dirty="0" smtClean="0"/>
              <a:t> 6-2422</a:t>
            </a:r>
          </a:p>
          <a:p>
            <a:pPr algn="ctr"/>
            <a:r>
              <a:rPr lang="en-US" dirty="0" smtClean="0"/>
              <a:t>Greg Spengler </a:t>
            </a:r>
            <a:r>
              <a:rPr lang="en-US" dirty="0" smtClean="0">
                <a:hlinkClick r:id="rId4"/>
              </a:rPr>
              <a:t>gspengler@umaryland.edu</a:t>
            </a:r>
            <a:r>
              <a:rPr lang="en-US" dirty="0" smtClean="0"/>
              <a:t> 6-1264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3517-50B5-4F2C-A370-308AFB7767D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2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51" y="869949"/>
            <a:ext cx="8229600" cy="1143000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Announcements </a:t>
            </a:r>
          </a:p>
          <a:p>
            <a:r>
              <a:rPr lang="en-US" sz="3600" dirty="0" smtClean="0"/>
              <a:t>UMB Strategic Plan – FY2022-2026</a:t>
            </a:r>
          </a:p>
          <a:p>
            <a:r>
              <a:rPr lang="en-US" sz="3600" dirty="0" smtClean="0"/>
              <a:t>Institutional Learning Outcomes (ILOs) presentations</a:t>
            </a:r>
          </a:p>
          <a:p>
            <a:r>
              <a:rPr lang="en-US" sz="3600" dirty="0" smtClean="0"/>
              <a:t>APAIR Update </a:t>
            </a:r>
            <a:endParaRPr lang="en-US" sz="3600" dirty="0"/>
          </a:p>
          <a:p>
            <a:pPr marL="0" indent="0">
              <a:lnSpc>
                <a:spcPct val="150000"/>
              </a:lnSpc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BBCA908-2CFB-4C18-9330-C87C4E5981BF}" type="slidenum">
              <a:rPr lang="en-US" smtClean="0"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64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Announcements &amp; Information-Sharing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405" y="2484006"/>
            <a:ext cx="7326086" cy="3886199"/>
          </a:xfrm>
        </p:spPr>
        <p:txBody>
          <a:bodyPr>
            <a:normAutofit/>
          </a:bodyPr>
          <a:lstStyle/>
          <a:p>
            <a:r>
              <a:rPr lang="en-US" dirty="0" smtClean="0"/>
              <a:t>Welcome new member and guests</a:t>
            </a:r>
          </a:p>
          <a:p>
            <a:r>
              <a:rPr lang="en-US" dirty="0" smtClean="0"/>
              <a:t>MSCHE mid-term </a:t>
            </a:r>
            <a:r>
              <a:rPr lang="en-US" dirty="0"/>
              <a:t>r</a:t>
            </a:r>
            <a:r>
              <a:rPr lang="en-US" dirty="0" smtClean="0"/>
              <a:t>eview: 2021</a:t>
            </a:r>
          </a:p>
          <a:p>
            <a:r>
              <a:rPr lang="en-US" dirty="0" smtClean="0"/>
              <a:t>Other?</a:t>
            </a:r>
          </a:p>
          <a:p>
            <a:r>
              <a:rPr lang="en-US" dirty="0"/>
              <a:t>FY2022 – 2026 Strategic Plan </a:t>
            </a:r>
            <a:r>
              <a:rPr lang="en-US" dirty="0" smtClean="0"/>
              <a:t>update</a:t>
            </a:r>
            <a:endParaRPr lang="en-US" dirty="0"/>
          </a:p>
          <a:p>
            <a:pPr lvl="1"/>
            <a:r>
              <a:rPr lang="en-US" dirty="0"/>
              <a:t>Core Values &amp; Themes s</a:t>
            </a:r>
            <a:r>
              <a:rPr lang="en-US" dirty="0" smtClean="0"/>
              <a:t>et (pending executive approval)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0966"/>
            <a:ext cx="8229600" cy="1143000"/>
          </a:xfrm>
        </p:spPr>
        <p:txBody>
          <a:bodyPr/>
          <a:lstStyle/>
          <a:p>
            <a:r>
              <a:rPr lang="en-US" dirty="0" smtClean="0"/>
              <a:t>Strategic Plan 2022-26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Core Values </a:t>
            </a:r>
          </a:p>
          <a:p>
            <a:pPr lvl="1"/>
            <a:r>
              <a:rPr lang="en-US" dirty="0" smtClean="0"/>
              <a:t>Respect &amp; Integrity</a:t>
            </a:r>
          </a:p>
          <a:p>
            <a:pPr lvl="1"/>
            <a:r>
              <a:rPr lang="en-US" dirty="0" smtClean="0"/>
              <a:t>Well-being &amp; Sustainability</a:t>
            </a:r>
          </a:p>
          <a:p>
            <a:pPr lvl="1"/>
            <a:r>
              <a:rPr lang="en-US" dirty="0" smtClean="0"/>
              <a:t>Equity &amp; Justice</a:t>
            </a:r>
          </a:p>
          <a:p>
            <a:pPr lvl="1"/>
            <a:r>
              <a:rPr lang="en-US" dirty="0" smtClean="0"/>
              <a:t>Innovation &amp; Discovery</a:t>
            </a:r>
          </a:p>
          <a:p>
            <a:r>
              <a:rPr lang="en-US" dirty="0" smtClean="0"/>
              <a:t>Themes </a:t>
            </a:r>
          </a:p>
          <a:p>
            <a:pPr lvl="1"/>
            <a:r>
              <a:rPr lang="en-US" dirty="0" smtClean="0"/>
              <a:t>Community Engagement &amp; Collaboration</a:t>
            </a:r>
          </a:p>
          <a:p>
            <a:pPr lvl="1"/>
            <a:r>
              <a:rPr lang="en-US" dirty="0" smtClean="0"/>
              <a:t>University Culture, Engagement &amp; Belonging</a:t>
            </a:r>
          </a:p>
          <a:p>
            <a:pPr lvl="1"/>
            <a:r>
              <a:rPr lang="en-US" dirty="0" smtClean="0"/>
              <a:t>Student Success &amp; Growth</a:t>
            </a:r>
          </a:p>
          <a:p>
            <a:pPr lvl="1"/>
            <a:r>
              <a:rPr lang="en-US" dirty="0" smtClean="0"/>
              <a:t>Innovation &amp; </a:t>
            </a:r>
            <a:r>
              <a:rPr lang="en-US" dirty="0" err="1" smtClean="0"/>
              <a:t>Reimagination</a:t>
            </a:r>
            <a:endParaRPr lang="en-US" dirty="0" smtClean="0"/>
          </a:p>
          <a:p>
            <a:pPr lvl="1"/>
            <a:r>
              <a:rPr lang="en-US" dirty="0" smtClean="0"/>
              <a:t>Global Engagement &amp; Education</a:t>
            </a:r>
          </a:p>
          <a:p>
            <a:pPr lvl="1"/>
            <a:r>
              <a:rPr lang="en-US" dirty="0" smtClean="0"/>
              <a:t>Core Values – Integration &amp; Accountability</a:t>
            </a:r>
          </a:p>
          <a:p>
            <a:r>
              <a:rPr lang="en-US" dirty="0" smtClean="0"/>
              <a:t>On track to commence the FY22-26 Strategic Plan by July 1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2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808038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Meeting 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195199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ILO focus-area </a:t>
            </a:r>
            <a:r>
              <a:rPr lang="en-US" sz="3600" dirty="0"/>
              <a:t>p</a:t>
            </a:r>
            <a:r>
              <a:rPr lang="en-US" sz="3600" dirty="0" smtClean="0"/>
              <a:t>resentations and discussion; reach agreement on ILO areas;</a:t>
            </a:r>
          </a:p>
          <a:p>
            <a:pPr lvl="1"/>
            <a:r>
              <a:rPr lang="en-US" dirty="0" smtClean="0"/>
              <a:t>Global Engagement &amp; Education</a:t>
            </a:r>
          </a:p>
          <a:p>
            <a:pPr lvl="1"/>
            <a:r>
              <a:rPr lang="en-US" dirty="0" smtClean="0"/>
              <a:t>Interprofessional Education</a:t>
            </a:r>
            <a:endParaRPr lang="en-US" sz="3600" dirty="0" smtClean="0"/>
          </a:p>
          <a:p>
            <a:r>
              <a:rPr lang="en-US" sz="3600" dirty="0" smtClean="0"/>
              <a:t>Agree on next steps for completing ILOs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370" y="604982"/>
            <a:ext cx="8229600" cy="1143000"/>
          </a:xfrm>
        </p:spPr>
        <p:txBody>
          <a:bodyPr/>
          <a:lstStyle/>
          <a:p>
            <a:r>
              <a:rPr lang="en-US" dirty="0" smtClean="0"/>
              <a:t>UMB ILOs Charge to the BPAG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9" y="1589314"/>
            <a:ext cx="8403771" cy="5116286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What is expected from the BPAG?</a:t>
            </a:r>
          </a:p>
          <a:p>
            <a:pPr lvl="1"/>
            <a:r>
              <a:rPr lang="en-US" sz="2000" dirty="0" smtClean="0"/>
              <a:t>Recommend and describe what all UMB students are expected to know, do, and care about by program completion for six ILO focus areas for graduate competence.</a:t>
            </a:r>
          </a:p>
          <a:p>
            <a:pPr lvl="2"/>
            <a:r>
              <a:rPr lang="en-US" sz="1800" dirty="0" smtClean="0"/>
              <a:t>Presentation: ILO for Interprofessional Education</a:t>
            </a:r>
          </a:p>
          <a:p>
            <a:pPr lvl="3"/>
            <a:r>
              <a:rPr lang="en-US" sz="1600" dirty="0" smtClean="0"/>
              <a:t>Heather Congdon, </a:t>
            </a:r>
            <a:r>
              <a:rPr lang="en-US" sz="1600" dirty="0" err="1" smtClean="0"/>
              <a:t>PharmD</a:t>
            </a:r>
            <a:r>
              <a:rPr lang="en-US" sz="1600" dirty="0" smtClean="0"/>
              <a:t>, BSPS, CDE, Co-Director – Center for Interprofessional Education</a:t>
            </a:r>
          </a:p>
          <a:p>
            <a:pPr lvl="2"/>
            <a:r>
              <a:rPr lang="en-US" sz="1800" dirty="0"/>
              <a:t>Presentation:  ILO for Global Education</a:t>
            </a:r>
          </a:p>
          <a:p>
            <a:pPr lvl="3"/>
            <a:r>
              <a:rPr lang="en-US" sz="1600" dirty="0"/>
              <a:t>Virginia Rowthorn, JD, LLM, Assistant Vice President for Global </a:t>
            </a:r>
            <a:r>
              <a:rPr lang="en-US" sz="1600" dirty="0" smtClean="0"/>
              <a:t>Engagement</a:t>
            </a:r>
          </a:p>
          <a:p>
            <a:pPr lvl="1"/>
            <a:r>
              <a:rPr lang="en-US" sz="2000" dirty="0" smtClean="0"/>
              <a:t>Inform a process to assess attainment of the ILOs.</a:t>
            </a:r>
          </a:p>
          <a:p>
            <a:pPr lvl="1"/>
            <a:r>
              <a:rPr lang="en-US" sz="2000" dirty="0" smtClean="0"/>
              <a:t>Inform a process to evaluate the implementation of the ILOs.</a:t>
            </a:r>
          </a:p>
          <a:p>
            <a:pPr lvl="1"/>
            <a:r>
              <a:rPr lang="en-US" sz="2000" dirty="0" smtClean="0"/>
              <a:t>Inform a process for closing the loop.</a:t>
            </a:r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7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86" y="492352"/>
            <a:ext cx="8229600" cy="1143000"/>
          </a:xfrm>
        </p:spPr>
        <p:txBody>
          <a:bodyPr/>
          <a:lstStyle/>
          <a:p>
            <a:r>
              <a:rPr lang="en-US" dirty="0" smtClean="0"/>
              <a:t>Priorities for 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Aligns with UMB’s mission, core values, and strategic priorities (Continuous Improvement [CI], Compliance);</a:t>
            </a:r>
          </a:p>
          <a:p>
            <a:r>
              <a:rPr lang="en-US" dirty="0" smtClean="0"/>
              <a:t>Aligns with professional and institutional accreditors’ standards (CI, Compliance);</a:t>
            </a:r>
          </a:p>
          <a:p>
            <a:r>
              <a:rPr lang="en-US" dirty="0" smtClean="0"/>
              <a:t>Faculty-endorsed and supported;</a:t>
            </a:r>
          </a:p>
          <a:p>
            <a:r>
              <a:rPr lang="en-US" dirty="0"/>
              <a:t>Measurable and attainable;</a:t>
            </a:r>
          </a:p>
          <a:p>
            <a:r>
              <a:rPr lang="en-US" dirty="0" smtClean="0"/>
              <a:t>Supports employer preferences/workforce demand; and</a:t>
            </a:r>
          </a:p>
          <a:p>
            <a:r>
              <a:rPr lang="en-US" dirty="0" smtClean="0"/>
              <a:t>Sets UMB apart from its competitors.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005446"/>
            <a:ext cx="7772400" cy="1362075"/>
          </a:xfrm>
        </p:spPr>
        <p:txBody>
          <a:bodyPr/>
          <a:lstStyle/>
          <a:p>
            <a:r>
              <a:rPr lang="en-US" dirty="0" smtClean="0"/>
              <a:t>Interprofessional education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3000" dirty="0"/>
              <a:t>Presenter: Heather Congdon, </a:t>
            </a:r>
            <a:r>
              <a:rPr lang="en-US" sz="3000" dirty="0" err="1"/>
              <a:t>Pharm.D</a:t>
            </a:r>
            <a:r>
              <a:rPr lang="en-US" sz="3000" dirty="0"/>
              <a:t>, BSPS, </a:t>
            </a:r>
            <a:r>
              <a:rPr lang="en-US" sz="3000" dirty="0" smtClean="0"/>
              <a:t>CDE</a:t>
            </a:r>
            <a:endParaRPr lang="en-US" sz="3000" dirty="0"/>
          </a:p>
          <a:p>
            <a:pPr algn="ctr"/>
            <a:r>
              <a:rPr lang="en-US" sz="3100" dirty="0"/>
              <a:t>Co-Director – Center for Interprofessional Education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005446"/>
            <a:ext cx="7479578" cy="9012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engagement &amp; education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400" dirty="0" smtClean="0"/>
              <a:t>Virginia </a:t>
            </a:r>
            <a:r>
              <a:rPr lang="en-US" sz="4400" dirty="0"/>
              <a:t>Rowthorn, JD, </a:t>
            </a:r>
            <a:r>
              <a:rPr lang="en-US" sz="4400" dirty="0" smtClean="0"/>
              <a:t>LLM</a:t>
            </a:r>
          </a:p>
          <a:p>
            <a:pPr algn="ctr"/>
            <a:r>
              <a:rPr lang="en-US" sz="4400" dirty="0" smtClean="0"/>
              <a:t>Assistant </a:t>
            </a:r>
            <a:r>
              <a:rPr lang="en-US" sz="4400" dirty="0"/>
              <a:t>Vice President for Global Engagement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9AEB31DECCE4DAC8FD68DB3B1E7C1" ma:contentTypeVersion="15" ma:contentTypeDescription="Create a new document." ma:contentTypeScope="" ma:versionID="2aac414e76a554835cd4537e9e56b064">
  <xsd:schema xmlns:xsd="http://www.w3.org/2001/XMLSchema" xmlns:xs="http://www.w3.org/2001/XMLSchema" xmlns:p="http://schemas.microsoft.com/office/2006/metadata/properties" xmlns:ns1="http://schemas.microsoft.com/sharepoint/v3" xmlns:ns3="3c156842-e5e0-4116-9ee5-a12c122bd811" xmlns:ns4="99c47926-5a1c-460b-8671-7d87320c08ae" targetNamespace="http://schemas.microsoft.com/office/2006/metadata/properties" ma:root="true" ma:fieldsID="c0b8957c8bde22bab4db5b71205b5d66" ns1:_="" ns3:_="" ns4:_="">
    <xsd:import namespace="http://schemas.microsoft.com/sharepoint/v3"/>
    <xsd:import namespace="3c156842-e5e0-4116-9ee5-a12c122bd811"/>
    <xsd:import namespace="99c47926-5a1c-460b-8671-7d87320c08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56842-e5e0-4116-9ee5-a12c122bd8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47926-5a1c-460b-8671-7d87320c08a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587BDD-78D5-499D-92DE-9E96EFBAD34E}">
  <ds:schemaRefs>
    <ds:schemaRef ds:uri="http://purl.org/dc/terms/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3c156842-e5e0-4116-9ee5-a12c122bd81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95964B-EC30-45EC-9DF4-975A929786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56E7AE-7CE9-4AB7-80C5-CED0E8A30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c156842-e5e0-4116-9ee5-a12c122bd811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72184</TotalTime>
  <Words>831</Words>
  <Application>Microsoft Office PowerPoint</Application>
  <PresentationFormat>On-screen Show (4:3)</PresentationFormat>
  <Paragraphs>176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Best Practices in Assessment Group </vt:lpstr>
      <vt:lpstr>Agenda</vt:lpstr>
      <vt:lpstr>Announcements &amp; Information-Sharing</vt:lpstr>
      <vt:lpstr>Strategic Plan 2022-26 Update</vt:lpstr>
      <vt:lpstr>Meeting Objectives</vt:lpstr>
      <vt:lpstr>UMB ILOs Charge to the BPAG</vt:lpstr>
      <vt:lpstr>Priorities for ILOs</vt:lpstr>
      <vt:lpstr>Interprofessional education</vt:lpstr>
      <vt:lpstr>Global engagement &amp; education </vt:lpstr>
      <vt:lpstr>Preliminary Timeline</vt:lpstr>
      <vt:lpstr>Next steps?</vt:lpstr>
      <vt:lpstr>REMINDER APAIR Reporting Schedule - FY 2021</vt:lpstr>
      <vt:lpstr>REMINDER APAIR Reporting Schedule - FY 2022</vt:lpstr>
      <vt:lpstr>Meeting Recap</vt:lpstr>
      <vt:lpstr>For More Information</vt:lpstr>
    </vt:vector>
  </TitlesOfParts>
  <Company>Univ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Matthews, Karen</cp:lastModifiedBy>
  <cp:revision>529</cp:revision>
  <cp:lastPrinted>2021-06-08T14:00:19Z</cp:lastPrinted>
  <dcterms:created xsi:type="dcterms:W3CDTF">2011-07-11T15:55:14Z</dcterms:created>
  <dcterms:modified xsi:type="dcterms:W3CDTF">2021-06-08T16:46:35Z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0x0101007DA9AEB31DECCE4DAC8FD68DB3B1E7C1</vt:lpwstr>
  </property>
</Properties>
</file>