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4"/>
  </p:notesMasterIdLst>
  <p:handoutMasterIdLst>
    <p:handoutMasterId r:id="rId25"/>
  </p:handoutMasterIdLst>
  <p:sldIdLst>
    <p:sldId id="256" r:id="rId5"/>
    <p:sldId id="281" r:id="rId6"/>
    <p:sldId id="311" r:id="rId7"/>
    <p:sldId id="293" r:id="rId8"/>
    <p:sldId id="310" r:id="rId9"/>
    <p:sldId id="315" r:id="rId10"/>
    <p:sldId id="320" r:id="rId11"/>
    <p:sldId id="323" r:id="rId12"/>
    <p:sldId id="324" r:id="rId13"/>
    <p:sldId id="326" r:id="rId14"/>
    <p:sldId id="321" r:id="rId15"/>
    <p:sldId id="322" r:id="rId16"/>
    <p:sldId id="325" r:id="rId17"/>
    <p:sldId id="317" r:id="rId18"/>
    <p:sldId id="318" r:id="rId19"/>
    <p:sldId id="297" r:id="rId20"/>
    <p:sldId id="277" r:id="rId21"/>
    <p:sldId id="299" r:id="rId22"/>
    <p:sldId id="269" r:id="rId23"/>
  </p:sldIdLst>
  <p:sldSz cx="9144000" cy="6858000" type="screen4x3"/>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D00"/>
    <a:srgbClr val="C81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7" autoAdjust="0"/>
  </p:normalViewPr>
  <p:slideViewPr>
    <p:cSldViewPr snapToGrid="0" snapToObjects="1">
      <p:cViewPr varScale="1">
        <p:scale>
          <a:sx n="69" d="100"/>
          <a:sy n="69" d="100"/>
        </p:scale>
        <p:origin x="1224" y="44"/>
      </p:cViewPr>
      <p:guideLst>
        <p:guide orient="horz" pos="2160"/>
        <p:guide pos="2880"/>
      </p:guideLst>
    </p:cSldViewPr>
  </p:slideViewPr>
  <p:outlineViewPr>
    <p:cViewPr>
      <p:scale>
        <a:sx n="33" d="100"/>
        <a:sy n="33" d="100"/>
      </p:scale>
      <p:origin x="0" y="-3536"/>
    </p:cViewPr>
  </p:outlineViewPr>
  <p:notesTextViewPr>
    <p:cViewPr>
      <p:scale>
        <a:sx n="3" d="2"/>
        <a:sy n="3" d="2"/>
      </p:scale>
      <p:origin x="0" y="0"/>
    </p:cViewPr>
  </p:notesTextViewPr>
  <p:sorterViewPr>
    <p:cViewPr>
      <p:scale>
        <a:sx n="179" d="100"/>
        <a:sy n="179" d="100"/>
      </p:scale>
      <p:origin x="0" y="-6060"/>
    </p:cViewPr>
  </p:sorterViewPr>
  <p:notesViewPr>
    <p:cSldViewPr snapToGrid="0" snapToObjects="1">
      <p:cViewPr varScale="1">
        <p:scale>
          <a:sx n="51" d="100"/>
          <a:sy n="51" d="100"/>
        </p:scale>
        <p:origin x="2672"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4"/>
            <a:ext cx="3035723" cy="466406"/>
          </a:xfrm>
          <a:prstGeom prst="rect">
            <a:avLst/>
          </a:prstGeom>
        </p:spPr>
        <p:txBody>
          <a:bodyPr vert="horz" lIns="91334" tIns="45666" rIns="91334" bIns="45666" rtlCol="0"/>
          <a:lstStyle>
            <a:lvl1pPr algn="l">
              <a:defRPr sz="1200"/>
            </a:lvl1pPr>
          </a:lstStyle>
          <a:p>
            <a:endParaRPr lang="en-US"/>
          </a:p>
        </p:txBody>
      </p:sp>
      <p:sp>
        <p:nvSpPr>
          <p:cNvPr id="3" name="Date Placeholder 2"/>
          <p:cNvSpPr>
            <a:spLocks noGrp="1"/>
          </p:cNvSpPr>
          <p:nvPr>
            <p:ph type="dt" sz="quarter" idx="1"/>
          </p:nvPr>
        </p:nvSpPr>
        <p:spPr>
          <a:xfrm>
            <a:off x="3966747" y="4"/>
            <a:ext cx="3035723" cy="466406"/>
          </a:xfrm>
          <a:prstGeom prst="rect">
            <a:avLst/>
          </a:prstGeom>
        </p:spPr>
        <p:txBody>
          <a:bodyPr vert="horz" lIns="91334" tIns="45666" rIns="91334" bIns="45666" rtlCol="0"/>
          <a:lstStyle>
            <a:lvl1pPr algn="r">
              <a:defRPr sz="1200"/>
            </a:lvl1pPr>
          </a:lstStyle>
          <a:p>
            <a:fld id="{32D64B1D-AE14-45E3-BE84-BAA5EAD2F586}" type="datetimeFigureOut">
              <a:rPr lang="en-US" smtClean="0"/>
              <a:t>4/6/2021</a:t>
            </a:fld>
            <a:endParaRPr lang="en-US"/>
          </a:p>
        </p:txBody>
      </p:sp>
      <p:sp>
        <p:nvSpPr>
          <p:cNvPr id="4" name="Footer Placeholder 3"/>
          <p:cNvSpPr>
            <a:spLocks noGrp="1"/>
          </p:cNvSpPr>
          <p:nvPr>
            <p:ph type="ftr" sz="quarter" idx="2"/>
          </p:nvPr>
        </p:nvSpPr>
        <p:spPr>
          <a:xfrm>
            <a:off x="5" y="8823647"/>
            <a:ext cx="3035723" cy="466406"/>
          </a:xfrm>
          <a:prstGeom prst="rect">
            <a:avLst/>
          </a:prstGeom>
        </p:spPr>
        <p:txBody>
          <a:bodyPr vert="horz" lIns="91334" tIns="45666" rIns="91334" bIns="45666" rtlCol="0" anchor="b"/>
          <a:lstStyle>
            <a:lvl1pPr algn="l">
              <a:defRPr sz="1200"/>
            </a:lvl1pPr>
          </a:lstStyle>
          <a:p>
            <a:endParaRPr lang="en-US"/>
          </a:p>
        </p:txBody>
      </p:sp>
      <p:sp>
        <p:nvSpPr>
          <p:cNvPr id="5" name="Slide Number Placeholder 4"/>
          <p:cNvSpPr>
            <a:spLocks noGrp="1"/>
          </p:cNvSpPr>
          <p:nvPr>
            <p:ph type="sldNum" sz="quarter" idx="3"/>
          </p:nvPr>
        </p:nvSpPr>
        <p:spPr>
          <a:xfrm>
            <a:off x="3966747" y="8823647"/>
            <a:ext cx="3035723" cy="466406"/>
          </a:xfrm>
          <a:prstGeom prst="rect">
            <a:avLst/>
          </a:prstGeom>
        </p:spPr>
        <p:txBody>
          <a:bodyPr vert="horz" lIns="91334" tIns="45666" rIns="91334" bIns="45666" rtlCol="0" anchor="b"/>
          <a:lstStyle>
            <a:lvl1pPr algn="r">
              <a:defRPr sz="1200"/>
            </a:lvl1pPr>
          </a:lstStyle>
          <a:p>
            <a:fld id="{709EC799-DBCA-4261-A524-9F62CF20223B}" type="slidenum">
              <a:rPr lang="en-US" smtClean="0"/>
              <a:t>‹#›</a:t>
            </a:fld>
            <a:endParaRPr lang="en-US"/>
          </a:p>
        </p:txBody>
      </p:sp>
    </p:spTree>
    <p:extLst>
      <p:ext uri="{BB962C8B-B14F-4D97-AF65-F5344CB8AC3E}">
        <p14:creationId xmlns:p14="http://schemas.microsoft.com/office/powerpoint/2010/main" val="1756046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5723" cy="466406"/>
          </a:xfrm>
          <a:prstGeom prst="rect">
            <a:avLst/>
          </a:prstGeom>
        </p:spPr>
        <p:txBody>
          <a:bodyPr vert="horz" lIns="91334" tIns="45666" rIns="91334" bIns="45666" rtlCol="0"/>
          <a:lstStyle>
            <a:lvl1pPr algn="l">
              <a:defRPr sz="1200"/>
            </a:lvl1pPr>
          </a:lstStyle>
          <a:p>
            <a:endParaRPr lang="en-US"/>
          </a:p>
        </p:txBody>
      </p:sp>
      <p:sp>
        <p:nvSpPr>
          <p:cNvPr id="3" name="Date Placeholder 2"/>
          <p:cNvSpPr>
            <a:spLocks noGrp="1"/>
          </p:cNvSpPr>
          <p:nvPr>
            <p:ph type="dt" idx="1"/>
          </p:nvPr>
        </p:nvSpPr>
        <p:spPr>
          <a:xfrm>
            <a:off x="3966745" y="3"/>
            <a:ext cx="3035723" cy="466406"/>
          </a:xfrm>
          <a:prstGeom prst="rect">
            <a:avLst/>
          </a:prstGeom>
        </p:spPr>
        <p:txBody>
          <a:bodyPr vert="horz" lIns="91334" tIns="45666" rIns="91334" bIns="45666" rtlCol="0"/>
          <a:lstStyle>
            <a:lvl1pPr algn="r">
              <a:defRPr sz="1200"/>
            </a:lvl1pPr>
          </a:lstStyle>
          <a:p>
            <a:fld id="{BB335E9F-686B-4A7E-89DE-5238C90EDAC9}" type="datetimeFigureOut">
              <a:rPr lang="en-US" smtClean="0"/>
              <a:t>4/6/2021</a:t>
            </a:fld>
            <a:endParaRPr lang="en-US"/>
          </a:p>
        </p:txBody>
      </p:sp>
      <p:sp>
        <p:nvSpPr>
          <p:cNvPr id="4" name="Slide Image Placeholder 3"/>
          <p:cNvSpPr>
            <a:spLocks noGrp="1" noRot="1" noChangeAspect="1"/>
          </p:cNvSpPr>
          <p:nvPr>
            <p:ph type="sldImg" idx="2"/>
          </p:nvPr>
        </p:nvSpPr>
        <p:spPr>
          <a:xfrm>
            <a:off x="1412875" y="1160463"/>
            <a:ext cx="4178300" cy="3135312"/>
          </a:xfrm>
          <a:prstGeom prst="rect">
            <a:avLst/>
          </a:prstGeom>
          <a:noFill/>
          <a:ln w="12700">
            <a:solidFill>
              <a:prstClr val="black"/>
            </a:solidFill>
          </a:ln>
        </p:spPr>
        <p:txBody>
          <a:bodyPr vert="horz" lIns="91334" tIns="45666" rIns="91334" bIns="45666" rtlCol="0" anchor="ctr"/>
          <a:lstStyle/>
          <a:p>
            <a:endParaRPr lang="en-US"/>
          </a:p>
        </p:txBody>
      </p:sp>
      <p:sp>
        <p:nvSpPr>
          <p:cNvPr id="5" name="Notes Placeholder 4"/>
          <p:cNvSpPr>
            <a:spLocks noGrp="1"/>
          </p:cNvSpPr>
          <p:nvPr>
            <p:ph type="body" sz="quarter" idx="3"/>
          </p:nvPr>
        </p:nvSpPr>
        <p:spPr>
          <a:xfrm>
            <a:off x="701042" y="4470520"/>
            <a:ext cx="5601971" cy="3658274"/>
          </a:xfrm>
          <a:prstGeom prst="rect">
            <a:avLst/>
          </a:prstGeom>
        </p:spPr>
        <p:txBody>
          <a:bodyPr vert="horz" lIns="91334" tIns="45666" rIns="91334" bIns="45666"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3647"/>
            <a:ext cx="3035723" cy="466406"/>
          </a:xfrm>
          <a:prstGeom prst="rect">
            <a:avLst/>
          </a:prstGeom>
        </p:spPr>
        <p:txBody>
          <a:bodyPr vert="horz" lIns="91334" tIns="45666" rIns="91334" bIns="45666" rtlCol="0" anchor="b"/>
          <a:lstStyle>
            <a:lvl1pPr algn="l">
              <a:defRPr sz="1200"/>
            </a:lvl1pPr>
          </a:lstStyle>
          <a:p>
            <a:endParaRPr lang="en-US"/>
          </a:p>
        </p:txBody>
      </p:sp>
      <p:sp>
        <p:nvSpPr>
          <p:cNvPr id="7" name="Slide Number Placeholder 6"/>
          <p:cNvSpPr>
            <a:spLocks noGrp="1"/>
          </p:cNvSpPr>
          <p:nvPr>
            <p:ph type="sldNum" sz="quarter" idx="5"/>
          </p:nvPr>
        </p:nvSpPr>
        <p:spPr>
          <a:xfrm>
            <a:off x="3966745" y="8823647"/>
            <a:ext cx="3035723" cy="466406"/>
          </a:xfrm>
          <a:prstGeom prst="rect">
            <a:avLst/>
          </a:prstGeom>
        </p:spPr>
        <p:txBody>
          <a:bodyPr vert="horz" lIns="91334" tIns="45666" rIns="91334" bIns="45666" rtlCol="0" anchor="b"/>
          <a:lstStyle>
            <a:lvl1pPr algn="r">
              <a:defRPr sz="1200"/>
            </a:lvl1pPr>
          </a:lstStyle>
          <a:p>
            <a:fld id="{C242ADCE-0ADB-42B4-B273-9AA302DB2C85}" type="slidenum">
              <a:rPr lang="en-US" smtClean="0"/>
              <a:t>‹#›</a:t>
            </a:fld>
            <a:endParaRPr lang="en-US"/>
          </a:p>
        </p:txBody>
      </p:sp>
    </p:spTree>
    <p:extLst>
      <p:ext uri="{BB962C8B-B14F-4D97-AF65-F5344CB8AC3E}">
        <p14:creationId xmlns:p14="http://schemas.microsoft.com/office/powerpoint/2010/main" val="2772994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a:t>
            </a:fld>
            <a:endParaRPr lang="en-US"/>
          </a:p>
        </p:txBody>
      </p:sp>
    </p:spTree>
    <p:extLst>
      <p:ext uri="{BB962C8B-B14F-4D97-AF65-F5344CB8AC3E}">
        <p14:creationId xmlns:p14="http://schemas.microsoft.com/office/powerpoint/2010/main" val="1680290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42ADCE-0ADB-42B4-B273-9AA302DB2C85}" type="slidenum">
              <a:rPr lang="en-US" smtClean="0"/>
              <a:t>10</a:t>
            </a:fld>
            <a:endParaRPr lang="en-US"/>
          </a:p>
        </p:txBody>
      </p:sp>
    </p:spTree>
    <p:extLst>
      <p:ext uri="{BB962C8B-B14F-4D97-AF65-F5344CB8AC3E}">
        <p14:creationId xmlns:p14="http://schemas.microsoft.com/office/powerpoint/2010/main" val="283170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42ADCE-0ADB-42B4-B273-9AA302DB2C85}" type="slidenum">
              <a:rPr lang="en-US" smtClean="0"/>
              <a:t>11</a:t>
            </a:fld>
            <a:endParaRPr lang="en-US"/>
          </a:p>
        </p:txBody>
      </p:sp>
    </p:spTree>
    <p:extLst>
      <p:ext uri="{BB962C8B-B14F-4D97-AF65-F5344CB8AC3E}">
        <p14:creationId xmlns:p14="http://schemas.microsoft.com/office/powerpoint/2010/main" val="1004462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12</a:t>
            </a:fld>
            <a:endParaRPr lang="en-US"/>
          </a:p>
        </p:txBody>
      </p:sp>
    </p:spTree>
    <p:extLst>
      <p:ext uri="{BB962C8B-B14F-4D97-AF65-F5344CB8AC3E}">
        <p14:creationId xmlns:p14="http://schemas.microsoft.com/office/powerpoint/2010/main" val="4222307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13</a:t>
            </a:fld>
            <a:endParaRPr lang="en-US"/>
          </a:p>
        </p:txBody>
      </p:sp>
    </p:spTree>
    <p:extLst>
      <p:ext uri="{BB962C8B-B14F-4D97-AF65-F5344CB8AC3E}">
        <p14:creationId xmlns:p14="http://schemas.microsoft.com/office/powerpoint/2010/main" val="3069364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42ADCE-0ADB-42B4-B273-9AA302DB2C85}" type="slidenum">
              <a:rPr lang="en-US" smtClean="0"/>
              <a:t>14</a:t>
            </a:fld>
            <a:endParaRPr lang="en-US"/>
          </a:p>
        </p:txBody>
      </p:sp>
    </p:spTree>
    <p:extLst>
      <p:ext uri="{BB962C8B-B14F-4D97-AF65-F5344CB8AC3E}">
        <p14:creationId xmlns:p14="http://schemas.microsoft.com/office/powerpoint/2010/main" val="684954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42ADCE-0ADB-42B4-B273-9AA302DB2C85}" type="slidenum">
              <a:rPr lang="en-US" smtClean="0"/>
              <a:t>15</a:t>
            </a:fld>
            <a:endParaRPr lang="en-US"/>
          </a:p>
        </p:txBody>
      </p:sp>
    </p:spTree>
    <p:extLst>
      <p:ext uri="{BB962C8B-B14F-4D97-AF65-F5344CB8AC3E}">
        <p14:creationId xmlns:p14="http://schemas.microsoft.com/office/powerpoint/2010/main" val="34127992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16</a:t>
            </a:fld>
            <a:endParaRPr lang="en-US"/>
          </a:p>
        </p:txBody>
      </p:sp>
    </p:spTree>
    <p:extLst>
      <p:ext uri="{BB962C8B-B14F-4D97-AF65-F5344CB8AC3E}">
        <p14:creationId xmlns:p14="http://schemas.microsoft.com/office/powerpoint/2010/main" val="1677060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242ADCE-0ADB-42B4-B273-9AA302DB2C85}" type="slidenum">
              <a:rPr lang="en-US" smtClean="0"/>
              <a:t>17</a:t>
            </a:fld>
            <a:endParaRPr lang="en-US"/>
          </a:p>
        </p:txBody>
      </p:sp>
    </p:spTree>
    <p:extLst>
      <p:ext uri="{BB962C8B-B14F-4D97-AF65-F5344CB8AC3E}">
        <p14:creationId xmlns:p14="http://schemas.microsoft.com/office/powerpoint/2010/main" val="27696698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42ADCE-0ADB-42B4-B273-9AA302DB2C85}" type="slidenum">
              <a:rPr lang="en-US" smtClean="0"/>
              <a:t>18</a:t>
            </a:fld>
            <a:endParaRPr lang="en-US"/>
          </a:p>
        </p:txBody>
      </p:sp>
    </p:spTree>
    <p:extLst>
      <p:ext uri="{BB962C8B-B14F-4D97-AF65-F5344CB8AC3E}">
        <p14:creationId xmlns:p14="http://schemas.microsoft.com/office/powerpoint/2010/main" val="910344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19</a:t>
            </a:fld>
            <a:endParaRPr lang="en-US"/>
          </a:p>
        </p:txBody>
      </p:sp>
    </p:spTree>
    <p:extLst>
      <p:ext uri="{BB962C8B-B14F-4D97-AF65-F5344CB8AC3E}">
        <p14:creationId xmlns:p14="http://schemas.microsoft.com/office/powerpoint/2010/main" val="384122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242ADCE-0ADB-42B4-B273-9AA302DB2C85}" type="slidenum">
              <a:rPr lang="en-US" smtClean="0"/>
              <a:t>2</a:t>
            </a:fld>
            <a:endParaRPr lang="en-US"/>
          </a:p>
        </p:txBody>
      </p:sp>
    </p:spTree>
    <p:extLst>
      <p:ext uri="{BB962C8B-B14F-4D97-AF65-F5344CB8AC3E}">
        <p14:creationId xmlns:p14="http://schemas.microsoft.com/office/powerpoint/2010/main" val="1832758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3</a:t>
            </a:fld>
            <a:endParaRPr lang="en-US"/>
          </a:p>
        </p:txBody>
      </p:sp>
    </p:spTree>
    <p:extLst>
      <p:ext uri="{BB962C8B-B14F-4D97-AF65-F5344CB8AC3E}">
        <p14:creationId xmlns:p14="http://schemas.microsoft.com/office/powerpoint/2010/main" val="1098661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4</a:t>
            </a:fld>
            <a:endParaRPr lang="en-US"/>
          </a:p>
        </p:txBody>
      </p:sp>
    </p:spTree>
    <p:extLst>
      <p:ext uri="{BB962C8B-B14F-4D97-AF65-F5344CB8AC3E}">
        <p14:creationId xmlns:p14="http://schemas.microsoft.com/office/powerpoint/2010/main" val="3819539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IESPA is responsible for developing processes to align with the Middle States Standards.</a:t>
            </a:r>
          </a:p>
          <a:p>
            <a:pPr marL="171450" indent="-171450">
              <a:buFont typeface="Arial" panose="020B0604020202020204" pitchFamily="34" charset="0"/>
              <a:buChar char="•"/>
            </a:pPr>
            <a:r>
              <a:rPr lang="en-US" dirty="0" smtClean="0"/>
              <a:t>Standards V (Educational Effectiveness Assessment) and Standard VI (Planning, resources and institutional improvement) speaks to the role of member institutions in having a set of ILOs, and to the importance of assessment;</a:t>
            </a:r>
          </a:p>
          <a:p>
            <a:pPr marL="171450" indent="-171450">
              <a:buFont typeface="Arial" panose="020B0604020202020204" pitchFamily="34" charset="0"/>
              <a:buChar char="•"/>
            </a:pPr>
            <a:r>
              <a:rPr lang="en-US" dirty="0" smtClean="0"/>
              <a:t>In anticipation of a theme in our strategic plan Student Success will remain in the plan.</a:t>
            </a:r>
          </a:p>
          <a:p>
            <a:pPr marL="171450" indent="-171450">
              <a:buFont typeface="Arial" panose="020B0604020202020204" pitchFamily="34" charset="0"/>
              <a:buChar char="•"/>
            </a:pPr>
            <a:r>
              <a:rPr lang="en-US" dirty="0" smtClean="0"/>
              <a:t>The provost provided the following focus areas to focus our ILOs.</a:t>
            </a:r>
          </a:p>
          <a:p>
            <a:pPr marL="171450" indent="-171450">
              <a:buFont typeface="Arial" panose="020B0604020202020204" pitchFamily="34" charset="0"/>
              <a:buChar char="•"/>
            </a:pPr>
            <a:r>
              <a:rPr lang="en-US" dirty="0" smtClean="0"/>
              <a:t>Will the </a:t>
            </a:r>
            <a:r>
              <a:rPr lang="en-US" dirty="0" smtClean="0"/>
              <a:t>APAIR serve as a model for assessing ILOs achievement?</a:t>
            </a:r>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5</a:t>
            </a:fld>
            <a:endParaRPr lang="en-US"/>
          </a:p>
        </p:txBody>
      </p:sp>
    </p:spTree>
    <p:extLst>
      <p:ext uri="{BB962C8B-B14F-4D97-AF65-F5344CB8AC3E}">
        <p14:creationId xmlns:p14="http://schemas.microsoft.com/office/powerpoint/2010/main" val="277666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6</a:t>
            </a:fld>
            <a:endParaRPr lang="en-US"/>
          </a:p>
        </p:txBody>
      </p:sp>
    </p:spTree>
    <p:extLst>
      <p:ext uri="{BB962C8B-B14F-4D97-AF65-F5344CB8AC3E}">
        <p14:creationId xmlns:p14="http://schemas.microsoft.com/office/powerpoint/2010/main" val="2923014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7</a:t>
            </a:fld>
            <a:endParaRPr lang="en-US"/>
          </a:p>
        </p:txBody>
      </p:sp>
    </p:spTree>
    <p:extLst>
      <p:ext uri="{BB962C8B-B14F-4D97-AF65-F5344CB8AC3E}">
        <p14:creationId xmlns:p14="http://schemas.microsoft.com/office/powerpoint/2010/main" val="1213025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8</a:t>
            </a:fld>
            <a:endParaRPr lang="en-US"/>
          </a:p>
        </p:txBody>
      </p:sp>
    </p:spTree>
    <p:extLst>
      <p:ext uri="{BB962C8B-B14F-4D97-AF65-F5344CB8AC3E}">
        <p14:creationId xmlns:p14="http://schemas.microsoft.com/office/powerpoint/2010/main" val="3328749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r>
              <a:rPr lang="en-US" baseline="0" dirty="0" smtClean="0"/>
              <a:t> </a:t>
            </a:r>
            <a:r>
              <a:rPr lang="en-US" baseline="0" dirty="0" smtClean="0"/>
              <a:t>SOM: Demonstrate </a:t>
            </a:r>
            <a:r>
              <a:rPr lang="en-US" baseline="0" dirty="0" smtClean="0"/>
              <a:t>an awareness of and responsiveness to the larger context and system of health care, as well as the ability to call effectively on other resources in the system to provide optimal health care (3,5,6)</a:t>
            </a:r>
            <a:endParaRPr lang="en-US" dirty="0"/>
          </a:p>
        </p:txBody>
      </p:sp>
      <p:sp>
        <p:nvSpPr>
          <p:cNvPr id="4" name="Slide Number Placeholder 3"/>
          <p:cNvSpPr>
            <a:spLocks noGrp="1"/>
          </p:cNvSpPr>
          <p:nvPr>
            <p:ph type="sldNum" sz="quarter" idx="10"/>
          </p:nvPr>
        </p:nvSpPr>
        <p:spPr/>
        <p:txBody>
          <a:bodyPr/>
          <a:lstStyle/>
          <a:p>
            <a:fld id="{C242ADCE-0ADB-42B4-B273-9AA302DB2C85}" type="slidenum">
              <a:rPr lang="en-US" smtClean="0"/>
              <a:t>9</a:t>
            </a:fld>
            <a:endParaRPr lang="en-US"/>
          </a:p>
        </p:txBody>
      </p:sp>
    </p:spTree>
    <p:extLst>
      <p:ext uri="{BB962C8B-B14F-4D97-AF65-F5344CB8AC3E}">
        <p14:creationId xmlns:p14="http://schemas.microsoft.com/office/powerpoint/2010/main" val="3703162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Date Placeholder 12"/>
          <p:cNvSpPr>
            <a:spLocks noGrp="1"/>
          </p:cNvSpPr>
          <p:nvPr>
            <p:ph type="dt" sz="half" idx="10"/>
          </p:nvPr>
        </p:nvSpPr>
        <p:spPr/>
        <p:txBody>
          <a:bodyPr/>
          <a:lstStyle/>
          <a:p>
            <a:endParaRPr lang="en-US"/>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lvl1pPr>
              <a:defRPr/>
            </a:lvl1pPr>
          </a:lstStyle>
          <a:p>
            <a:fld id="{E567EC97-DB97-4565-B65B-270512363BA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2" name="Date Placeholder 11"/>
          <p:cNvSpPr>
            <a:spLocks noGrp="1"/>
          </p:cNvSpPr>
          <p:nvPr>
            <p:ph type="dt" sz="half" idx="10"/>
          </p:nvPr>
        </p:nvSpPr>
        <p:spPr/>
        <p:txBody>
          <a:bodyPr/>
          <a:lstStyle/>
          <a:p>
            <a:endParaRPr lang="en-US"/>
          </a:p>
        </p:txBody>
      </p:sp>
      <p:sp>
        <p:nvSpPr>
          <p:cNvPr id="13" name="Footer Placeholder 12"/>
          <p:cNvSpPr>
            <a:spLocks noGrp="1"/>
          </p:cNvSpPr>
          <p:nvPr>
            <p:ph type="ftr" sz="quarter" idx="11"/>
          </p:nvPr>
        </p:nvSpPr>
        <p:spPr/>
        <p:txBody>
          <a:bodyPr/>
          <a:lstStyle/>
          <a:p>
            <a:endParaRPr lang="en-US" dirty="0"/>
          </a:p>
        </p:txBody>
      </p:sp>
      <p:sp>
        <p:nvSpPr>
          <p:cNvPr id="14" name="Slide Number Placeholder 13"/>
          <p:cNvSpPr>
            <a:spLocks noGrp="1"/>
          </p:cNvSpPr>
          <p:nvPr>
            <p:ph type="sldNum" sz="quarter" idx="12"/>
          </p:nvPr>
        </p:nvSpPr>
        <p:spPr/>
        <p:txBody>
          <a:bodyPr/>
          <a:lstStyle>
            <a:lvl1pPr>
              <a:defRPr/>
            </a:lvl1pPr>
          </a:lstStyle>
          <a:p>
            <a:fld id="{6C833517-50B5-4F2C-A370-308AFB7767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0"/>
          </p:nvPr>
        </p:nvSpPr>
        <p:spPr/>
        <p:txBody>
          <a:bodyPr/>
          <a:lstStyle/>
          <a:p>
            <a:endParaRPr lang="en-US"/>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lvl1pPr>
              <a:defRPr/>
            </a:lvl1pPr>
          </a:lstStyle>
          <a:p>
            <a:fld id="{AA643096-AA42-4AC9-B6E7-2EBEAF28CCE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77938-72C8-4AC2-B3D7-A7872AC4812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mailto:Karen.Matthews@umaryland.ed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gspengler@umaryland.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682" y="1121124"/>
            <a:ext cx="7772400" cy="1470025"/>
          </a:xfrm>
        </p:spPr>
        <p:txBody>
          <a:bodyPr/>
          <a:lstStyle/>
          <a:p>
            <a:r>
              <a:rPr lang="en-US" dirty="0" smtClean="0"/>
              <a:t>Best Practices in Assessment Group </a:t>
            </a:r>
            <a:endParaRPr lang="en-US" dirty="0"/>
          </a:p>
        </p:txBody>
      </p:sp>
      <p:sp>
        <p:nvSpPr>
          <p:cNvPr id="3" name="Subtitle 2"/>
          <p:cNvSpPr>
            <a:spLocks noGrp="1"/>
          </p:cNvSpPr>
          <p:nvPr>
            <p:ph type="subTitle" idx="1"/>
          </p:nvPr>
        </p:nvSpPr>
        <p:spPr>
          <a:xfrm>
            <a:off x="1665514" y="3028740"/>
            <a:ext cx="6400800" cy="1752600"/>
          </a:xfrm>
        </p:spPr>
        <p:txBody>
          <a:bodyPr>
            <a:normAutofit fontScale="85000" lnSpcReduction="10000"/>
          </a:bodyPr>
          <a:lstStyle/>
          <a:p>
            <a:r>
              <a:rPr lang="en-US" dirty="0" smtClean="0"/>
              <a:t>Gregory Spengler, MPA</a:t>
            </a:r>
          </a:p>
          <a:p>
            <a:r>
              <a:rPr lang="en-US" dirty="0" smtClean="0"/>
              <a:t>Karen D Matthews, DM, MPA</a:t>
            </a:r>
          </a:p>
          <a:p>
            <a:r>
              <a:rPr lang="en-US" dirty="0" smtClean="0"/>
              <a:t>Office of Institutional Effectiveness, Strategic Planning, &amp; Assessment (IESPA)</a:t>
            </a:r>
          </a:p>
          <a:p>
            <a:endParaRPr lang="en-US" dirty="0"/>
          </a:p>
        </p:txBody>
      </p:sp>
      <p:sp>
        <p:nvSpPr>
          <p:cNvPr id="4" name="TextBox 3"/>
          <p:cNvSpPr txBox="1"/>
          <p:nvPr/>
        </p:nvSpPr>
        <p:spPr>
          <a:xfrm>
            <a:off x="2295144" y="5610330"/>
            <a:ext cx="4553712" cy="461665"/>
          </a:xfrm>
          <a:prstGeom prst="rect">
            <a:avLst/>
          </a:prstGeom>
          <a:noFill/>
        </p:spPr>
        <p:txBody>
          <a:bodyPr wrap="square" rtlCol="0">
            <a:spAutoFit/>
          </a:bodyPr>
          <a:lstStyle/>
          <a:p>
            <a:pPr algn="ctr"/>
            <a:r>
              <a:rPr lang="en-US" sz="2400" dirty="0" smtClean="0"/>
              <a:t>April 6, 2021</a:t>
            </a:r>
            <a:endParaRPr lang="en-US" sz="2400" dirty="0"/>
          </a:p>
        </p:txBody>
      </p:sp>
      <p:sp>
        <p:nvSpPr>
          <p:cNvPr id="15" name="Slide Number Placeholder 14"/>
          <p:cNvSpPr>
            <a:spLocks noGrp="1"/>
          </p:cNvSpPr>
          <p:nvPr>
            <p:ph type="sldNum" sz="quarter" idx="12"/>
          </p:nvPr>
        </p:nvSpPr>
        <p:spPr/>
        <p:txBody>
          <a:bodyPr/>
          <a:lstStyle/>
          <a:p>
            <a:fld id="{6C833517-50B5-4F2C-A370-308AFB7767D3}"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185" y="842281"/>
            <a:ext cx="8131629" cy="1009877"/>
          </a:xfrm>
        </p:spPr>
        <p:txBody>
          <a:bodyPr>
            <a:noAutofit/>
          </a:bodyPr>
          <a:lstStyle/>
          <a:p>
            <a:r>
              <a:rPr lang="en-US" sz="3600" dirty="0" smtClean="0"/>
              <a:t>Mapping Exercise Summary Findings</a:t>
            </a:r>
            <a:endParaRPr lang="en-US" sz="3600" dirty="0"/>
          </a:p>
        </p:txBody>
      </p:sp>
      <p:sp>
        <p:nvSpPr>
          <p:cNvPr id="3" name="Content Placeholder 2"/>
          <p:cNvSpPr>
            <a:spLocks noGrp="1"/>
          </p:cNvSpPr>
          <p:nvPr>
            <p:ph idx="1"/>
          </p:nvPr>
        </p:nvSpPr>
        <p:spPr>
          <a:xfrm>
            <a:off x="587828" y="1818593"/>
            <a:ext cx="8229600" cy="4525963"/>
          </a:xfrm>
        </p:spPr>
        <p:txBody>
          <a:bodyPr>
            <a:normAutofit/>
          </a:bodyPr>
          <a:lstStyle/>
          <a:p>
            <a:r>
              <a:rPr lang="en-US" dirty="0" smtClean="0"/>
              <a:t>Mapped programs have direct or indirect measures </a:t>
            </a:r>
            <a:r>
              <a:rPr lang="en-US" dirty="0" smtClean="0"/>
              <a:t>for the </a:t>
            </a:r>
            <a:r>
              <a:rPr lang="en-US" dirty="0" smtClean="0"/>
              <a:t>SLOs related to the focus area;</a:t>
            </a:r>
          </a:p>
          <a:p>
            <a:r>
              <a:rPr lang="en-US" dirty="0" smtClean="0"/>
              <a:t>Mapped programs assess competency at scheduled times;</a:t>
            </a:r>
          </a:p>
          <a:p>
            <a:r>
              <a:rPr lang="en-US" dirty="0" smtClean="0"/>
              <a:t>Cultural Competency – Most number of SLOs</a:t>
            </a:r>
          </a:p>
          <a:p>
            <a:r>
              <a:rPr lang="en-US" dirty="0" smtClean="0"/>
              <a:t>Global Health – Fewest number of SLOs</a:t>
            </a:r>
          </a:p>
          <a:p>
            <a:pPr marL="0" indent="0">
              <a:buNone/>
            </a:pPr>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10</a:t>
            </a:fld>
            <a:endParaRPr lang="en-US" dirty="0"/>
          </a:p>
        </p:txBody>
      </p:sp>
    </p:spTree>
    <p:extLst>
      <p:ext uri="{BB962C8B-B14F-4D97-AF65-F5344CB8AC3E}">
        <p14:creationId xmlns:p14="http://schemas.microsoft.com/office/powerpoint/2010/main" val="3131470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286" y="492352"/>
            <a:ext cx="8229600" cy="1143000"/>
          </a:xfrm>
        </p:spPr>
        <p:txBody>
          <a:bodyPr/>
          <a:lstStyle/>
          <a:p>
            <a:r>
              <a:rPr lang="en-US" dirty="0" smtClean="0"/>
              <a:t>Goals for ILOs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Aligns with UMB’s mission, core values, and strategic goals (CI, Compliance);</a:t>
            </a:r>
          </a:p>
          <a:p>
            <a:r>
              <a:rPr lang="en-US" dirty="0" smtClean="0"/>
              <a:t>Aligns with professional and institutional accreditors’ standards (CI</a:t>
            </a:r>
            <a:r>
              <a:rPr lang="en-US" smtClean="0"/>
              <a:t>, Compliance);</a:t>
            </a:r>
            <a:endParaRPr lang="en-US" dirty="0" smtClean="0"/>
          </a:p>
          <a:p>
            <a:r>
              <a:rPr lang="en-US" dirty="0" smtClean="0"/>
              <a:t>Measurable and attainable;</a:t>
            </a:r>
          </a:p>
          <a:p>
            <a:r>
              <a:rPr lang="en-US" dirty="0" smtClean="0"/>
              <a:t>Faculty-endorsed and supported;</a:t>
            </a:r>
          </a:p>
          <a:p>
            <a:r>
              <a:rPr lang="en-US" dirty="0" smtClean="0"/>
              <a:t>Supports employer preferences/workforce demand; and</a:t>
            </a:r>
          </a:p>
          <a:p>
            <a:r>
              <a:rPr lang="en-US" dirty="0" smtClean="0"/>
              <a:t>Sets UMB apart from our competitors.</a:t>
            </a:r>
          </a:p>
          <a:p>
            <a:pPr marL="0" indent="0">
              <a:buNone/>
            </a:pP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11</a:t>
            </a:fld>
            <a:endParaRPr lang="en-US" dirty="0"/>
          </a:p>
        </p:txBody>
      </p:sp>
    </p:spTree>
    <p:extLst>
      <p:ext uri="{BB962C8B-B14F-4D97-AF65-F5344CB8AC3E}">
        <p14:creationId xmlns:p14="http://schemas.microsoft.com/office/powerpoint/2010/main" val="1315621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185" y="842281"/>
            <a:ext cx="8131629" cy="1009877"/>
          </a:xfrm>
        </p:spPr>
        <p:txBody>
          <a:bodyPr>
            <a:noAutofit/>
          </a:bodyPr>
          <a:lstStyle/>
          <a:p>
            <a:r>
              <a:rPr lang="en-US" sz="3600" dirty="0" smtClean="0"/>
              <a:t>Questions Arising During the Mapping Exercise</a:t>
            </a:r>
            <a:endParaRPr lang="en-US" sz="3600" dirty="0"/>
          </a:p>
        </p:txBody>
      </p:sp>
      <p:sp>
        <p:nvSpPr>
          <p:cNvPr id="3" name="Content Placeholder 2"/>
          <p:cNvSpPr>
            <a:spLocks noGrp="1"/>
          </p:cNvSpPr>
          <p:nvPr>
            <p:ph idx="1"/>
          </p:nvPr>
        </p:nvSpPr>
        <p:spPr>
          <a:xfrm>
            <a:off x="457200" y="2012949"/>
            <a:ext cx="8229600" cy="4525963"/>
          </a:xfrm>
        </p:spPr>
        <p:txBody>
          <a:bodyPr>
            <a:normAutofit fontScale="62500" lnSpcReduction="20000"/>
          </a:bodyPr>
          <a:lstStyle/>
          <a:p>
            <a:r>
              <a:rPr lang="en-US" sz="3700" dirty="0"/>
              <a:t>Is UMB requiring all schools on campus to teach to these objectives?</a:t>
            </a:r>
          </a:p>
          <a:p>
            <a:r>
              <a:rPr lang="en-US" sz="3700" dirty="0"/>
              <a:t>W</a:t>
            </a:r>
            <a:r>
              <a:rPr lang="en-US" sz="3700" dirty="0" smtClean="0"/>
              <a:t>ho </a:t>
            </a:r>
            <a:r>
              <a:rPr lang="en-US" sz="3700" dirty="0"/>
              <a:t>developed these </a:t>
            </a:r>
            <a:r>
              <a:rPr lang="en-US" sz="3700" dirty="0" smtClean="0"/>
              <a:t>focus areas? Are we wed to them? Should there be other SLOs?</a:t>
            </a:r>
          </a:p>
          <a:p>
            <a:r>
              <a:rPr lang="en-US" sz="3700" dirty="0" smtClean="0"/>
              <a:t>Who will be </a:t>
            </a:r>
            <a:r>
              <a:rPr lang="en-US" sz="3700" dirty="0"/>
              <a:t>responsible for reviewing these data</a:t>
            </a:r>
            <a:r>
              <a:rPr lang="en-US" sz="3700" dirty="0" smtClean="0"/>
              <a:t>? </a:t>
            </a:r>
          </a:p>
          <a:p>
            <a:r>
              <a:rPr lang="en-US" sz="3700" dirty="0"/>
              <a:t>Were these learning objectives mandated by Middle States</a:t>
            </a:r>
            <a:r>
              <a:rPr lang="en-US" sz="3700" dirty="0" smtClean="0"/>
              <a:t>?</a:t>
            </a:r>
          </a:p>
          <a:p>
            <a:r>
              <a:rPr lang="en-US" sz="3700" dirty="0" smtClean="0"/>
              <a:t>Are the suggested learning objectives applicable across all schools?</a:t>
            </a:r>
          </a:p>
          <a:p>
            <a:r>
              <a:rPr lang="en-US" sz="3700" dirty="0" smtClean="0"/>
              <a:t>What are the plans to use outcomes data to compare across programs/schools?</a:t>
            </a:r>
          </a:p>
          <a:p>
            <a:r>
              <a:rPr lang="en-US" sz="3700" dirty="0" smtClean="0"/>
              <a:t>How are joint programs managed</a:t>
            </a:r>
            <a:r>
              <a:rPr lang="en-US" sz="3700" dirty="0" smtClean="0"/>
              <a:t>?</a:t>
            </a:r>
          </a:p>
          <a:p>
            <a:r>
              <a:rPr lang="en-US" sz="3700" dirty="0" smtClean="0"/>
              <a:t>Other?</a:t>
            </a:r>
            <a:endParaRPr lang="en-US" sz="3700" dirty="0" smtClean="0"/>
          </a:p>
          <a:p>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12</a:t>
            </a:fld>
            <a:endParaRPr lang="en-US" dirty="0"/>
          </a:p>
        </p:txBody>
      </p:sp>
    </p:spTree>
    <p:extLst>
      <p:ext uri="{BB962C8B-B14F-4D97-AF65-F5344CB8AC3E}">
        <p14:creationId xmlns:p14="http://schemas.microsoft.com/office/powerpoint/2010/main" val="1026725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492875"/>
            <a:ext cx="2133600" cy="365125"/>
          </a:xfrm>
        </p:spPr>
        <p:txBody>
          <a:bodyPr/>
          <a:lstStyle/>
          <a:p>
            <a:fld id="{AA643096-AA42-4AC9-B6E7-2EBEAF28CCE0}" type="slidenum">
              <a:rPr lang="en-US" smtClean="0"/>
              <a:pPr/>
              <a:t>13</a:t>
            </a:fld>
            <a:endParaRPr lang="en-US" dirty="0"/>
          </a:p>
        </p:txBody>
      </p:sp>
      <p:pic>
        <p:nvPicPr>
          <p:cNvPr id="30" name="Picture 29"/>
          <p:cNvPicPr>
            <a:picLocks noChangeAspect="1"/>
          </p:cNvPicPr>
          <p:nvPr/>
        </p:nvPicPr>
        <p:blipFill>
          <a:blip r:embed="rId3"/>
          <a:stretch>
            <a:fillRect/>
          </a:stretch>
        </p:blipFill>
        <p:spPr>
          <a:xfrm>
            <a:off x="631371" y="604256"/>
            <a:ext cx="8055429" cy="5757990"/>
          </a:xfrm>
          <a:prstGeom prst="rect">
            <a:avLst/>
          </a:prstGeom>
        </p:spPr>
      </p:pic>
    </p:spTree>
    <p:extLst>
      <p:ext uri="{BB962C8B-B14F-4D97-AF65-F5344CB8AC3E}">
        <p14:creationId xmlns:p14="http://schemas.microsoft.com/office/powerpoint/2010/main" val="2399650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8"/>
            <a:ext cx="8229600" cy="1143000"/>
          </a:xfrm>
        </p:spPr>
        <p:txBody>
          <a:bodyPr/>
          <a:lstStyle/>
          <a:p>
            <a:r>
              <a:rPr lang="en-US" dirty="0" smtClean="0"/>
              <a:t>Preliminary Timeline</a:t>
            </a:r>
            <a:endParaRPr lang="en-US" dirty="0"/>
          </a:p>
        </p:txBody>
      </p:sp>
      <p:sp>
        <p:nvSpPr>
          <p:cNvPr id="4" name="Slide Number Placeholder 3"/>
          <p:cNvSpPr>
            <a:spLocks noGrp="1"/>
          </p:cNvSpPr>
          <p:nvPr>
            <p:ph type="sldNum" sz="quarter" idx="12"/>
          </p:nvPr>
        </p:nvSpPr>
        <p:spPr>
          <a:xfrm>
            <a:off x="6346371" y="6173787"/>
            <a:ext cx="2133600" cy="365125"/>
          </a:xfrm>
        </p:spPr>
        <p:txBody>
          <a:bodyPr/>
          <a:lstStyle/>
          <a:p>
            <a:fld id="{AA643096-AA42-4AC9-B6E7-2EBEAF28CCE0}" type="slidenum">
              <a:rPr lang="en-US" smtClean="0"/>
              <a:pPr/>
              <a:t>14</a:t>
            </a:fld>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574070008"/>
              </p:ext>
            </p:extLst>
          </p:nvPr>
        </p:nvGraphicFramePr>
        <p:xfrm>
          <a:off x="457200" y="1600198"/>
          <a:ext cx="8229600" cy="4778829"/>
        </p:xfrm>
        <a:graphic>
          <a:graphicData uri="http://schemas.openxmlformats.org/drawingml/2006/table">
            <a:tbl>
              <a:tblPr firstRow="1" bandRow="1">
                <a:tableStyleId>{5C22544A-7EE6-4342-B048-85BDC9FD1C3A}</a:tableStyleId>
              </a:tblPr>
              <a:tblGrid>
                <a:gridCol w="5660571">
                  <a:extLst>
                    <a:ext uri="{9D8B030D-6E8A-4147-A177-3AD203B41FA5}">
                      <a16:colId xmlns:a16="http://schemas.microsoft.com/office/drawing/2014/main" val="1681566761"/>
                    </a:ext>
                  </a:extLst>
                </a:gridCol>
                <a:gridCol w="2569029">
                  <a:extLst>
                    <a:ext uri="{9D8B030D-6E8A-4147-A177-3AD203B41FA5}">
                      <a16:colId xmlns:a16="http://schemas.microsoft.com/office/drawing/2014/main" val="2066437352"/>
                    </a:ext>
                  </a:extLst>
                </a:gridCol>
              </a:tblGrid>
              <a:tr h="481149">
                <a:tc>
                  <a:txBody>
                    <a:bodyPr/>
                    <a:lstStyle/>
                    <a:p>
                      <a:r>
                        <a:rPr lang="en-US" dirty="0" smtClean="0"/>
                        <a:t>Activity</a:t>
                      </a:r>
                      <a:endParaRPr lang="en-US" dirty="0"/>
                    </a:p>
                  </a:txBody>
                  <a:tcPr/>
                </a:tc>
                <a:tc>
                  <a:txBody>
                    <a:bodyPr/>
                    <a:lstStyle/>
                    <a:p>
                      <a:pPr algn="ctr"/>
                      <a:r>
                        <a:rPr lang="en-US" dirty="0" smtClean="0"/>
                        <a:t>Date</a:t>
                      </a:r>
                      <a:endParaRPr lang="en-US" dirty="0"/>
                    </a:p>
                  </a:txBody>
                  <a:tcPr/>
                </a:tc>
                <a:extLst>
                  <a:ext uri="{0D108BD9-81ED-4DB2-BD59-A6C34878D82A}">
                    <a16:rowId xmlns:a16="http://schemas.microsoft.com/office/drawing/2014/main" val="2634991369"/>
                  </a:ext>
                </a:extLst>
              </a:tr>
              <a:tr h="481149">
                <a:tc>
                  <a:txBody>
                    <a:bodyPr/>
                    <a:lstStyle/>
                    <a:p>
                      <a:r>
                        <a:rPr lang="en-US" dirty="0" smtClean="0"/>
                        <a:t>UMB</a:t>
                      </a:r>
                      <a:r>
                        <a:rPr lang="en-US" baseline="0" dirty="0" smtClean="0"/>
                        <a:t> 2022-2026 Strategic Planning (Plan) period launches</a:t>
                      </a:r>
                    </a:p>
                    <a:p>
                      <a:pPr marL="742950" lvl="1" indent="-285750">
                        <a:buFont typeface="Arial" panose="020B0604020202020204" pitchFamily="34" charset="0"/>
                        <a:buChar char="•"/>
                      </a:pPr>
                      <a:r>
                        <a:rPr lang="en-US" baseline="0" dirty="0" smtClean="0"/>
                        <a:t>Core Values determined</a:t>
                      </a:r>
                    </a:p>
                    <a:p>
                      <a:pPr marL="742950" lvl="1" indent="-285750">
                        <a:buFont typeface="Arial" panose="020B0604020202020204" pitchFamily="34" charset="0"/>
                        <a:buChar char="•"/>
                      </a:pPr>
                      <a:r>
                        <a:rPr lang="en-US" baseline="0" dirty="0" smtClean="0"/>
                        <a:t>Themes determined</a:t>
                      </a:r>
                    </a:p>
                    <a:p>
                      <a:endParaRPr lang="en-US" dirty="0"/>
                    </a:p>
                  </a:txBody>
                  <a:tcPr/>
                </a:tc>
                <a:tc>
                  <a:txBody>
                    <a:bodyPr/>
                    <a:lstStyle/>
                    <a:p>
                      <a:pPr algn="ctr"/>
                      <a:r>
                        <a:rPr lang="en-US" dirty="0" smtClean="0"/>
                        <a:t>January</a:t>
                      </a:r>
                      <a:r>
                        <a:rPr lang="en-US" baseline="0" dirty="0" smtClean="0"/>
                        <a:t> 2021 – </a:t>
                      </a:r>
                    </a:p>
                    <a:p>
                      <a:pPr algn="ctr"/>
                      <a:r>
                        <a:rPr lang="en-US" baseline="0" dirty="0" smtClean="0"/>
                        <a:t>June 30, 2021</a:t>
                      </a:r>
                      <a:endParaRPr lang="en-US" dirty="0"/>
                    </a:p>
                  </a:txBody>
                  <a:tcPr/>
                </a:tc>
                <a:extLst>
                  <a:ext uri="{0D108BD9-81ED-4DB2-BD59-A6C34878D82A}">
                    <a16:rowId xmlns:a16="http://schemas.microsoft.com/office/drawing/2014/main" val="4101659534"/>
                  </a:ext>
                </a:extLst>
              </a:tr>
              <a:tr h="481149">
                <a:tc>
                  <a:txBody>
                    <a:bodyPr/>
                    <a:lstStyle/>
                    <a:p>
                      <a:r>
                        <a:rPr lang="en-US" b="1" dirty="0" smtClean="0">
                          <a:solidFill>
                            <a:srgbClr val="C00000"/>
                          </a:solidFill>
                        </a:rPr>
                        <a:t>Provost assigns</a:t>
                      </a:r>
                      <a:r>
                        <a:rPr lang="en-US" b="1" baseline="0" dirty="0" smtClean="0">
                          <a:solidFill>
                            <a:srgbClr val="C00000"/>
                          </a:solidFill>
                        </a:rPr>
                        <a:t> IESPA with recommending ILOs in collaboration with the BPAG</a:t>
                      </a:r>
                    </a:p>
                    <a:p>
                      <a:pPr marL="742950" lvl="1" indent="-285750">
                        <a:buFont typeface="Arial" panose="020B0604020202020204" pitchFamily="34" charset="0"/>
                        <a:buChar char="•"/>
                      </a:pPr>
                      <a:r>
                        <a:rPr lang="en-US" b="1" baseline="0" dirty="0" smtClean="0">
                          <a:solidFill>
                            <a:srgbClr val="C00000"/>
                          </a:solidFill>
                        </a:rPr>
                        <a:t>Mapping </a:t>
                      </a:r>
                      <a:r>
                        <a:rPr lang="en-US" b="1" baseline="0" dirty="0" smtClean="0">
                          <a:solidFill>
                            <a:srgbClr val="C00000"/>
                          </a:solidFill>
                          <a:sym typeface="Wingdings" panose="05000000000000000000" pitchFamily="2" charset="2"/>
                        </a:rPr>
                        <a:t></a:t>
                      </a:r>
                      <a:endParaRPr lang="en-US" b="1" baseline="0" dirty="0" smtClean="0">
                        <a:solidFill>
                          <a:srgbClr val="C00000"/>
                        </a:solidFill>
                      </a:endParaRPr>
                    </a:p>
                    <a:p>
                      <a:pPr marL="0" indent="0">
                        <a:buFont typeface="Arial" panose="020B0604020202020204" pitchFamily="34" charset="0"/>
                        <a:buNone/>
                      </a:pPr>
                      <a:endParaRPr lang="en-US" b="1" dirty="0">
                        <a:solidFill>
                          <a:srgbClr val="C00000"/>
                        </a:solidFill>
                      </a:endParaRPr>
                    </a:p>
                  </a:txBody>
                  <a:tcPr/>
                </a:tc>
                <a:tc>
                  <a:txBody>
                    <a:bodyPr/>
                    <a:lstStyle/>
                    <a:p>
                      <a:pPr algn="ctr"/>
                      <a:r>
                        <a:rPr lang="en-US" b="1" dirty="0" smtClean="0">
                          <a:solidFill>
                            <a:srgbClr val="C00000"/>
                          </a:solidFill>
                        </a:rPr>
                        <a:t>February 2021 – December 31, 2021</a:t>
                      </a:r>
                      <a:endParaRPr lang="en-US" b="1" dirty="0">
                        <a:solidFill>
                          <a:srgbClr val="C00000"/>
                        </a:solidFill>
                      </a:endParaRPr>
                    </a:p>
                  </a:txBody>
                  <a:tcPr/>
                </a:tc>
                <a:extLst>
                  <a:ext uri="{0D108BD9-81ED-4DB2-BD59-A6C34878D82A}">
                    <a16:rowId xmlns:a16="http://schemas.microsoft.com/office/drawing/2014/main" val="3180596530"/>
                  </a:ext>
                </a:extLst>
              </a:tr>
              <a:tr h="411481">
                <a:tc>
                  <a:txBody>
                    <a:bodyPr/>
                    <a:lstStyle/>
                    <a:p>
                      <a:r>
                        <a:rPr lang="en-US" dirty="0" smtClean="0"/>
                        <a:t>2022</a:t>
                      </a:r>
                      <a:r>
                        <a:rPr lang="en-US" baseline="0" dirty="0" smtClean="0"/>
                        <a:t> – 2026 Strategic Plan unit alignment begins</a:t>
                      </a:r>
                    </a:p>
                    <a:p>
                      <a:endParaRPr lang="en-US" dirty="0"/>
                    </a:p>
                  </a:txBody>
                  <a:tcPr/>
                </a:tc>
                <a:tc>
                  <a:txBody>
                    <a:bodyPr/>
                    <a:lstStyle/>
                    <a:p>
                      <a:pPr algn="ctr"/>
                      <a:r>
                        <a:rPr lang="en-US" dirty="0" smtClean="0"/>
                        <a:t>July 1, 2021</a:t>
                      </a:r>
                      <a:endParaRPr lang="en-US" dirty="0"/>
                    </a:p>
                  </a:txBody>
                  <a:tcPr/>
                </a:tc>
                <a:extLst>
                  <a:ext uri="{0D108BD9-81ED-4DB2-BD59-A6C34878D82A}">
                    <a16:rowId xmlns:a16="http://schemas.microsoft.com/office/drawing/2014/main" val="1768402888"/>
                  </a:ext>
                </a:extLst>
              </a:tr>
              <a:tr h="240575">
                <a:tc>
                  <a:txBody>
                    <a:bodyPr/>
                    <a:lstStyle/>
                    <a:p>
                      <a:r>
                        <a:rPr lang="en-US" dirty="0" smtClean="0"/>
                        <a:t>2022 – 2026 Strategic Plan Implementation begins</a:t>
                      </a:r>
                    </a:p>
                    <a:p>
                      <a:endParaRPr lang="en-US" dirty="0"/>
                    </a:p>
                  </a:txBody>
                  <a:tcPr/>
                </a:tc>
                <a:tc>
                  <a:txBody>
                    <a:bodyPr/>
                    <a:lstStyle/>
                    <a:p>
                      <a:pPr algn="ctr"/>
                      <a:r>
                        <a:rPr lang="en-US" dirty="0" smtClean="0"/>
                        <a:t>January 1, 2022</a:t>
                      </a:r>
                      <a:endParaRPr lang="en-US" dirty="0"/>
                    </a:p>
                  </a:txBody>
                  <a:tcPr/>
                </a:tc>
                <a:extLst>
                  <a:ext uri="{0D108BD9-81ED-4DB2-BD59-A6C34878D82A}">
                    <a16:rowId xmlns:a16="http://schemas.microsoft.com/office/drawing/2014/main" val="3384446682"/>
                  </a:ext>
                </a:extLst>
              </a:tr>
              <a:tr h="240575">
                <a:tc>
                  <a:txBody>
                    <a:bodyPr/>
                    <a:lstStyle/>
                    <a:p>
                      <a:r>
                        <a:rPr lang="en-US" dirty="0" smtClean="0"/>
                        <a:t>ILOs Implementation</a:t>
                      </a:r>
                      <a:r>
                        <a:rPr lang="en-US" baseline="0" dirty="0" smtClean="0"/>
                        <a:t> begins (assumes using the APAIR goal development and assessment process).</a:t>
                      </a:r>
                      <a:endParaRPr lang="en-US" dirty="0"/>
                    </a:p>
                  </a:txBody>
                  <a:tcPr/>
                </a:tc>
                <a:tc>
                  <a:txBody>
                    <a:bodyPr/>
                    <a:lstStyle/>
                    <a:p>
                      <a:pPr algn="ctr"/>
                      <a:r>
                        <a:rPr lang="en-US" dirty="0" smtClean="0"/>
                        <a:t>July 1, 2022</a:t>
                      </a:r>
                      <a:endParaRPr lang="en-US" dirty="0"/>
                    </a:p>
                  </a:txBody>
                  <a:tcPr/>
                </a:tc>
                <a:extLst>
                  <a:ext uri="{0D108BD9-81ED-4DB2-BD59-A6C34878D82A}">
                    <a16:rowId xmlns:a16="http://schemas.microsoft.com/office/drawing/2014/main" val="2803955176"/>
                  </a:ext>
                </a:extLst>
              </a:tr>
            </a:tbl>
          </a:graphicData>
        </a:graphic>
      </p:graphicFrame>
    </p:spTree>
    <p:extLst>
      <p:ext uri="{BB962C8B-B14F-4D97-AF65-F5344CB8AC3E}">
        <p14:creationId xmlns:p14="http://schemas.microsoft.com/office/powerpoint/2010/main" val="1108777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3143"/>
            <a:ext cx="8229600" cy="1143000"/>
          </a:xfrm>
        </p:spPr>
        <p:txBody>
          <a:bodyPr>
            <a:normAutofit/>
          </a:bodyPr>
          <a:lstStyle/>
          <a:p>
            <a:r>
              <a:rPr lang="en-US" dirty="0" smtClean="0"/>
              <a:t>Next steps?</a:t>
            </a:r>
            <a:endParaRPr lang="en-US" dirty="0"/>
          </a:p>
        </p:txBody>
      </p:sp>
      <p:sp>
        <p:nvSpPr>
          <p:cNvPr id="3" name="Content Placeholder 2"/>
          <p:cNvSpPr>
            <a:spLocks noGrp="1"/>
          </p:cNvSpPr>
          <p:nvPr>
            <p:ph idx="1"/>
          </p:nvPr>
        </p:nvSpPr>
        <p:spPr>
          <a:xfrm>
            <a:off x="457200" y="1830387"/>
            <a:ext cx="8229600" cy="4525963"/>
          </a:xfrm>
        </p:spPr>
        <p:txBody>
          <a:bodyPr/>
          <a:lstStyle/>
          <a:p>
            <a:r>
              <a:rPr lang="en-US" dirty="0" smtClean="0"/>
              <a:t>Framing the content areas</a:t>
            </a:r>
          </a:p>
          <a:p>
            <a:pPr lvl="1"/>
            <a:r>
              <a:rPr lang="en-US" dirty="0" smtClean="0"/>
              <a:t>What do the content areas mean?</a:t>
            </a:r>
          </a:p>
          <a:p>
            <a:pPr lvl="2"/>
            <a:r>
              <a:rPr lang="en-US" dirty="0" smtClean="0"/>
              <a:t>Professional accreditor’s standards</a:t>
            </a:r>
          </a:p>
          <a:p>
            <a:pPr lvl="2"/>
            <a:r>
              <a:rPr lang="en-US" dirty="0" smtClean="0"/>
              <a:t>Hear from subject matter experts</a:t>
            </a:r>
          </a:p>
          <a:p>
            <a:r>
              <a:rPr lang="en-US" dirty="0" smtClean="0"/>
              <a:t>Develop an inclusive strategy to engage stakeholders</a:t>
            </a:r>
          </a:p>
          <a:p>
            <a:pPr lvl="1"/>
            <a:r>
              <a:rPr lang="en-US" dirty="0" smtClean="0"/>
              <a:t>Who are they?</a:t>
            </a:r>
          </a:p>
          <a:p>
            <a:pPr lvl="1"/>
            <a:r>
              <a:rPr lang="en-US" dirty="0" smtClean="0"/>
              <a:t>Determine ARCI framework</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15</a:t>
            </a:fld>
            <a:endParaRPr lang="en-US" dirty="0"/>
          </a:p>
        </p:txBody>
      </p:sp>
    </p:spTree>
    <p:extLst>
      <p:ext uri="{BB962C8B-B14F-4D97-AF65-F5344CB8AC3E}">
        <p14:creationId xmlns:p14="http://schemas.microsoft.com/office/powerpoint/2010/main" val="1628354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3366" y="719695"/>
            <a:ext cx="7931727" cy="908339"/>
          </a:xfrm>
        </p:spPr>
        <p:txBody>
          <a:bodyPr>
            <a:normAutofit fontScale="90000"/>
          </a:bodyPr>
          <a:lstStyle/>
          <a:p>
            <a:r>
              <a:rPr lang="en-US" sz="2800" b="1" dirty="0" smtClean="0"/>
              <a:t>REMINDER</a:t>
            </a:r>
            <a:r>
              <a:rPr lang="en-US" sz="2800" dirty="0" smtClean="0"/>
              <a:t/>
            </a:r>
            <a:br>
              <a:rPr lang="en-US" sz="2800" dirty="0" smtClean="0"/>
            </a:br>
            <a:r>
              <a:rPr lang="en-US" sz="2800" dirty="0" smtClean="0"/>
              <a:t>APAIR Reporting Schedule</a:t>
            </a:r>
            <a:br>
              <a:rPr lang="en-US" sz="2800" dirty="0" smtClean="0"/>
            </a:br>
            <a:r>
              <a:rPr lang="en-US" sz="2800" dirty="0" smtClean="0"/>
              <a:t>FY 2021</a:t>
            </a:r>
            <a:endParaRPr lang="en-US" sz="2800" dirty="0"/>
          </a:p>
        </p:txBody>
      </p:sp>
      <p:sp>
        <p:nvSpPr>
          <p:cNvPr id="4" name="Slide Number Placeholder 3"/>
          <p:cNvSpPr>
            <a:spLocks noGrp="1"/>
          </p:cNvSpPr>
          <p:nvPr>
            <p:ph type="sldNum" sz="quarter" idx="12"/>
          </p:nvPr>
        </p:nvSpPr>
        <p:spPr>
          <a:xfrm>
            <a:off x="6294582" y="5885296"/>
            <a:ext cx="2133600" cy="365125"/>
          </a:xfrm>
        </p:spPr>
        <p:txBody>
          <a:bodyPr/>
          <a:lstStyle/>
          <a:p>
            <a:fld id="{6C833517-50B5-4F2C-A370-308AFB7767D3}" type="slidenum">
              <a:rPr lang="en-US" smtClean="0"/>
              <a:pPr/>
              <a:t>16</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14355129"/>
              </p:ext>
            </p:extLst>
          </p:nvPr>
        </p:nvGraphicFramePr>
        <p:xfrm>
          <a:off x="1389410" y="1763487"/>
          <a:ext cx="7019640" cy="4611891"/>
        </p:xfrm>
        <a:graphic>
          <a:graphicData uri="http://schemas.openxmlformats.org/drawingml/2006/table">
            <a:tbl>
              <a:tblPr firstRow="1" bandRow="1">
                <a:tableStyleId>{5C22544A-7EE6-4342-B048-85BDC9FD1C3A}</a:tableStyleId>
              </a:tblPr>
              <a:tblGrid>
                <a:gridCol w="3509820">
                  <a:extLst>
                    <a:ext uri="{9D8B030D-6E8A-4147-A177-3AD203B41FA5}">
                      <a16:colId xmlns:a16="http://schemas.microsoft.com/office/drawing/2014/main" val="1031938634"/>
                    </a:ext>
                  </a:extLst>
                </a:gridCol>
                <a:gridCol w="3509820">
                  <a:extLst>
                    <a:ext uri="{9D8B030D-6E8A-4147-A177-3AD203B41FA5}">
                      <a16:colId xmlns:a16="http://schemas.microsoft.com/office/drawing/2014/main" val="2269836013"/>
                    </a:ext>
                  </a:extLst>
                </a:gridCol>
              </a:tblGrid>
              <a:tr h="380999">
                <a:tc>
                  <a:txBody>
                    <a:bodyPr/>
                    <a:lstStyle/>
                    <a:p>
                      <a:r>
                        <a:rPr lang="en-US" sz="1600" dirty="0" smtClean="0"/>
                        <a:t>Activity</a:t>
                      </a:r>
                      <a:endParaRPr lang="en-US" sz="1600" dirty="0"/>
                    </a:p>
                  </a:txBody>
                  <a:tcPr/>
                </a:tc>
                <a:tc>
                  <a:txBody>
                    <a:bodyPr/>
                    <a:lstStyle/>
                    <a:p>
                      <a:r>
                        <a:rPr lang="en-US" sz="1600" dirty="0" smtClean="0"/>
                        <a:t>Dates</a:t>
                      </a:r>
                      <a:endParaRPr lang="en-US" sz="1600" dirty="0"/>
                    </a:p>
                  </a:txBody>
                  <a:tcPr/>
                </a:tc>
                <a:extLst>
                  <a:ext uri="{0D108BD9-81ED-4DB2-BD59-A6C34878D82A}">
                    <a16:rowId xmlns:a16="http://schemas.microsoft.com/office/drawing/2014/main" val="3261931298"/>
                  </a:ext>
                </a:extLst>
              </a:tr>
              <a:tr h="740229">
                <a:tc>
                  <a:txBody>
                    <a:bodyPr/>
                    <a:lstStyle/>
                    <a:p>
                      <a:r>
                        <a:rPr lang="en-US" sz="1600" dirty="0" smtClean="0"/>
                        <a:t>Assessment Period</a:t>
                      </a:r>
                      <a:endParaRPr lang="en-US" sz="1600" dirty="0"/>
                    </a:p>
                  </a:txBody>
                  <a:tcPr anchor="ctr"/>
                </a:tc>
                <a:tc>
                  <a:txBody>
                    <a:bodyPr/>
                    <a:lstStyle/>
                    <a:p>
                      <a:endParaRPr lang="en-US" sz="1600" dirty="0" smtClean="0"/>
                    </a:p>
                    <a:p>
                      <a:r>
                        <a:rPr lang="en-US" sz="1600" dirty="0" smtClean="0"/>
                        <a:t>Fiscal Year (July 1 – June 30)</a:t>
                      </a:r>
                    </a:p>
                    <a:p>
                      <a:endParaRPr lang="en-US" sz="1600" dirty="0"/>
                    </a:p>
                  </a:txBody>
                  <a:tcPr anchor="ctr"/>
                </a:tc>
                <a:extLst>
                  <a:ext uri="{0D108BD9-81ED-4DB2-BD59-A6C34878D82A}">
                    <a16:rowId xmlns:a16="http://schemas.microsoft.com/office/drawing/2014/main" val="3709962987"/>
                  </a:ext>
                </a:extLst>
              </a:tr>
              <a:tr h="1702526">
                <a:tc>
                  <a:txBody>
                    <a:bodyPr/>
                    <a:lstStyle/>
                    <a:p>
                      <a:r>
                        <a:rPr lang="en-US" sz="1600" dirty="0" smtClean="0"/>
                        <a:t>Planning</a:t>
                      </a:r>
                      <a:r>
                        <a:rPr lang="en-US" sz="1600" baseline="0" dirty="0" smtClean="0"/>
                        <a:t> Period (i.e., report on areas of improvement and up to three (3) improvement-based goals with associated metrics</a:t>
                      </a:r>
                      <a:endParaRPr lang="en-US" sz="1600" dirty="0"/>
                    </a:p>
                  </a:txBody>
                  <a:tcPr anchor="ctr"/>
                </a:tc>
                <a:tc>
                  <a:txBody>
                    <a:bodyPr/>
                    <a:lstStyle/>
                    <a:p>
                      <a:r>
                        <a:rPr lang="en-US" sz="1600" dirty="0" smtClean="0"/>
                        <a:t>Current to November 15, 2020 </a:t>
                      </a:r>
                    </a:p>
                    <a:p>
                      <a:endParaRPr lang="en-US" sz="1600" dirty="0" smtClean="0"/>
                    </a:p>
                    <a:p>
                      <a:r>
                        <a:rPr lang="en-US" sz="1600" b="0" dirty="0" smtClean="0">
                          <a:solidFill>
                            <a:schemeClr val="tx1"/>
                          </a:solidFill>
                        </a:rPr>
                        <a:t>(Note: after November 15, goals are locked for future</a:t>
                      </a:r>
                      <a:r>
                        <a:rPr lang="en-US" sz="1600" b="0" baseline="0" dirty="0" smtClean="0">
                          <a:solidFill>
                            <a:schemeClr val="tx1"/>
                          </a:solidFill>
                        </a:rPr>
                        <a:t> editing)</a:t>
                      </a:r>
                    </a:p>
                    <a:p>
                      <a:endParaRPr lang="en-US" sz="1600" b="1" baseline="0" dirty="0" smtClean="0">
                        <a:solidFill>
                          <a:srgbClr val="C00000"/>
                        </a:solidFill>
                      </a:endParaRPr>
                    </a:p>
                    <a:p>
                      <a:r>
                        <a:rPr lang="en-US" sz="1600" b="1" baseline="0" dirty="0" smtClean="0">
                          <a:solidFill>
                            <a:schemeClr val="tx1"/>
                          </a:solidFill>
                        </a:rPr>
                        <a:t>JANUARY 15, 2021</a:t>
                      </a:r>
                      <a:endParaRPr lang="en-US" sz="1600" b="1" dirty="0" smtClean="0">
                        <a:solidFill>
                          <a:schemeClr val="tx1"/>
                        </a:solidFill>
                      </a:endParaRPr>
                    </a:p>
                    <a:p>
                      <a:endParaRPr lang="en-US" sz="1600" dirty="0"/>
                    </a:p>
                  </a:txBody>
                  <a:tcPr anchor="ctr"/>
                </a:tc>
                <a:extLst>
                  <a:ext uri="{0D108BD9-81ED-4DB2-BD59-A6C34878D82A}">
                    <a16:rowId xmlns:a16="http://schemas.microsoft.com/office/drawing/2014/main" val="1292341220"/>
                  </a:ext>
                </a:extLst>
              </a:tr>
              <a:tr h="868926">
                <a:tc>
                  <a:txBody>
                    <a:bodyPr/>
                    <a:lstStyle/>
                    <a:p>
                      <a:endParaRPr lang="en-US" sz="1600" dirty="0" smtClean="0"/>
                    </a:p>
                    <a:p>
                      <a:r>
                        <a:rPr lang="en-US" sz="1600" dirty="0" smtClean="0"/>
                        <a:t>Performance</a:t>
                      </a:r>
                      <a:r>
                        <a:rPr lang="en-US" sz="1600" baseline="0" dirty="0" smtClean="0"/>
                        <a:t> period ends</a:t>
                      </a:r>
                    </a:p>
                    <a:p>
                      <a:endParaRPr lang="en-US" sz="1600" dirty="0"/>
                    </a:p>
                  </a:txBody>
                  <a:tcPr anchor="ctr"/>
                </a:tc>
                <a:tc>
                  <a:txBody>
                    <a:bodyPr/>
                    <a:lstStyle/>
                    <a:p>
                      <a:r>
                        <a:rPr lang="en-US" sz="1600" dirty="0" smtClean="0"/>
                        <a:t>June 30, 2021</a:t>
                      </a:r>
                      <a:endParaRPr lang="en-US" sz="1600" dirty="0"/>
                    </a:p>
                  </a:txBody>
                  <a:tcPr anchor="ctr"/>
                </a:tc>
                <a:extLst>
                  <a:ext uri="{0D108BD9-81ED-4DB2-BD59-A6C34878D82A}">
                    <a16:rowId xmlns:a16="http://schemas.microsoft.com/office/drawing/2014/main" val="622232287"/>
                  </a:ext>
                </a:extLst>
              </a:tr>
              <a:tr h="740686">
                <a:tc>
                  <a:txBody>
                    <a:bodyPr/>
                    <a:lstStyle/>
                    <a:p>
                      <a:r>
                        <a:rPr lang="en-US" sz="1600" dirty="0" smtClean="0"/>
                        <a:t>APAIR </a:t>
                      </a:r>
                      <a:r>
                        <a:rPr lang="en-US" sz="1600" baseline="0" dirty="0" smtClean="0"/>
                        <a:t>due</a:t>
                      </a:r>
                      <a:endParaRPr lang="en-US" sz="1600" dirty="0"/>
                    </a:p>
                  </a:txBody>
                  <a:tcPr anchor="ctr"/>
                </a:tc>
                <a:tc>
                  <a:txBody>
                    <a:bodyPr/>
                    <a:lstStyle/>
                    <a:p>
                      <a:r>
                        <a:rPr lang="en-US" sz="1600" dirty="0" smtClean="0"/>
                        <a:t>December 31, 2021 (6</a:t>
                      </a:r>
                      <a:r>
                        <a:rPr lang="en-US" sz="1600" baseline="0" dirty="0" smtClean="0"/>
                        <a:t> months after beginning of reporting period)</a:t>
                      </a:r>
                      <a:endParaRPr lang="en-US" sz="1600" dirty="0"/>
                    </a:p>
                  </a:txBody>
                  <a:tcPr anchor="ctr"/>
                </a:tc>
                <a:extLst>
                  <a:ext uri="{0D108BD9-81ED-4DB2-BD59-A6C34878D82A}">
                    <a16:rowId xmlns:a16="http://schemas.microsoft.com/office/drawing/2014/main" val="1857522548"/>
                  </a:ext>
                </a:extLst>
              </a:tr>
            </a:tbl>
          </a:graphicData>
        </a:graphic>
      </p:graphicFrame>
    </p:spTree>
    <p:extLst>
      <p:ext uri="{BB962C8B-B14F-4D97-AF65-F5344CB8AC3E}">
        <p14:creationId xmlns:p14="http://schemas.microsoft.com/office/powerpoint/2010/main" val="1002272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899" y="767701"/>
            <a:ext cx="7772400" cy="827680"/>
          </a:xfrm>
        </p:spPr>
        <p:txBody>
          <a:bodyPr>
            <a:noAutofit/>
          </a:bodyPr>
          <a:lstStyle/>
          <a:p>
            <a:r>
              <a:rPr lang="en-US" sz="3200" dirty="0" smtClean="0"/>
              <a:t>BPAG Assessment Initiative Inventory</a:t>
            </a:r>
            <a:endParaRPr lang="en-US" sz="1600" dirty="0"/>
          </a:p>
        </p:txBody>
      </p:sp>
      <p:sp>
        <p:nvSpPr>
          <p:cNvPr id="4" name="Slide Number Placeholder 3"/>
          <p:cNvSpPr>
            <a:spLocks noGrp="1"/>
          </p:cNvSpPr>
          <p:nvPr>
            <p:ph type="sldNum" sz="quarter" idx="12"/>
          </p:nvPr>
        </p:nvSpPr>
        <p:spPr/>
        <p:txBody>
          <a:bodyPr/>
          <a:lstStyle/>
          <a:p>
            <a:fld id="{6C833517-50B5-4F2C-A370-308AFB7767D3}" type="slidenum">
              <a:rPr lang="en-US" smtClean="0"/>
              <a:pPr/>
              <a:t>17</a:t>
            </a:fld>
            <a:endParaRPr lang="en-US" dirty="0"/>
          </a:p>
        </p:txBody>
      </p:sp>
      <p:pic>
        <p:nvPicPr>
          <p:cNvPr id="8" name="Picture 7"/>
          <p:cNvPicPr>
            <a:picLocks noChangeAspect="1"/>
          </p:cNvPicPr>
          <p:nvPr/>
        </p:nvPicPr>
        <p:blipFill>
          <a:blip r:embed="rId3"/>
          <a:stretch>
            <a:fillRect/>
          </a:stretch>
        </p:blipFill>
        <p:spPr>
          <a:xfrm>
            <a:off x="533399" y="1595381"/>
            <a:ext cx="8153399" cy="5124479"/>
          </a:xfrm>
          <a:prstGeom prst="rect">
            <a:avLst/>
          </a:prstGeom>
        </p:spPr>
      </p:pic>
    </p:spTree>
    <p:extLst>
      <p:ext uri="{BB962C8B-B14F-4D97-AF65-F5344CB8AC3E}">
        <p14:creationId xmlns:p14="http://schemas.microsoft.com/office/powerpoint/2010/main" val="2666492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564" y="707880"/>
            <a:ext cx="8229600" cy="1143000"/>
          </a:xfrm>
        </p:spPr>
        <p:txBody>
          <a:bodyPr/>
          <a:lstStyle/>
          <a:p>
            <a:r>
              <a:rPr lang="en-US" dirty="0" smtClean="0"/>
              <a:t>Meeting Recap</a:t>
            </a:r>
            <a:endParaRPr lang="en-US" dirty="0"/>
          </a:p>
        </p:txBody>
      </p:sp>
      <p:sp>
        <p:nvSpPr>
          <p:cNvPr id="3" name="Content Placeholder 2"/>
          <p:cNvSpPr>
            <a:spLocks noGrp="1"/>
          </p:cNvSpPr>
          <p:nvPr>
            <p:ph idx="1"/>
          </p:nvPr>
        </p:nvSpPr>
        <p:spPr>
          <a:xfrm>
            <a:off x="1016000" y="2125807"/>
            <a:ext cx="7296727" cy="3222048"/>
          </a:xfrm>
        </p:spPr>
        <p:txBody>
          <a:bodyPr>
            <a:normAutofit/>
          </a:bodyPr>
          <a:lstStyle/>
          <a:p>
            <a:r>
              <a:rPr lang="en-US" dirty="0" smtClean="0"/>
              <a:t>Review decisions reached</a:t>
            </a:r>
          </a:p>
          <a:p>
            <a:r>
              <a:rPr lang="en-US" dirty="0" smtClean="0"/>
              <a:t>Review upcoming deadlines</a:t>
            </a:r>
          </a:p>
          <a:p>
            <a:r>
              <a:rPr lang="en-US" dirty="0" smtClean="0"/>
              <a:t>Next meeting date –  June 8, 2021: 11:00AM</a:t>
            </a:r>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18</a:t>
            </a:fld>
            <a:endParaRPr lang="en-US" dirty="0"/>
          </a:p>
        </p:txBody>
      </p:sp>
    </p:spTree>
    <p:extLst>
      <p:ext uri="{BB962C8B-B14F-4D97-AF65-F5344CB8AC3E}">
        <p14:creationId xmlns:p14="http://schemas.microsoft.com/office/powerpoint/2010/main" val="1882379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56652"/>
            <a:ext cx="7772400" cy="777367"/>
          </a:xfrm>
        </p:spPr>
        <p:txBody>
          <a:bodyPr/>
          <a:lstStyle/>
          <a:p>
            <a:r>
              <a:rPr lang="en-US" dirty="0" smtClean="0"/>
              <a:t>For More Information</a:t>
            </a:r>
            <a:endParaRPr lang="en-US" dirty="0"/>
          </a:p>
        </p:txBody>
      </p:sp>
      <p:sp>
        <p:nvSpPr>
          <p:cNvPr id="7" name="TextBox 6"/>
          <p:cNvSpPr txBox="1"/>
          <p:nvPr/>
        </p:nvSpPr>
        <p:spPr>
          <a:xfrm>
            <a:off x="1271016" y="2139696"/>
            <a:ext cx="6711696" cy="1200329"/>
          </a:xfrm>
          <a:prstGeom prst="rect">
            <a:avLst/>
          </a:prstGeom>
          <a:noFill/>
        </p:spPr>
        <p:txBody>
          <a:bodyPr wrap="square" rtlCol="0" anchor="ctr">
            <a:spAutoFit/>
          </a:bodyPr>
          <a:lstStyle/>
          <a:p>
            <a:pPr algn="ctr"/>
            <a:r>
              <a:rPr lang="en-US" sz="2400" dirty="0" smtClean="0"/>
              <a:t>Assessment reporting will be available on the Institutional Effectiveness, Strategic Planning, and Assessment website:</a:t>
            </a:r>
            <a:endParaRPr lang="en-US" sz="2400" dirty="0"/>
          </a:p>
        </p:txBody>
      </p:sp>
      <p:sp>
        <p:nvSpPr>
          <p:cNvPr id="3" name="TextBox 2"/>
          <p:cNvSpPr txBox="1"/>
          <p:nvPr/>
        </p:nvSpPr>
        <p:spPr>
          <a:xfrm>
            <a:off x="1266444" y="3527351"/>
            <a:ext cx="6611112" cy="461665"/>
          </a:xfrm>
          <a:prstGeom prst="rect">
            <a:avLst/>
          </a:prstGeom>
          <a:noFill/>
        </p:spPr>
        <p:txBody>
          <a:bodyPr wrap="square" rtlCol="0">
            <a:spAutoFit/>
          </a:bodyPr>
          <a:lstStyle/>
          <a:p>
            <a:pPr algn="ctr"/>
            <a:r>
              <a:rPr lang="en-US" sz="2400" dirty="0" smtClean="0">
                <a:solidFill>
                  <a:srgbClr val="0070C0"/>
                </a:solidFill>
              </a:rPr>
              <a:t>www.umaryland.edu/iespa</a:t>
            </a:r>
            <a:endParaRPr lang="en-US" sz="2400" dirty="0">
              <a:solidFill>
                <a:srgbClr val="0070C0"/>
              </a:solidFill>
            </a:endParaRPr>
          </a:p>
        </p:txBody>
      </p:sp>
      <p:sp>
        <p:nvSpPr>
          <p:cNvPr id="4" name="TextBox 3"/>
          <p:cNvSpPr txBox="1"/>
          <p:nvPr/>
        </p:nvSpPr>
        <p:spPr>
          <a:xfrm>
            <a:off x="1169377" y="4345158"/>
            <a:ext cx="7007469" cy="923330"/>
          </a:xfrm>
          <a:prstGeom prst="rect">
            <a:avLst/>
          </a:prstGeom>
          <a:noFill/>
        </p:spPr>
        <p:txBody>
          <a:bodyPr wrap="square" rtlCol="0">
            <a:spAutoFit/>
          </a:bodyPr>
          <a:lstStyle/>
          <a:p>
            <a:pPr algn="ctr"/>
            <a:r>
              <a:rPr lang="en-US" dirty="0" smtClean="0"/>
              <a:t>Contacts:</a:t>
            </a:r>
          </a:p>
          <a:p>
            <a:pPr algn="ctr"/>
            <a:r>
              <a:rPr lang="en-US" dirty="0" smtClean="0"/>
              <a:t> Karen Matthews </a:t>
            </a:r>
            <a:r>
              <a:rPr lang="en-US" dirty="0" smtClean="0">
                <a:hlinkClick r:id="rId3"/>
              </a:rPr>
              <a:t>karen.matthews@umaryland.edu</a:t>
            </a:r>
            <a:r>
              <a:rPr lang="en-US" dirty="0" smtClean="0"/>
              <a:t> 6-2422</a:t>
            </a:r>
          </a:p>
          <a:p>
            <a:pPr algn="ctr"/>
            <a:r>
              <a:rPr lang="en-US" dirty="0" smtClean="0"/>
              <a:t>Greg Spengler </a:t>
            </a:r>
            <a:r>
              <a:rPr lang="en-US" dirty="0" smtClean="0">
                <a:hlinkClick r:id="rId4"/>
              </a:rPr>
              <a:t>gspengler@umaryland.edu</a:t>
            </a:r>
            <a:r>
              <a:rPr lang="en-US" dirty="0" smtClean="0"/>
              <a:t> 6-1264</a:t>
            </a:r>
            <a:endParaRPr lang="en-US" dirty="0"/>
          </a:p>
        </p:txBody>
      </p:sp>
      <p:sp>
        <p:nvSpPr>
          <p:cNvPr id="5" name="Slide Number Placeholder 4"/>
          <p:cNvSpPr>
            <a:spLocks noGrp="1"/>
          </p:cNvSpPr>
          <p:nvPr>
            <p:ph type="sldNum" sz="quarter" idx="12"/>
          </p:nvPr>
        </p:nvSpPr>
        <p:spPr/>
        <p:txBody>
          <a:bodyPr/>
          <a:lstStyle/>
          <a:p>
            <a:fld id="{6C833517-50B5-4F2C-A370-308AFB7767D3}" type="slidenum">
              <a:rPr lang="en-US" smtClean="0"/>
              <a:pPr/>
              <a:t>19</a:t>
            </a:fld>
            <a:endParaRPr lang="en-US" dirty="0"/>
          </a:p>
        </p:txBody>
      </p:sp>
    </p:spTree>
    <p:extLst>
      <p:ext uri="{BB962C8B-B14F-4D97-AF65-F5344CB8AC3E}">
        <p14:creationId xmlns:p14="http://schemas.microsoft.com/office/powerpoint/2010/main" val="1009628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951" y="869949"/>
            <a:ext cx="8229600" cy="1143000"/>
          </a:xfrm>
        </p:spPr>
        <p:txBody>
          <a:bodyPr/>
          <a:lstStyle/>
          <a:p>
            <a:r>
              <a:rPr lang="en-US" u="sng" dirty="0" smtClean="0"/>
              <a:t>Agenda</a:t>
            </a:r>
            <a:endParaRPr lang="en-US" u="sng" dirty="0"/>
          </a:p>
        </p:txBody>
      </p:sp>
      <p:sp>
        <p:nvSpPr>
          <p:cNvPr id="3" name="Content Placeholder 2"/>
          <p:cNvSpPr>
            <a:spLocks noGrp="1"/>
          </p:cNvSpPr>
          <p:nvPr>
            <p:ph idx="1"/>
          </p:nvPr>
        </p:nvSpPr>
        <p:spPr>
          <a:xfrm>
            <a:off x="457200" y="2012949"/>
            <a:ext cx="8229600" cy="4525963"/>
          </a:xfrm>
        </p:spPr>
        <p:txBody>
          <a:bodyPr>
            <a:normAutofit/>
          </a:bodyPr>
          <a:lstStyle/>
          <a:p>
            <a:r>
              <a:rPr lang="en-US" sz="3600" dirty="0" smtClean="0"/>
              <a:t>Announcements </a:t>
            </a:r>
          </a:p>
          <a:p>
            <a:r>
              <a:rPr lang="en-US" sz="3600" dirty="0" smtClean="0"/>
              <a:t>Meeting Objectives </a:t>
            </a:r>
          </a:p>
          <a:p>
            <a:r>
              <a:rPr lang="en-US" sz="3600" dirty="0" smtClean="0"/>
              <a:t>Institutional </a:t>
            </a:r>
            <a:r>
              <a:rPr lang="en-US" sz="3600" dirty="0" smtClean="0"/>
              <a:t>Learning Outcomes (</a:t>
            </a:r>
            <a:r>
              <a:rPr lang="en-US" sz="3600" dirty="0" smtClean="0"/>
              <a:t>ILOs)</a:t>
            </a:r>
          </a:p>
          <a:p>
            <a:r>
              <a:rPr lang="en-US" sz="3600" dirty="0" smtClean="0"/>
              <a:t>A</a:t>
            </a:r>
            <a:r>
              <a:rPr lang="en-US" sz="3600" dirty="0" smtClean="0"/>
              <a:t>PAIR </a:t>
            </a:r>
            <a:r>
              <a:rPr lang="en-US" sz="3600" dirty="0"/>
              <a:t>Planning Phase Update </a:t>
            </a:r>
          </a:p>
          <a:p>
            <a:pPr marL="0" indent="0">
              <a:lnSpc>
                <a:spcPct val="150000"/>
              </a:lnSpc>
              <a:buNone/>
            </a:pPr>
            <a:endParaRPr lang="en-US" sz="3600" dirty="0"/>
          </a:p>
        </p:txBody>
      </p:sp>
      <p:sp>
        <p:nvSpPr>
          <p:cNvPr id="4" name="Slide Number Placeholder 3"/>
          <p:cNvSpPr>
            <a:spLocks noGrp="1"/>
          </p:cNvSpPr>
          <p:nvPr>
            <p:ph type="sldNum" sz="quarter" idx="12"/>
          </p:nvPr>
        </p:nvSpPr>
        <p:spPr>
          <a:xfrm>
            <a:off x="6553200" y="6356350"/>
            <a:ext cx="2133600" cy="365125"/>
          </a:xfrm>
        </p:spPr>
        <p:txBody>
          <a:bodyPr/>
          <a:lstStyle/>
          <a:p>
            <a:fld id="{CBBCA908-2CFB-4C18-9330-C87C4E5981BF}" type="slidenum">
              <a:rPr lang="en-US" smtClean="0"/>
              <a:t>2</a:t>
            </a:fld>
            <a:endParaRPr lang="en-US" dirty="0" smtClean="0"/>
          </a:p>
        </p:txBody>
      </p:sp>
    </p:spTree>
    <p:extLst>
      <p:ext uri="{BB962C8B-B14F-4D97-AF65-F5344CB8AC3E}">
        <p14:creationId xmlns:p14="http://schemas.microsoft.com/office/powerpoint/2010/main" val="1936423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1143000"/>
          </a:xfrm>
        </p:spPr>
        <p:txBody>
          <a:bodyPr/>
          <a:lstStyle/>
          <a:p>
            <a:r>
              <a:rPr lang="en-US" b="1" u="sng" dirty="0" smtClean="0"/>
              <a:t>Information-Sharing</a:t>
            </a:r>
            <a:endParaRPr lang="en-US" b="1" u="sng" dirty="0"/>
          </a:p>
        </p:txBody>
      </p:sp>
      <p:sp>
        <p:nvSpPr>
          <p:cNvPr id="3" name="Content Placeholder 2"/>
          <p:cNvSpPr>
            <a:spLocks noGrp="1"/>
          </p:cNvSpPr>
          <p:nvPr>
            <p:ph idx="1"/>
          </p:nvPr>
        </p:nvSpPr>
        <p:spPr>
          <a:xfrm>
            <a:off x="827314" y="1981200"/>
            <a:ext cx="7326086" cy="3886199"/>
          </a:xfrm>
        </p:spPr>
        <p:txBody>
          <a:bodyPr>
            <a:normAutofit fontScale="92500"/>
          </a:bodyPr>
          <a:lstStyle/>
          <a:p>
            <a:r>
              <a:rPr lang="en-US" dirty="0" smtClean="0"/>
              <a:t>New member: Courtney </a:t>
            </a:r>
            <a:r>
              <a:rPr lang="en-US" dirty="0" smtClean="0"/>
              <a:t>Resnick, Director, Academic Administration</a:t>
            </a:r>
            <a:endParaRPr lang="en-US" dirty="0" smtClean="0"/>
          </a:p>
          <a:p>
            <a:r>
              <a:rPr lang="en-US" dirty="0" smtClean="0"/>
              <a:t>FY2022 – 2026 Strategic Plan development-</a:t>
            </a:r>
          </a:p>
          <a:p>
            <a:pPr lvl="1"/>
            <a:r>
              <a:rPr lang="en-US" dirty="0" smtClean="0"/>
              <a:t>April 1 Town hall – Core Values Discussion</a:t>
            </a:r>
          </a:p>
          <a:p>
            <a:pPr lvl="1"/>
            <a:r>
              <a:rPr lang="en-US" dirty="0" smtClean="0"/>
              <a:t>April 29 Town </a:t>
            </a:r>
            <a:r>
              <a:rPr lang="en-US" dirty="0" smtClean="0"/>
              <a:t>hall – Themes Discussion</a:t>
            </a:r>
            <a:endParaRPr lang="en-US" dirty="0" smtClean="0"/>
          </a:p>
          <a:p>
            <a:r>
              <a:rPr lang="en-US" dirty="0" smtClean="0"/>
              <a:t>MSCHE Mid-Term Review: 2021</a:t>
            </a:r>
          </a:p>
          <a:p>
            <a:r>
              <a:rPr lang="en-US" dirty="0" smtClean="0"/>
              <a:t>Other?</a:t>
            </a:r>
          </a:p>
          <a:p>
            <a:endParaRPr lang="en-US" dirty="0" smtClean="0"/>
          </a:p>
        </p:txBody>
      </p:sp>
      <p:sp>
        <p:nvSpPr>
          <p:cNvPr id="4" name="Slide Number Placeholder 3"/>
          <p:cNvSpPr>
            <a:spLocks noGrp="1"/>
          </p:cNvSpPr>
          <p:nvPr>
            <p:ph type="sldNum" sz="quarter" idx="12"/>
          </p:nvPr>
        </p:nvSpPr>
        <p:spPr/>
        <p:txBody>
          <a:bodyPr/>
          <a:lstStyle/>
          <a:p>
            <a:fld id="{AA643096-AA42-4AC9-B6E7-2EBEAF28CCE0}" type="slidenum">
              <a:rPr lang="en-US" smtClean="0"/>
              <a:pPr/>
              <a:t>3</a:t>
            </a:fld>
            <a:endParaRPr lang="en-US" dirty="0"/>
          </a:p>
        </p:txBody>
      </p:sp>
    </p:spTree>
    <p:extLst>
      <p:ext uri="{BB962C8B-B14F-4D97-AF65-F5344CB8AC3E}">
        <p14:creationId xmlns:p14="http://schemas.microsoft.com/office/powerpoint/2010/main" val="2602157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808038"/>
            <a:ext cx="8229600" cy="1143000"/>
          </a:xfrm>
        </p:spPr>
        <p:txBody>
          <a:bodyPr/>
          <a:lstStyle/>
          <a:p>
            <a:r>
              <a:rPr lang="en-US" b="1" u="sng" dirty="0" smtClean="0"/>
              <a:t>Meeting Objectives</a:t>
            </a:r>
            <a:endParaRPr lang="en-US" b="1" u="sng" dirty="0"/>
          </a:p>
        </p:txBody>
      </p:sp>
      <p:sp>
        <p:nvSpPr>
          <p:cNvPr id="3" name="Content Placeholder 2"/>
          <p:cNvSpPr>
            <a:spLocks noGrp="1"/>
          </p:cNvSpPr>
          <p:nvPr>
            <p:ph idx="1"/>
          </p:nvPr>
        </p:nvSpPr>
        <p:spPr>
          <a:xfrm>
            <a:off x="579120" y="1951990"/>
            <a:ext cx="8229600" cy="4525963"/>
          </a:xfrm>
        </p:spPr>
        <p:txBody>
          <a:bodyPr>
            <a:normAutofit/>
          </a:bodyPr>
          <a:lstStyle/>
          <a:p>
            <a:r>
              <a:rPr lang="en-US" sz="3600" dirty="0" smtClean="0"/>
              <a:t>Review ILOs mapping exercise results </a:t>
            </a:r>
          </a:p>
          <a:p>
            <a:r>
              <a:rPr lang="en-US" sz="3600" dirty="0" smtClean="0"/>
              <a:t>Discuss issues arising during the completion of the mapping exercise </a:t>
            </a:r>
            <a:endParaRPr lang="en-US" sz="3600" dirty="0"/>
          </a:p>
          <a:p>
            <a:r>
              <a:rPr lang="en-US" sz="3600" dirty="0" smtClean="0"/>
              <a:t>Determine next steps for completing ILOs</a:t>
            </a:r>
          </a:p>
          <a:p>
            <a:pPr marL="0" indent="0">
              <a:buNone/>
            </a:pPr>
            <a:r>
              <a:rPr lang="en-US" sz="3600" dirty="0" smtClean="0"/>
              <a:t> </a:t>
            </a:r>
            <a:endParaRPr lang="en-US"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4</a:t>
            </a:fld>
            <a:endParaRPr lang="en-US" dirty="0"/>
          </a:p>
        </p:txBody>
      </p:sp>
    </p:spTree>
    <p:extLst>
      <p:ext uri="{BB962C8B-B14F-4D97-AF65-F5344CB8AC3E}">
        <p14:creationId xmlns:p14="http://schemas.microsoft.com/office/powerpoint/2010/main" val="963729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7496"/>
            <a:ext cx="8229600" cy="638031"/>
          </a:xfrm>
        </p:spPr>
        <p:txBody>
          <a:bodyPr>
            <a:noAutofit/>
          </a:bodyPr>
          <a:lstStyle/>
          <a:p>
            <a:r>
              <a:rPr lang="en-US" sz="2800" u="sng" dirty="0" smtClean="0"/>
              <a:t>UMB ILOs Initiative Review</a:t>
            </a:r>
            <a:endParaRPr lang="en-US" sz="2800" u="sng" dirty="0"/>
          </a:p>
        </p:txBody>
      </p:sp>
      <p:sp>
        <p:nvSpPr>
          <p:cNvPr id="3" name="Content Placeholder 2"/>
          <p:cNvSpPr>
            <a:spLocks noGrp="1"/>
          </p:cNvSpPr>
          <p:nvPr>
            <p:ph idx="1"/>
          </p:nvPr>
        </p:nvSpPr>
        <p:spPr>
          <a:xfrm>
            <a:off x="521855" y="1597891"/>
            <a:ext cx="8229600" cy="4758460"/>
          </a:xfrm>
        </p:spPr>
        <p:txBody>
          <a:bodyPr>
            <a:normAutofit fontScale="77500" lnSpcReduction="20000"/>
          </a:bodyPr>
          <a:lstStyle/>
          <a:p>
            <a:r>
              <a:rPr lang="en-US" sz="2800" dirty="0" smtClean="0"/>
              <a:t>2022 – 2026 Strategic Plan planning process commenced January 2021;</a:t>
            </a:r>
          </a:p>
          <a:p>
            <a:r>
              <a:rPr lang="en-US" sz="2800" b="1" dirty="0" smtClean="0">
                <a:solidFill>
                  <a:srgbClr val="C00000"/>
                </a:solidFill>
              </a:rPr>
              <a:t>A strategic outcome will be the identification of institutional learning outcomes for all UMB students and devising a plan to develop and implement a process to assess their attainment</a:t>
            </a:r>
            <a:r>
              <a:rPr lang="en-US" sz="2800" dirty="0" smtClean="0">
                <a:solidFill>
                  <a:srgbClr val="C00000"/>
                </a:solidFill>
              </a:rPr>
              <a:t>;</a:t>
            </a:r>
          </a:p>
          <a:p>
            <a:r>
              <a:rPr lang="en-US" sz="2800" dirty="0" smtClean="0"/>
              <a:t>Suggested institutional learning outcomes include the demonstration of competencies in these areas:</a:t>
            </a:r>
          </a:p>
          <a:p>
            <a:pPr lvl="1"/>
            <a:r>
              <a:rPr lang="en-US" sz="2400" dirty="0" smtClean="0"/>
              <a:t>Inter-Professional Education</a:t>
            </a:r>
          </a:p>
          <a:p>
            <a:pPr lvl="1"/>
            <a:r>
              <a:rPr lang="en-US" sz="2400" dirty="0" smtClean="0"/>
              <a:t>Community Engagement</a:t>
            </a:r>
          </a:p>
          <a:p>
            <a:pPr lvl="1"/>
            <a:r>
              <a:rPr lang="en-US" sz="2400" dirty="0" smtClean="0"/>
              <a:t>Global Health</a:t>
            </a:r>
          </a:p>
          <a:p>
            <a:pPr lvl="1"/>
            <a:r>
              <a:rPr lang="en-US" sz="2400" dirty="0" smtClean="0"/>
              <a:t>Leadership</a:t>
            </a:r>
          </a:p>
          <a:p>
            <a:pPr lvl="1"/>
            <a:r>
              <a:rPr lang="en-US" sz="2400" dirty="0" smtClean="0"/>
              <a:t>Cultural Competency (Diversity, Equity, and Inclusion)</a:t>
            </a:r>
          </a:p>
          <a:p>
            <a:pPr lvl="1"/>
            <a:r>
              <a:rPr lang="en-US" sz="2400" dirty="0" smtClean="0"/>
              <a:t>Ethics and Integrity</a:t>
            </a:r>
          </a:p>
          <a:p>
            <a:r>
              <a:rPr lang="en-US" sz="2800" dirty="0" smtClean="0"/>
              <a:t>The APAIR could be expanded to facilitate and document assessment of institutional learning outcomes</a:t>
            </a:r>
          </a:p>
          <a:p>
            <a:endParaRPr lang="en-US" sz="2800" dirty="0" smtClean="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A643096-AA42-4AC9-B6E7-2EBEAF28CCE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76979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370" y="457200"/>
            <a:ext cx="8229600" cy="1143000"/>
          </a:xfrm>
        </p:spPr>
        <p:txBody>
          <a:bodyPr/>
          <a:lstStyle/>
          <a:p>
            <a:r>
              <a:rPr lang="en-US" dirty="0" smtClean="0"/>
              <a:t>UMB ILOs Review</a:t>
            </a:r>
            <a:endParaRPr lang="en-US" dirty="0"/>
          </a:p>
        </p:txBody>
      </p:sp>
      <p:sp>
        <p:nvSpPr>
          <p:cNvPr id="3" name="Content Placeholder 2"/>
          <p:cNvSpPr>
            <a:spLocks noGrp="1"/>
          </p:cNvSpPr>
          <p:nvPr>
            <p:ph idx="1"/>
          </p:nvPr>
        </p:nvSpPr>
        <p:spPr>
          <a:xfrm>
            <a:off x="457199" y="1513114"/>
            <a:ext cx="8403771" cy="5116286"/>
          </a:xfrm>
        </p:spPr>
        <p:txBody>
          <a:bodyPr>
            <a:noAutofit/>
          </a:bodyPr>
          <a:lstStyle/>
          <a:p>
            <a:r>
              <a:rPr lang="en-US" sz="2200" dirty="0" smtClean="0"/>
              <a:t>ILOs are the outcomes that describes the qualities students should demonstrate after completing their respective program, and the unique characteristics that describe a </a:t>
            </a:r>
            <a:r>
              <a:rPr lang="en-US" sz="2200" b="1" dirty="0" smtClean="0">
                <a:solidFill>
                  <a:srgbClr val="C00000"/>
                </a:solidFill>
              </a:rPr>
              <a:t>[UMB] </a:t>
            </a:r>
            <a:r>
              <a:rPr lang="en-US" sz="2200" dirty="0" smtClean="0"/>
              <a:t>graduate </a:t>
            </a:r>
            <a:r>
              <a:rPr lang="en-US" sz="2200" dirty="0"/>
              <a:t>(Collins, 2008</a:t>
            </a:r>
            <a:r>
              <a:rPr lang="en-US" sz="2200" dirty="0" smtClean="0"/>
              <a:t>)</a:t>
            </a:r>
          </a:p>
          <a:p>
            <a:pPr lvl="1"/>
            <a:r>
              <a:rPr lang="en-US" sz="2200" i="1" dirty="0" smtClean="0"/>
              <a:t>Values-based</a:t>
            </a:r>
            <a:r>
              <a:rPr lang="en-US" sz="2200" dirty="0" smtClean="0"/>
              <a:t> (conceptual and relevant to all disciplines)</a:t>
            </a:r>
          </a:p>
          <a:p>
            <a:pPr lvl="1"/>
            <a:r>
              <a:rPr lang="en-US" sz="2200" i="1" dirty="0" smtClean="0"/>
              <a:t>Skills-based</a:t>
            </a:r>
            <a:r>
              <a:rPr lang="en-US" sz="2200" dirty="0" smtClean="0"/>
              <a:t> (tend to align with the discipline’s learning outcomes).</a:t>
            </a:r>
          </a:p>
          <a:p>
            <a:r>
              <a:rPr lang="en-US" sz="2200" dirty="0" smtClean="0"/>
              <a:t>What is expected from the BPAG?</a:t>
            </a:r>
          </a:p>
          <a:p>
            <a:pPr lvl="1"/>
            <a:r>
              <a:rPr lang="en-US" sz="2200" dirty="0" smtClean="0"/>
              <a:t>Recommend and describe what all UMB students are expected to know, do, and care about by program completion for the 6 ILO focus areas of graduate competence.</a:t>
            </a:r>
          </a:p>
          <a:p>
            <a:pPr lvl="1"/>
            <a:r>
              <a:rPr lang="en-US" sz="2200" dirty="0" smtClean="0"/>
              <a:t>Inform a process to assess attainment of the ILOs.</a:t>
            </a:r>
          </a:p>
          <a:p>
            <a:pPr lvl="1"/>
            <a:r>
              <a:rPr lang="en-US" sz="2200" dirty="0" smtClean="0"/>
              <a:t>Inform a process to evaluate the implementation of the ILOs.</a:t>
            </a:r>
          </a:p>
          <a:p>
            <a:pPr lvl="1"/>
            <a:r>
              <a:rPr lang="en-US" sz="2200" dirty="0" smtClean="0"/>
              <a:t>Inform a process for closing the loop.</a:t>
            </a:r>
          </a:p>
          <a:p>
            <a:pPr marL="457200" lvl="1" indent="0">
              <a:buNone/>
            </a:pPr>
            <a:endParaRPr lang="en-US" sz="1800" dirty="0" smtClean="0"/>
          </a:p>
        </p:txBody>
      </p:sp>
      <p:sp>
        <p:nvSpPr>
          <p:cNvPr id="4" name="Slide Number Placeholder 3"/>
          <p:cNvSpPr>
            <a:spLocks noGrp="1"/>
          </p:cNvSpPr>
          <p:nvPr>
            <p:ph type="sldNum" sz="quarter" idx="12"/>
          </p:nvPr>
        </p:nvSpPr>
        <p:spPr/>
        <p:txBody>
          <a:bodyPr/>
          <a:lstStyle/>
          <a:p>
            <a:fld id="{AA643096-AA42-4AC9-B6E7-2EBEAF28CCE0}" type="slidenum">
              <a:rPr lang="en-US" smtClean="0"/>
              <a:pPr/>
              <a:t>6</a:t>
            </a:fld>
            <a:endParaRPr lang="en-US" dirty="0"/>
          </a:p>
        </p:txBody>
      </p:sp>
    </p:spTree>
    <p:extLst>
      <p:ext uri="{BB962C8B-B14F-4D97-AF65-F5344CB8AC3E}">
        <p14:creationId xmlns:p14="http://schemas.microsoft.com/office/powerpoint/2010/main" val="1206434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9824"/>
            <a:ext cx="8229600" cy="1143000"/>
          </a:xfrm>
        </p:spPr>
        <p:txBody>
          <a:bodyPr>
            <a:noAutofit/>
          </a:bodyPr>
          <a:lstStyle/>
          <a:p>
            <a:r>
              <a:rPr lang="en-US" sz="3600" dirty="0" smtClean="0"/>
              <a:t>Preliminary Mapping Exercise Results</a:t>
            </a:r>
            <a:br>
              <a:rPr lang="en-US" sz="3600" dirty="0" smtClean="0"/>
            </a:br>
            <a:r>
              <a:rPr lang="en-US" sz="3600" dirty="0" smtClean="0"/>
              <a:t>(SLO Exists)</a:t>
            </a:r>
            <a:endParaRPr lang="en-US" sz="3600"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7</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76083958"/>
              </p:ext>
            </p:extLst>
          </p:nvPr>
        </p:nvGraphicFramePr>
        <p:xfrm>
          <a:off x="821869" y="1889475"/>
          <a:ext cx="7777844" cy="4430826"/>
        </p:xfrm>
        <a:graphic>
          <a:graphicData uri="http://schemas.openxmlformats.org/drawingml/2006/table">
            <a:tbl>
              <a:tblPr/>
              <a:tblGrid>
                <a:gridCol w="873915">
                  <a:extLst>
                    <a:ext uri="{9D8B030D-6E8A-4147-A177-3AD203B41FA5}">
                      <a16:colId xmlns:a16="http://schemas.microsoft.com/office/drawing/2014/main" val="1439889304"/>
                    </a:ext>
                  </a:extLst>
                </a:gridCol>
                <a:gridCol w="655436">
                  <a:extLst>
                    <a:ext uri="{9D8B030D-6E8A-4147-A177-3AD203B41FA5}">
                      <a16:colId xmlns:a16="http://schemas.microsoft.com/office/drawing/2014/main" val="1837831316"/>
                    </a:ext>
                  </a:extLst>
                </a:gridCol>
                <a:gridCol w="393262">
                  <a:extLst>
                    <a:ext uri="{9D8B030D-6E8A-4147-A177-3AD203B41FA5}">
                      <a16:colId xmlns:a16="http://schemas.microsoft.com/office/drawing/2014/main" val="215354025"/>
                    </a:ext>
                  </a:extLst>
                </a:gridCol>
                <a:gridCol w="393262">
                  <a:extLst>
                    <a:ext uri="{9D8B030D-6E8A-4147-A177-3AD203B41FA5}">
                      <a16:colId xmlns:a16="http://schemas.microsoft.com/office/drawing/2014/main" val="4241676424"/>
                    </a:ext>
                  </a:extLst>
                </a:gridCol>
                <a:gridCol w="553479">
                  <a:extLst>
                    <a:ext uri="{9D8B030D-6E8A-4147-A177-3AD203B41FA5}">
                      <a16:colId xmlns:a16="http://schemas.microsoft.com/office/drawing/2014/main" val="4213751311"/>
                    </a:ext>
                  </a:extLst>
                </a:gridCol>
                <a:gridCol w="393262">
                  <a:extLst>
                    <a:ext uri="{9D8B030D-6E8A-4147-A177-3AD203B41FA5}">
                      <a16:colId xmlns:a16="http://schemas.microsoft.com/office/drawing/2014/main" val="3377930528"/>
                    </a:ext>
                  </a:extLst>
                </a:gridCol>
                <a:gridCol w="393262">
                  <a:extLst>
                    <a:ext uri="{9D8B030D-6E8A-4147-A177-3AD203B41FA5}">
                      <a16:colId xmlns:a16="http://schemas.microsoft.com/office/drawing/2014/main" val="2475249521"/>
                    </a:ext>
                  </a:extLst>
                </a:gridCol>
                <a:gridCol w="393262">
                  <a:extLst>
                    <a:ext uri="{9D8B030D-6E8A-4147-A177-3AD203B41FA5}">
                      <a16:colId xmlns:a16="http://schemas.microsoft.com/office/drawing/2014/main" val="3693630889"/>
                    </a:ext>
                  </a:extLst>
                </a:gridCol>
                <a:gridCol w="436957">
                  <a:extLst>
                    <a:ext uri="{9D8B030D-6E8A-4147-A177-3AD203B41FA5}">
                      <a16:colId xmlns:a16="http://schemas.microsoft.com/office/drawing/2014/main" val="1090107428"/>
                    </a:ext>
                  </a:extLst>
                </a:gridCol>
                <a:gridCol w="393262">
                  <a:extLst>
                    <a:ext uri="{9D8B030D-6E8A-4147-A177-3AD203B41FA5}">
                      <a16:colId xmlns:a16="http://schemas.microsoft.com/office/drawing/2014/main" val="772722181"/>
                    </a:ext>
                  </a:extLst>
                </a:gridCol>
                <a:gridCol w="626306">
                  <a:extLst>
                    <a:ext uri="{9D8B030D-6E8A-4147-A177-3AD203B41FA5}">
                      <a16:colId xmlns:a16="http://schemas.microsoft.com/office/drawing/2014/main" val="65465568"/>
                    </a:ext>
                  </a:extLst>
                </a:gridCol>
                <a:gridCol w="422392">
                  <a:extLst>
                    <a:ext uri="{9D8B030D-6E8A-4147-A177-3AD203B41FA5}">
                      <a16:colId xmlns:a16="http://schemas.microsoft.com/office/drawing/2014/main" val="1391591374"/>
                    </a:ext>
                  </a:extLst>
                </a:gridCol>
                <a:gridCol w="451523">
                  <a:extLst>
                    <a:ext uri="{9D8B030D-6E8A-4147-A177-3AD203B41FA5}">
                      <a16:colId xmlns:a16="http://schemas.microsoft.com/office/drawing/2014/main" val="716544157"/>
                    </a:ext>
                  </a:extLst>
                </a:gridCol>
                <a:gridCol w="451523">
                  <a:extLst>
                    <a:ext uri="{9D8B030D-6E8A-4147-A177-3AD203B41FA5}">
                      <a16:colId xmlns:a16="http://schemas.microsoft.com/office/drawing/2014/main" val="3894753614"/>
                    </a:ext>
                  </a:extLst>
                </a:gridCol>
                <a:gridCol w="553479">
                  <a:extLst>
                    <a:ext uri="{9D8B030D-6E8A-4147-A177-3AD203B41FA5}">
                      <a16:colId xmlns:a16="http://schemas.microsoft.com/office/drawing/2014/main" val="2098402272"/>
                    </a:ext>
                  </a:extLst>
                </a:gridCol>
                <a:gridCol w="393262">
                  <a:extLst>
                    <a:ext uri="{9D8B030D-6E8A-4147-A177-3AD203B41FA5}">
                      <a16:colId xmlns:a16="http://schemas.microsoft.com/office/drawing/2014/main" val="4082856037"/>
                    </a:ext>
                  </a:extLst>
                </a:gridCol>
              </a:tblGrid>
              <a:tr h="1194660">
                <a:tc>
                  <a:txBody>
                    <a:bodyPr/>
                    <a:lstStyle/>
                    <a:p>
                      <a:pPr algn="ctr" fontAlgn="ctr"/>
                      <a:r>
                        <a:rPr lang="en-US" sz="1000" b="1" i="0" u="none" strike="noStrike">
                          <a:solidFill>
                            <a:srgbClr val="000000"/>
                          </a:solidFill>
                          <a:effectLst/>
                          <a:latin typeface="Calibri" panose="020F0502020204030204" pitchFamily="34" charset="0"/>
                        </a:rPr>
                        <a:t>Program </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Area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Calibri" panose="020F0502020204030204" pitchFamily="34" charset="0"/>
                        </a:rPr>
                        <a:t>Academic</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Affairs</a:t>
                      </a:r>
                      <a:br>
                        <a:rPr lang="en-US" sz="1000" b="1" i="0" u="none" strike="noStrike" dirty="0">
                          <a:solidFill>
                            <a:srgbClr val="000000"/>
                          </a:solidFill>
                          <a:effectLst/>
                          <a:latin typeface="Calibri" panose="020F0502020204030204" pitchFamily="34" charset="0"/>
                        </a:rPr>
                      </a:br>
                      <a:r>
                        <a:rPr lang="en-US" sz="1000" b="1" i="0" u="none" strike="noStrike" dirty="0" smtClean="0">
                          <a:solidFill>
                            <a:srgbClr val="000000"/>
                          </a:solidFill>
                          <a:effectLst/>
                          <a:latin typeface="Calibri" panose="020F0502020204030204" pitchFamily="34" charset="0"/>
                        </a:rPr>
                        <a:t>*</a:t>
                      </a:r>
                      <a:endParaRPr lang="en-US" sz="1000" b="1" i="0" u="none" strike="noStrike" dirty="0">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JD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CSL</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DDS</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BS - Dental Hygiene</a:t>
                      </a:r>
                      <a:br>
                        <a:rPr lang="en-US" sz="1000" b="1" i="0" u="none" strike="noStrike">
                          <a:solidFill>
                            <a:srgbClr val="000000"/>
                          </a:solidFill>
                          <a:effectLst/>
                          <a:latin typeface="Calibri" panose="020F0502020204030204" pitchFamily="34" charset="0"/>
                        </a:rPr>
                      </a:br>
                      <a:endParaRPr lang="en-US" sz="1000" b="1" i="0" u="none" strike="noStrike">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MGC</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smtClean="0">
                          <a:solidFill>
                            <a:srgbClr val="000000"/>
                          </a:solidFill>
                          <a:effectLst/>
                          <a:latin typeface="Calibri" panose="020F0502020204030204" pitchFamily="34" charset="0"/>
                        </a:rPr>
                        <a:t>SOM</a:t>
                      </a:r>
                      <a:r>
                        <a:rPr lang="en-US" sz="1000" b="1" i="0" u="none" strike="noStrike" dirty="0">
                          <a:solidFill>
                            <a:srgbClr val="000000"/>
                          </a:solidFill>
                          <a:effectLst/>
                          <a:latin typeface="Calibri" panose="020F0502020204030204" pitchFamily="34" charset="0"/>
                        </a:rPr>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MPH</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MD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DMRT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DPT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SON/GS</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PhD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SON</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DNP</a:t>
                      </a:r>
                      <a:br>
                        <a:rPr lang="en-US" sz="1000" b="1" i="0" u="none" strike="noStrike">
                          <a:solidFill>
                            <a:srgbClr val="000000"/>
                          </a:solidFill>
                          <a:effectLst/>
                          <a:latin typeface="Calibri" panose="020F0502020204030204" pitchFamily="34" charset="0"/>
                        </a:rPr>
                      </a:br>
                      <a:endParaRPr lang="en-US" sz="1000" b="1" i="0" u="none" strike="noStrike">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MSN</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SON</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Calibri" panose="020F0502020204030204" pitchFamily="34" charset="0"/>
                        </a:rPr>
                        <a:t>SON</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BSN</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SOP</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PharmD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SSW</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MSW</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2965463"/>
                  </a:ext>
                </a:extLst>
              </a:tr>
              <a:tr h="604891">
                <a:tc>
                  <a:txBody>
                    <a:bodyPr/>
                    <a:lstStyle/>
                    <a:p>
                      <a:pPr algn="ctr" fontAlgn="ctr"/>
                      <a:r>
                        <a:rPr lang="en-US" sz="1000" b="0" i="0" u="none" strike="noStrike">
                          <a:solidFill>
                            <a:srgbClr val="000000"/>
                          </a:solidFill>
                          <a:effectLst/>
                          <a:latin typeface="Calibri" panose="020F0502020204030204" pitchFamily="34" charset="0"/>
                        </a:rPr>
                        <a:t>(1)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Community Engagement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rgbClr val="000000"/>
                        </a:solidFill>
                        <a:effectLst/>
                        <a:latin typeface="Wingdings" panose="05000000000000000000" pitchFamily="2" charset="2"/>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7435194"/>
                  </a:ext>
                </a:extLst>
              </a:tr>
              <a:tr h="604891">
                <a:tc>
                  <a:txBody>
                    <a:bodyPr/>
                    <a:lstStyle/>
                    <a:p>
                      <a:pPr algn="ctr" fontAlgn="ctr"/>
                      <a:r>
                        <a:rPr lang="en-US" sz="1000" b="0" i="0" u="none" strike="noStrike">
                          <a:solidFill>
                            <a:srgbClr val="000000"/>
                          </a:solidFill>
                          <a:effectLst/>
                          <a:latin typeface="Calibri" panose="020F0502020204030204" pitchFamily="34" charset="0"/>
                        </a:rPr>
                        <a:t>(2)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Cultural Competency</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0727647"/>
                  </a:ext>
                </a:extLst>
              </a:tr>
              <a:tr h="604891">
                <a:tc>
                  <a:txBody>
                    <a:bodyPr/>
                    <a:lstStyle/>
                    <a:p>
                      <a:pPr algn="ctr" fontAlgn="ctr"/>
                      <a:r>
                        <a:rPr lang="en-US" sz="1000" b="0" i="0" u="none" strike="noStrike">
                          <a:solidFill>
                            <a:srgbClr val="000000"/>
                          </a:solidFill>
                          <a:effectLst/>
                          <a:latin typeface="Calibri" panose="020F0502020204030204" pitchFamily="34" charset="0"/>
                        </a:rPr>
                        <a:t>(3)</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Ethics &amp; Integrity</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649824"/>
                  </a:ext>
                </a:extLst>
              </a:tr>
              <a:tr h="604891">
                <a:tc>
                  <a:txBody>
                    <a:bodyPr/>
                    <a:lstStyle/>
                    <a:p>
                      <a:pPr algn="ctr" fontAlgn="ctr"/>
                      <a:r>
                        <a:rPr lang="en-US" sz="1000" b="0" i="0" u="none" strike="noStrike">
                          <a:solidFill>
                            <a:srgbClr val="000000"/>
                          </a:solidFill>
                          <a:effectLst/>
                          <a:latin typeface="Calibri" panose="020F0502020204030204" pitchFamily="34" charset="0"/>
                        </a:rPr>
                        <a:t>(4)</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Global Health</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rgbClr val="000000"/>
                        </a:solidFill>
                        <a:effectLst/>
                        <a:latin typeface="Wingdings" panose="05000000000000000000" pitchFamily="2" charset="2"/>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2115529"/>
                  </a:ext>
                </a:extLst>
              </a:tr>
              <a:tr h="408301">
                <a:tc>
                  <a:txBody>
                    <a:bodyPr/>
                    <a:lstStyle/>
                    <a:p>
                      <a:pPr algn="ctr" fontAlgn="ctr"/>
                      <a:r>
                        <a:rPr lang="en-US" sz="1000" b="0" i="0" u="none" strike="noStrike">
                          <a:solidFill>
                            <a:srgbClr val="000000"/>
                          </a:solidFill>
                          <a:effectLst/>
                          <a:latin typeface="Calibri" panose="020F0502020204030204" pitchFamily="34" charset="0"/>
                        </a:rPr>
                        <a:t>(5)</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IPE</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rgbClr val="000000"/>
                        </a:solidFill>
                        <a:effectLst/>
                        <a:latin typeface="Wingdings" panose="05000000000000000000" pitchFamily="2" charset="2"/>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2611437"/>
                  </a:ext>
                </a:extLst>
              </a:tr>
              <a:tr h="408301">
                <a:tc>
                  <a:txBody>
                    <a:bodyPr/>
                    <a:lstStyle/>
                    <a:p>
                      <a:pPr algn="ctr" fontAlgn="ctr"/>
                      <a:r>
                        <a:rPr lang="en-US" sz="1000" b="0" i="0" u="none" strike="noStrike" dirty="0">
                          <a:solidFill>
                            <a:srgbClr val="000000"/>
                          </a:solidFill>
                          <a:effectLst/>
                          <a:latin typeface="Calibri" panose="020F0502020204030204" pitchFamily="34" charset="0"/>
                        </a:rPr>
                        <a:t>(6)</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Leadership</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Wingdings" panose="05000000000000000000" pitchFamily="2" charset="2"/>
                        </a:rPr>
                        <a:t> ü</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endParaRPr lang="en-US" sz="1000" b="0" i="0" u="none" strike="noStrike" dirty="0">
                        <a:solidFill>
                          <a:srgbClr val="000000"/>
                        </a:solidFill>
                        <a:effectLst/>
                        <a:latin typeface="Wingdings" panose="05000000000000000000" pitchFamily="2" charset="2"/>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2447972"/>
                  </a:ext>
                </a:extLst>
              </a:tr>
            </a:tbl>
          </a:graphicData>
        </a:graphic>
      </p:graphicFrame>
      <p:sp>
        <p:nvSpPr>
          <p:cNvPr id="5" name="TextBox 4"/>
          <p:cNvSpPr txBox="1"/>
          <p:nvPr/>
        </p:nvSpPr>
        <p:spPr>
          <a:xfrm>
            <a:off x="681182" y="6356350"/>
            <a:ext cx="3299691" cy="261610"/>
          </a:xfrm>
          <a:prstGeom prst="rect">
            <a:avLst/>
          </a:prstGeom>
          <a:noFill/>
        </p:spPr>
        <p:txBody>
          <a:bodyPr wrap="square" rtlCol="0">
            <a:spAutoFit/>
          </a:bodyPr>
          <a:lstStyle/>
          <a:p>
            <a:r>
              <a:rPr lang="en-US" sz="1100" dirty="0" smtClean="0"/>
              <a:t>*Non-degree or certificate program</a:t>
            </a:r>
            <a:endParaRPr lang="en-US" sz="1100" dirty="0"/>
          </a:p>
        </p:txBody>
      </p:sp>
    </p:spTree>
    <p:extLst>
      <p:ext uri="{BB962C8B-B14F-4D97-AF65-F5344CB8AC3E}">
        <p14:creationId xmlns:p14="http://schemas.microsoft.com/office/powerpoint/2010/main" val="4113677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9824"/>
            <a:ext cx="8229600" cy="1143000"/>
          </a:xfrm>
        </p:spPr>
        <p:txBody>
          <a:bodyPr>
            <a:noAutofit/>
          </a:bodyPr>
          <a:lstStyle/>
          <a:p>
            <a:r>
              <a:rPr lang="en-US" sz="3600" dirty="0" smtClean="0"/>
              <a:t>Preliminary Mapping Exercise Results</a:t>
            </a:r>
            <a:br>
              <a:rPr lang="en-US" sz="3600" dirty="0" smtClean="0"/>
            </a:br>
            <a:r>
              <a:rPr lang="en-US" sz="3600" dirty="0" smtClean="0"/>
              <a:t>(# SLOs for Focus Area)</a:t>
            </a:r>
            <a:endParaRPr lang="en-US" sz="3600"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8</a:t>
            </a:fld>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177390733"/>
              </p:ext>
            </p:extLst>
          </p:nvPr>
        </p:nvGraphicFramePr>
        <p:xfrm>
          <a:off x="838200" y="2024060"/>
          <a:ext cx="7848598" cy="4169910"/>
        </p:xfrm>
        <a:graphic>
          <a:graphicData uri="http://schemas.openxmlformats.org/drawingml/2006/table">
            <a:tbl>
              <a:tblPr/>
              <a:tblGrid>
                <a:gridCol w="881865">
                  <a:extLst>
                    <a:ext uri="{9D8B030D-6E8A-4147-A177-3AD203B41FA5}">
                      <a16:colId xmlns:a16="http://schemas.microsoft.com/office/drawing/2014/main" val="4014175743"/>
                    </a:ext>
                  </a:extLst>
                </a:gridCol>
                <a:gridCol w="661399">
                  <a:extLst>
                    <a:ext uri="{9D8B030D-6E8A-4147-A177-3AD203B41FA5}">
                      <a16:colId xmlns:a16="http://schemas.microsoft.com/office/drawing/2014/main" val="2607316639"/>
                    </a:ext>
                  </a:extLst>
                </a:gridCol>
                <a:gridCol w="396839">
                  <a:extLst>
                    <a:ext uri="{9D8B030D-6E8A-4147-A177-3AD203B41FA5}">
                      <a16:colId xmlns:a16="http://schemas.microsoft.com/office/drawing/2014/main" val="2249973082"/>
                    </a:ext>
                  </a:extLst>
                </a:gridCol>
                <a:gridCol w="396839">
                  <a:extLst>
                    <a:ext uri="{9D8B030D-6E8A-4147-A177-3AD203B41FA5}">
                      <a16:colId xmlns:a16="http://schemas.microsoft.com/office/drawing/2014/main" val="2977555168"/>
                    </a:ext>
                  </a:extLst>
                </a:gridCol>
                <a:gridCol w="558515">
                  <a:extLst>
                    <a:ext uri="{9D8B030D-6E8A-4147-A177-3AD203B41FA5}">
                      <a16:colId xmlns:a16="http://schemas.microsoft.com/office/drawing/2014/main" val="2281785500"/>
                    </a:ext>
                  </a:extLst>
                </a:gridCol>
                <a:gridCol w="396839">
                  <a:extLst>
                    <a:ext uri="{9D8B030D-6E8A-4147-A177-3AD203B41FA5}">
                      <a16:colId xmlns:a16="http://schemas.microsoft.com/office/drawing/2014/main" val="2241091578"/>
                    </a:ext>
                  </a:extLst>
                </a:gridCol>
                <a:gridCol w="396839">
                  <a:extLst>
                    <a:ext uri="{9D8B030D-6E8A-4147-A177-3AD203B41FA5}">
                      <a16:colId xmlns:a16="http://schemas.microsoft.com/office/drawing/2014/main" val="3608900595"/>
                    </a:ext>
                  </a:extLst>
                </a:gridCol>
                <a:gridCol w="396839">
                  <a:extLst>
                    <a:ext uri="{9D8B030D-6E8A-4147-A177-3AD203B41FA5}">
                      <a16:colId xmlns:a16="http://schemas.microsoft.com/office/drawing/2014/main" val="907678811"/>
                    </a:ext>
                  </a:extLst>
                </a:gridCol>
                <a:gridCol w="440933">
                  <a:extLst>
                    <a:ext uri="{9D8B030D-6E8A-4147-A177-3AD203B41FA5}">
                      <a16:colId xmlns:a16="http://schemas.microsoft.com/office/drawing/2014/main" val="3577029846"/>
                    </a:ext>
                  </a:extLst>
                </a:gridCol>
                <a:gridCol w="396839">
                  <a:extLst>
                    <a:ext uri="{9D8B030D-6E8A-4147-A177-3AD203B41FA5}">
                      <a16:colId xmlns:a16="http://schemas.microsoft.com/office/drawing/2014/main" val="3884832758"/>
                    </a:ext>
                  </a:extLst>
                </a:gridCol>
                <a:gridCol w="632003">
                  <a:extLst>
                    <a:ext uri="{9D8B030D-6E8A-4147-A177-3AD203B41FA5}">
                      <a16:colId xmlns:a16="http://schemas.microsoft.com/office/drawing/2014/main" val="2993825245"/>
                    </a:ext>
                  </a:extLst>
                </a:gridCol>
                <a:gridCol w="426235">
                  <a:extLst>
                    <a:ext uri="{9D8B030D-6E8A-4147-A177-3AD203B41FA5}">
                      <a16:colId xmlns:a16="http://schemas.microsoft.com/office/drawing/2014/main" val="570714260"/>
                    </a:ext>
                  </a:extLst>
                </a:gridCol>
                <a:gridCol w="455630">
                  <a:extLst>
                    <a:ext uri="{9D8B030D-6E8A-4147-A177-3AD203B41FA5}">
                      <a16:colId xmlns:a16="http://schemas.microsoft.com/office/drawing/2014/main" val="1905435052"/>
                    </a:ext>
                  </a:extLst>
                </a:gridCol>
                <a:gridCol w="455630">
                  <a:extLst>
                    <a:ext uri="{9D8B030D-6E8A-4147-A177-3AD203B41FA5}">
                      <a16:colId xmlns:a16="http://schemas.microsoft.com/office/drawing/2014/main" val="185421840"/>
                    </a:ext>
                  </a:extLst>
                </a:gridCol>
                <a:gridCol w="558515">
                  <a:extLst>
                    <a:ext uri="{9D8B030D-6E8A-4147-A177-3AD203B41FA5}">
                      <a16:colId xmlns:a16="http://schemas.microsoft.com/office/drawing/2014/main" val="2390975277"/>
                    </a:ext>
                  </a:extLst>
                </a:gridCol>
                <a:gridCol w="396839">
                  <a:extLst>
                    <a:ext uri="{9D8B030D-6E8A-4147-A177-3AD203B41FA5}">
                      <a16:colId xmlns:a16="http://schemas.microsoft.com/office/drawing/2014/main" val="374616882"/>
                    </a:ext>
                  </a:extLst>
                </a:gridCol>
              </a:tblGrid>
              <a:tr h="1124310">
                <a:tc>
                  <a:txBody>
                    <a:bodyPr/>
                    <a:lstStyle/>
                    <a:p>
                      <a:pPr algn="ctr" fontAlgn="ctr"/>
                      <a:r>
                        <a:rPr lang="en-US" sz="1000" b="1" i="0" u="none" strike="noStrike">
                          <a:solidFill>
                            <a:srgbClr val="000000"/>
                          </a:solidFill>
                          <a:effectLst/>
                          <a:latin typeface="Calibri" panose="020F0502020204030204" pitchFamily="34" charset="0"/>
                        </a:rPr>
                        <a:t>Program </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Area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Calibri" panose="020F0502020204030204" pitchFamily="34" charset="0"/>
                        </a:rPr>
                        <a:t>Academic</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Affairs</a:t>
                      </a:r>
                      <a:br>
                        <a:rPr lang="en-US" sz="1000" b="1" i="0" u="none" strike="noStrike" dirty="0">
                          <a:solidFill>
                            <a:srgbClr val="000000"/>
                          </a:solidFill>
                          <a:effectLst/>
                          <a:latin typeface="Calibri" panose="020F0502020204030204" pitchFamily="34" charset="0"/>
                        </a:rPr>
                      </a:br>
                      <a:r>
                        <a:rPr lang="en-US" sz="1000" b="1" i="0" u="none" strike="noStrike" dirty="0" smtClean="0">
                          <a:solidFill>
                            <a:srgbClr val="000000"/>
                          </a:solidFill>
                          <a:effectLst/>
                          <a:latin typeface="Calibri" panose="020F0502020204030204" pitchFamily="34" charset="0"/>
                        </a:rPr>
                        <a:t>*</a:t>
                      </a:r>
                      <a:endParaRPr lang="en-US" sz="1000" b="1" i="0" u="none" strike="noStrike" dirty="0">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JD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CSL</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DDS</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BS - Dental Hygiene</a:t>
                      </a:r>
                      <a:br>
                        <a:rPr lang="en-US" sz="1000" b="1" i="0" u="none" strike="noStrike">
                          <a:solidFill>
                            <a:srgbClr val="000000"/>
                          </a:solidFill>
                          <a:effectLst/>
                          <a:latin typeface="Calibri" panose="020F0502020204030204" pitchFamily="34" charset="0"/>
                        </a:rPr>
                      </a:br>
                      <a:endParaRPr lang="en-US" sz="1000" b="1" i="0" u="none" strike="noStrike">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MGC</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smtClean="0">
                          <a:solidFill>
                            <a:srgbClr val="000000"/>
                          </a:solidFill>
                          <a:effectLst/>
                          <a:latin typeface="Calibri" panose="020F0502020204030204" pitchFamily="34" charset="0"/>
                        </a:rPr>
                        <a:t>SOM</a:t>
                      </a:r>
                      <a:r>
                        <a:rPr lang="en-US" sz="1000" b="1" i="0" u="none" strike="noStrike" dirty="0">
                          <a:solidFill>
                            <a:srgbClr val="000000"/>
                          </a:solidFill>
                          <a:effectLst/>
                          <a:latin typeface="Calibri" panose="020F0502020204030204" pitchFamily="34" charset="0"/>
                        </a:rPr>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MPH</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MD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DMRT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DPT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SON/GS</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PhD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SON</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DNP</a:t>
                      </a:r>
                      <a:br>
                        <a:rPr lang="en-US" sz="1000" b="1" i="0" u="none" strike="noStrike">
                          <a:solidFill>
                            <a:srgbClr val="000000"/>
                          </a:solidFill>
                          <a:effectLst/>
                          <a:latin typeface="Calibri" panose="020F0502020204030204" pitchFamily="34" charset="0"/>
                        </a:rPr>
                      </a:br>
                      <a:endParaRPr lang="en-US" sz="1000" b="1" i="0" u="none" strike="noStrike">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MSN</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SON</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SON</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BSN</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SOP</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PharmD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Calibri" panose="020F0502020204030204" pitchFamily="34" charset="0"/>
                        </a:rPr>
                        <a:t>SSW</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MSW</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2221479"/>
                  </a:ext>
                </a:extLst>
              </a:tr>
              <a:tr h="569271">
                <a:tc>
                  <a:txBody>
                    <a:bodyPr/>
                    <a:lstStyle/>
                    <a:p>
                      <a:pPr algn="ctr" fontAlgn="ctr"/>
                      <a:r>
                        <a:rPr lang="en-US" sz="1000" b="0" i="0" u="none" strike="noStrike">
                          <a:solidFill>
                            <a:srgbClr val="000000"/>
                          </a:solidFill>
                          <a:effectLst/>
                          <a:latin typeface="Calibri" panose="020F0502020204030204" pitchFamily="34" charset="0"/>
                        </a:rPr>
                        <a:t>(1)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Community Engagement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3</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a:t>
                      </a:r>
                      <a:r>
                        <a:rPr lang="en-US" sz="1100" b="1" i="0" u="none" strike="noStrike" dirty="0" smtClean="0">
                          <a:solidFill>
                            <a:srgbClr val="000000"/>
                          </a:solidFill>
                          <a:effectLst/>
                          <a:latin typeface="Calibri" panose="020F0502020204030204" pitchFamily="34" charset="0"/>
                        </a:rPr>
                        <a:t>1</a:t>
                      </a:r>
                      <a:endParaRPr lang="en-US" sz="1100" b="1" i="0" u="none" strike="noStrike" dirty="0">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2</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smtClean="0">
                          <a:solidFill>
                            <a:srgbClr val="000000"/>
                          </a:solidFill>
                          <a:effectLst/>
                          <a:latin typeface="Calibri" panose="020F0502020204030204" pitchFamily="34" charset="0"/>
                        </a:rPr>
                        <a:t> </a:t>
                      </a:r>
                      <a:endParaRPr lang="en-US" sz="1100" b="1" i="0" u="none" strike="noStrike" dirty="0">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8488208"/>
                  </a:ext>
                </a:extLst>
              </a:tr>
              <a:tr h="569271">
                <a:tc>
                  <a:txBody>
                    <a:bodyPr/>
                    <a:lstStyle/>
                    <a:p>
                      <a:pPr algn="ctr" fontAlgn="ctr"/>
                      <a:r>
                        <a:rPr lang="en-US" sz="1000" b="0" i="0" u="none" strike="noStrike">
                          <a:solidFill>
                            <a:srgbClr val="000000"/>
                          </a:solidFill>
                          <a:effectLst/>
                          <a:latin typeface="Calibri" panose="020F0502020204030204" pitchFamily="34" charset="0"/>
                        </a:rPr>
                        <a:t>(2)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Cultural Competency</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8</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5</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4</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2</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smtClean="0">
                          <a:solidFill>
                            <a:srgbClr val="000000"/>
                          </a:solidFill>
                          <a:effectLst/>
                          <a:latin typeface="Calibri" panose="020F0502020204030204" pitchFamily="34" charset="0"/>
                        </a:rPr>
                        <a:t>3</a:t>
                      </a:r>
                      <a:endParaRPr lang="en-US" sz="1100" b="1" i="0" u="none" strike="noStrike" dirty="0">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8178563"/>
                  </a:ext>
                </a:extLst>
              </a:tr>
              <a:tr h="569271">
                <a:tc>
                  <a:txBody>
                    <a:bodyPr/>
                    <a:lstStyle/>
                    <a:p>
                      <a:pPr algn="ctr" fontAlgn="ctr"/>
                      <a:r>
                        <a:rPr lang="en-US" sz="1000" b="0" i="0" u="none" strike="noStrike">
                          <a:solidFill>
                            <a:srgbClr val="000000"/>
                          </a:solidFill>
                          <a:effectLst/>
                          <a:latin typeface="Calibri" panose="020F0502020204030204" pitchFamily="34" charset="0"/>
                        </a:rPr>
                        <a:t>(3)</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Ethics &amp; Integrity</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4</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4</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a:t>
                      </a:r>
                      <a:r>
                        <a:rPr lang="en-US" sz="1100" b="1" i="0" u="none" strike="noStrike" dirty="0" smtClean="0">
                          <a:solidFill>
                            <a:srgbClr val="000000"/>
                          </a:solidFill>
                          <a:effectLst/>
                          <a:latin typeface="Calibri" panose="020F0502020204030204" pitchFamily="34" charset="0"/>
                        </a:rPr>
                        <a:t>1</a:t>
                      </a:r>
                      <a:endParaRPr lang="en-US" sz="1100" b="1" i="0" u="none" strike="noStrike" dirty="0">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5691518"/>
                  </a:ext>
                </a:extLst>
              </a:tr>
              <a:tr h="569271">
                <a:tc>
                  <a:txBody>
                    <a:bodyPr/>
                    <a:lstStyle/>
                    <a:p>
                      <a:pPr algn="ctr" fontAlgn="ctr"/>
                      <a:r>
                        <a:rPr lang="en-US" sz="1000" b="0" i="0" u="none" strike="noStrike">
                          <a:solidFill>
                            <a:srgbClr val="000000"/>
                          </a:solidFill>
                          <a:effectLst/>
                          <a:latin typeface="Calibri" panose="020F0502020204030204" pitchFamily="34" charset="0"/>
                        </a:rPr>
                        <a:t>(4)</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Global Health</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3</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3</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8656113"/>
                  </a:ext>
                </a:extLst>
              </a:tr>
              <a:tr h="384258">
                <a:tc>
                  <a:txBody>
                    <a:bodyPr/>
                    <a:lstStyle/>
                    <a:p>
                      <a:pPr algn="ctr" fontAlgn="ctr"/>
                      <a:r>
                        <a:rPr lang="en-US" sz="1000" b="0" i="0" u="none" strike="noStrike">
                          <a:solidFill>
                            <a:srgbClr val="000000"/>
                          </a:solidFill>
                          <a:effectLst/>
                          <a:latin typeface="Calibri" panose="020F0502020204030204" pitchFamily="34" charset="0"/>
                        </a:rPr>
                        <a:t>(5)</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IPE</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9</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4</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2</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3492297"/>
                  </a:ext>
                </a:extLst>
              </a:tr>
              <a:tr h="384258">
                <a:tc>
                  <a:txBody>
                    <a:bodyPr/>
                    <a:lstStyle/>
                    <a:p>
                      <a:pPr algn="ctr" fontAlgn="ctr"/>
                      <a:r>
                        <a:rPr lang="en-US" sz="1000" b="0" i="0" u="none" strike="noStrike">
                          <a:solidFill>
                            <a:srgbClr val="000000"/>
                          </a:solidFill>
                          <a:effectLst/>
                          <a:latin typeface="Calibri" panose="020F0502020204030204" pitchFamily="34" charset="0"/>
                        </a:rPr>
                        <a:t>(6)</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Leadership</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8</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2</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4</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2</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2</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1</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0965819"/>
                  </a:ext>
                </a:extLst>
              </a:tr>
            </a:tbl>
          </a:graphicData>
        </a:graphic>
      </p:graphicFrame>
      <p:sp>
        <p:nvSpPr>
          <p:cNvPr id="3" name="TextBox 2"/>
          <p:cNvSpPr txBox="1"/>
          <p:nvPr/>
        </p:nvSpPr>
        <p:spPr>
          <a:xfrm>
            <a:off x="838200" y="6225545"/>
            <a:ext cx="3299691" cy="261610"/>
          </a:xfrm>
          <a:prstGeom prst="rect">
            <a:avLst/>
          </a:prstGeom>
          <a:noFill/>
        </p:spPr>
        <p:txBody>
          <a:bodyPr wrap="square" rtlCol="0">
            <a:spAutoFit/>
          </a:bodyPr>
          <a:lstStyle/>
          <a:p>
            <a:r>
              <a:rPr lang="en-US" sz="1100" dirty="0" smtClean="0"/>
              <a:t>*Non-degree or certificate program</a:t>
            </a:r>
            <a:endParaRPr lang="en-US" sz="1100" dirty="0"/>
          </a:p>
        </p:txBody>
      </p:sp>
    </p:spTree>
    <p:extLst>
      <p:ext uri="{BB962C8B-B14F-4D97-AF65-F5344CB8AC3E}">
        <p14:creationId xmlns:p14="http://schemas.microsoft.com/office/powerpoint/2010/main" val="748523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9824"/>
            <a:ext cx="8229600" cy="1143000"/>
          </a:xfrm>
        </p:spPr>
        <p:txBody>
          <a:bodyPr>
            <a:noAutofit/>
          </a:bodyPr>
          <a:lstStyle/>
          <a:p>
            <a:r>
              <a:rPr lang="en-US" sz="3600" dirty="0" smtClean="0"/>
              <a:t>Preliminary Mapping Exercise Results</a:t>
            </a:r>
            <a:br>
              <a:rPr lang="en-US" sz="3600" dirty="0" smtClean="0"/>
            </a:br>
            <a:r>
              <a:rPr lang="en-US" sz="3600" dirty="0" smtClean="0"/>
              <a:t>(Shares Same SLO)</a:t>
            </a:r>
            <a:endParaRPr lang="en-US" sz="3600" dirty="0"/>
          </a:p>
        </p:txBody>
      </p:sp>
      <p:sp>
        <p:nvSpPr>
          <p:cNvPr id="4" name="Slide Number Placeholder 3"/>
          <p:cNvSpPr>
            <a:spLocks noGrp="1"/>
          </p:cNvSpPr>
          <p:nvPr>
            <p:ph type="sldNum" sz="quarter" idx="12"/>
          </p:nvPr>
        </p:nvSpPr>
        <p:spPr/>
        <p:txBody>
          <a:bodyPr/>
          <a:lstStyle/>
          <a:p>
            <a:fld id="{AA643096-AA42-4AC9-B6E7-2EBEAF28CCE0}" type="slidenum">
              <a:rPr lang="en-US" smtClean="0"/>
              <a:pPr/>
              <a:t>9</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34600758"/>
              </p:ext>
            </p:extLst>
          </p:nvPr>
        </p:nvGraphicFramePr>
        <p:xfrm>
          <a:off x="337457" y="1973774"/>
          <a:ext cx="8349343" cy="4321626"/>
        </p:xfrm>
        <a:graphic>
          <a:graphicData uri="http://schemas.openxmlformats.org/drawingml/2006/table">
            <a:tbl>
              <a:tblPr/>
              <a:tblGrid>
                <a:gridCol w="938128">
                  <a:extLst>
                    <a:ext uri="{9D8B030D-6E8A-4147-A177-3AD203B41FA5}">
                      <a16:colId xmlns:a16="http://schemas.microsoft.com/office/drawing/2014/main" val="631870337"/>
                    </a:ext>
                  </a:extLst>
                </a:gridCol>
                <a:gridCol w="703597">
                  <a:extLst>
                    <a:ext uri="{9D8B030D-6E8A-4147-A177-3AD203B41FA5}">
                      <a16:colId xmlns:a16="http://schemas.microsoft.com/office/drawing/2014/main" val="3076556718"/>
                    </a:ext>
                  </a:extLst>
                </a:gridCol>
                <a:gridCol w="422158">
                  <a:extLst>
                    <a:ext uri="{9D8B030D-6E8A-4147-A177-3AD203B41FA5}">
                      <a16:colId xmlns:a16="http://schemas.microsoft.com/office/drawing/2014/main" val="1954883989"/>
                    </a:ext>
                  </a:extLst>
                </a:gridCol>
                <a:gridCol w="422158">
                  <a:extLst>
                    <a:ext uri="{9D8B030D-6E8A-4147-A177-3AD203B41FA5}">
                      <a16:colId xmlns:a16="http://schemas.microsoft.com/office/drawing/2014/main" val="27216672"/>
                    </a:ext>
                  </a:extLst>
                </a:gridCol>
                <a:gridCol w="594147">
                  <a:extLst>
                    <a:ext uri="{9D8B030D-6E8A-4147-A177-3AD203B41FA5}">
                      <a16:colId xmlns:a16="http://schemas.microsoft.com/office/drawing/2014/main" val="1357140002"/>
                    </a:ext>
                  </a:extLst>
                </a:gridCol>
                <a:gridCol w="422158">
                  <a:extLst>
                    <a:ext uri="{9D8B030D-6E8A-4147-A177-3AD203B41FA5}">
                      <a16:colId xmlns:a16="http://schemas.microsoft.com/office/drawing/2014/main" val="2048432157"/>
                    </a:ext>
                  </a:extLst>
                </a:gridCol>
                <a:gridCol w="422158">
                  <a:extLst>
                    <a:ext uri="{9D8B030D-6E8A-4147-A177-3AD203B41FA5}">
                      <a16:colId xmlns:a16="http://schemas.microsoft.com/office/drawing/2014/main" val="953976763"/>
                    </a:ext>
                  </a:extLst>
                </a:gridCol>
                <a:gridCol w="422158">
                  <a:extLst>
                    <a:ext uri="{9D8B030D-6E8A-4147-A177-3AD203B41FA5}">
                      <a16:colId xmlns:a16="http://schemas.microsoft.com/office/drawing/2014/main" val="3152816141"/>
                    </a:ext>
                  </a:extLst>
                </a:gridCol>
                <a:gridCol w="469065">
                  <a:extLst>
                    <a:ext uri="{9D8B030D-6E8A-4147-A177-3AD203B41FA5}">
                      <a16:colId xmlns:a16="http://schemas.microsoft.com/office/drawing/2014/main" val="1139110935"/>
                    </a:ext>
                  </a:extLst>
                </a:gridCol>
                <a:gridCol w="422158">
                  <a:extLst>
                    <a:ext uri="{9D8B030D-6E8A-4147-A177-3AD203B41FA5}">
                      <a16:colId xmlns:a16="http://schemas.microsoft.com/office/drawing/2014/main" val="1991365186"/>
                    </a:ext>
                  </a:extLst>
                </a:gridCol>
                <a:gridCol w="672326">
                  <a:extLst>
                    <a:ext uri="{9D8B030D-6E8A-4147-A177-3AD203B41FA5}">
                      <a16:colId xmlns:a16="http://schemas.microsoft.com/office/drawing/2014/main" val="4254730073"/>
                    </a:ext>
                  </a:extLst>
                </a:gridCol>
                <a:gridCol w="453429">
                  <a:extLst>
                    <a:ext uri="{9D8B030D-6E8A-4147-A177-3AD203B41FA5}">
                      <a16:colId xmlns:a16="http://schemas.microsoft.com/office/drawing/2014/main" val="1204148907"/>
                    </a:ext>
                  </a:extLst>
                </a:gridCol>
                <a:gridCol w="484699">
                  <a:extLst>
                    <a:ext uri="{9D8B030D-6E8A-4147-A177-3AD203B41FA5}">
                      <a16:colId xmlns:a16="http://schemas.microsoft.com/office/drawing/2014/main" val="1048114959"/>
                    </a:ext>
                  </a:extLst>
                </a:gridCol>
                <a:gridCol w="484699">
                  <a:extLst>
                    <a:ext uri="{9D8B030D-6E8A-4147-A177-3AD203B41FA5}">
                      <a16:colId xmlns:a16="http://schemas.microsoft.com/office/drawing/2014/main" val="294909548"/>
                    </a:ext>
                  </a:extLst>
                </a:gridCol>
                <a:gridCol w="594147">
                  <a:extLst>
                    <a:ext uri="{9D8B030D-6E8A-4147-A177-3AD203B41FA5}">
                      <a16:colId xmlns:a16="http://schemas.microsoft.com/office/drawing/2014/main" val="2791712225"/>
                    </a:ext>
                  </a:extLst>
                </a:gridCol>
                <a:gridCol w="422158">
                  <a:extLst>
                    <a:ext uri="{9D8B030D-6E8A-4147-A177-3AD203B41FA5}">
                      <a16:colId xmlns:a16="http://schemas.microsoft.com/office/drawing/2014/main" val="2957653964"/>
                    </a:ext>
                  </a:extLst>
                </a:gridCol>
              </a:tblGrid>
              <a:tr h="1165216">
                <a:tc>
                  <a:txBody>
                    <a:bodyPr/>
                    <a:lstStyle/>
                    <a:p>
                      <a:pPr algn="ctr" fontAlgn="ctr"/>
                      <a:r>
                        <a:rPr lang="en-US" sz="1000" b="1" i="0" u="none" strike="noStrike">
                          <a:solidFill>
                            <a:srgbClr val="000000"/>
                          </a:solidFill>
                          <a:effectLst/>
                          <a:latin typeface="Calibri" panose="020F0502020204030204" pitchFamily="34" charset="0"/>
                        </a:rPr>
                        <a:t>Program </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Area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Calibri" panose="020F0502020204030204" pitchFamily="34" charset="0"/>
                        </a:rPr>
                        <a:t>Academic</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Affairs</a:t>
                      </a:r>
                      <a:br>
                        <a:rPr lang="en-US" sz="1000" b="1" i="0" u="none" strike="noStrike" dirty="0">
                          <a:solidFill>
                            <a:srgbClr val="000000"/>
                          </a:solidFill>
                          <a:effectLst/>
                          <a:latin typeface="Calibri" panose="020F0502020204030204" pitchFamily="34" charset="0"/>
                        </a:rPr>
                      </a:br>
                      <a:r>
                        <a:rPr lang="en-US" sz="1000" b="1" i="0" u="none" strike="noStrike" dirty="0" smtClean="0">
                          <a:solidFill>
                            <a:srgbClr val="000000"/>
                          </a:solidFill>
                          <a:effectLst/>
                          <a:latin typeface="Calibri" panose="020F0502020204030204" pitchFamily="34" charset="0"/>
                        </a:rPr>
                        <a:t>*</a:t>
                      </a:r>
                      <a:endParaRPr lang="en-US" sz="1000" b="1" i="0" u="none" strike="noStrike" dirty="0">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JD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CSL</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DDS</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SOD</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BS - Dental Hygiene</a:t>
                      </a:r>
                      <a:br>
                        <a:rPr lang="en-US" sz="1000" b="1" i="0" u="none" strike="noStrike">
                          <a:solidFill>
                            <a:srgbClr val="000000"/>
                          </a:solidFill>
                          <a:effectLst/>
                          <a:latin typeface="Calibri" panose="020F0502020204030204" pitchFamily="34" charset="0"/>
                        </a:rPr>
                      </a:br>
                      <a:endParaRPr lang="en-US" sz="1000" b="1" i="0" u="none" strike="noStrike">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MGC</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smtClean="0">
                          <a:solidFill>
                            <a:srgbClr val="000000"/>
                          </a:solidFill>
                          <a:effectLst/>
                          <a:latin typeface="Calibri" panose="020F0502020204030204" pitchFamily="34" charset="0"/>
                        </a:rPr>
                        <a:t>SOM</a:t>
                      </a:r>
                      <a:r>
                        <a:rPr lang="en-US" sz="1000" b="1" i="0" u="none" strike="noStrike" dirty="0">
                          <a:solidFill>
                            <a:srgbClr val="000000"/>
                          </a:solidFill>
                          <a:effectLst/>
                          <a:latin typeface="Calibri" panose="020F0502020204030204" pitchFamily="34" charset="0"/>
                        </a:rPr>
                        <a:t/>
                      </a:r>
                      <a:br>
                        <a:rPr lang="en-US" sz="1000" b="1" i="0" u="none" strike="noStrike" dirty="0">
                          <a:solidFill>
                            <a:srgbClr val="000000"/>
                          </a:solidFill>
                          <a:effectLst/>
                          <a:latin typeface="Calibri" panose="020F0502020204030204" pitchFamily="34" charset="0"/>
                        </a:rPr>
                      </a:br>
                      <a:r>
                        <a:rPr lang="en-US" sz="1000" b="1" i="0" u="none" strike="noStrike" dirty="0">
                          <a:solidFill>
                            <a:srgbClr val="000000"/>
                          </a:solidFill>
                          <a:effectLst/>
                          <a:latin typeface="Calibri" panose="020F0502020204030204" pitchFamily="34" charset="0"/>
                        </a:rPr>
                        <a:t>MPH</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MD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DMRT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SOM</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DPT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SON/GS</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PhD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SON</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DNP</a:t>
                      </a:r>
                      <a:br>
                        <a:rPr lang="en-US" sz="1000" b="1" i="0" u="none" strike="noStrike">
                          <a:solidFill>
                            <a:srgbClr val="000000"/>
                          </a:solidFill>
                          <a:effectLst/>
                          <a:latin typeface="Calibri" panose="020F0502020204030204" pitchFamily="34" charset="0"/>
                        </a:rPr>
                      </a:br>
                      <a:endParaRPr lang="en-US" sz="1000" b="1" i="0" u="none" strike="noStrike">
                        <a:solidFill>
                          <a:srgbClr val="000000"/>
                        </a:solidFill>
                        <a:effectLst/>
                        <a:latin typeface="Calibri" panose="020F0502020204030204" pitchFamily="34" charset="0"/>
                      </a:endParaRP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MSN</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SON</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SON</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BSN</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SOP</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PharmD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SSW</a:t>
                      </a:r>
                      <a:br>
                        <a:rPr lang="en-US" sz="1000" b="1" i="0" u="none" strike="noStrike">
                          <a:solidFill>
                            <a:srgbClr val="000000"/>
                          </a:solidFill>
                          <a:effectLst/>
                          <a:latin typeface="Calibri" panose="020F0502020204030204" pitchFamily="34" charset="0"/>
                        </a:rPr>
                      </a:br>
                      <a:r>
                        <a:rPr lang="en-US" sz="1000" b="1" i="0" u="none" strike="noStrike">
                          <a:solidFill>
                            <a:srgbClr val="000000"/>
                          </a:solidFill>
                          <a:effectLst/>
                          <a:latin typeface="Calibri" panose="020F0502020204030204" pitchFamily="34" charset="0"/>
                        </a:rPr>
                        <a:t>MSW</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0914330"/>
                  </a:ext>
                </a:extLst>
              </a:tr>
              <a:tr h="589983">
                <a:tc>
                  <a:txBody>
                    <a:bodyPr/>
                    <a:lstStyle/>
                    <a:p>
                      <a:pPr algn="ctr" fontAlgn="ctr"/>
                      <a:r>
                        <a:rPr lang="en-US" sz="1000" b="0" i="0" u="none" strike="noStrike">
                          <a:solidFill>
                            <a:srgbClr val="000000"/>
                          </a:solidFill>
                          <a:effectLst/>
                          <a:latin typeface="Calibri" panose="020F0502020204030204" pitchFamily="34" charset="0"/>
                        </a:rPr>
                        <a:t>(1)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Community Engagement</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AB</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7857166"/>
                  </a:ext>
                </a:extLst>
              </a:tr>
              <a:tr h="589983">
                <a:tc>
                  <a:txBody>
                    <a:bodyPr/>
                    <a:lstStyle/>
                    <a:p>
                      <a:pPr algn="ctr" fontAlgn="ctr"/>
                      <a:r>
                        <a:rPr lang="en-US" sz="1000" b="0" i="0" u="none" strike="noStrike">
                          <a:solidFill>
                            <a:srgbClr val="000000"/>
                          </a:solidFill>
                          <a:effectLst/>
                          <a:latin typeface="Calibri" panose="020F0502020204030204" pitchFamily="34" charset="0"/>
                        </a:rPr>
                        <a:t>(2)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Cultural Competency</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ABC</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BDF</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AB</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93908"/>
                  </a:ext>
                </a:extLst>
              </a:tr>
              <a:tr h="589983">
                <a:tc>
                  <a:txBody>
                    <a:bodyPr/>
                    <a:lstStyle/>
                    <a:p>
                      <a:pPr algn="ctr" fontAlgn="ctr"/>
                      <a:r>
                        <a:rPr lang="en-US" sz="1000" b="0" i="0" u="none" strike="noStrike">
                          <a:solidFill>
                            <a:srgbClr val="000000"/>
                          </a:solidFill>
                          <a:effectLst/>
                          <a:latin typeface="Calibri" panose="020F0502020204030204" pitchFamily="34" charset="0"/>
                        </a:rPr>
                        <a:t>(3)</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Ethics &amp; Integrity</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AB</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CDEF</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B</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5375064"/>
                  </a:ext>
                </a:extLst>
              </a:tr>
              <a:tr h="589983">
                <a:tc>
                  <a:txBody>
                    <a:bodyPr/>
                    <a:lstStyle/>
                    <a:p>
                      <a:pPr algn="ctr" fontAlgn="ctr"/>
                      <a:r>
                        <a:rPr lang="en-US" sz="1000" b="0" i="0" u="none" strike="noStrike">
                          <a:solidFill>
                            <a:srgbClr val="000000"/>
                          </a:solidFill>
                          <a:effectLst/>
                          <a:latin typeface="Calibri" panose="020F0502020204030204" pitchFamily="34" charset="0"/>
                        </a:rPr>
                        <a:t>(4)</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Global Health</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5546917"/>
                  </a:ext>
                </a:extLst>
              </a:tr>
              <a:tr h="398239">
                <a:tc>
                  <a:txBody>
                    <a:bodyPr/>
                    <a:lstStyle/>
                    <a:p>
                      <a:pPr algn="ctr" fontAlgn="ctr"/>
                      <a:r>
                        <a:rPr lang="en-US" sz="1000" b="0" i="0" u="none" strike="noStrike">
                          <a:solidFill>
                            <a:srgbClr val="000000"/>
                          </a:solidFill>
                          <a:effectLst/>
                          <a:latin typeface="Calibri" panose="020F0502020204030204" pitchFamily="34" charset="0"/>
                        </a:rPr>
                        <a:t>(5)</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IPE</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ABCD</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BCEF</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721555"/>
                  </a:ext>
                </a:extLst>
              </a:tr>
              <a:tr h="398239">
                <a:tc>
                  <a:txBody>
                    <a:bodyPr/>
                    <a:lstStyle/>
                    <a:p>
                      <a:pPr algn="ctr" fontAlgn="ctr"/>
                      <a:r>
                        <a:rPr lang="en-US" sz="1000" b="0" i="0" u="none" strike="noStrike">
                          <a:solidFill>
                            <a:srgbClr val="000000"/>
                          </a:solidFill>
                          <a:effectLst/>
                          <a:latin typeface="Calibri" panose="020F0502020204030204" pitchFamily="34" charset="0"/>
                        </a:rPr>
                        <a:t>(6)</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Leadership</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ABC</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ACE</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6350" marR="6350" marT="635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9563725"/>
                  </a:ext>
                </a:extLst>
              </a:tr>
            </a:tbl>
          </a:graphicData>
        </a:graphic>
      </p:graphicFrame>
      <p:sp>
        <p:nvSpPr>
          <p:cNvPr id="6" name="TextBox 5"/>
          <p:cNvSpPr txBox="1"/>
          <p:nvPr/>
        </p:nvSpPr>
        <p:spPr>
          <a:xfrm>
            <a:off x="265545" y="6306743"/>
            <a:ext cx="3299691" cy="261610"/>
          </a:xfrm>
          <a:prstGeom prst="rect">
            <a:avLst/>
          </a:prstGeom>
          <a:noFill/>
        </p:spPr>
        <p:txBody>
          <a:bodyPr wrap="square" rtlCol="0">
            <a:spAutoFit/>
          </a:bodyPr>
          <a:lstStyle/>
          <a:p>
            <a:r>
              <a:rPr lang="en-US" sz="1100" dirty="0" smtClean="0"/>
              <a:t>*Non-degree or certificate program</a:t>
            </a:r>
            <a:endParaRPr lang="en-US" sz="1100" dirty="0"/>
          </a:p>
        </p:txBody>
      </p:sp>
    </p:spTree>
    <p:extLst>
      <p:ext uri="{BB962C8B-B14F-4D97-AF65-F5344CB8AC3E}">
        <p14:creationId xmlns:p14="http://schemas.microsoft.com/office/powerpoint/2010/main" val="3352948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A9AEB31DECCE4DAC8FD68DB3B1E7C1" ma:contentTypeVersion="15" ma:contentTypeDescription="Create a new document." ma:contentTypeScope="" ma:versionID="2aac414e76a554835cd4537e9e56b064">
  <xsd:schema xmlns:xsd="http://www.w3.org/2001/XMLSchema" xmlns:xs="http://www.w3.org/2001/XMLSchema" xmlns:p="http://schemas.microsoft.com/office/2006/metadata/properties" xmlns:ns1="http://schemas.microsoft.com/sharepoint/v3" xmlns:ns3="3c156842-e5e0-4116-9ee5-a12c122bd811" xmlns:ns4="99c47926-5a1c-460b-8671-7d87320c08ae" targetNamespace="http://schemas.microsoft.com/office/2006/metadata/properties" ma:root="true" ma:fieldsID="c0b8957c8bde22bab4db5b71205b5d66" ns1:_="" ns3:_="" ns4:_="">
    <xsd:import namespace="http://schemas.microsoft.com/sharepoint/v3"/>
    <xsd:import namespace="3c156842-e5e0-4116-9ee5-a12c122bd811"/>
    <xsd:import namespace="99c47926-5a1c-460b-8671-7d87320c08ae"/>
    <xsd:element name="properties">
      <xsd:complexType>
        <xsd:sequence>
          <xsd:element name="documentManagement">
            <xsd:complexType>
              <xsd:all>
                <xsd:element ref="ns3:MediaServiceMetadata" minOccurs="0"/>
                <xsd:element ref="ns3:MediaServiceFastMetadata" minOccurs="0"/>
                <xsd:element ref="ns1:_ip_UnifiedCompliancePolicyProperties" minOccurs="0"/>
                <xsd:element ref="ns1:_ip_UnifiedCompliancePolicyUIActio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156842-e5e0-4116-9ee5-a12c122bd8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c47926-5a1c-460b-8671-7d87320c08ae"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756E7AE-7CE9-4AB7-80C5-CED0E8A30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c156842-e5e0-4116-9ee5-a12c122bd811"/>
    <ds:schemaRef ds:uri="99c47926-5a1c-460b-8671-7d87320c08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95964B-EC30-45EC-9DF4-975A92978617}">
  <ds:schemaRefs>
    <ds:schemaRef ds:uri="http://schemas.microsoft.com/sharepoint/v3/contenttype/forms"/>
  </ds:schemaRefs>
</ds:datastoreItem>
</file>

<file path=customXml/itemProps3.xml><?xml version="1.0" encoding="utf-8"?>
<ds:datastoreItem xmlns:ds="http://schemas.openxmlformats.org/officeDocument/2006/customXml" ds:itemID="{DC587BDD-78D5-499D-92DE-9E96EFBAD34E}">
  <ds:schemaRefs>
    <ds:schemaRef ds:uri="http://schemas.microsoft.com/office/2006/metadata/properties"/>
    <ds:schemaRef ds:uri="http://schemas.microsoft.com/sharepoint/v3"/>
    <ds:schemaRef ds:uri="http://purl.org/dc/terms/"/>
    <ds:schemaRef ds:uri="99c47926-5a1c-460b-8671-7d87320c08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3c156842-e5e0-4116-9ee5-a12c122bd8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70325</TotalTime>
  <Words>1582</Words>
  <Application>Microsoft Office PowerPoint</Application>
  <PresentationFormat>On-screen Show (4:3)</PresentationFormat>
  <Paragraphs>499</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Best Practices in Assessment Group </vt:lpstr>
      <vt:lpstr>Agenda</vt:lpstr>
      <vt:lpstr>Information-Sharing</vt:lpstr>
      <vt:lpstr>Meeting Objectives</vt:lpstr>
      <vt:lpstr>UMB ILOs Initiative Review</vt:lpstr>
      <vt:lpstr>UMB ILOs Review</vt:lpstr>
      <vt:lpstr>Preliminary Mapping Exercise Results (SLO Exists)</vt:lpstr>
      <vt:lpstr>Preliminary Mapping Exercise Results (# SLOs for Focus Area)</vt:lpstr>
      <vt:lpstr>Preliminary Mapping Exercise Results (Shares Same SLO)</vt:lpstr>
      <vt:lpstr>Mapping Exercise Summary Findings</vt:lpstr>
      <vt:lpstr>Goals for ILOs</vt:lpstr>
      <vt:lpstr>Questions Arising During the Mapping Exercise</vt:lpstr>
      <vt:lpstr>PowerPoint Presentation</vt:lpstr>
      <vt:lpstr>Preliminary Timeline</vt:lpstr>
      <vt:lpstr>Next steps?</vt:lpstr>
      <vt:lpstr>REMINDER APAIR Reporting Schedule FY 2021</vt:lpstr>
      <vt:lpstr>BPAG Assessment Initiative Inventory</vt:lpstr>
      <vt:lpstr>Meeting Recap</vt:lpstr>
      <vt:lpstr>For More Information</vt:lpstr>
    </vt:vector>
  </TitlesOfParts>
  <Company>Univ of Maryland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Matthews, Karen</cp:lastModifiedBy>
  <cp:revision>479</cp:revision>
  <cp:lastPrinted>2021-04-06T12:46:37Z</cp:lastPrinted>
  <dcterms:created xsi:type="dcterms:W3CDTF">2011-07-11T15:55:14Z</dcterms:created>
  <dcterms:modified xsi:type="dcterms:W3CDTF">2021-04-08T16:20:17Z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0x0101007DA9AEB31DECCE4DAC8FD68DB3B1E7C1</vt:lpwstr>
  </property>
</Properties>
</file>