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0" r:id="rId2"/>
    <p:sldMasterId id="2147483648" r:id="rId3"/>
  </p:sldMasterIdLst>
  <p:notesMasterIdLst>
    <p:notesMasterId r:id="rId37"/>
  </p:notesMasterIdLst>
  <p:sldIdLst>
    <p:sldId id="256" r:id="rId4"/>
    <p:sldId id="277" r:id="rId5"/>
    <p:sldId id="278" r:id="rId6"/>
    <p:sldId id="276" r:id="rId7"/>
    <p:sldId id="257" r:id="rId8"/>
    <p:sldId id="258" r:id="rId9"/>
    <p:sldId id="259" r:id="rId10"/>
    <p:sldId id="260" r:id="rId11"/>
    <p:sldId id="272" r:id="rId12"/>
    <p:sldId id="266" r:id="rId13"/>
    <p:sldId id="261" r:id="rId14"/>
    <p:sldId id="262" r:id="rId15"/>
    <p:sldId id="270" r:id="rId16"/>
    <p:sldId id="271" r:id="rId17"/>
    <p:sldId id="273" r:id="rId18"/>
    <p:sldId id="274" r:id="rId19"/>
    <p:sldId id="279" r:id="rId20"/>
    <p:sldId id="267" r:id="rId21"/>
    <p:sldId id="280" r:id="rId22"/>
    <p:sldId id="284" r:id="rId23"/>
    <p:sldId id="269" r:id="rId24"/>
    <p:sldId id="285" r:id="rId25"/>
    <p:sldId id="286" r:id="rId26"/>
    <p:sldId id="283" r:id="rId27"/>
    <p:sldId id="289" r:id="rId28"/>
    <p:sldId id="290" r:id="rId29"/>
    <p:sldId id="287" r:id="rId30"/>
    <p:sldId id="288" r:id="rId31"/>
    <p:sldId id="263" r:id="rId32"/>
    <p:sldId id="264" r:id="rId33"/>
    <p:sldId id="265"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D6FE17-5206-4F26-82A8-7B66945F5C4B}">
          <p14:sldIdLst>
            <p14:sldId id="256"/>
            <p14:sldId id="277"/>
            <p14:sldId id="278"/>
            <p14:sldId id="276"/>
            <p14:sldId id="257"/>
            <p14:sldId id="258"/>
            <p14:sldId id="259"/>
            <p14:sldId id="260"/>
            <p14:sldId id="272"/>
            <p14:sldId id="266"/>
            <p14:sldId id="261"/>
            <p14:sldId id="262"/>
            <p14:sldId id="270"/>
            <p14:sldId id="271"/>
            <p14:sldId id="273"/>
            <p14:sldId id="274"/>
            <p14:sldId id="279"/>
            <p14:sldId id="267"/>
            <p14:sldId id="280"/>
            <p14:sldId id="284"/>
            <p14:sldId id="269"/>
            <p14:sldId id="285"/>
            <p14:sldId id="286"/>
          </p14:sldIdLst>
        </p14:section>
        <p14:section name="Untitled Section" id="{ED65CF31-14D5-449C-B92C-FF84A4BC053B}">
          <p14:sldIdLst>
            <p14:sldId id="283"/>
            <p14:sldId id="289"/>
            <p14:sldId id="290"/>
            <p14:sldId id="287"/>
            <p14:sldId id="288"/>
            <p14:sldId id="263"/>
            <p14:sldId id="264"/>
            <p14:sldId id="265"/>
            <p14:sldId id="281"/>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A1AC8-E68A-4649-AE61-4A6A849D3A42}"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9FF8C845-D1C6-44B1-97DD-16D0565DF25C}">
      <dgm:prSet/>
      <dgm:spPr/>
      <dgm:t>
        <a:bodyPr/>
        <a:lstStyle/>
        <a:p>
          <a:r>
            <a:rPr lang="en-US"/>
            <a:t>Update</a:t>
          </a:r>
        </a:p>
      </dgm:t>
    </dgm:pt>
    <dgm:pt modelId="{68499337-AA96-4412-A397-9AFAADC5FB79}" type="parTrans" cxnId="{C45A24A7-8CD2-4E53-BB01-7A377F2826AA}">
      <dgm:prSet/>
      <dgm:spPr/>
      <dgm:t>
        <a:bodyPr/>
        <a:lstStyle/>
        <a:p>
          <a:endParaRPr lang="en-US"/>
        </a:p>
      </dgm:t>
    </dgm:pt>
    <dgm:pt modelId="{5FD1C818-046A-4AC4-9C99-A0844C5C82BD}" type="sibTrans" cxnId="{C45A24A7-8CD2-4E53-BB01-7A377F2826AA}">
      <dgm:prSet/>
      <dgm:spPr/>
      <dgm:t>
        <a:bodyPr/>
        <a:lstStyle/>
        <a:p>
          <a:endParaRPr lang="en-US"/>
        </a:p>
      </dgm:t>
    </dgm:pt>
    <dgm:pt modelId="{7C104E36-2CD6-4B18-81DA-389DED9EC364}">
      <dgm:prSet/>
      <dgm:spPr/>
      <dgm:t>
        <a:bodyPr/>
        <a:lstStyle/>
        <a:p>
          <a:pPr algn="ctr"/>
          <a:r>
            <a:rPr lang="en-US"/>
            <a:t>General update</a:t>
          </a:r>
        </a:p>
      </dgm:t>
    </dgm:pt>
    <dgm:pt modelId="{D647A383-0305-4ADE-8827-499867F1A4C2}" type="parTrans" cxnId="{C8DD348C-79E3-4709-BED8-BE5FD8370FC4}">
      <dgm:prSet/>
      <dgm:spPr/>
      <dgm:t>
        <a:bodyPr/>
        <a:lstStyle/>
        <a:p>
          <a:endParaRPr lang="en-US"/>
        </a:p>
      </dgm:t>
    </dgm:pt>
    <dgm:pt modelId="{25209D14-2DF3-4F6C-A2E6-88013D5D666D}" type="sibTrans" cxnId="{C8DD348C-79E3-4709-BED8-BE5FD8370FC4}">
      <dgm:prSet/>
      <dgm:spPr/>
      <dgm:t>
        <a:bodyPr/>
        <a:lstStyle/>
        <a:p>
          <a:endParaRPr lang="en-US"/>
        </a:p>
      </dgm:t>
    </dgm:pt>
    <dgm:pt modelId="{497A6E12-67E8-4C73-8204-E639F1A947BD}">
      <dgm:prSet/>
      <dgm:spPr/>
      <dgm:t>
        <a:bodyPr/>
        <a:lstStyle/>
        <a:p>
          <a:r>
            <a:rPr lang="en-US"/>
            <a:t>Discuss </a:t>
          </a:r>
        </a:p>
      </dgm:t>
    </dgm:pt>
    <dgm:pt modelId="{91C95D89-2EA9-4C1D-B972-842AB1B79E02}" type="parTrans" cxnId="{85102F80-430A-4052-8EA0-1D53B59229D9}">
      <dgm:prSet/>
      <dgm:spPr/>
      <dgm:t>
        <a:bodyPr/>
        <a:lstStyle/>
        <a:p>
          <a:endParaRPr lang="en-US"/>
        </a:p>
      </dgm:t>
    </dgm:pt>
    <dgm:pt modelId="{BAE45823-42F6-4CDE-9F08-0267216B1F71}" type="sibTrans" cxnId="{85102F80-430A-4052-8EA0-1D53B59229D9}">
      <dgm:prSet/>
      <dgm:spPr/>
      <dgm:t>
        <a:bodyPr/>
        <a:lstStyle/>
        <a:p>
          <a:endParaRPr lang="en-US"/>
        </a:p>
      </dgm:t>
    </dgm:pt>
    <dgm:pt modelId="{7F952A15-FB4B-4C91-80AF-66D9EB7CCC65}">
      <dgm:prSet/>
      <dgm:spPr/>
      <dgm:t>
        <a:bodyPr/>
        <a:lstStyle/>
        <a:p>
          <a:pPr algn="ctr"/>
          <a:r>
            <a:rPr lang="en-US"/>
            <a:t>APAIR progress reporting and new requirements</a:t>
          </a:r>
        </a:p>
      </dgm:t>
    </dgm:pt>
    <dgm:pt modelId="{9B31E5E4-DA26-4954-AAEF-1C109343D9CC}" type="parTrans" cxnId="{100F2535-7034-4081-BA68-8C59627BBAA7}">
      <dgm:prSet/>
      <dgm:spPr/>
      <dgm:t>
        <a:bodyPr/>
        <a:lstStyle/>
        <a:p>
          <a:endParaRPr lang="en-US"/>
        </a:p>
      </dgm:t>
    </dgm:pt>
    <dgm:pt modelId="{12191443-EF4F-479D-9D40-D733BCB44087}" type="sibTrans" cxnId="{100F2535-7034-4081-BA68-8C59627BBAA7}">
      <dgm:prSet/>
      <dgm:spPr/>
      <dgm:t>
        <a:bodyPr/>
        <a:lstStyle/>
        <a:p>
          <a:endParaRPr lang="en-US"/>
        </a:p>
      </dgm:t>
    </dgm:pt>
    <dgm:pt modelId="{D8B261B3-85E7-4730-ADB6-9EA025570C70}">
      <dgm:prSet/>
      <dgm:spPr/>
      <dgm:t>
        <a:bodyPr/>
        <a:lstStyle/>
        <a:p>
          <a:pPr algn="ctr"/>
          <a:r>
            <a:rPr lang="en-US"/>
            <a:t>Unit requirements, timeline &amp; next steps</a:t>
          </a:r>
        </a:p>
      </dgm:t>
    </dgm:pt>
    <dgm:pt modelId="{C2991D02-C667-48BC-A7FD-2328AF760492}" type="parTrans" cxnId="{D0A8F74E-E02B-4480-AE0A-52E685DA2A8E}">
      <dgm:prSet/>
      <dgm:spPr/>
      <dgm:t>
        <a:bodyPr/>
        <a:lstStyle/>
        <a:p>
          <a:endParaRPr lang="en-US"/>
        </a:p>
      </dgm:t>
    </dgm:pt>
    <dgm:pt modelId="{B9D2D1DE-0B0D-4AFF-BD1E-91D469358403}" type="sibTrans" cxnId="{D0A8F74E-E02B-4480-AE0A-52E685DA2A8E}">
      <dgm:prSet/>
      <dgm:spPr/>
      <dgm:t>
        <a:bodyPr/>
        <a:lstStyle/>
        <a:p>
          <a:endParaRPr lang="en-US"/>
        </a:p>
      </dgm:t>
    </dgm:pt>
    <dgm:pt modelId="{F0AE845C-97D5-468B-9E27-10191DE539EA}">
      <dgm:prSet/>
      <dgm:spPr/>
      <dgm:t>
        <a:bodyPr/>
        <a:lstStyle/>
        <a:p>
          <a:r>
            <a:rPr lang="en-US"/>
            <a:t>Review</a:t>
          </a:r>
        </a:p>
      </dgm:t>
    </dgm:pt>
    <dgm:pt modelId="{7C16465B-1E94-4C51-9ACE-6E8FBF954DA5}" type="parTrans" cxnId="{D0520C1B-237B-4D42-B8D8-B8D3EDDC0E24}">
      <dgm:prSet/>
      <dgm:spPr/>
      <dgm:t>
        <a:bodyPr/>
        <a:lstStyle/>
        <a:p>
          <a:endParaRPr lang="en-US"/>
        </a:p>
      </dgm:t>
    </dgm:pt>
    <dgm:pt modelId="{3A898FE8-F305-4D55-AD02-9CCEEFB48C52}" type="sibTrans" cxnId="{D0520C1B-237B-4D42-B8D8-B8D3EDDC0E24}">
      <dgm:prSet/>
      <dgm:spPr/>
      <dgm:t>
        <a:bodyPr/>
        <a:lstStyle/>
        <a:p>
          <a:endParaRPr lang="en-US"/>
        </a:p>
      </dgm:t>
    </dgm:pt>
    <dgm:pt modelId="{4E56E8CB-116A-423F-A88F-939973661CFD}" type="pres">
      <dgm:prSet presAssocID="{2F7A1AC8-E68A-4649-AE61-4A6A849D3A42}" presName="Name0" presStyleCnt="0">
        <dgm:presLayoutVars>
          <dgm:dir/>
          <dgm:animLvl val="lvl"/>
          <dgm:resizeHandles val="exact"/>
        </dgm:presLayoutVars>
      </dgm:prSet>
      <dgm:spPr/>
    </dgm:pt>
    <dgm:pt modelId="{31FEAD57-D4A2-40D7-84D8-762B43565AF9}" type="pres">
      <dgm:prSet presAssocID="{F0AE845C-97D5-468B-9E27-10191DE539EA}" presName="boxAndChildren" presStyleCnt="0"/>
      <dgm:spPr/>
    </dgm:pt>
    <dgm:pt modelId="{C4245B0F-5387-4E35-8C31-36C84B2BAFEC}" type="pres">
      <dgm:prSet presAssocID="{F0AE845C-97D5-468B-9E27-10191DE539EA}" presName="parentTextBox" presStyleLbl="alignNode1" presStyleIdx="0" presStyleCnt="3"/>
      <dgm:spPr/>
    </dgm:pt>
    <dgm:pt modelId="{3FAE29F5-5919-4AF1-9860-634127CA1387}" type="pres">
      <dgm:prSet presAssocID="{F0AE845C-97D5-468B-9E27-10191DE539EA}" presName="descendantBox" presStyleLbl="bgAccFollowNode1" presStyleIdx="0" presStyleCnt="3" custLinFactY="-52038" custLinFactNeighborX="0" custLinFactNeighborY="-100000"/>
      <dgm:spPr/>
    </dgm:pt>
    <dgm:pt modelId="{AC9E3C9B-F10F-4F1D-94CF-282A04F09DAD}" type="pres">
      <dgm:prSet presAssocID="{BAE45823-42F6-4CDE-9F08-0267216B1F71}" presName="sp" presStyleCnt="0"/>
      <dgm:spPr/>
    </dgm:pt>
    <dgm:pt modelId="{E2F17942-AC3B-4848-B20F-CD6AD11F6DAF}" type="pres">
      <dgm:prSet presAssocID="{497A6E12-67E8-4C73-8204-E639F1A947BD}" presName="arrowAndChildren" presStyleCnt="0"/>
      <dgm:spPr/>
    </dgm:pt>
    <dgm:pt modelId="{BC0EB592-A8AE-4172-9E67-0C69623CE4C3}" type="pres">
      <dgm:prSet presAssocID="{497A6E12-67E8-4C73-8204-E639F1A947BD}" presName="parentTextArrow" presStyleLbl="node1" presStyleIdx="0" presStyleCnt="0"/>
      <dgm:spPr/>
    </dgm:pt>
    <dgm:pt modelId="{21A7E135-A223-4273-A00A-D8E896023528}" type="pres">
      <dgm:prSet presAssocID="{497A6E12-67E8-4C73-8204-E639F1A947BD}" presName="arrow" presStyleLbl="alignNode1" presStyleIdx="1" presStyleCnt="3"/>
      <dgm:spPr/>
    </dgm:pt>
    <dgm:pt modelId="{A1670545-DD7A-4C5A-810E-CCD1A355DF5D}" type="pres">
      <dgm:prSet presAssocID="{497A6E12-67E8-4C73-8204-E639F1A947BD}" presName="descendantArrow" presStyleLbl="bgAccFollowNode1" presStyleIdx="1" presStyleCnt="3" custLinFactY="52447" custLinFactNeighborX="2752" custLinFactNeighborY="100000"/>
      <dgm:spPr/>
    </dgm:pt>
    <dgm:pt modelId="{3487B3D9-5BE0-4C9B-B31E-E57567C100C2}" type="pres">
      <dgm:prSet presAssocID="{5FD1C818-046A-4AC4-9C99-A0844C5C82BD}" presName="sp" presStyleCnt="0"/>
      <dgm:spPr/>
    </dgm:pt>
    <dgm:pt modelId="{E643A1F7-654F-41D3-8649-468793457AE2}" type="pres">
      <dgm:prSet presAssocID="{9FF8C845-D1C6-44B1-97DD-16D0565DF25C}" presName="arrowAndChildren" presStyleCnt="0"/>
      <dgm:spPr/>
    </dgm:pt>
    <dgm:pt modelId="{5BEDDA60-5E63-43A9-A036-B13AAAD90837}" type="pres">
      <dgm:prSet presAssocID="{9FF8C845-D1C6-44B1-97DD-16D0565DF25C}" presName="parentTextArrow" presStyleLbl="node1" presStyleIdx="0" presStyleCnt="0"/>
      <dgm:spPr/>
    </dgm:pt>
    <dgm:pt modelId="{09C3B3AF-8C9C-4AF5-B041-BD9B0B0615D5}" type="pres">
      <dgm:prSet presAssocID="{9FF8C845-D1C6-44B1-97DD-16D0565DF25C}" presName="arrow" presStyleLbl="alignNode1" presStyleIdx="2" presStyleCnt="3"/>
      <dgm:spPr/>
    </dgm:pt>
    <dgm:pt modelId="{4E7CCE50-39F9-45D2-B0B8-9782E2BC1FB9}" type="pres">
      <dgm:prSet presAssocID="{9FF8C845-D1C6-44B1-97DD-16D0565DF25C}" presName="descendantArrow" presStyleLbl="bgAccFollowNode1" presStyleIdx="2" presStyleCnt="3" custLinFactNeighborX="0" custLinFactNeighborY="-72"/>
      <dgm:spPr/>
    </dgm:pt>
  </dgm:ptLst>
  <dgm:cxnLst>
    <dgm:cxn modelId="{D0520C1B-237B-4D42-B8D8-B8D3EDDC0E24}" srcId="{2F7A1AC8-E68A-4649-AE61-4A6A849D3A42}" destId="{F0AE845C-97D5-468B-9E27-10191DE539EA}" srcOrd="2" destOrd="0" parTransId="{7C16465B-1E94-4C51-9ACE-6E8FBF954DA5}" sibTransId="{3A898FE8-F305-4D55-AD02-9CCEEFB48C52}"/>
    <dgm:cxn modelId="{38441030-97A2-4962-94F1-8047ECBA4DB7}" type="presOf" srcId="{7F952A15-FB4B-4C91-80AF-66D9EB7CCC65}" destId="{3FAE29F5-5919-4AF1-9860-634127CA1387}" srcOrd="0" destOrd="0" presId="urn:microsoft.com/office/officeart/2016/7/layout/VerticalDownArrowProcess"/>
    <dgm:cxn modelId="{100F2535-7034-4081-BA68-8C59627BBAA7}" srcId="{F0AE845C-97D5-468B-9E27-10191DE539EA}" destId="{7F952A15-FB4B-4C91-80AF-66D9EB7CCC65}" srcOrd="0" destOrd="0" parTransId="{9B31E5E4-DA26-4954-AAEF-1C109343D9CC}" sibTransId="{12191443-EF4F-479D-9D40-D733BCB44087}"/>
    <dgm:cxn modelId="{96259137-F2F5-42D9-9702-824D6DE5CB99}" type="presOf" srcId="{D8B261B3-85E7-4730-ADB6-9EA025570C70}" destId="{A1670545-DD7A-4C5A-810E-CCD1A355DF5D}" srcOrd="0" destOrd="0" presId="urn:microsoft.com/office/officeart/2016/7/layout/VerticalDownArrowProcess"/>
    <dgm:cxn modelId="{F3A2B639-D221-4E1F-8E6B-4CA4FA3B8A2E}" type="presOf" srcId="{497A6E12-67E8-4C73-8204-E639F1A947BD}" destId="{BC0EB592-A8AE-4172-9E67-0C69623CE4C3}" srcOrd="0" destOrd="0" presId="urn:microsoft.com/office/officeart/2016/7/layout/VerticalDownArrowProcess"/>
    <dgm:cxn modelId="{D0A8F74E-E02B-4480-AE0A-52E685DA2A8E}" srcId="{497A6E12-67E8-4C73-8204-E639F1A947BD}" destId="{D8B261B3-85E7-4730-ADB6-9EA025570C70}" srcOrd="0" destOrd="0" parTransId="{C2991D02-C667-48BC-A7FD-2328AF760492}" sibTransId="{B9D2D1DE-0B0D-4AFF-BD1E-91D469358403}"/>
    <dgm:cxn modelId="{85102F80-430A-4052-8EA0-1D53B59229D9}" srcId="{2F7A1AC8-E68A-4649-AE61-4A6A849D3A42}" destId="{497A6E12-67E8-4C73-8204-E639F1A947BD}" srcOrd="1" destOrd="0" parTransId="{91C95D89-2EA9-4C1D-B972-842AB1B79E02}" sibTransId="{BAE45823-42F6-4CDE-9F08-0267216B1F71}"/>
    <dgm:cxn modelId="{A68CA288-2557-47F7-88C2-9103A89614F1}" type="presOf" srcId="{9FF8C845-D1C6-44B1-97DD-16D0565DF25C}" destId="{09C3B3AF-8C9C-4AF5-B041-BD9B0B0615D5}" srcOrd="1" destOrd="0" presId="urn:microsoft.com/office/officeart/2016/7/layout/VerticalDownArrowProcess"/>
    <dgm:cxn modelId="{C8DD348C-79E3-4709-BED8-BE5FD8370FC4}" srcId="{9FF8C845-D1C6-44B1-97DD-16D0565DF25C}" destId="{7C104E36-2CD6-4B18-81DA-389DED9EC364}" srcOrd="0" destOrd="0" parTransId="{D647A383-0305-4ADE-8827-499867F1A4C2}" sibTransId="{25209D14-2DF3-4F6C-A2E6-88013D5D666D}"/>
    <dgm:cxn modelId="{2FC0769C-A9BB-42EE-AE22-43AF25AC14FB}" type="presOf" srcId="{9FF8C845-D1C6-44B1-97DD-16D0565DF25C}" destId="{5BEDDA60-5E63-43A9-A036-B13AAAD90837}" srcOrd="0" destOrd="0" presId="urn:microsoft.com/office/officeart/2016/7/layout/VerticalDownArrowProcess"/>
    <dgm:cxn modelId="{C45A24A7-8CD2-4E53-BB01-7A377F2826AA}" srcId="{2F7A1AC8-E68A-4649-AE61-4A6A849D3A42}" destId="{9FF8C845-D1C6-44B1-97DD-16D0565DF25C}" srcOrd="0" destOrd="0" parTransId="{68499337-AA96-4412-A397-9AFAADC5FB79}" sibTransId="{5FD1C818-046A-4AC4-9C99-A0844C5C82BD}"/>
    <dgm:cxn modelId="{5C4FFEB6-1E2F-4BEC-97B1-E3D36877CD2E}" type="presOf" srcId="{F0AE845C-97D5-468B-9E27-10191DE539EA}" destId="{C4245B0F-5387-4E35-8C31-36C84B2BAFEC}" srcOrd="0" destOrd="0" presId="urn:microsoft.com/office/officeart/2016/7/layout/VerticalDownArrowProcess"/>
    <dgm:cxn modelId="{2BFED9BC-74F2-4C22-902D-6865E1A61268}" type="presOf" srcId="{2F7A1AC8-E68A-4649-AE61-4A6A849D3A42}" destId="{4E56E8CB-116A-423F-A88F-939973661CFD}" srcOrd="0" destOrd="0" presId="urn:microsoft.com/office/officeart/2016/7/layout/VerticalDownArrowProcess"/>
    <dgm:cxn modelId="{FED2AFCA-F562-4DB0-9376-3F9B81A0D9A0}" type="presOf" srcId="{7C104E36-2CD6-4B18-81DA-389DED9EC364}" destId="{4E7CCE50-39F9-45D2-B0B8-9782E2BC1FB9}" srcOrd="0" destOrd="0" presId="urn:microsoft.com/office/officeart/2016/7/layout/VerticalDownArrowProcess"/>
    <dgm:cxn modelId="{45643ED3-6224-40BD-9395-25510FD90D8A}" type="presOf" srcId="{497A6E12-67E8-4C73-8204-E639F1A947BD}" destId="{21A7E135-A223-4273-A00A-D8E896023528}" srcOrd="1" destOrd="0" presId="urn:microsoft.com/office/officeart/2016/7/layout/VerticalDownArrowProcess"/>
    <dgm:cxn modelId="{99B9829D-CCA3-4725-A71C-CC2401815D9E}" type="presParOf" srcId="{4E56E8CB-116A-423F-A88F-939973661CFD}" destId="{31FEAD57-D4A2-40D7-84D8-762B43565AF9}" srcOrd="0" destOrd="0" presId="urn:microsoft.com/office/officeart/2016/7/layout/VerticalDownArrowProcess"/>
    <dgm:cxn modelId="{3212028B-A784-4C2E-8DFA-F40CC9C0FD82}" type="presParOf" srcId="{31FEAD57-D4A2-40D7-84D8-762B43565AF9}" destId="{C4245B0F-5387-4E35-8C31-36C84B2BAFEC}" srcOrd="0" destOrd="0" presId="urn:microsoft.com/office/officeart/2016/7/layout/VerticalDownArrowProcess"/>
    <dgm:cxn modelId="{2780CB9E-2A05-4363-90FF-96541B8E02E5}" type="presParOf" srcId="{31FEAD57-D4A2-40D7-84D8-762B43565AF9}" destId="{3FAE29F5-5919-4AF1-9860-634127CA1387}" srcOrd="1" destOrd="0" presId="urn:microsoft.com/office/officeart/2016/7/layout/VerticalDownArrowProcess"/>
    <dgm:cxn modelId="{84B67F7E-D9E6-4DD4-A1CF-E506A42D1D7F}" type="presParOf" srcId="{4E56E8CB-116A-423F-A88F-939973661CFD}" destId="{AC9E3C9B-F10F-4F1D-94CF-282A04F09DAD}" srcOrd="1" destOrd="0" presId="urn:microsoft.com/office/officeart/2016/7/layout/VerticalDownArrowProcess"/>
    <dgm:cxn modelId="{C01D63DA-9230-4366-9CA9-BA743DB21985}" type="presParOf" srcId="{4E56E8CB-116A-423F-A88F-939973661CFD}" destId="{E2F17942-AC3B-4848-B20F-CD6AD11F6DAF}" srcOrd="2" destOrd="0" presId="urn:microsoft.com/office/officeart/2016/7/layout/VerticalDownArrowProcess"/>
    <dgm:cxn modelId="{56494F27-CC94-4163-866C-42FA69850407}" type="presParOf" srcId="{E2F17942-AC3B-4848-B20F-CD6AD11F6DAF}" destId="{BC0EB592-A8AE-4172-9E67-0C69623CE4C3}" srcOrd="0" destOrd="0" presId="urn:microsoft.com/office/officeart/2016/7/layout/VerticalDownArrowProcess"/>
    <dgm:cxn modelId="{E1D4F4E6-949E-4266-B37B-A0A80B66C1A5}" type="presParOf" srcId="{E2F17942-AC3B-4848-B20F-CD6AD11F6DAF}" destId="{21A7E135-A223-4273-A00A-D8E896023528}" srcOrd="1" destOrd="0" presId="urn:microsoft.com/office/officeart/2016/7/layout/VerticalDownArrowProcess"/>
    <dgm:cxn modelId="{AC4B7A49-D972-4846-91A5-0E4AD9B201E9}" type="presParOf" srcId="{E2F17942-AC3B-4848-B20F-CD6AD11F6DAF}" destId="{A1670545-DD7A-4C5A-810E-CCD1A355DF5D}" srcOrd="2" destOrd="0" presId="urn:microsoft.com/office/officeart/2016/7/layout/VerticalDownArrowProcess"/>
    <dgm:cxn modelId="{85F61F3A-AC03-47D1-B94A-69B20B8ED846}" type="presParOf" srcId="{4E56E8CB-116A-423F-A88F-939973661CFD}" destId="{3487B3D9-5BE0-4C9B-B31E-E57567C100C2}" srcOrd="3" destOrd="0" presId="urn:microsoft.com/office/officeart/2016/7/layout/VerticalDownArrowProcess"/>
    <dgm:cxn modelId="{A0C7FE8F-B3CF-4AA9-9353-A4C1DC42DA30}" type="presParOf" srcId="{4E56E8CB-116A-423F-A88F-939973661CFD}" destId="{E643A1F7-654F-41D3-8649-468793457AE2}" srcOrd="4" destOrd="0" presId="urn:microsoft.com/office/officeart/2016/7/layout/VerticalDownArrowProcess"/>
    <dgm:cxn modelId="{565E8580-7351-41D5-9B16-75AB6B53A3D4}" type="presParOf" srcId="{E643A1F7-654F-41D3-8649-468793457AE2}" destId="{5BEDDA60-5E63-43A9-A036-B13AAAD90837}" srcOrd="0" destOrd="0" presId="urn:microsoft.com/office/officeart/2016/7/layout/VerticalDownArrowProcess"/>
    <dgm:cxn modelId="{276CF6E0-B063-4093-BEB2-956C2CE7DB73}" type="presParOf" srcId="{E643A1F7-654F-41D3-8649-468793457AE2}" destId="{09C3B3AF-8C9C-4AF5-B041-BD9B0B0615D5}" srcOrd="1" destOrd="0" presId="urn:microsoft.com/office/officeart/2016/7/layout/VerticalDownArrowProcess"/>
    <dgm:cxn modelId="{E234B913-0059-4B23-9A46-AB763EA27465}" type="presParOf" srcId="{E643A1F7-654F-41D3-8649-468793457AE2}" destId="{4E7CCE50-39F9-45D2-B0B8-9782E2BC1FB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45B0F-5387-4E35-8C31-36C84B2BAFEC}">
      <dsp:nvSpPr>
        <dsp:cNvPr id="0" name=""/>
        <dsp:cNvSpPr/>
      </dsp:nvSpPr>
      <dsp:spPr>
        <a:xfrm>
          <a:off x="0" y="4143670"/>
          <a:ext cx="1174432" cy="136004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26" tIns="184912" rIns="83526" bIns="184912" numCol="1" spcCol="1270" anchor="ctr" anchorCtr="0">
          <a:noAutofit/>
        </a:bodyPr>
        <a:lstStyle/>
        <a:p>
          <a:pPr marL="0" lvl="0" indent="0" algn="ctr" defTabSz="1155700">
            <a:lnSpc>
              <a:spcPct val="90000"/>
            </a:lnSpc>
            <a:spcBef>
              <a:spcPct val="0"/>
            </a:spcBef>
            <a:spcAft>
              <a:spcPct val="35000"/>
            </a:spcAft>
            <a:buNone/>
          </a:pPr>
          <a:r>
            <a:rPr lang="en-US" sz="2600" kern="1200"/>
            <a:t>Review</a:t>
          </a:r>
        </a:p>
      </dsp:txBody>
      <dsp:txXfrm>
        <a:off x="0" y="4143670"/>
        <a:ext cx="1174432" cy="1360044"/>
      </dsp:txXfrm>
    </dsp:sp>
    <dsp:sp modelId="{3FAE29F5-5919-4AF1-9860-634127CA1387}">
      <dsp:nvSpPr>
        <dsp:cNvPr id="0" name=""/>
        <dsp:cNvSpPr/>
      </dsp:nvSpPr>
      <dsp:spPr>
        <a:xfrm>
          <a:off x="1174432" y="2075884"/>
          <a:ext cx="3523297" cy="136004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469" tIns="304800" rIns="71469" bIns="304800" numCol="1" spcCol="1270" anchor="ctr" anchorCtr="0">
          <a:noAutofit/>
        </a:bodyPr>
        <a:lstStyle/>
        <a:p>
          <a:pPr marL="0" lvl="0" indent="0" algn="ctr" defTabSz="1066800">
            <a:lnSpc>
              <a:spcPct val="90000"/>
            </a:lnSpc>
            <a:spcBef>
              <a:spcPct val="0"/>
            </a:spcBef>
            <a:spcAft>
              <a:spcPct val="35000"/>
            </a:spcAft>
            <a:buNone/>
          </a:pPr>
          <a:r>
            <a:rPr lang="en-US" sz="2400" kern="1200"/>
            <a:t>APAIR progress reporting and new requirements</a:t>
          </a:r>
        </a:p>
      </dsp:txBody>
      <dsp:txXfrm>
        <a:off x="1174432" y="2075884"/>
        <a:ext cx="3523297" cy="1360044"/>
      </dsp:txXfrm>
    </dsp:sp>
    <dsp:sp modelId="{21A7E135-A223-4273-A00A-D8E896023528}">
      <dsp:nvSpPr>
        <dsp:cNvPr id="0" name=""/>
        <dsp:cNvSpPr/>
      </dsp:nvSpPr>
      <dsp:spPr>
        <a:xfrm rot="10800000">
          <a:off x="0" y="2072321"/>
          <a:ext cx="1174432" cy="2091749"/>
        </a:xfrm>
        <a:prstGeom prst="upArrowCallout">
          <a:avLst>
            <a:gd name="adj1" fmla="val 5000"/>
            <a:gd name="adj2" fmla="val 10000"/>
            <a:gd name="adj3" fmla="val 15000"/>
            <a:gd name="adj4" fmla="val 64977"/>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26" tIns="184912" rIns="83526" bIns="184912" numCol="1" spcCol="1270" anchor="ctr" anchorCtr="0">
          <a:noAutofit/>
        </a:bodyPr>
        <a:lstStyle/>
        <a:p>
          <a:pPr marL="0" lvl="0" indent="0" algn="ctr" defTabSz="1155700">
            <a:lnSpc>
              <a:spcPct val="90000"/>
            </a:lnSpc>
            <a:spcBef>
              <a:spcPct val="0"/>
            </a:spcBef>
            <a:spcAft>
              <a:spcPct val="35000"/>
            </a:spcAft>
            <a:buNone/>
          </a:pPr>
          <a:r>
            <a:rPr lang="en-US" sz="2600" kern="1200"/>
            <a:t>Discuss </a:t>
          </a:r>
        </a:p>
      </dsp:txBody>
      <dsp:txXfrm rot="-10800000">
        <a:off x="0" y="2072321"/>
        <a:ext cx="1174432" cy="1359636"/>
      </dsp:txXfrm>
    </dsp:sp>
    <dsp:sp modelId="{A1670545-DD7A-4C5A-810E-CCD1A355DF5D}">
      <dsp:nvSpPr>
        <dsp:cNvPr id="0" name=""/>
        <dsp:cNvSpPr/>
      </dsp:nvSpPr>
      <dsp:spPr>
        <a:xfrm>
          <a:off x="1174432" y="4145047"/>
          <a:ext cx="3523297" cy="1359636"/>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469" tIns="304800" rIns="71469" bIns="304800" numCol="1" spcCol="1270" anchor="ctr" anchorCtr="0">
          <a:noAutofit/>
        </a:bodyPr>
        <a:lstStyle/>
        <a:p>
          <a:pPr marL="0" lvl="0" indent="0" algn="ctr" defTabSz="1066800">
            <a:lnSpc>
              <a:spcPct val="90000"/>
            </a:lnSpc>
            <a:spcBef>
              <a:spcPct val="0"/>
            </a:spcBef>
            <a:spcAft>
              <a:spcPct val="35000"/>
            </a:spcAft>
            <a:buNone/>
          </a:pPr>
          <a:r>
            <a:rPr lang="en-US" sz="2400" kern="1200"/>
            <a:t>Unit requirements, timeline &amp; next steps</a:t>
          </a:r>
        </a:p>
      </dsp:txBody>
      <dsp:txXfrm>
        <a:off x="1174432" y="4145047"/>
        <a:ext cx="3523297" cy="1359636"/>
      </dsp:txXfrm>
    </dsp:sp>
    <dsp:sp modelId="{09C3B3AF-8C9C-4AF5-B041-BD9B0B0615D5}">
      <dsp:nvSpPr>
        <dsp:cNvPr id="0" name=""/>
        <dsp:cNvSpPr/>
      </dsp:nvSpPr>
      <dsp:spPr>
        <a:xfrm rot="10800000">
          <a:off x="0" y="972"/>
          <a:ext cx="1174432" cy="2091749"/>
        </a:xfrm>
        <a:prstGeom prst="upArrowCallout">
          <a:avLst>
            <a:gd name="adj1" fmla="val 5000"/>
            <a:gd name="adj2" fmla="val 10000"/>
            <a:gd name="adj3" fmla="val 15000"/>
            <a:gd name="adj4" fmla="val 64977"/>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26" tIns="184912" rIns="83526" bIns="184912" numCol="1" spcCol="1270" anchor="ctr" anchorCtr="0">
          <a:noAutofit/>
        </a:bodyPr>
        <a:lstStyle/>
        <a:p>
          <a:pPr marL="0" lvl="0" indent="0" algn="ctr" defTabSz="1155700">
            <a:lnSpc>
              <a:spcPct val="90000"/>
            </a:lnSpc>
            <a:spcBef>
              <a:spcPct val="0"/>
            </a:spcBef>
            <a:spcAft>
              <a:spcPct val="35000"/>
            </a:spcAft>
            <a:buNone/>
          </a:pPr>
          <a:r>
            <a:rPr lang="en-US" sz="2600" kern="1200"/>
            <a:t>Update</a:t>
          </a:r>
        </a:p>
      </dsp:txBody>
      <dsp:txXfrm rot="-10800000">
        <a:off x="0" y="972"/>
        <a:ext cx="1174432" cy="1359636"/>
      </dsp:txXfrm>
    </dsp:sp>
    <dsp:sp modelId="{4E7CCE50-39F9-45D2-B0B8-9782E2BC1FB9}">
      <dsp:nvSpPr>
        <dsp:cNvPr id="0" name=""/>
        <dsp:cNvSpPr/>
      </dsp:nvSpPr>
      <dsp:spPr>
        <a:xfrm>
          <a:off x="1174432" y="0"/>
          <a:ext cx="3523297" cy="1359636"/>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469" tIns="304800" rIns="71469" bIns="304800" numCol="1" spcCol="1270" anchor="ctr" anchorCtr="0">
          <a:noAutofit/>
        </a:bodyPr>
        <a:lstStyle/>
        <a:p>
          <a:pPr marL="0" lvl="0" indent="0" algn="ctr" defTabSz="1066800">
            <a:lnSpc>
              <a:spcPct val="90000"/>
            </a:lnSpc>
            <a:spcBef>
              <a:spcPct val="0"/>
            </a:spcBef>
            <a:spcAft>
              <a:spcPct val="35000"/>
            </a:spcAft>
            <a:buNone/>
          </a:pPr>
          <a:r>
            <a:rPr lang="en-US" sz="2400" kern="1200"/>
            <a:t>General update</a:t>
          </a:r>
        </a:p>
      </dsp:txBody>
      <dsp:txXfrm>
        <a:off x="1174432" y="0"/>
        <a:ext cx="3523297" cy="135963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E2120-D262-4DD0-8B7E-86675E351131}"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D5B60-18DF-4264-BFA4-E8B61A3F401D}" type="slidenum">
              <a:rPr lang="en-US" smtClean="0"/>
              <a:t>‹#›</a:t>
            </a:fld>
            <a:endParaRPr lang="en-US"/>
          </a:p>
        </p:txBody>
      </p:sp>
    </p:spTree>
    <p:extLst>
      <p:ext uri="{BB962C8B-B14F-4D97-AF65-F5344CB8AC3E}">
        <p14:creationId xmlns:p14="http://schemas.microsoft.com/office/powerpoint/2010/main" val="425251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DD5B60-18DF-4264-BFA4-E8B61A3F401D}" type="slidenum">
              <a:rPr lang="en-US" smtClean="0"/>
              <a:t>1</a:t>
            </a:fld>
            <a:endParaRPr lang="en-US"/>
          </a:p>
        </p:txBody>
      </p:sp>
    </p:spTree>
    <p:extLst>
      <p:ext uri="{BB962C8B-B14F-4D97-AF65-F5344CB8AC3E}">
        <p14:creationId xmlns:p14="http://schemas.microsoft.com/office/powerpoint/2010/main" val="183518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Choose a goal to begin providing the year-end update.</a:t>
            </a:r>
          </a:p>
        </p:txBody>
      </p:sp>
      <p:sp>
        <p:nvSpPr>
          <p:cNvPr id="4" name="Slide Number Placeholder 3"/>
          <p:cNvSpPr>
            <a:spLocks noGrp="1"/>
          </p:cNvSpPr>
          <p:nvPr>
            <p:ph type="sldNum" sz="quarter" idx="5"/>
          </p:nvPr>
        </p:nvSpPr>
        <p:spPr/>
        <p:txBody>
          <a:bodyPr/>
          <a:lstStyle/>
          <a:p>
            <a:fld id="{2B8153C5-BA56-488B-986A-FF7CFF89455E}" type="slidenum">
              <a:rPr lang="en-US" smtClean="0"/>
              <a:t>10</a:t>
            </a:fld>
            <a:endParaRPr lang="en-US"/>
          </a:p>
        </p:txBody>
      </p:sp>
    </p:spTree>
    <p:extLst>
      <p:ext uri="{BB962C8B-B14F-4D97-AF65-F5344CB8AC3E}">
        <p14:creationId xmlns:p14="http://schemas.microsoft.com/office/powerpoint/2010/main" val="205560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Selection question begins with choosing the status of the goal on June 30, 2024.</a:t>
            </a:r>
          </a:p>
        </p:txBody>
      </p:sp>
      <p:sp>
        <p:nvSpPr>
          <p:cNvPr id="4" name="Slide Number Placeholder 3"/>
          <p:cNvSpPr>
            <a:spLocks noGrp="1"/>
          </p:cNvSpPr>
          <p:nvPr>
            <p:ph type="sldNum" sz="quarter" idx="5"/>
          </p:nvPr>
        </p:nvSpPr>
        <p:spPr/>
        <p:txBody>
          <a:bodyPr/>
          <a:lstStyle/>
          <a:p>
            <a:fld id="{2B8153C5-BA56-488B-986A-FF7CFF89455E}" type="slidenum">
              <a:rPr lang="en-US" smtClean="0"/>
              <a:t>11</a:t>
            </a:fld>
            <a:endParaRPr lang="en-US"/>
          </a:p>
        </p:txBody>
      </p:sp>
    </p:spTree>
    <p:extLst>
      <p:ext uri="{BB962C8B-B14F-4D97-AF65-F5344CB8AC3E}">
        <p14:creationId xmlns:p14="http://schemas.microsoft.com/office/powerpoint/2010/main" val="216642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 options to choose from. </a:t>
            </a:r>
          </a:p>
          <a:p>
            <a:endParaRPr lang="en-US"/>
          </a:p>
          <a:p>
            <a:r>
              <a:rPr lang="en-US"/>
              <a:t>Major program change resulted in the ability to choose the option “In progress”. This option allows the goal to move forward to the next fiscal year and to be updated in the new plan year if results are not known (likely for PPIs).</a:t>
            </a:r>
          </a:p>
        </p:txBody>
      </p:sp>
      <p:sp>
        <p:nvSpPr>
          <p:cNvPr id="4" name="Slide Number Placeholder 3"/>
          <p:cNvSpPr>
            <a:spLocks noGrp="1"/>
          </p:cNvSpPr>
          <p:nvPr>
            <p:ph type="sldNum" sz="quarter" idx="5"/>
          </p:nvPr>
        </p:nvSpPr>
        <p:spPr/>
        <p:txBody>
          <a:bodyPr/>
          <a:lstStyle/>
          <a:p>
            <a:fld id="{2B8153C5-BA56-488B-986A-FF7CFF89455E}" type="slidenum">
              <a:rPr lang="en-US" smtClean="0"/>
              <a:t>12</a:t>
            </a:fld>
            <a:endParaRPr lang="en-US"/>
          </a:p>
        </p:txBody>
      </p:sp>
    </p:spTree>
    <p:extLst>
      <p:ext uri="{BB962C8B-B14F-4D97-AF65-F5344CB8AC3E}">
        <p14:creationId xmlns:p14="http://schemas.microsoft.com/office/powerpoint/2010/main" val="155713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second goal, I set the status to complete.</a:t>
            </a:r>
          </a:p>
        </p:txBody>
      </p:sp>
      <p:sp>
        <p:nvSpPr>
          <p:cNvPr id="4" name="Slide Number Placeholder 3"/>
          <p:cNvSpPr>
            <a:spLocks noGrp="1"/>
          </p:cNvSpPr>
          <p:nvPr>
            <p:ph type="sldNum" sz="quarter" idx="5"/>
          </p:nvPr>
        </p:nvSpPr>
        <p:spPr/>
        <p:txBody>
          <a:bodyPr/>
          <a:lstStyle/>
          <a:p>
            <a:fld id="{2B8153C5-BA56-488B-986A-FF7CFF89455E}" type="slidenum">
              <a:rPr lang="en-US" smtClean="0"/>
              <a:t>13</a:t>
            </a:fld>
            <a:endParaRPr lang="en-US"/>
          </a:p>
        </p:txBody>
      </p:sp>
    </p:spTree>
    <p:extLst>
      <p:ext uri="{BB962C8B-B14F-4D97-AF65-F5344CB8AC3E}">
        <p14:creationId xmlns:p14="http://schemas.microsoft.com/office/powerpoint/2010/main" val="141483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first goal, I set the status to In progress to show how the APAIR treats each condition.</a:t>
            </a:r>
          </a:p>
        </p:txBody>
      </p:sp>
      <p:sp>
        <p:nvSpPr>
          <p:cNvPr id="4" name="Slide Number Placeholder 3"/>
          <p:cNvSpPr>
            <a:spLocks noGrp="1"/>
          </p:cNvSpPr>
          <p:nvPr>
            <p:ph type="sldNum" sz="quarter" idx="5"/>
          </p:nvPr>
        </p:nvSpPr>
        <p:spPr/>
        <p:txBody>
          <a:bodyPr/>
          <a:lstStyle/>
          <a:p>
            <a:fld id="{2B8153C5-BA56-488B-986A-FF7CFF89455E}" type="slidenum">
              <a:rPr lang="en-US" smtClean="0"/>
              <a:t>14</a:t>
            </a:fld>
            <a:endParaRPr lang="en-US"/>
          </a:p>
        </p:txBody>
      </p:sp>
    </p:spTree>
    <p:extLst>
      <p:ext uri="{BB962C8B-B14F-4D97-AF65-F5344CB8AC3E}">
        <p14:creationId xmlns:p14="http://schemas.microsoft.com/office/powerpoint/2010/main" val="104988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summary here shows the current status of the FY24 goals.</a:t>
            </a:r>
          </a:p>
        </p:txBody>
      </p:sp>
      <p:sp>
        <p:nvSpPr>
          <p:cNvPr id="4" name="Slide Number Placeholder 3"/>
          <p:cNvSpPr>
            <a:spLocks noGrp="1"/>
          </p:cNvSpPr>
          <p:nvPr>
            <p:ph type="sldNum" sz="quarter" idx="5"/>
          </p:nvPr>
        </p:nvSpPr>
        <p:spPr/>
        <p:txBody>
          <a:bodyPr/>
          <a:lstStyle/>
          <a:p>
            <a:fld id="{2B8153C5-BA56-488B-986A-FF7CFF89455E}" type="slidenum">
              <a:rPr lang="en-US" smtClean="0"/>
              <a:t>15</a:t>
            </a:fld>
            <a:endParaRPr lang="en-US"/>
          </a:p>
        </p:txBody>
      </p:sp>
    </p:spTree>
    <p:extLst>
      <p:ext uri="{BB962C8B-B14F-4D97-AF65-F5344CB8AC3E}">
        <p14:creationId xmlns:p14="http://schemas.microsoft.com/office/powerpoint/2010/main" val="103195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that the “In Progress” goal has now been copied into FY25, along with other information (that is updatable elsewhere.)</a:t>
            </a:r>
          </a:p>
        </p:txBody>
      </p:sp>
      <p:sp>
        <p:nvSpPr>
          <p:cNvPr id="4" name="Slide Number Placeholder 3"/>
          <p:cNvSpPr>
            <a:spLocks noGrp="1"/>
          </p:cNvSpPr>
          <p:nvPr>
            <p:ph type="sldNum" sz="quarter" idx="5"/>
          </p:nvPr>
        </p:nvSpPr>
        <p:spPr/>
        <p:txBody>
          <a:bodyPr/>
          <a:lstStyle/>
          <a:p>
            <a:fld id="{2B8153C5-BA56-488B-986A-FF7CFF89455E}" type="slidenum">
              <a:rPr lang="en-US" smtClean="0"/>
              <a:t>16</a:t>
            </a:fld>
            <a:endParaRPr lang="en-US"/>
          </a:p>
        </p:txBody>
      </p:sp>
    </p:spTree>
    <p:extLst>
      <p:ext uri="{BB962C8B-B14F-4D97-AF65-F5344CB8AC3E}">
        <p14:creationId xmlns:p14="http://schemas.microsoft.com/office/powerpoint/2010/main" val="18324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a:t>To wrap up the first year of progress, we will review the requirements for year-end reporting.</a:t>
            </a:r>
          </a:p>
        </p:txBody>
      </p:sp>
      <p:sp>
        <p:nvSpPr>
          <p:cNvPr id="4" name="Slide Number Placeholder 3"/>
          <p:cNvSpPr>
            <a:spLocks noGrp="1"/>
          </p:cNvSpPr>
          <p:nvPr>
            <p:ph type="sldNum" sz="quarter" idx="5"/>
          </p:nvPr>
        </p:nvSpPr>
        <p:spPr/>
        <p:txBody>
          <a:bodyPr/>
          <a:lstStyle/>
          <a:p>
            <a:fld id="{C242ADCE-0ADB-42B4-B273-9AA302DB2C85}" type="slidenum">
              <a:rPr lang="en-US" smtClean="0"/>
              <a:t>17</a:t>
            </a:fld>
            <a:endParaRPr lang="en-US"/>
          </a:p>
        </p:txBody>
      </p:sp>
    </p:spTree>
    <p:extLst>
      <p:ext uri="{BB962C8B-B14F-4D97-AF65-F5344CB8AC3E}">
        <p14:creationId xmlns:p14="http://schemas.microsoft.com/office/powerpoint/2010/main" val="3164034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153C5-BA56-488B-986A-FF7CFF89455E}" type="slidenum">
              <a:rPr lang="en-US" smtClean="0"/>
              <a:t>18</a:t>
            </a:fld>
            <a:endParaRPr lang="en-US"/>
          </a:p>
        </p:txBody>
      </p:sp>
    </p:spTree>
    <p:extLst>
      <p:ext uri="{BB962C8B-B14F-4D97-AF65-F5344CB8AC3E}">
        <p14:creationId xmlns:p14="http://schemas.microsoft.com/office/powerpoint/2010/main" val="1872056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153C5-BA56-488B-986A-FF7CFF89455E}" type="slidenum">
              <a:rPr lang="en-US" smtClean="0"/>
              <a:t>19</a:t>
            </a:fld>
            <a:endParaRPr lang="en-US"/>
          </a:p>
        </p:txBody>
      </p:sp>
    </p:spTree>
    <p:extLst>
      <p:ext uri="{BB962C8B-B14F-4D97-AF65-F5344CB8AC3E}">
        <p14:creationId xmlns:p14="http://schemas.microsoft.com/office/powerpoint/2010/main" val="162417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242ADCE-0ADB-42B4-B273-9AA302DB2C85}" type="slidenum">
              <a:rPr lang="en-US" smtClean="0"/>
              <a:t>2</a:t>
            </a:fld>
            <a:endParaRPr lang="en-US"/>
          </a:p>
        </p:txBody>
      </p:sp>
    </p:spTree>
    <p:extLst>
      <p:ext uri="{BB962C8B-B14F-4D97-AF65-F5344CB8AC3E}">
        <p14:creationId xmlns:p14="http://schemas.microsoft.com/office/powerpoint/2010/main" val="3819539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the previous year’s “Summary of Progress” and “WEAKNESSES BEING ADDRESSED” carry over from the fiscal year; PLEASE UPDATE BOTH WITH THE NEXT FISCAL YEAR’S (I.E., FY25) AS I HAVE DONE.</a:t>
            </a:r>
          </a:p>
          <a:p>
            <a:endParaRPr lang="en-US"/>
          </a:p>
        </p:txBody>
      </p:sp>
      <p:sp>
        <p:nvSpPr>
          <p:cNvPr id="4" name="Slide Number Placeholder 3"/>
          <p:cNvSpPr>
            <a:spLocks noGrp="1"/>
          </p:cNvSpPr>
          <p:nvPr>
            <p:ph type="sldNum" sz="quarter" idx="5"/>
          </p:nvPr>
        </p:nvSpPr>
        <p:spPr/>
        <p:txBody>
          <a:bodyPr/>
          <a:lstStyle/>
          <a:p>
            <a:fld id="{2B8153C5-BA56-488B-986A-FF7CFF89455E}" type="slidenum">
              <a:rPr lang="en-US" smtClean="0"/>
              <a:t>20</a:t>
            </a:fld>
            <a:endParaRPr lang="en-US"/>
          </a:p>
        </p:txBody>
      </p:sp>
    </p:spTree>
    <p:extLst>
      <p:ext uri="{BB962C8B-B14F-4D97-AF65-F5344CB8AC3E}">
        <p14:creationId xmlns:p14="http://schemas.microsoft.com/office/powerpoint/2010/main" val="2517366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153C5-BA56-488B-986A-FF7CFF89455E}" type="slidenum">
              <a:rPr lang="en-US" smtClean="0"/>
              <a:t>21</a:t>
            </a:fld>
            <a:endParaRPr lang="en-US"/>
          </a:p>
        </p:txBody>
      </p:sp>
    </p:spTree>
    <p:extLst>
      <p:ext uri="{BB962C8B-B14F-4D97-AF65-F5344CB8AC3E}">
        <p14:creationId xmlns:p14="http://schemas.microsoft.com/office/powerpoint/2010/main" val="2558108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Victoria, would you like to add any additional information for units completing the goal evaluation of risks?</a:t>
            </a:r>
          </a:p>
          <a:p>
            <a:endParaRPr lang="en-US"/>
          </a:p>
          <a:p>
            <a:r>
              <a:rPr lang="en-US"/>
              <a:t>1000 characters.</a:t>
            </a:r>
          </a:p>
        </p:txBody>
      </p:sp>
      <p:sp>
        <p:nvSpPr>
          <p:cNvPr id="4" name="Slide Number Placeholder 3"/>
          <p:cNvSpPr>
            <a:spLocks noGrp="1"/>
          </p:cNvSpPr>
          <p:nvPr>
            <p:ph type="sldNum" sz="quarter" idx="5"/>
          </p:nvPr>
        </p:nvSpPr>
        <p:spPr/>
        <p:txBody>
          <a:bodyPr/>
          <a:lstStyle/>
          <a:p>
            <a:fld id="{2B8153C5-BA56-488B-986A-FF7CFF89455E}" type="slidenum">
              <a:rPr lang="en-US" smtClean="0"/>
              <a:t>22</a:t>
            </a:fld>
            <a:endParaRPr lang="en-US"/>
          </a:p>
        </p:txBody>
      </p:sp>
    </p:spTree>
    <p:extLst>
      <p:ext uri="{BB962C8B-B14F-4D97-AF65-F5344CB8AC3E}">
        <p14:creationId xmlns:p14="http://schemas.microsoft.com/office/powerpoint/2010/main" val="19707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the goal marked as “In progress” carried over.</a:t>
            </a:r>
          </a:p>
        </p:txBody>
      </p:sp>
      <p:sp>
        <p:nvSpPr>
          <p:cNvPr id="4" name="Slide Number Placeholder 3"/>
          <p:cNvSpPr>
            <a:spLocks noGrp="1"/>
          </p:cNvSpPr>
          <p:nvPr>
            <p:ph type="sldNum" sz="quarter" idx="5"/>
          </p:nvPr>
        </p:nvSpPr>
        <p:spPr/>
        <p:txBody>
          <a:bodyPr/>
          <a:lstStyle/>
          <a:p>
            <a:fld id="{2B8153C5-BA56-488B-986A-FF7CFF89455E}" type="slidenum">
              <a:rPr lang="en-US" smtClean="0"/>
              <a:t>23</a:t>
            </a:fld>
            <a:endParaRPr lang="en-US"/>
          </a:p>
        </p:txBody>
      </p:sp>
    </p:spTree>
    <p:extLst>
      <p:ext uri="{BB962C8B-B14F-4D97-AF65-F5344CB8AC3E}">
        <p14:creationId xmlns:p14="http://schemas.microsoft.com/office/powerpoint/2010/main" val="2418447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confirm your program details, i.e., Program Director, website, Related Certificates covered under this APAIR  - DO NOT CHANGE THE ANNUAL PLAN START DATE –</a:t>
            </a:r>
          </a:p>
          <a:p>
            <a:endParaRPr lang="en-US"/>
          </a:p>
          <a:p>
            <a:r>
              <a:rPr lang="en-US"/>
              <a:t>Recognize that when the Program Details information is changed, it will filter down to all APAIRS regardless of the fiscal year, therefore, please print your FY24  APAIR final report before changing Program Details (if they change).</a:t>
            </a:r>
          </a:p>
          <a:p>
            <a:endParaRPr lang="en-US"/>
          </a:p>
          <a:p>
            <a:endParaRPr lang="en-US"/>
          </a:p>
        </p:txBody>
      </p:sp>
      <p:sp>
        <p:nvSpPr>
          <p:cNvPr id="4" name="Slide Number Placeholder 3"/>
          <p:cNvSpPr>
            <a:spLocks noGrp="1"/>
          </p:cNvSpPr>
          <p:nvPr>
            <p:ph type="sldNum" sz="quarter" idx="5"/>
          </p:nvPr>
        </p:nvSpPr>
        <p:spPr/>
        <p:txBody>
          <a:bodyPr/>
          <a:lstStyle/>
          <a:p>
            <a:fld id="{74DD5B60-18DF-4264-BFA4-E8B61A3F401D}" type="slidenum">
              <a:rPr lang="en-US" smtClean="0"/>
              <a:t>24</a:t>
            </a:fld>
            <a:endParaRPr lang="en-US"/>
          </a:p>
        </p:txBody>
      </p:sp>
    </p:spTree>
    <p:extLst>
      <p:ext uri="{BB962C8B-B14F-4D97-AF65-F5344CB8AC3E}">
        <p14:creationId xmlns:p14="http://schemas.microsoft.com/office/powerpoint/2010/main" val="1512184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to update your ILO status for the fiscal year 24-25</a:t>
            </a:r>
          </a:p>
        </p:txBody>
      </p:sp>
      <p:sp>
        <p:nvSpPr>
          <p:cNvPr id="4" name="Slide Number Placeholder 3"/>
          <p:cNvSpPr>
            <a:spLocks noGrp="1"/>
          </p:cNvSpPr>
          <p:nvPr>
            <p:ph type="sldNum" sz="quarter" idx="5"/>
          </p:nvPr>
        </p:nvSpPr>
        <p:spPr/>
        <p:txBody>
          <a:bodyPr/>
          <a:lstStyle/>
          <a:p>
            <a:fld id="{2B8153C5-BA56-488B-986A-FF7CFF89455E}" type="slidenum">
              <a:rPr lang="en-US" smtClean="0"/>
              <a:t>25</a:t>
            </a:fld>
            <a:endParaRPr lang="en-US"/>
          </a:p>
        </p:txBody>
      </p:sp>
    </p:spTree>
    <p:extLst>
      <p:ext uri="{BB962C8B-B14F-4D97-AF65-F5344CB8AC3E}">
        <p14:creationId xmlns:p14="http://schemas.microsoft.com/office/powerpoint/2010/main" val="1884971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to update your ILO status for the fiscal year 24-25</a:t>
            </a:r>
          </a:p>
        </p:txBody>
      </p:sp>
      <p:sp>
        <p:nvSpPr>
          <p:cNvPr id="4" name="Slide Number Placeholder 3"/>
          <p:cNvSpPr>
            <a:spLocks noGrp="1"/>
          </p:cNvSpPr>
          <p:nvPr>
            <p:ph type="sldNum" sz="quarter" idx="5"/>
          </p:nvPr>
        </p:nvSpPr>
        <p:spPr/>
        <p:txBody>
          <a:bodyPr/>
          <a:lstStyle/>
          <a:p>
            <a:fld id="{2B8153C5-BA56-488B-986A-FF7CFF89455E}" type="slidenum">
              <a:rPr lang="en-US" smtClean="0"/>
              <a:t>26</a:t>
            </a:fld>
            <a:endParaRPr lang="en-US"/>
          </a:p>
        </p:txBody>
      </p:sp>
    </p:spTree>
    <p:extLst>
      <p:ext uri="{BB962C8B-B14F-4D97-AF65-F5344CB8AC3E}">
        <p14:creationId xmlns:p14="http://schemas.microsoft.com/office/powerpoint/2010/main" val="3135307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Choose a goal to begin providing the year-end update.</a:t>
            </a:r>
          </a:p>
        </p:txBody>
      </p:sp>
      <p:sp>
        <p:nvSpPr>
          <p:cNvPr id="4" name="Slide Number Placeholder 3"/>
          <p:cNvSpPr>
            <a:spLocks noGrp="1"/>
          </p:cNvSpPr>
          <p:nvPr>
            <p:ph type="sldNum" sz="quarter" idx="5"/>
          </p:nvPr>
        </p:nvSpPr>
        <p:spPr/>
        <p:txBody>
          <a:bodyPr/>
          <a:lstStyle/>
          <a:p>
            <a:fld id="{2B8153C5-BA56-488B-986A-FF7CFF89455E}" type="slidenum">
              <a:rPr lang="en-US" smtClean="0"/>
              <a:t>27</a:t>
            </a:fld>
            <a:endParaRPr lang="en-US"/>
          </a:p>
        </p:txBody>
      </p:sp>
    </p:spTree>
    <p:extLst>
      <p:ext uri="{BB962C8B-B14F-4D97-AF65-F5344CB8AC3E}">
        <p14:creationId xmlns:p14="http://schemas.microsoft.com/office/powerpoint/2010/main" val="2757843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Choose a goal to begin providing the year-end update.</a:t>
            </a:r>
          </a:p>
        </p:txBody>
      </p:sp>
      <p:sp>
        <p:nvSpPr>
          <p:cNvPr id="4" name="Slide Number Placeholder 3"/>
          <p:cNvSpPr>
            <a:spLocks noGrp="1"/>
          </p:cNvSpPr>
          <p:nvPr>
            <p:ph type="sldNum" sz="quarter" idx="5"/>
          </p:nvPr>
        </p:nvSpPr>
        <p:spPr/>
        <p:txBody>
          <a:bodyPr/>
          <a:lstStyle/>
          <a:p>
            <a:fld id="{2B8153C5-BA56-488B-986A-FF7CFF89455E}" type="slidenum">
              <a:rPr lang="en-US" smtClean="0"/>
              <a:t>28</a:t>
            </a:fld>
            <a:endParaRPr lang="en-US"/>
          </a:p>
        </p:txBody>
      </p:sp>
    </p:spTree>
    <p:extLst>
      <p:ext uri="{BB962C8B-B14F-4D97-AF65-F5344CB8AC3E}">
        <p14:creationId xmlns:p14="http://schemas.microsoft.com/office/powerpoint/2010/main" val="2500218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Activities that occurred outside the goalsetting period.  </a:t>
            </a:r>
          </a:p>
          <a:p>
            <a:r>
              <a:rPr lang="en-US"/>
              <a:t>Program achieved national recognition for its faculty/student paper published in ABC journal and featured on CBS news! Institutional Learning Outcomes are taking hold among our students. Unit faculty are working with students to create an IPE course that teaches basic legal concepts to help dental students navigate patient rights around HIPAA laws.</a:t>
            </a:r>
          </a:p>
        </p:txBody>
      </p:sp>
      <p:sp>
        <p:nvSpPr>
          <p:cNvPr id="4" name="Slide Number Placeholder 3"/>
          <p:cNvSpPr>
            <a:spLocks noGrp="1"/>
          </p:cNvSpPr>
          <p:nvPr>
            <p:ph type="sldNum" sz="quarter" idx="5"/>
          </p:nvPr>
        </p:nvSpPr>
        <p:spPr/>
        <p:txBody>
          <a:bodyPr/>
          <a:lstStyle/>
          <a:p>
            <a:fld id="{2B8153C5-BA56-488B-986A-FF7CFF89455E}" type="slidenum">
              <a:rPr lang="en-US" smtClean="0"/>
              <a:t>29</a:t>
            </a:fld>
            <a:endParaRPr lang="en-US"/>
          </a:p>
        </p:txBody>
      </p:sp>
    </p:spTree>
    <p:extLst>
      <p:ext uri="{BB962C8B-B14F-4D97-AF65-F5344CB8AC3E}">
        <p14:creationId xmlns:p14="http://schemas.microsoft.com/office/powerpoint/2010/main" val="362968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2ADCE-0ADB-42B4-B273-9AA302DB2C85}" type="slidenum">
              <a:rPr lang="en-US" smtClean="0"/>
              <a:t>3</a:t>
            </a:fld>
            <a:endParaRPr lang="en-US"/>
          </a:p>
        </p:txBody>
      </p:sp>
    </p:spTree>
    <p:extLst>
      <p:ext uri="{BB962C8B-B14F-4D97-AF65-F5344CB8AC3E}">
        <p14:creationId xmlns:p14="http://schemas.microsoft.com/office/powerpoint/2010/main" val="785638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DD5B60-18DF-4264-BFA4-E8B61A3F401D}" type="slidenum">
              <a:rPr lang="en-US" smtClean="0"/>
              <a:t>30</a:t>
            </a:fld>
            <a:endParaRPr lang="en-US"/>
          </a:p>
        </p:txBody>
      </p:sp>
    </p:spTree>
    <p:extLst>
      <p:ext uri="{BB962C8B-B14F-4D97-AF65-F5344CB8AC3E}">
        <p14:creationId xmlns:p14="http://schemas.microsoft.com/office/powerpoint/2010/main" val="1385186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42ADCE-0ADB-42B4-B273-9AA302DB2C85}" type="slidenum">
              <a:rPr lang="en-US" smtClean="0"/>
              <a:t>31</a:t>
            </a:fld>
            <a:endParaRPr lang="en-US"/>
          </a:p>
        </p:txBody>
      </p:sp>
    </p:spTree>
    <p:extLst>
      <p:ext uri="{BB962C8B-B14F-4D97-AF65-F5344CB8AC3E}">
        <p14:creationId xmlns:p14="http://schemas.microsoft.com/office/powerpoint/2010/main" val="3315747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DD5B60-18DF-4264-BFA4-E8B61A3F401D}" type="slidenum">
              <a:rPr lang="en-US" smtClean="0"/>
              <a:t>32</a:t>
            </a:fld>
            <a:endParaRPr lang="en-US"/>
          </a:p>
        </p:txBody>
      </p:sp>
    </p:spTree>
    <p:extLst>
      <p:ext uri="{BB962C8B-B14F-4D97-AF65-F5344CB8AC3E}">
        <p14:creationId xmlns:p14="http://schemas.microsoft.com/office/powerpoint/2010/main" val="1488408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2ADCE-0ADB-42B4-B273-9AA302DB2C85}" type="slidenum">
              <a:rPr lang="en-US" smtClean="0"/>
              <a:t>33</a:t>
            </a:fld>
            <a:endParaRPr lang="en-US"/>
          </a:p>
        </p:txBody>
      </p:sp>
    </p:spTree>
    <p:extLst>
      <p:ext uri="{BB962C8B-B14F-4D97-AF65-F5344CB8AC3E}">
        <p14:creationId xmlns:p14="http://schemas.microsoft.com/office/powerpoint/2010/main" val="38412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 again about why we are undertaking the APAIR as an institutional initiative. </a:t>
            </a:r>
          </a:p>
        </p:txBody>
      </p:sp>
      <p:sp>
        <p:nvSpPr>
          <p:cNvPr id="4" name="Slide Number Placeholder 3"/>
          <p:cNvSpPr>
            <a:spLocks noGrp="1"/>
          </p:cNvSpPr>
          <p:nvPr>
            <p:ph type="sldNum" sz="quarter" idx="5"/>
          </p:nvPr>
        </p:nvSpPr>
        <p:spPr/>
        <p:txBody>
          <a:bodyPr/>
          <a:lstStyle/>
          <a:p>
            <a:fld id="{74DD5B60-18DF-4264-BFA4-E8B61A3F401D}" type="slidenum">
              <a:rPr lang="en-US" smtClean="0"/>
              <a:t>4</a:t>
            </a:fld>
            <a:endParaRPr lang="en-US"/>
          </a:p>
        </p:txBody>
      </p:sp>
    </p:spTree>
    <p:extLst>
      <p:ext uri="{BB962C8B-B14F-4D97-AF65-F5344CB8AC3E}">
        <p14:creationId xmlns:p14="http://schemas.microsoft.com/office/powerpoint/2010/main" val="266669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p:txBody>
      </p:sp>
      <p:sp>
        <p:nvSpPr>
          <p:cNvPr id="4" name="Slide Number Placeholder 3"/>
          <p:cNvSpPr>
            <a:spLocks noGrp="1"/>
          </p:cNvSpPr>
          <p:nvPr>
            <p:ph type="sldNum" sz="quarter" idx="5"/>
          </p:nvPr>
        </p:nvSpPr>
        <p:spPr/>
        <p:txBody>
          <a:bodyPr/>
          <a:lstStyle/>
          <a:p>
            <a:fld id="{C0BB6765-DBAA-4E86-91F4-C5BE6A440473}" type="slidenum">
              <a:rPr lang="en-US" smtClean="0"/>
              <a:t>5</a:t>
            </a:fld>
            <a:endParaRPr lang="en-US"/>
          </a:p>
        </p:txBody>
      </p:sp>
    </p:spTree>
    <p:extLst>
      <p:ext uri="{BB962C8B-B14F-4D97-AF65-F5344CB8AC3E}">
        <p14:creationId xmlns:p14="http://schemas.microsoft.com/office/powerpoint/2010/main" val="243959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first full year of the APAIR, we have 60 APAIR reports covering 108 degree or certificate programs. </a:t>
            </a:r>
          </a:p>
          <a:p>
            <a:endParaRPr lang="en-US"/>
          </a:p>
          <a:p>
            <a:r>
              <a:rPr lang="en-US"/>
              <a:t>Thank you.</a:t>
            </a:r>
          </a:p>
        </p:txBody>
      </p:sp>
      <p:sp>
        <p:nvSpPr>
          <p:cNvPr id="4" name="Slide Number Placeholder 3"/>
          <p:cNvSpPr>
            <a:spLocks noGrp="1"/>
          </p:cNvSpPr>
          <p:nvPr>
            <p:ph type="sldNum" sz="quarter" idx="5"/>
          </p:nvPr>
        </p:nvSpPr>
        <p:spPr/>
        <p:txBody>
          <a:bodyPr/>
          <a:lstStyle/>
          <a:p>
            <a:fld id="{2B8153C5-BA56-488B-986A-FF7CFF89455E}" type="slidenum">
              <a:rPr lang="en-US" smtClean="0"/>
              <a:t>6</a:t>
            </a:fld>
            <a:endParaRPr lang="en-US"/>
          </a:p>
        </p:txBody>
      </p:sp>
    </p:spTree>
    <p:extLst>
      <p:ext uri="{BB962C8B-B14F-4D97-AF65-F5344CB8AC3E}">
        <p14:creationId xmlns:p14="http://schemas.microsoft.com/office/powerpoint/2010/main" val="279259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a:t>To wrap up the first year of progress, we will review the requirements for year-end reporting.</a:t>
            </a:r>
          </a:p>
        </p:txBody>
      </p:sp>
      <p:sp>
        <p:nvSpPr>
          <p:cNvPr id="4" name="Slide Number Placeholder 3"/>
          <p:cNvSpPr>
            <a:spLocks noGrp="1"/>
          </p:cNvSpPr>
          <p:nvPr>
            <p:ph type="sldNum" sz="quarter" idx="5"/>
          </p:nvPr>
        </p:nvSpPr>
        <p:spPr/>
        <p:txBody>
          <a:bodyPr/>
          <a:lstStyle/>
          <a:p>
            <a:fld id="{C242ADCE-0ADB-42B4-B273-9AA302DB2C85}" type="slidenum">
              <a:rPr lang="en-US" smtClean="0"/>
              <a:t>7</a:t>
            </a:fld>
            <a:endParaRPr lang="en-US"/>
          </a:p>
        </p:txBody>
      </p:sp>
    </p:spTree>
    <p:extLst>
      <p:ext uri="{BB962C8B-B14F-4D97-AF65-F5344CB8AC3E}">
        <p14:creationId xmlns:p14="http://schemas.microsoft.com/office/powerpoint/2010/main" val="127290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Upon signing into the APAIR, will see programs for which you have access rights.</a:t>
            </a:r>
          </a:p>
        </p:txBody>
      </p:sp>
      <p:sp>
        <p:nvSpPr>
          <p:cNvPr id="4" name="Slide Number Placeholder 3"/>
          <p:cNvSpPr>
            <a:spLocks noGrp="1"/>
          </p:cNvSpPr>
          <p:nvPr>
            <p:ph type="sldNum" sz="quarter" idx="5"/>
          </p:nvPr>
        </p:nvSpPr>
        <p:spPr/>
        <p:txBody>
          <a:bodyPr/>
          <a:lstStyle/>
          <a:p>
            <a:fld id="{2B8153C5-BA56-488B-986A-FF7CFF89455E}" type="slidenum">
              <a:rPr lang="en-US" smtClean="0"/>
              <a:t>8</a:t>
            </a:fld>
            <a:endParaRPr lang="en-US"/>
          </a:p>
        </p:txBody>
      </p:sp>
    </p:spTree>
    <p:extLst>
      <p:ext uri="{BB962C8B-B14F-4D97-AF65-F5344CB8AC3E}">
        <p14:creationId xmlns:p14="http://schemas.microsoft.com/office/powerpoint/2010/main" val="3597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goals assigned to your program will be listed accessible when clicking the FY Link.</a:t>
            </a:r>
          </a:p>
          <a:p>
            <a:endParaRPr lang="en-US"/>
          </a:p>
          <a:p>
            <a:r>
              <a:rPr lang="en-US"/>
              <a:t>This program has two goals.</a:t>
            </a:r>
          </a:p>
        </p:txBody>
      </p:sp>
      <p:sp>
        <p:nvSpPr>
          <p:cNvPr id="4" name="Slide Number Placeholder 3"/>
          <p:cNvSpPr>
            <a:spLocks noGrp="1"/>
          </p:cNvSpPr>
          <p:nvPr>
            <p:ph type="sldNum" sz="quarter" idx="5"/>
          </p:nvPr>
        </p:nvSpPr>
        <p:spPr/>
        <p:txBody>
          <a:bodyPr/>
          <a:lstStyle/>
          <a:p>
            <a:fld id="{2B8153C5-BA56-488B-986A-FF7CFF89455E}" type="slidenum">
              <a:rPr lang="en-US" smtClean="0"/>
              <a:t>9</a:t>
            </a:fld>
            <a:endParaRPr lang="en-US"/>
          </a:p>
        </p:txBody>
      </p:sp>
    </p:spTree>
    <p:extLst>
      <p:ext uri="{BB962C8B-B14F-4D97-AF65-F5344CB8AC3E}">
        <p14:creationId xmlns:p14="http://schemas.microsoft.com/office/powerpoint/2010/main" val="373022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87DE-FBF1-A4D7-A7B8-C64CC736B2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9B687C-4A18-AB79-C58E-3F20A445B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CA06C-3E68-BAD8-F1EC-6CDA44E0761C}"/>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5" name="Footer Placeholder 4">
            <a:extLst>
              <a:ext uri="{FF2B5EF4-FFF2-40B4-BE49-F238E27FC236}">
                <a16:creationId xmlns:a16="http://schemas.microsoft.com/office/drawing/2014/main" id="{63FD132E-0F03-F990-4362-72B1D86B5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E4299-D186-0D4E-FF90-D597EE2B6206}"/>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382060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7B3F-662A-1975-C06D-CEE4E1D28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56660A-2CAC-BA93-17A2-4963448C2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89948-5E4D-6BAA-17B8-B0DDCB103BED}"/>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5" name="Footer Placeholder 4">
            <a:extLst>
              <a:ext uri="{FF2B5EF4-FFF2-40B4-BE49-F238E27FC236}">
                <a16:creationId xmlns:a16="http://schemas.microsoft.com/office/drawing/2014/main" id="{543019A2-FA5B-820C-54E9-C20C6D4FE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91CB4-C18F-A97A-98D2-F23B00A6892F}"/>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315136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C90AB-7FEB-C7D1-83D8-38EBEC5288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D74ED-ADF2-C1D6-7355-3805ABB8F7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1D199-7E2C-A9F5-12AA-564E0E3F71CA}"/>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5" name="Footer Placeholder 4">
            <a:extLst>
              <a:ext uri="{FF2B5EF4-FFF2-40B4-BE49-F238E27FC236}">
                <a16:creationId xmlns:a16="http://schemas.microsoft.com/office/drawing/2014/main" id="{93A05E57-EA33-394D-2697-68800EFB7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3BF9C-F85C-1E56-F93E-6DD76766DB5C}"/>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843221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9323-46FD-1DE6-9E5D-CBB10A206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E5939-2028-AC99-7943-24F01DBE0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7988AC-CED0-259F-BC86-656EB10A9AF3}"/>
              </a:ext>
            </a:extLst>
          </p:cNvPr>
          <p:cNvSpPr>
            <a:spLocks noGrp="1"/>
          </p:cNvSpPr>
          <p:nvPr>
            <p:ph type="dt" sz="half" idx="10"/>
          </p:nvPr>
        </p:nvSpPr>
        <p:spPr/>
        <p:txBody>
          <a:bodyPr/>
          <a:lstStyle/>
          <a:p>
            <a:fld id="{38F09C1D-E706-4AC2-B2B9-8E81201A2648}" type="datetimeFigureOut">
              <a:rPr lang="en-US" smtClean="0"/>
              <a:t>7/22/2024</a:t>
            </a:fld>
            <a:endParaRPr lang="en-US"/>
          </a:p>
        </p:txBody>
      </p:sp>
      <p:sp>
        <p:nvSpPr>
          <p:cNvPr id="5" name="Footer Placeholder 4">
            <a:extLst>
              <a:ext uri="{FF2B5EF4-FFF2-40B4-BE49-F238E27FC236}">
                <a16:creationId xmlns:a16="http://schemas.microsoft.com/office/drawing/2014/main" id="{1CEE2B2F-FCB9-4ED6-B7C8-BA53C65F7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C68AA-57D9-1730-45C7-246CC04A9A30}"/>
              </a:ext>
            </a:extLst>
          </p:cNvPr>
          <p:cNvSpPr>
            <a:spLocks noGrp="1"/>
          </p:cNvSpPr>
          <p:nvPr>
            <p:ph type="sldNum" sz="quarter" idx="12"/>
          </p:nvPr>
        </p:nvSpPr>
        <p:spPr/>
        <p:txBody>
          <a:bodyPr/>
          <a:lstStyle/>
          <a:p>
            <a:fld id="{E494430C-3820-4AED-80B0-B64A834E7BF0}" type="slidenum">
              <a:rPr lang="en-US" smtClean="0"/>
              <a:t>‹#›</a:t>
            </a:fld>
            <a:endParaRPr lang="en-US"/>
          </a:p>
        </p:txBody>
      </p:sp>
    </p:spTree>
    <p:extLst>
      <p:ext uri="{BB962C8B-B14F-4D97-AF65-F5344CB8AC3E}">
        <p14:creationId xmlns:p14="http://schemas.microsoft.com/office/powerpoint/2010/main" val="7220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Date Placeholder 11"/>
          <p:cNvSpPr>
            <a:spLocks noGrp="1"/>
          </p:cNvSpPr>
          <p:nvPr>
            <p:ph type="dt" sz="half" idx="10"/>
          </p:nvPr>
        </p:nvSpPr>
        <p:spPr/>
        <p:txBody>
          <a:bodyPr/>
          <a:lstStyle/>
          <a:p>
            <a:endParaRPr lang="en-US"/>
          </a:p>
        </p:txBody>
      </p:sp>
      <p:sp>
        <p:nvSpPr>
          <p:cNvPr id="13" name="Footer Placeholder 12"/>
          <p:cNvSpPr>
            <a:spLocks noGrp="1"/>
          </p:cNvSpPr>
          <p:nvPr>
            <p:ph type="ftr" sz="quarter" idx="11"/>
          </p:nvPr>
        </p:nvSpPr>
        <p:spPr/>
        <p:txBody>
          <a:bodyPr/>
          <a:lstStyle/>
          <a:p>
            <a:endParaRPr lang="en-US"/>
          </a:p>
        </p:txBody>
      </p:sp>
      <p:sp>
        <p:nvSpPr>
          <p:cNvPr id="14" name="Slide Number Placeholder 13"/>
          <p:cNvSpPr>
            <a:spLocks noGrp="1"/>
          </p:cNvSpPr>
          <p:nvPr>
            <p:ph type="sldNum" sz="quarter" idx="12"/>
          </p:nvPr>
        </p:nvSpPr>
        <p:spPr/>
        <p:txBody>
          <a:bodyPr/>
          <a:lstStyle>
            <a:lvl1pPr>
              <a:defRPr/>
            </a:lvl1pPr>
          </a:lstStyle>
          <a:p>
            <a:fld id="{6C833517-50B5-4F2C-A370-308AFB7767D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lvl1pPr>
              <a:defRPr/>
            </a:lvl1pPr>
          </a:lstStyle>
          <a:p>
            <a:fld id="{E567EC97-DB97-4565-B65B-270512363BA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0"/>
          </p:nvPr>
        </p:nvSpPr>
        <p:spPr/>
        <p:txBody>
          <a:bodyPr/>
          <a:lstStyle/>
          <a:p>
            <a:endParaRPr lang="en-US"/>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lvl1pPr>
              <a:defRPr/>
            </a:lvl1pPr>
          </a:lstStyle>
          <a:p>
            <a:fld id="{AA643096-AA42-4AC9-B6E7-2EBEAF28CC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63BF-D930-C883-E06C-BDC6E974D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4BB81-6CBC-86C6-ED8F-563C1F737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62A5D-D72F-23C1-3F7D-F4A3A4E09FC3}"/>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5" name="Footer Placeholder 4">
            <a:extLst>
              <a:ext uri="{FF2B5EF4-FFF2-40B4-BE49-F238E27FC236}">
                <a16:creationId xmlns:a16="http://schemas.microsoft.com/office/drawing/2014/main" id="{FF74AF61-B9AF-5214-2758-A175C141C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28A93-BA7A-2287-1763-97425797973A}"/>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15422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1BF7-205E-F7B7-A35C-1525C9296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E52D3-ADB8-1CCE-DE6B-762A4F5339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0D11B6-D5B7-3AFD-377E-576328FDD0E2}"/>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5" name="Footer Placeholder 4">
            <a:extLst>
              <a:ext uri="{FF2B5EF4-FFF2-40B4-BE49-F238E27FC236}">
                <a16:creationId xmlns:a16="http://schemas.microsoft.com/office/drawing/2014/main" id="{0643C481-15A9-55A2-D6C6-17045914C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0F0E9-EC79-60BB-772C-C443775B2F6D}"/>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16787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5E3E-0DA7-4CA9-4830-A123ECE6FA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3F56AA-8CB9-ED8B-ED6E-ADD4E1E29C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A78C24-A42D-3BA7-9204-70F1A256BD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9FF528-0167-0DD0-0EFD-3C0BE31EA183}"/>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6" name="Footer Placeholder 5">
            <a:extLst>
              <a:ext uri="{FF2B5EF4-FFF2-40B4-BE49-F238E27FC236}">
                <a16:creationId xmlns:a16="http://schemas.microsoft.com/office/drawing/2014/main" id="{E4EBABE8-BAA3-09A8-8A50-443088971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1C000-718E-25D0-DD74-61ABFA09B5A3}"/>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66389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61B8-2CDB-2095-45AE-7981587C47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A5FDB3-4C50-B146-972E-A9152A7BA5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B35F8-CBB4-3BD6-24C2-93E4EB820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260BDF-7EE9-3FA8-BF1B-FC5ED1B5D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8B797A-FDA1-BC71-BC1F-87AA3F0E7D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757AD-D8ED-C1EC-4A75-62D8F1EA9F85}"/>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8" name="Footer Placeholder 7">
            <a:extLst>
              <a:ext uri="{FF2B5EF4-FFF2-40B4-BE49-F238E27FC236}">
                <a16:creationId xmlns:a16="http://schemas.microsoft.com/office/drawing/2014/main" id="{A5E04F54-E71D-4331-54B2-2D0C366C53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BE63DB-9C02-04A5-4A53-DCE6FFEEDC3B}"/>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35510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0B08-922B-C2C0-4D36-755BBEF202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D8F8F7-A0A6-47F7-8144-6085756BD3DC}"/>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4" name="Footer Placeholder 3">
            <a:extLst>
              <a:ext uri="{FF2B5EF4-FFF2-40B4-BE49-F238E27FC236}">
                <a16:creationId xmlns:a16="http://schemas.microsoft.com/office/drawing/2014/main" id="{34766753-9B38-1FF7-D092-61251E3482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936AC6-50CC-191B-D4A6-BE629AD10220}"/>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120257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FB480-9B1E-326E-6463-B38B5A5B40A2}"/>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3" name="Footer Placeholder 2">
            <a:extLst>
              <a:ext uri="{FF2B5EF4-FFF2-40B4-BE49-F238E27FC236}">
                <a16:creationId xmlns:a16="http://schemas.microsoft.com/office/drawing/2014/main" id="{E9883A2A-09FE-9862-9033-652A235AAD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32E80A-2E6C-F308-300E-3A1894BBD9B2}"/>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4628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0973-0CF3-B61A-53E3-6BB2765E2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509AC3-562E-910C-3E41-41EF621FB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FC1EAB-3CEC-AD0D-5EEC-61BFE8038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3F608-1CFB-AD48-0E6F-0C6CC0ACFA4B}"/>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6" name="Footer Placeholder 5">
            <a:extLst>
              <a:ext uri="{FF2B5EF4-FFF2-40B4-BE49-F238E27FC236}">
                <a16:creationId xmlns:a16="http://schemas.microsoft.com/office/drawing/2014/main" id="{2737D9D1-8319-A9CA-4FF1-202C456B7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1F76E-F28C-B755-B73C-A418CC1057CE}"/>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35527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9332-352F-C026-AC5C-14A108DFE8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D47A7F-C00B-66FE-6D77-4760C95FF3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7647E6-8A4F-8FBD-65DD-8A260EF74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2A54A-6EB2-CAA2-6C25-A9CD98D56E7E}"/>
              </a:ext>
            </a:extLst>
          </p:cNvPr>
          <p:cNvSpPr>
            <a:spLocks noGrp="1"/>
          </p:cNvSpPr>
          <p:nvPr>
            <p:ph type="dt" sz="half" idx="10"/>
          </p:nvPr>
        </p:nvSpPr>
        <p:spPr/>
        <p:txBody>
          <a:bodyPr/>
          <a:lstStyle/>
          <a:p>
            <a:fld id="{076755F5-1DA4-4E60-995E-B1028364D593}" type="datetimeFigureOut">
              <a:rPr lang="en-US" smtClean="0"/>
              <a:t>7/22/2024</a:t>
            </a:fld>
            <a:endParaRPr lang="en-US"/>
          </a:p>
        </p:txBody>
      </p:sp>
      <p:sp>
        <p:nvSpPr>
          <p:cNvPr id="6" name="Footer Placeholder 5">
            <a:extLst>
              <a:ext uri="{FF2B5EF4-FFF2-40B4-BE49-F238E27FC236}">
                <a16:creationId xmlns:a16="http://schemas.microsoft.com/office/drawing/2014/main" id="{54AE35A5-A2C9-C578-A955-A96F00BDB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B7E56-9DE4-6604-20A7-8B3B81D1E07F}"/>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46231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6B2CB-546F-F908-0DC8-0562511F4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BD5B77-F98E-BF33-ECF8-43E16100C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52E1D-9539-0850-78FD-E51665D998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755F5-1DA4-4E60-995E-B1028364D593}" type="datetimeFigureOut">
              <a:rPr lang="en-US" smtClean="0"/>
              <a:t>7/22/2024</a:t>
            </a:fld>
            <a:endParaRPr lang="en-US"/>
          </a:p>
        </p:txBody>
      </p:sp>
      <p:sp>
        <p:nvSpPr>
          <p:cNvPr id="5" name="Footer Placeholder 4">
            <a:extLst>
              <a:ext uri="{FF2B5EF4-FFF2-40B4-BE49-F238E27FC236}">
                <a16:creationId xmlns:a16="http://schemas.microsoft.com/office/drawing/2014/main" id="{59052E02-C8DE-9F33-3128-1FF54FA91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75EC9D-AB87-8098-498B-ED96E9059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23A8D-212F-478F-90F8-AD28A645FD9C}" type="slidenum">
              <a:rPr lang="en-US" smtClean="0"/>
              <a:t>‹#›</a:t>
            </a:fld>
            <a:endParaRPr lang="en-US"/>
          </a:p>
        </p:txBody>
      </p:sp>
    </p:spTree>
    <p:extLst>
      <p:ext uri="{BB962C8B-B14F-4D97-AF65-F5344CB8AC3E}">
        <p14:creationId xmlns:p14="http://schemas.microsoft.com/office/powerpoint/2010/main" val="4220472703"/>
      </p:ext>
    </p:extLst>
  </p:cSld>
  <p:clrMap bg1="lt1" tx1="dk1" bg2="lt2" tx2="dk2" accent1="accent1" accent2="accent2" accent3="accent3" accent4="accent4" accent5="accent5" accent6="accent6" hlink="hlink" folHlink="folHlink"/>
  <p:sldLayoutIdLst>
    <p:sldLayoutId id="2147483667" r:id="rId1"/>
    <p:sldLayoutId id="2147483665" r:id="rId2"/>
    <p:sldLayoutId id="2147483666"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E8173A-3CF8-5445-9D22-E09944050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037929-229E-40F9-8FA9-6BE45C598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3ACEC-B095-ACE0-6265-8806CECA1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09C1D-E706-4AC2-B2B9-8E81201A2648}" type="datetimeFigureOut">
              <a:rPr lang="en-US" smtClean="0"/>
              <a:t>7/22/2024</a:t>
            </a:fld>
            <a:endParaRPr lang="en-US"/>
          </a:p>
        </p:txBody>
      </p:sp>
      <p:sp>
        <p:nvSpPr>
          <p:cNvPr id="5" name="Footer Placeholder 4">
            <a:extLst>
              <a:ext uri="{FF2B5EF4-FFF2-40B4-BE49-F238E27FC236}">
                <a16:creationId xmlns:a16="http://schemas.microsoft.com/office/drawing/2014/main" id="{C060B96B-7B83-4D8A-B4D1-0DDBCFBA3D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F4519-7DD7-4E15-AAE9-192A1C3501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4430C-3820-4AED-80B0-B64A834E7BF0}" type="slidenum">
              <a:rPr lang="en-US" smtClean="0"/>
              <a:t>‹#›</a:t>
            </a:fld>
            <a:endParaRPr lang="en-US"/>
          </a:p>
        </p:txBody>
      </p:sp>
    </p:spTree>
    <p:extLst>
      <p:ext uri="{BB962C8B-B14F-4D97-AF65-F5344CB8AC3E}">
        <p14:creationId xmlns:p14="http://schemas.microsoft.com/office/powerpoint/2010/main" val="267870053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77938-72C8-4AC2-B3D7-A7872AC481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www.umaryland.edu/iespa"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hyperlink" Target="mailto:gspengler@umaryland.edu" TargetMode="External"/><Relationship Id="rId4" Type="http://schemas.openxmlformats.org/officeDocument/2006/relationships/hyperlink" Target="mailto:Karen.Matthews@umaryland.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F2C7F-5B12-3A92-366A-5BD319A133DD}"/>
              </a:ext>
            </a:extLst>
          </p:cNvPr>
          <p:cNvSpPr>
            <a:spLocks noGrp="1"/>
          </p:cNvSpPr>
          <p:nvPr>
            <p:ph type="ctrTitle"/>
          </p:nvPr>
        </p:nvSpPr>
        <p:spPr>
          <a:xfrm>
            <a:off x="1045028" y="1372905"/>
            <a:ext cx="3892732" cy="4305519"/>
          </a:xfrm>
        </p:spPr>
        <p:txBody>
          <a:bodyPr vert="horz" lIns="91440" tIns="45720" rIns="91440" bIns="45720" rtlCol="0" anchor="ctr">
            <a:normAutofit/>
          </a:bodyPr>
          <a:lstStyle/>
          <a:p>
            <a:pPr algn="l"/>
            <a:r>
              <a:rPr lang="en-US" sz="5000" kern="1200">
                <a:solidFill>
                  <a:schemeClr val="tx1"/>
                </a:solidFill>
                <a:latin typeface="+mj-lt"/>
                <a:ea typeface="+mj-ea"/>
                <a:cs typeface="+mj-cs"/>
              </a:rPr>
              <a:t>APAIR Progress Report Guidance &amp; FY25 Updates</a:t>
            </a:r>
          </a:p>
        </p:txBody>
      </p:sp>
      <p:grpSp>
        <p:nvGrpSpPr>
          <p:cNvPr id="31" name="Group 3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32" name="Rectangle 3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B7B6A9-6F43-223F-9F8C-7A62B51242DC}"/>
              </a:ext>
            </a:extLst>
          </p:cNvPr>
          <p:cNvSpPr>
            <a:spLocks noGrp="1"/>
          </p:cNvSpPr>
          <p:nvPr>
            <p:ph type="subTitle" idx="1"/>
          </p:nvPr>
        </p:nvSpPr>
        <p:spPr>
          <a:xfrm>
            <a:off x="5786933" y="1372905"/>
            <a:ext cx="5698333" cy="4305519"/>
          </a:xfrm>
        </p:spPr>
        <p:txBody>
          <a:bodyPr vert="horz" lIns="91440" tIns="45720" rIns="91440" bIns="45720" rtlCol="0" anchor="ctr">
            <a:normAutofit/>
          </a:bodyPr>
          <a:lstStyle/>
          <a:p>
            <a:pPr>
              <a:lnSpc>
                <a:spcPct val="100000"/>
              </a:lnSpc>
              <a:spcBef>
                <a:spcPts val="0"/>
              </a:spcBef>
            </a:pPr>
            <a:r>
              <a:rPr lang="en-US" sz="2000"/>
              <a:t>Karen Matthews, DM</a:t>
            </a:r>
          </a:p>
          <a:p>
            <a:pPr>
              <a:lnSpc>
                <a:spcPct val="100000"/>
              </a:lnSpc>
              <a:spcBef>
                <a:spcPts val="0"/>
              </a:spcBef>
            </a:pPr>
            <a:r>
              <a:rPr lang="en-US" sz="2000"/>
              <a:t>Gregory Spengler, MPA</a:t>
            </a:r>
          </a:p>
          <a:p>
            <a:pPr>
              <a:lnSpc>
                <a:spcPct val="100000"/>
              </a:lnSpc>
              <a:spcBef>
                <a:spcPts val="0"/>
              </a:spcBef>
            </a:pPr>
            <a:r>
              <a:rPr lang="en-US" sz="2000"/>
              <a:t>Institutional Effectiveness, Strategic Planning &amp; Assessment (IESPA)</a:t>
            </a:r>
          </a:p>
          <a:p>
            <a:pPr>
              <a:lnSpc>
                <a:spcPct val="100000"/>
              </a:lnSpc>
              <a:spcBef>
                <a:spcPts val="0"/>
              </a:spcBef>
            </a:pPr>
            <a:r>
              <a:rPr lang="en-US" sz="2000"/>
              <a:t>Provost Office</a:t>
            </a:r>
          </a:p>
          <a:p>
            <a:pPr>
              <a:lnSpc>
                <a:spcPct val="100000"/>
              </a:lnSpc>
              <a:spcBef>
                <a:spcPts val="0"/>
              </a:spcBef>
            </a:pPr>
            <a:r>
              <a:rPr lang="en-US" sz="2000"/>
              <a:t>July 17, 2024</a:t>
            </a:r>
            <a:endParaRPr lang="en-US" sz="2000">
              <a:cs typeface="Calibri"/>
            </a:endParaRPr>
          </a:p>
          <a:p>
            <a:pPr>
              <a:lnSpc>
                <a:spcPct val="100000"/>
              </a:lnSpc>
              <a:spcBef>
                <a:spcPts val="0"/>
              </a:spcBef>
            </a:pPr>
            <a:endParaRPr lang="en-US" sz="2000"/>
          </a:p>
          <a:p>
            <a:pPr>
              <a:lnSpc>
                <a:spcPct val="100000"/>
              </a:lnSpc>
              <a:spcBef>
                <a:spcPts val="0"/>
              </a:spcBef>
            </a:pPr>
            <a:r>
              <a:rPr lang="en-US" sz="2000" u="sng"/>
              <a:t>Session #2</a:t>
            </a:r>
          </a:p>
        </p:txBody>
      </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47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PROVIDE GOAL UPDATE</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10</a:t>
            </a:fld>
            <a:endParaRPr lang="en-US"/>
          </a:p>
        </p:txBody>
      </p:sp>
      <p:pic>
        <p:nvPicPr>
          <p:cNvPr id="9" name="Content Placeholder 8">
            <a:extLst>
              <a:ext uri="{FF2B5EF4-FFF2-40B4-BE49-F238E27FC236}">
                <a16:creationId xmlns:a16="http://schemas.microsoft.com/office/drawing/2014/main" id="{659473E0-8360-799B-03B6-EFDA249A5148}"/>
              </a:ext>
            </a:extLst>
          </p:cNvPr>
          <p:cNvPicPr>
            <a:picLocks noGrp="1" noChangeAspect="1"/>
          </p:cNvPicPr>
          <p:nvPr>
            <p:ph idx="1"/>
          </p:nvPr>
        </p:nvPicPr>
        <p:blipFill>
          <a:blip r:embed="rId3"/>
          <a:stretch>
            <a:fillRect/>
          </a:stretch>
        </p:blipFill>
        <p:spPr>
          <a:xfrm>
            <a:off x="609600" y="1717154"/>
            <a:ext cx="10972800" cy="4292055"/>
          </a:xfrm>
        </p:spPr>
      </p:pic>
    </p:spTree>
    <p:extLst>
      <p:ext uri="{BB962C8B-B14F-4D97-AF65-F5344CB8AC3E}">
        <p14:creationId xmlns:p14="http://schemas.microsoft.com/office/powerpoint/2010/main" val="360419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PROVIDE GOAL UPDATE</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11</a:t>
            </a:fld>
            <a:endParaRPr lang="en-US"/>
          </a:p>
        </p:txBody>
      </p:sp>
      <p:pic>
        <p:nvPicPr>
          <p:cNvPr id="5" name="Picture 4">
            <a:extLst>
              <a:ext uri="{FF2B5EF4-FFF2-40B4-BE49-F238E27FC236}">
                <a16:creationId xmlns:a16="http://schemas.microsoft.com/office/drawing/2014/main" id="{98AD50A7-2EDA-6399-6EC8-98E97543CE38}"/>
              </a:ext>
            </a:extLst>
          </p:cNvPr>
          <p:cNvPicPr>
            <a:picLocks noChangeAspect="1"/>
          </p:cNvPicPr>
          <p:nvPr/>
        </p:nvPicPr>
        <p:blipFill>
          <a:blip r:embed="rId3"/>
          <a:stretch>
            <a:fillRect/>
          </a:stretch>
        </p:blipFill>
        <p:spPr>
          <a:xfrm>
            <a:off x="0" y="1937641"/>
            <a:ext cx="12192000" cy="3215674"/>
          </a:xfrm>
          <a:prstGeom prst="rect">
            <a:avLst/>
          </a:prstGeom>
        </p:spPr>
      </p:pic>
    </p:spTree>
    <p:extLst>
      <p:ext uri="{BB962C8B-B14F-4D97-AF65-F5344CB8AC3E}">
        <p14:creationId xmlns:p14="http://schemas.microsoft.com/office/powerpoint/2010/main" val="301101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EF4C7-999B-DBEF-613B-E081CB385F64}"/>
              </a:ext>
            </a:extLst>
          </p:cNvPr>
          <p:cNvSpPr>
            <a:spLocks noGrp="1"/>
          </p:cNvSpPr>
          <p:nvPr>
            <p:ph type="title"/>
          </p:nvPr>
        </p:nvSpPr>
        <p:spPr>
          <a:xfrm>
            <a:off x="1156851" y="637762"/>
            <a:ext cx="9888496" cy="900131"/>
          </a:xfrm>
        </p:spPr>
        <p:txBody>
          <a:bodyPr anchor="t">
            <a:normAutofit/>
          </a:bodyPr>
          <a:lstStyle/>
          <a:p>
            <a:pPr algn="l"/>
            <a:r>
              <a:rPr lang="en-US" sz="4000">
                <a:solidFill>
                  <a:schemeClr val="bg1"/>
                </a:solidFill>
              </a:rPr>
              <a:t>Progress Reporting – Goal Status Explained </a:t>
            </a:r>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C28DCF6-EB4F-9A8E-7159-80762E1EE1EB}"/>
              </a:ext>
            </a:extLst>
          </p:cNvPr>
          <p:cNvSpPr>
            <a:spLocks noGrp="1"/>
          </p:cNvSpPr>
          <p:nvPr>
            <p:ph type="sldNum" sz="quarter" idx="12"/>
          </p:nvPr>
        </p:nvSpPr>
        <p:spPr>
          <a:xfrm>
            <a:off x="11036441" y="6155826"/>
            <a:ext cx="672957" cy="343768"/>
          </a:xfrm>
        </p:spPr>
        <p:txBody>
          <a:bodyPr anchor="ctr">
            <a:normAutofit/>
          </a:bodyPr>
          <a:lstStyle/>
          <a:p>
            <a:pPr algn="ctr">
              <a:spcAft>
                <a:spcPts val="600"/>
              </a:spcAft>
            </a:pPr>
            <a:fld id="{AA643096-AA42-4AC9-B6E7-2EBEAF28CCE0}" type="slidenum">
              <a:rPr lang="en-US" sz="1400">
                <a:solidFill>
                  <a:schemeClr val="tx1"/>
                </a:solidFill>
              </a:rPr>
              <a:pPr algn="ctr">
                <a:spcAft>
                  <a:spcPts val="600"/>
                </a:spcAft>
              </a:pPr>
              <a:t>12</a:t>
            </a:fld>
            <a:endParaRPr lang="en-US" sz="1400">
              <a:solidFill>
                <a:schemeClr val="tx1"/>
              </a:solidFill>
            </a:endParaRPr>
          </a:p>
        </p:txBody>
      </p:sp>
      <p:sp>
        <p:nvSpPr>
          <p:cNvPr id="3" name="Content Placeholder 2">
            <a:extLst>
              <a:ext uri="{FF2B5EF4-FFF2-40B4-BE49-F238E27FC236}">
                <a16:creationId xmlns:a16="http://schemas.microsoft.com/office/drawing/2014/main" id="{1B2C395C-3015-9766-18AB-F603E1A95571}"/>
              </a:ext>
            </a:extLst>
          </p:cNvPr>
          <p:cNvSpPr>
            <a:spLocks noGrp="1"/>
          </p:cNvSpPr>
          <p:nvPr>
            <p:ph idx="1"/>
          </p:nvPr>
        </p:nvSpPr>
        <p:spPr>
          <a:xfrm>
            <a:off x="1155548" y="2217343"/>
            <a:ext cx="10553850" cy="3959619"/>
          </a:xfrm>
        </p:spPr>
        <p:txBody>
          <a:bodyPr>
            <a:normAutofit/>
          </a:bodyPr>
          <a:lstStyle/>
          <a:p>
            <a:pPr>
              <a:buFont typeface="Wingdings" panose="05000000000000000000" pitchFamily="2" charset="2"/>
              <a:buChar char="Ø"/>
            </a:pPr>
            <a:r>
              <a:rPr lang="en-US" sz="2400"/>
              <a:t>Goal Status Explained/Resulting Action</a:t>
            </a:r>
          </a:p>
          <a:p>
            <a:pPr lvl="1">
              <a:buFont typeface="Wingdings" panose="05000000000000000000" pitchFamily="2" charset="2"/>
              <a:buChar char="Ø"/>
            </a:pPr>
            <a:r>
              <a:rPr lang="en-US" sz="2400"/>
              <a:t>In Progress: The goal did not achieve stated outcome(s); will carryover to next progress report period</a:t>
            </a:r>
          </a:p>
          <a:p>
            <a:pPr lvl="1">
              <a:buFont typeface="Wingdings" panose="05000000000000000000" pitchFamily="2" charset="2"/>
              <a:buChar char="Ø"/>
            </a:pPr>
            <a:r>
              <a:rPr lang="en-US" sz="2400"/>
              <a:t>Completed: The goal is 100% complete and metrics achieved; no carryover</a:t>
            </a:r>
          </a:p>
          <a:p>
            <a:pPr lvl="1">
              <a:buFont typeface="Wingdings" panose="05000000000000000000" pitchFamily="2" charset="2"/>
              <a:buChar char="Ø"/>
            </a:pPr>
            <a:r>
              <a:rPr lang="en-US" sz="2400"/>
              <a:t>Abandon: The goal canceled with explanation; no carryover</a:t>
            </a:r>
          </a:p>
          <a:p>
            <a:pPr marL="457200" lvl="1" indent="0">
              <a:buNone/>
            </a:pPr>
            <a:endParaRPr lang="en-US" sz="2400"/>
          </a:p>
          <a:p>
            <a:pPr marL="457200" lvl="1" indent="0">
              <a:buNone/>
            </a:pPr>
            <a:r>
              <a:rPr lang="en-US" sz="2400" b="1">
                <a:solidFill>
                  <a:srgbClr val="C00000"/>
                </a:solidFill>
              </a:rPr>
              <a:t>***</a:t>
            </a:r>
            <a:r>
              <a:rPr lang="en-US" sz="2400"/>
              <a:t>For All goals where results are not known by Progress Report Due Date </a:t>
            </a:r>
            <a:r>
              <a:rPr lang="en-US" sz="2400" b="1">
                <a:solidFill>
                  <a:srgbClr val="C00000"/>
                </a:solidFill>
              </a:rPr>
              <a:t>(i.e., July 31 for the period ending June 30</a:t>
            </a:r>
            <a:r>
              <a:rPr lang="en-US" sz="2400"/>
              <a:t>) , report as “In Progress”, with results to be tracked in next fiscal year</a:t>
            </a:r>
            <a:r>
              <a:rPr lang="en-US" sz="2400">
                <a:solidFill>
                  <a:srgbClr val="C00000"/>
                </a:solidFill>
              </a:rPr>
              <a:t>.***</a:t>
            </a:r>
          </a:p>
          <a:p>
            <a:pPr lvl="1"/>
            <a:endParaRPr lang="en-US" sz="2400"/>
          </a:p>
        </p:txBody>
      </p:sp>
    </p:spTree>
    <p:extLst>
      <p:ext uri="{BB962C8B-B14F-4D97-AF65-F5344CB8AC3E}">
        <p14:creationId xmlns:p14="http://schemas.microsoft.com/office/powerpoint/2010/main" val="415078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PROVIDE GOAL UPDATE</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13</a:t>
            </a:fld>
            <a:endParaRPr lang="en-US"/>
          </a:p>
        </p:txBody>
      </p:sp>
      <p:pic>
        <p:nvPicPr>
          <p:cNvPr id="12" name="Picture 11">
            <a:extLst>
              <a:ext uri="{FF2B5EF4-FFF2-40B4-BE49-F238E27FC236}">
                <a16:creationId xmlns:a16="http://schemas.microsoft.com/office/drawing/2014/main" id="{EAD5C5F9-CD99-A437-E356-811014999384}"/>
              </a:ext>
            </a:extLst>
          </p:cNvPr>
          <p:cNvPicPr>
            <a:picLocks noChangeAspect="1"/>
          </p:cNvPicPr>
          <p:nvPr/>
        </p:nvPicPr>
        <p:blipFill>
          <a:blip r:embed="rId3"/>
          <a:stretch>
            <a:fillRect/>
          </a:stretch>
        </p:blipFill>
        <p:spPr>
          <a:xfrm>
            <a:off x="65314" y="1421400"/>
            <a:ext cx="11374017" cy="5040086"/>
          </a:xfrm>
          <a:prstGeom prst="rect">
            <a:avLst/>
          </a:prstGeom>
        </p:spPr>
      </p:pic>
    </p:spTree>
    <p:extLst>
      <p:ext uri="{BB962C8B-B14F-4D97-AF65-F5344CB8AC3E}">
        <p14:creationId xmlns:p14="http://schemas.microsoft.com/office/powerpoint/2010/main" val="374930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PROVIDE GOAL UPDATE</a:t>
            </a:r>
          </a:p>
        </p:txBody>
      </p:sp>
      <p:pic>
        <p:nvPicPr>
          <p:cNvPr id="14" name="Picture 13">
            <a:extLst>
              <a:ext uri="{FF2B5EF4-FFF2-40B4-BE49-F238E27FC236}">
                <a16:creationId xmlns:a16="http://schemas.microsoft.com/office/drawing/2014/main" id="{97DB07EF-93A1-B76C-C078-836ACC117F24}"/>
              </a:ext>
            </a:extLst>
          </p:cNvPr>
          <p:cNvPicPr>
            <a:picLocks noChangeAspect="1"/>
          </p:cNvPicPr>
          <p:nvPr/>
        </p:nvPicPr>
        <p:blipFill>
          <a:blip r:embed="rId3"/>
          <a:stretch>
            <a:fillRect/>
          </a:stretch>
        </p:blipFill>
        <p:spPr>
          <a:xfrm>
            <a:off x="1565898" y="1675227"/>
            <a:ext cx="9060204" cy="4394199"/>
          </a:xfrm>
          <a:prstGeom prst="rect">
            <a:avLst/>
          </a:prstGeom>
        </p:spPr>
      </p:pic>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14</a:t>
            </a:fld>
            <a:endParaRPr lang="en-US"/>
          </a:p>
        </p:txBody>
      </p:sp>
    </p:spTree>
    <p:extLst>
      <p:ext uri="{BB962C8B-B14F-4D97-AF65-F5344CB8AC3E}">
        <p14:creationId xmlns:p14="http://schemas.microsoft.com/office/powerpoint/2010/main" val="275231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1118386" y="558822"/>
            <a:ext cx="10103010" cy="868457"/>
          </a:xfrm>
        </p:spPr>
        <p:txBody>
          <a:bodyPr vert="horz" lIns="91440" tIns="45720" rIns="91440" bIns="45720" rtlCol="0" anchor="ctr">
            <a:normAutofit fontScale="90000"/>
          </a:bodyPr>
          <a:lstStyle/>
          <a:p>
            <a:pPr defTabSz="914400">
              <a:lnSpc>
                <a:spcPct val="90000"/>
              </a:lnSpc>
            </a:pPr>
            <a:r>
              <a:rPr lang="en-US" sz="6600" kern="1200">
                <a:solidFill>
                  <a:schemeClr val="tx1"/>
                </a:solidFill>
                <a:latin typeface="+mj-lt"/>
                <a:ea typeface="+mj-ea"/>
                <a:cs typeface="+mj-cs"/>
              </a:rPr>
              <a:t>GOALS BY STATUS</a:t>
            </a:r>
          </a:p>
        </p:txBody>
      </p:sp>
      <p:sp>
        <p:nvSpPr>
          <p:cNvPr id="8" name="TextBox 7">
            <a:extLst>
              <a:ext uri="{FF2B5EF4-FFF2-40B4-BE49-F238E27FC236}">
                <a16:creationId xmlns:a16="http://schemas.microsoft.com/office/drawing/2014/main" id="{4AD9E8BF-9B20-3AF4-9C17-21C7FEC20BBB}"/>
              </a:ext>
            </a:extLst>
          </p:cNvPr>
          <p:cNvSpPr txBox="1"/>
          <p:nvPr/>
        </p:nvSpPr>
        <p:spPr>
          <a:xfrm>
            <a:off x="638881" y="1809540"/>
            <a:ext cx="11072828" cy="868457"/>
          </a:xfrm>
          <a:prstGeom prst="rect">
            <a:avLst/>
          </a:prstGeom>
        </p:spPr>
        <p:txBody>
          <a:bodyPr vert="horz" lIns="91440" tIns="45720" rIns="91440" bIns="45720" rtlCol="0" anchor="ctr">
            <a:normAutofit/>
          </a:bodyPr>
          <a:lstStyle/>
          <a:p>
            <a:pPr algn="ctr">
              <a:lnSpc>
                <a:spcPct val="90000"/>
              </a:lnSpc>
              <a:spcBef>
                <a:spcPts val="1000"/>
              </a:spcBef>
            </a:pPr>
            <a:r>
              <a:rPr lang="en-US" sz="2400" kern="1200">
                <a:solidFill>
                  <a:schemeClr val="tx1"/>
                </a:solidFill>
                <a:latin typeface="+mn-lt"/>
                <a:ea typeface="+mn-ea"/>
                <a:cs typeface="+mn-cs"/>
              </a:rPr>
              <a:t>OUTPUT for FY 24</a:t>
            </a:r>
          </a:p>
        </p:txBody>
      </p:sp>
      <p:sp>
        <p:nvSpPr>
          <p:cNvPr id="29"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850952-7CF2-47E7-0D91-6B46B300CF33}"/>
              </a:ext>
            </a:extLst>
          </p:cNvPr>
          <p:cNvPicPr>
            <a:picLocks noChangeAspect="1"/>
          </p:cNvPicPr>
          <p:nvPr/>
        </p:nvPicPr>
        <p:blipFill>
          <a:blip r:embed="rId3"/>
          <a:stretch>
            <a:fillRect/>
          </a:stretch>
        </p:blipFill>
        <p:spPr>
          <a:xfrm>
            <a:off x="263846" y="2449945"/>
            <a:ext cx="11514478" cy="1958109"/>
          </a:xfrm>
          <a:prstGeom prst="rect">
            <a:avLst/>
          </a:prstGeom>
        </p:spPr>
      </p:pic>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15</a:t>
            </a:fld>
            <a:endParaRPr lang="en-US"/>
          </a:p>
        </p:txBody>
      </p:sp>
    </p:spTree>
    <p:extLst>
      <p:ext uri="{BB962C8B-B14F-4D97-AF65-F5344CB8AC3E}">
        <p14:creationId xmlns:p14="http://schemas.microsoft.com/office/powerpoint/2010/main" val="305288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a:solidFill>
                  <a:schemeClr val="bg1"/>
                </a:solidFill>
              </a:rPr>
              <a:t>GOALS BY STATUS</a:t>
            </a:r>
            <a:endParaRPr lang="en-US" sz="3200" kern="120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9281886" y="6399422"/>
            <a:ext cx="28448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16</a:t>
            </a:fld>
            <a:endParaRPr lang="en-US"/>
          </a:p>
        </p:txBody>
      </p:sp>
      <p:pic>
        <p:nvPicPr>
          <p:cNvPr id="7" name="Picture 6">
            <a:extLst>
              <a:ext uri="{FF2B5EF4-FFF2-40B4-BE49-F238E27FC236}">
                <a16:creationId xmlns:a16="http://schemas.microsoft.com/office/drawing/2014/main" id="{AAC06BCB-E14A-955F-A370-1576F64D39FB}"/>
              </a:ext>
            </a:extLst>
          </p:cNvPr>
          <p:cNvPicPr>
            <a:picLocks noChangeAspect="1"/>
          </p:cNvPicPr>
          <p:nvPr/>
        </p:nvPicPr>
        <p:blipFill>
          <a:blip r:embed="rId3"/>
          <a:stretch>
            <a:fillRect/>
          </a:stretch>
        </p:blipFill>
        <p:spPr>
          <a:xfrm>
            <a:off x="0" y="1396588"/>
            <a:ext cx="12192000" cy="4349910"/>
          </a:xfrm>
          <a:prstGeom prst="rect">
            <a:avLst/>
          </a:prstGeom>
        </p:spPr>
      </p:pic>
    </p:spTree>
    <p:extLst>
      <p:ext uri="{BB962C8B-B14F-4D97-AF65-F5344CB8AC3E}">
        <p14:creationId xmlns:p14="http://schemas.microsoft.com/office/powerpoint/2010/main" val="3535008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pPr defTabSz="914400">
              <a:lnSpc>
                <a:spcPct val="90000"/>
              </a:lnSpc>
              <a:spcBef>
                <a:spcPts val="1000"/>
              </a:spcBef>
            </a:pPr>
            <a:r>
              <a:rPr kumimoji="0" lang="en-US" sz="2400" b="1" i="0" u="none" strike="noStrike" kern="1200" cap="all" spc="0" normalizeH="0" baseline="0" noProof="0">
                <a:ln>
                  <a:noFill/>
                </a:ln>
                <a:solidFill>
                  <a:srgbClr val="FFFFFF"/>
                </a:solidFill>
                <a:effectLst/>
                <a:uLnTx/>
                <a:uFillTx/>
                <a:latin typeface="+mn-lt"/>
                <a:ea typeface="+mn-ea"/>
                <a:cs typeface="+mn-cs"/>
              </a:rPr>
              <a:t>ANNUAL Program Assessment &amp; Improvement report (</a:t>
            </a:r>
            <a:r>
              <a:rPr kumimoji="0" lang="en-US" sz="2400" b="1" i="0" u="none" strike="noStrike" kern="1200" cap="all" spc="0" normalizeH="0" baseline="0" noProof="0" err="1">
                <a:ln>
                  <a:noFill/>
                </a:ln>
                <a:solidFill>
                  <a:srgbClr val="FFFFFF"/>
                </a:solidFill>
                <a:effectLst/>
                <a:uLnTx/>
                <a:uFillTx/>
                <a:latin typeface="+mn-lt"/>
                <a:ea typeface="+mn-ea"/>
                <a:cs typeface="+mn-cs"/>
              </a:rPr>
              <a:t>Apair</a:t>
            </a:r>
            <a:r>
              <a:rPr kumimoji="0" lang="en-US" sz="2400" b="1" i="0" u="none" strike="noStrike" kern="1200" cap="all" spc="0" normalizeH="0" baseline="0" noProof="0">
                <a:ln>
                  <a:noFill/>
                </a:ln>
                <a:solidFill>
                  <a:srgbClr val="FFFFFF"/>
                </a:solidFill>
                <a:effectLst/>
                <a:uLnTx/>
                <a:uFillTx/>
                <a:latin typeface="+mn-lt"/>
                <a:ea typeface="+mn-ea"/>
                <a:cs typeface="+mn-cs"/>
              </a:rPr>
              <a:t>)</a:t>
            </a:r>
          </a:p>
          <a:p>
            <a:pPr defTabSz="914400">
              <a:lnSpc>
                <a:spcPct val="90000"/>
              </a:lnSpc>
              <a:spcBef>
                <a:spcPts val="1000"/>
              </a:spcBef>
            </a:pPr>
            <a:endParaRPr lang="en-US" sz="2400" b="1" cap="all">
              <a:solidFill>
                <a:srgbClr val="FFFFFF"/>
              </a:solidFill>
            </a:endParaRPr>
          </a:p>
          <a:p>
            <a:pPr defTabSz="914400">
              <a:lnSpc>
                <a:spcPct val="90000"/>
              </a:lnSpc>
              <a:spcBef>
                <a:spcPts val="1000"/>
              </a:spcBef>
            </a:pPr>
            <a:endParaRPr lang="en-US" sz="2400" b="1" kern="1200">
              <a:solidFill>
                <a:srgbClr val="FFFFFF"/>
              </a:solidFill>
              <a:latin typeface="+mn-lt"/>
              <a:ea typeface="+mn-ea"/>
              <a:cs typeface="+mn-cs"/>
            </a:endParaRPr>
          </a:p>
        </p:txBody>
      </p:sp>
      <p:sp>
        <p:nvSpPr>
          <p:cNvPr id="47"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a:pPr>
                <a:spcAft>
                  <a:spcPts val="600"/>
                </a:spcAft>
              </a:pPr>
              <a:t>17</a:t>
            </a:fld>
            <a:endParaRPr lang="en-US"/>
          </a:p>
        </p:txBody>
      </p:sp>
      <p:sp>
        <p:nvSpPr>
          <p:cNvPr id="2" name="TextBox 1">
            <a:extLst>
              <a:ext uri="{FF2B5EF4-FFF2-40B4-BE49-F238E27FC236}">
                <a16:creationId xmlns:a16="http://schemas.microsoft.com/office/drawing/2014/main" id="{505D3622-B493-F90F-14CB-9D2D4ACE7692}"/>
              </a:ext>
            </a:extLst>
          </p:cNvPr>
          <p:cNvSpPr txBox="1"/>
          <p:nvPr/>
        </p:nvSpPr>
        <p:spPr>
          <a:xfrm>
            <a:off x="2237440" y="2726127"/>
            <a:ext cx="4496843" cy="954107"/>
          </a:xfrm>
          <a:prstGeom prst="rect">
            <a:avLst/>
          </a:prstGeom>
          <a:noFill/>
        </p:spPr>
        <p:txBody>
          <a:bodyPr wrap="square" rtlCol="0">
            <a:spAutoFit/>
          </a:bodyPr>
          <a:lstStyle/>
          <a:p>
            <a:pPr algn="ctr"/>
            <a:r>
              <a:rPr lang="en-US" sz="2800" b="1"/>
              <a:t>Preparing the FY25 APAIR Improvement Plan</a:t>
            </a:r>
          </a:p>
        </p:txBody>
      </p:sp>
    </p:spTree>
    <p:extLst>
      <p:ext uri="{BB962C8B-B14F-4D97-AF65-F5344CB8AC3E}">
        <p14:creationId xmlns:p14="http://schemas.microsoft.com/office/powerpoint/2010/main" val="3983725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FY 2025 Goals/Improvement Plan</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18</a:t>
            </a:fld>
            <a:endParaRPr lang="en-US"/>
          </a:p>
        </p:txBody>
      </p:sp>
      <p:pic>
        <p:nvPicPr>
          <p:cNvPr id="15" name="Picture 14">
            <a:extLst>
              <a:ext uri="{FF2B5EF4-FFF2-40B4-BE49-F238E27FC236}">
                <a16:creationId xmlns:a16="http://schemas.microsoft.com/office/drawing/2014/main" id="{F4645807-B646-6744-7946-867062053F7E}"/>
              </a:ext>
            </a:extLst>
          </p:cNvPr>
          <p:cNvPicPr>
            <a:picLocks noChangeAspect="1"/>
          </p:cNvPicPr>
          <p:nvPr/>
        </p:nvPicPr>
        <p:blipFill>
          <a:blip r:embed="rId3"/>
          <a:stretch>
            <a:fillRect/>
          </a:stretch>
        </p:blipFill>
        <p:spPr>
          <a:xfrm>
            <a:off x="0" y="1475728"/>
            <a:ext cx="12192000" cy="950908"/>
          </a:xfrm>
          <a:prstGeom prst="rect">
            <a:avLst/>
          </a:prstGeom>
        </p:spPr>
      </p:pic>
      <p:pic>
        <p:nvPicPr>
          <p:cNvPr id="17" name="Picture 16">
            <a:extLst>
              <a:ext uri="{FF2B5EF4-FFF2-40B4-BE49-F238E27FC236}">
                <a16:creationId xmlns:a16="http://schemas.microsoft.com/office/drawing/2014/main" id="{08A0F6FE-6D37-1916-921C-72331735DFD5}"/>
              </a:ext>
            </a:extLst>
          </p:cNvPr>
          <p:cNvPicPr>
            <a:picLocks noChangeAspect="1"/>
          </p:cNvPicPr>
          <p:nvPr/>
        </p:nvPicPr>
        <p:blipFill>
          <a:blip r:embed="rId4"/>
          <a:stretch>
            <a:fillRect/>
          </a:stretch>
        </p:blipFill>
        <p:spPr>
          <a:xfrm>
            <a:off x="0" y="2564003"/>
            <a:ext cx="12192000" cy="1867361"/>
          </a:xfrm>
          <a:prstGeom prst="rect">
            <a:avLst/>
          </a:prstGeom>
        </p:spPr>
      </p:pic>
    </p:spTree>
    <p:extLst>
      <p:ext uri="{BB962C8B-B14F-4D97-AF65-F5344CB8AC3E}">
        <p14:creationId xmlns:p14="http://schemas.microsoft.com/office/powerpoint/2010/main" val="1790522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FY 2025 Goals/Improvement Plan</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19</a:t>
            </a:fld>
            <a:endParaRPr lang="en-US"/>
          </a:p>
        </p:txBody>
      </p:sp>
      <p:pic>
        <p:nvPicPr>
          <p:cNvPr id="9" name="Picture 8">
            <a:extLst>
              <a:ext uri="{FF2B5EF4-FFF2-40B4-BE49-F238E27FC236}">
                <a16:creationId xmlns:a16="http://schemas.microsoft.com/office/drawing/2014/main" id="{B7846112-D8E9-6082-7F89-22C0B3FD51F2}"/>
              </a:ext>
            </a:extLst>
          </p:cNvPr>
          <p:cNvPicPr>
            <a:picLocks noChangeAspect="1"/>
          </p:cNvPicPr>
          <p:nvPr/>
        </p:nvPicPr>
        <p:blipFill>
          <a:blip r:embed="rId3"/>
          <a:stretch>
            <a:fillRect/>
          </a:stretch>
        </p:blipFill>
        <p:spPr>
          <a:xfrm>
            <a:off x="0" y="1851171"/>
            <a:ext cx="12192000" cy="3439285"/>
          </a:xfrm>
          <a:prstGeom prst="rect">
            <a:avLst/>
          </a:prstGeom>
        </p:spPr>
      </p:pic>
      <p:sp>
        <p:nvSpPr>
          <p:cNvPr id="11" name="Arrow: Down 10">
            <a:extLst>
              <a:ext uri="{FF2B5EF4-FFF2-40B4-BE49-F238E27FC236}">
                <a16:creationId xmlns:a16="http://schemas.microsoft.com/office/drawing/2014/main" id="{CA6A726C-931C-411A-65F0-45F4BFFB5E20}"/>
              </a:ext>
            </a:extLst>
          </p:cNvPr>
          <p:cNvSpPr/>
          <p:nvPr/>
        </p:nvSpPr>
        <p:spPr>
          <a:xfrm>
            <a:off x="9470571" y="3307223"/>
            <a:ext cx="447870" cy="527180"/>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96A3802-2E6C-801E-7D78-E12AB78D975C}"/>
              </a:ext>
            </a:extLst>
          </p:cNvPr>
          <p:cNvSpPr txBox="1"/>
          <p:nvPr/>
        </p:nvSpPr>
        <p:spPr>
          <a:xfrm>
            <a:off x="8977247" y="2844355"/>
            <a:ext cx="1434517" cy="369332"/>
          </a:xfrm>
          <a:prstGeom prst="rect">
            <a:avLst/>
          </a:prstGeom>
          <a:noFill/>
        </p:spPr>
        <p:txBody>
          <a:bodyPr wrap="square" rtlCol="0">
            <a:spAutoFit/>
          </a:bodyPr>
          <a:lstStyle/>
          <a:p>
            <a:pPr algn="ctr"/>
            <a:r>
              <a:rPr lang="en-US"/>
              <a:t>New</a:t>
            </a:r>
          </a:p>
        </p:txBody>
      </p:sp>
    </p:spTree>
    <p:extLst>
      <p:ext uri="{BB962C8B-B14F-4D97-AF65-F5344CB8AC3E}">
        <p14:creationId xmlns:p14="http://schemas.microsoft.com/office/powerpoint/2010/main" val="271393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4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917556" y="620392"/>
            <a:ext cx="2856201" cy="5504688"/>
          </a:xfrm>
        </p:spPr>
        <p:txBody>
          <a:bodyPr>
            <a:normAutofit/>
          </a:bodyPr>
          <a:lstStyle/>
          <a:p>
            <a:r>
              <a:rPr lang="en-US" sz="4800" b="1" u="sng">
                <a:solidFill>
                  <a:schemeClr val="bg1"/>
                </a:solidFill>
              </a:rPr>
              <a:t>Meeting Objectives</a:t>
            </a:r>
          </a:p>
        </p:txBody>
      </p:sp>
      <p:sp>
        <p:nvSpPr>
          <p:cNvPr id="4" name="Slide Number Placeholder 3"/>
          <p:cNvSpPr>
            <a:spLocks noGrp="1"/>
          </p:cNvSpPr>
          <p:nvPr>
            <p:ph type="sldNum" sz="quarter" idx="12"/>
          </p:nvPr>
        </p:nvSpPr>
        <p:spPr>
          <a:xfrm>
            <a:off x="7981950" y="6356351"/>
            <a:ext cx="2057400" cy="365125"/>
          </a:xfrm>
        </p:spPr>
        <p:txBody>
          <a:bodyPr>
            <a:normAutofit/>
          </a:bodyPr>
          <a:lstStyle/>
          <a:p>
            <a:pPr>
              <a:spcAft>
                <a:spcPts val="600"/>
              </a:spcAft>
            </a:pPr>
            <a:fld id="{AA643096-AA42-4AC9-B6E7-2EBEAF28CCE0}" type="slidenum">
              <a:rPr lang="en-US" smtClean="0"/>
              <a:pPr>
                <a:spcAft>
                  <a:spcPts val="600"/>
                </a:spcAft>
              </a:pPr>
              <a:t>2</a:t>
            </a:fld>
            <a:endParaRPr lang="en-US"/>
          </a:p>
        </p:txBody>
      </p:sp>
      <p:graphicFrame>
        <p:nvGraphicFramePr>
          <p:cNvPr id="12" name="Content Placeholder 2">
            <a:extLst>
              <a:ext uri="{FF2B5EF4-FFF2-40B4-BE49-F238E27FC236}">
                <a16:creationId xmlns:a16="http://schemas.microsoft.com/office/drawing/2014/main" id="{75B8D182-DFD1-405A-14FC-331420EEC9C7}"/>
              </a:ext>
            </a:extLst>
          </p:cNvPr>
          <p:cNvGraphicFramePr>
            <a:graphicFrameLocks noGrp="1"/>
          </p:cNvGraphicFramePr>
          <p:nvPr>
            <p:ph idx="1"/>
            <p:extLst>
              <p:ext uri="{D42A27DB-BD31-4B8C-83A1-F6EECF244321}">
                <p14:modId xmlns:p14="http://schemas.microsoft.com/office/powerpoint/2010/main" val="1342909658"/>
              </p:ext>
            </p:extLst>
          </p:nvPr>
        </p:nvGraphicFramePr>
        <p:xfrm>
          <a:off x="5576715" y="673100"/>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729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PROVIDE SUMMARY FOR FISCAL YEAR &amp; ADD NEW GOALS</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20</a:t>
            </a:fld>
            <a:endParaRPr lang="en-US"/>
          </a:p>
        </p:txBody>
      </p:sp>
      <p:pic>
        <p:nvPicPr>
          <p:cNvPr id="14" name="Content Placeholder 13">
            <a:extLst>
              <a:ext uri="{FF2B5EF4-FFF2-40B4-BE49-F238E27FC236}">
                <a16:creationId xmlns:a16="http://schemas.microsoft.com/office/drawing/2014/main" id="{88414F08-95C0-8311-A12B-B8914C4426C1}"/>
              </a:ext>
            </a:extLst>
          </p:cNvPr>
          <p:cNvPicPr>
            <a:picLocks noGrp="1" noChangeAspect="1"/>
          </p:cNvPicPr>
          <p:nvPr>
            <p:ph idx="1"/>
          </p:nvPr>
        </p:nvPicPr>
        <p:blipFill>
          <a:blip r:embed="rId3"/>
          <a:stretch>
            <a:fillRect/>
          </a:stretch>
        </p:blipFill>
        <p:spPr>
          <a:xfrm>
            <a:off x="642937" y="2558256"/>
            <a:ext cx="10906125" cy="2609850"/>
          </a:xfrm>
        </p:spPr>
      </p:pic>
      <p:sp>
        <p:nvSpPr>
          <p:cNvPr id="10" name="Arrow: Curved Down 9">
            <a:extLst>
              <a:ext uri="{FF2B5EF4-FFF2-40B4-BE49-F238E27FC236}">
                <a16:creationId xmlns:a16="http://schemas.microsoft.com/office/drawing/2014/main" id="{73B9AE68-DE4D-3FD3-2390-C9FB7C5A702D}"/>
              </a:ext>
            </a:extLst>
          </p:cNvPr>
          <p:cNvSpPr/>
          <p:nvPr/>
        </p:nvSpPr>
        <p:spPr>
          <a:xfrm>
            <a:off x="642937" y="2481944"/>
            <a:ext cx="482478" cy="391886"/>
          </a:xfrm>
          <a:prstGeom prst="curvedDownArrow">
            <a:avLst>
              <a:gd name="adj1" fmla="val 50000"/>
              <a:gd name="adj2" fmla="val 50000"/>
              <a:gd name="adj3" fmla="val 66067"/>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Arrow: Curved Down 14">
            <a:extLst>
              <a:ext uri="{FF2B5EF4-FFF2-40B4-BE49-F238E27FC236}">
                <a16:creationId xmlns:a16="http://schemas.microsoft.com/office/drawing/2014/main" id="{C7976BEC-FEBF-2695-C64A-DF0E97F3C08B}"/>
              </a:ext>
            </a:extLst>
          </p:cNvPr>
          <p:cNvSpPr/>
          <p:nvPr/>
        </p:nvSpPr>
        <p:spPr>
          <a:xfrm>
            <a:off x="642937" y="3575585"/>
            <a:ext cx="482478" cy="391886"/>
          </a:xfrm>
          <a:prstGeom prst="curvedDownArrow">
            <a:avLst>
              <a:gd name="adj1" fmla="val 50000"/>
              <a:gd name="adj2" fmla="val 50000"/>
              <a:gd name="adj3" fmla="val 66067"/>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873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FY 2025 Goals/Improvement Plan</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21</a:t>
            </a:fld>
            <a:endParaRPr lang="en-US"/>
          </a:p>
        </p:txBody>
      </p:sp>
      <p:sp>
        <p:nvSpPr>
          <p:cNvPr id="11" name="Arrow: Down 10">
            <a:extLst>
              <a:ext uri="{FF2B5EF4-FFF2-40B4-BE49-F238E27FC236}">
                <a16:creationId xmlns:a16="http://schemas.microsoft.com/office/drawing/2014/main" id="{CA6A726C-931C-411A-65F0-45F4BFFB5E20}"/>
              </a:ext>
            </a:extLst>
          </p:cNvPr>
          <p:cNvSpPr/>
          <p:nvPr/>
        </p:nvSpPr>
        <p:spPr>
          <a:xfrm>
            <a:off x="9677212" y="1437106"/>
            <a:ext cx="447870" cy="527180"/>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96A3802-2E6C-801E-7D78-E12AB78D975C}"/>
              </a:ext>
            </a:extLst>
          </p:cNvPr>
          <p:cNvSpPr txBox="1"/>
          <p:nvPr/>
        </p:nvSpPr>
        <p:spPr>
          <a:xfrm>
            <a:off x="8977247" y="2844355"/>
            <a:ext cx="1434517" cy="369332"/>
          </a:xfrm>
          <a:prstGeom prst="rect">
            <a:avLst/>
          </a:prstGeom>
          <a:noFill/>
        </p:spPr>
        <p:txBody>
          <a:bodyPr wrap="square" rtlCol="0">
            <a:spAutoFit/>
          </a:bodyPr>
          <a:lstStyle/>
          <a:p>
            <a:pPr algn="ctr"/>
            <a:r>
              <a:rPr lang="en-US"/>
              <a:t>New</a:t>
            </a:r>
          </a:p>
        </p:txBody>
      </p:sp>
      <p:pic>
        <p:nvPicPr>
          <p:cNvPr id="5" name="Picture 4">
            <a:extLst>
              <a:ext uri="{FF2B5EF4-FFF2-40B4-BE49-F238E27FC236}">
                <a16:creationId xmlns:a16="http://schemas.microsoft.com/office/drawing/2014/main" id="{07AA48BF-10B8-B0B3-808C-124785F88E0D}"/>
              </a:ext>
            </a:extLst>
          </p:cNvPr>
          <p:cNvPicPr>
            <a:picLocks noChangeAspect="1"/>
          </p:cNvPicPr>
          <p:nvPr/>
        </p:nvPicPr>
        <p:blipFill>
          <a:blip r:embed="rId3"/>
          <a:stretch>
            <a:fillRect/>
          </a:stretch>
        </p:blipFill>
        <p:spPr>
          <a:xfrm>
            <a:off x="0" y="1964286"/>
            <a:ext cx="12192000" cy="1483260"/>
          </a:xfrm>
          <a:prstGeom prst="rect">
            <a:avLst/>
          </a:prstGeom>
        </p:spPr>
      </p:pic>
      <p:pic>
        <p:nvPicPr>
          <p:cNvPr id="7" name="Picture 6">
            <a:extLst>
              <a:ext uri="{FF2B5EF4-FFF2-40B4-BE49-F238E27FC236}">
                <a16:creationId xmlns:a16="http://schemas.microsoft.com/office/drawing/2014/main" id="{DCF0EC6F-EFAD-3010-ADAC-C9F0F1BF0806}"/>
              </a:ext>
            </a:extLst>
          </p:cNvPr>
          <p:cNvPicPr>
            <a:picLocks noChangeAspect="1"/>
          </p:cNvPicPr>
          <p:nvPr/>
        </p:nvPicPr>
        <p:blipFill>
          <a:blip r:embed="rId4"/>
          <a:stretch>
            <a:fillRect/>
          </a:stretch>
        </p:blipFill>
        <p:spPr>
          <a:xfrm>
            <a:off x="0" y="3627579"/>
            <a:ext cx="12192000" cy="2597540"/>
          </a:xfrm>
          <a:prstGeom prst="rect">
            <a:avLst/>
          </a:prstGeom>
        </p:spPr>
      </p:pic>
    </p:spTree>
    <p:extLst>
      <p:ext uri="{BB962C8B-B14F-4D97-AF65-F5344CB8AC3E}">
        <p14:creationId xmlns:p14="http://schemas.microsoft.com/office/powerpoint/2010/main" val="307886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ADD </a:t>
            </a:r>
            <a:r>
              <a:rPr lang="en-US" sz="3200">
                <a:solidFill>
                  <a:schemeClr val="bg1"/>
                </a:solidFill>
              </a:rPr>
              <a:t>RISK EVALUATION</a:t>
            </a:r>
            <a:endParaRPr lang="en-US" sz="3200" kern="120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22</a:t>
            </a:fld>
            <a:endParaRPr lang="en-US"/>
          </a:p>
        </p:txBody>
      </p:sp>
      <p:pic>
        <p:nvPicPr>
          <p:cNvPr id="13" name="Content Placeholder 12">
            <a:extLst>
              <a:ext uri="{FF2B5EF4-FFF2-40B4-BE49-F238E27FC236}">
                <a16:creationId xmlns:a16="http://schemas.microsoft.com/office/drawing/2014/main" id="{F4688318-0575-F1A8-60F6-5430201DC256}"/>
              </a:ext>
            </a:extLst>
          </p:cNvPr>
          <p:cNvPicPr>
            <a:picLocks noGrp="1" noChangeAspect="1"/>
          </p:cNvPicPr>
          <p:nvPr>
            <p:ph idx="1"/>
          </p:nvPr>
        </p:nvPicPr>
        <p:blipFill>
          <a:blip r:embed="rId3"/>
          <a:stretch>
            <a:fillRect/>
          </a:stretch>
        </p:blipFill>
        <p:spPr>
          <a:xfrm>
            <a:off x="838200" y="1568416"/>
            <a:ext cx="10202783" cy="4996003"/>
          </a:xfrm>
        </p:spPr>
      </p:pic>
      <p:sp>
        <p:nvSpPr>
          <p:cNvPr id="7" name="Arrow: Curved Down 6">
            <a:extLst>
              <a:ext uri="{FF2B5EF4-FFF2-40B4-BE49-F238E27FC236}">
                <a16:creationId xmlns:a16="http://schemas.microsoft.com/office/drawing/2014/main" id="{5DE40626-954E-D28E-D625-630CDA508F8F}"/>
              </a:ext>
            </a:extLst>
          </p:cNvPr>
          <p:cNvSpPr/>
          <p:nvPr/>
        </p:nvSpPr>
        <p:spPr>
          <a:xfrm>
            <a:off x="8771374" y="3668768"/>
            <a:ext cx="613786" cy="441007"/>
          </a:xfrm>
          <a:prstGeom prst="curved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894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ADD GOALS FOR NEW FISCAL YEAR</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23</a:t>
            </a:fld>
            <a:endParaRPr lang="en-US"/>
          </a:p>
        </p:txBody>
      </p:sp>
      <p:pic>
        <p:nvPicPr>
          <p:cNvPr id="14" name="Content Placeholder 13">
            <a:extLst>
              <a:ext uri="{FF2B5EF4-FFF2-40B4-BE49-F238E27FC236}">
                <a16:creationId xmlns:a16="http://schemas.microsoft.com/office/drawing/2014/main" id="{7D4CBDB3-D748-79FD-ACBD-696BB34419AD}"/>
              </a:ext>
            </a:extLst>
          </p:cNvPr>
          <p:cNvPicPr>
            <a:picLocks noGrp="1" noChangeAspect="1"/>
          </p:cNvPicPr>
          <p:nvPr>
            <p:ph idx="1"/>
          </p:nvPr>
        </p:nvPicPr>
        <p:blipFill>
          <a:blip r:embed="rId3"/>
          <a:stretch>
            <a:fillRect/>
          </a:stretch>
        </p:blipFill>
        <p:spPr>
          <a:xfrm>
            <a:off x="378136" y="1741854"/>
            <a:ext cx="11567715" cy="4472679"/>
          </a:xfrm>
        </p:spPr>
      </p:pic>
      <p:sp>
        <p:nvSpPr>
          <p:cNvPr id="7" name="Arrow: Curved Down 6">
            <a:extLst>
              <a:ext uri="{FF2B5EF4-FFF2-40B4-BE49-F238E27FC236}">
                <a16:creationId xmlns:a16="http://schemas.microsoft.com/office/drawing/2014/main" id="{5DE40626-954E-D28E-D625-630CDA508F8F}"/>
              </a:ext>
            </a:extLst>
          </p:cNvPr>
          <p:cNvSpPr/>
          <p:nvPr/>
        </p:nvSpPr>
        <p:spPr>
          <a:xfrm>
            <a:off x="221655" y="5282266"/>
            <a:ext cx="312962" cy="293614"/>
          </a:xfrm>
          <a:prstGeom prst="curvedDownArrow">
            <a:avLst>
              <a:gd name="adj1" fmla="val 25000"/>
              <a:gd name="adj2" fmla="val 50000"/>
              <a:gd name="adj3" fmla="val 66067"/>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717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DD554-8AEF-F594-91D0-FF2882DAB23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defTabSz="914400">
              <a:lnSpc>
                <a:spcPct val="90000"/>
              </a:lnSpc>
            </a:pPr>
            <a:r>
              <a:rPr lang="en-US" sz="3600" kern="1200">
                <a:solidFill>
                  <a:srgbClr val="FFFFFF"/>
                </a:solidFill>
                <a:latin typeface="+mj-lt"/>
                <a:ea typeface="+mj-ea"/>
                <a:cs typeface="+mj-cs"/>
              </a:rPr>
              <a:t>Program Details</a:t>
            </a:r>
          </a:p>
        </p:txBody>
      </p:sp>
      <p:sp>
        <p:nvSpPr>
          <p:cNvPr id="4" name="Slide Number Placeholder 3">
            <a:extLst>
              <a:ext uri="{FF2B5EF4-FFF2-40B4-BE49-F238E27FC236}">
                <a16:creationId xmlns:a16="http://schemas.microsoft.com/office/drawing/2014/main" id="{2DFF50BF-8F5D-CAF7-3B53-164930C0E27C}"/>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AA643096-AA42-4AC9-B6E7-2EBEAF28CCE0}" type="slidenum">
              <a:rPr lang="en-US">
                <a:solidFill>
                  <a:schemeClr val="tx1">
                    <a:alpha val="80000"/>
                  </a:schemeClr>
                </a:solidFill>
              </a:rPr>
              <a:pPr>
                <a:spcAft>
                  <a:spcPts val="600"/>
                </a:spcAft>
              </a:pPr>
              <a:t>24</a:t>
            </a:fld>
            <a:endParaRPr lang="en-US">
              <a:solidFill>
                <a:schemeClr val="tx1">
                  <a:alpha val="80000"/>
                </a:schemeClr>
              </a:solidFill>
            </a:endParaRPr>
          </a:p>
        </p:txBody>
      </p:sp>
      <p:pic>
        <p:nvPicPr>
          <p:cNvPr id="10" name="Content Placeholder 9">
            <a:extLst>
              <a:ext uri="{FF2B5EF4-FFF2-40B4-BE49-F238E27FC236}">
                <a16:creationId xmlns:a16="http://schemas.microsoft.com/office/drawing/2014/main" id="{73E0B634-B808-BF33-CCAB-4F3F6459F052}"/>
              </a:ext>
            </a:extLst>
          </p:cNvPr>
          <p:cNvPicPr>
            <a:picLocks noGrp="1" noChangeAspect="1"/>
          </p:cNvPicPr>
          <p:nvPr>
            <p:ph idx="1"/>
          </p:nvPr>
        </p:nvPicPr>
        <p:blipFill>
          <a:blip r:embed="rId3"/>
          <a:stretch>
            <a:fillRect/>
          </a:stretch>
        </p:blipFill>
        <p:spPr>
          <a:xfrm>
            <a:off x="4249843" y="592854"/>
            <a:ext cx="7041515" cy="5763496"/>
          </a:xfrm>
        </p:spPr>
      </p:pic>
    </p:spTree>
    <p:extLst>
      <p:ext uri="{BB962C8B-B14F-4D97-AF65-F5344CB8AC3E}">
        <p14:creationId xmlns:p14="http://schemas.microsoft.com/office/powerpoint/2010/main" val="1507023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a:solidFill>
                  <a:schemeClr val="bg1"/>
                </a:solidFill>
              </a:rPr>
              <a:t>UPDATE ILO MODULE</a:t>
            </a:r>
            <a:endParaRPr lang="en-US" sz="3200" kern="120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25</a:t>
            </a:fld>
            <a:endParaRPr lang="en-US"/>
          </a:p>
        </p:txBody>
      </p:sp>
      <p:pic>
        <p:nvPicPr>
          <p:cNvPr id="6" name="Picture 5">
            <a:extLst>
              <a:ext uri="{FF2B5EF4-FFF2-40B4-BE49-F238E27FC236}">
                <a16:creationId xmlns:a16="http://schemas.microsoft.com/office/drawing/2014/main" id="{51DAF779-E518-21CF-F1A0-D81983973C79}"/>
              </a:ext>
            </a:extLst>
          </p:cNvPr>
          <p:cNvPicPr>
            <a:picLocks noChangeAspect="1"/>
          </p:cNvPicPr>
          <p:nvPr/>
        </p:nvPicPr>
        <p:blipFill>
          <a:blip r:embed="rId3"/>
          <a:stretch>
            <a:fillRect/>
          </a:stretch>
        </p:blipFill>
        <p:spPr>
          <a:xfrm>
            <a:off x="3008330" y="1592764"/>
            <a:ext cx="7400925" cy="5128711"/>
          </a:xfrm>
          <a:prstGeom prst="rect">
            <a:avLst/>
          </a:prstGeom>
        </p:spPr>
      </p:pic>
    </p:spTree>
    <p:extLst>
      <p:ext uri="{BB962C8B-B14F-4D97-AF65-F5344CB8AC3E}">
        <p14:creationId xmlns:p14="http://schemas.microsoft.com/office/powerpoint/2010/main" val="822122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a:solidFill>
                  <a:schemeClr val="bg1"/>
                </a:solidFill>
              </a:rPr>
              <a:t>UPDATE EXTERNAL REVIEW MODULE</a:t>
            </a:r>
            <a:endParaRPr lang="en-US" sz="3200" kern="120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26</a:t>
            </a:fld>
            <a:endParaRPr lang="en-US"/>
          </a:p>
        </p:txBody>
      </p:sp>
      <p:pic>
        <p:nvPicPr>
          <p:cNvPr id="5" name="Picture 4">
            <a:extLst>
              <a:ext uri="{FF2B5EF4-FFF2-40B4-BE49-F238E27FC236}">
                <a16:creationId xmlns:a16="http://schemas.microsoft.com/office/drawing/2014/main" id="{06A98EB9-B288-5DD7-AE94-0A3CD893E507}"/>
              </a:ext>
            </a:extLst>
          </p:cNvPr>
          <p:cNvPicPr>
            <a:picLocks noChangeAspect="1"/>
          </p:cNvPicPr>
          <p:nvPr/>
        </p:nvPicPr>
        <p:blipFill>
          <a:blip r:embed="rId3"/>
          <a:stretch>
            <a:fillRect/>
          </a:stretch>
        </p:blipFill>
        <p:spPr>
          <a:xfrm>
            <a:off x="0" y="2515942"/>
            <a:ext cx="12192000" cy="1826115"/>
          </a:xfrm>
          <a:prstGeom prst="rect">
            <a:avLst/>
          </a:prstGeom>
        </p:spPr>
      </p:pic>
    </p:spTree>
    <p:extLst>
      <p:ext uri="{BB962C8B-B14F-4D97-AF65-F5344CB8AC3E}">
        <p14:creationId xmlns:p14="http://schemas.microsoft.com/office/powerpoint/2010/main" val="79387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a:solidFill>
                  <a:schemeClr val="bg1"/>
                </a:solidFill>
              </a:rPr>
              <a:t>ADD PROGRESS SUMMARY </a:t>
            </a:r>
            <a:r>
              <a:rPr lang="en-US" sz="3200" kern="1200">
                <a:solidFill>
                  <a:schemeClr val="bg1"/>
                </a:solidFill>
                <a:latin typeface="+mj-lt"/>
                <a:ea typeface="+mj-ea"/>
                <a:cs typeface="+mj-cs"/>
              </a:rPr>
              <a:t>UPDATE AND STATUS OF PPIs</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27</a:t>
            </a:fld>
            <a:endParaRPr lang="en-US"/>
          </a:p>
        </p:txBody>
      </p:sp>
      <p:pic>
        <p:nvPicPr>
          <p:cNvPr id="7" name="Content Placeholder 6">
            <a:extLst>
              <a:ext uri="{FF2B5EF4-FFF2-40B4-BE49-F238E27FC236}">
                <a16:creationId xmlns:a16="http://schemas.microsoft.com/office/drawing/2014/main" id="{0BA9E450-970C-80F2-8C2C-D8CB5757BB22}"/>
              </a:ext>
            </a:extLst>
          </p:cNvPr>
          <p:cNvPicPr>
            <a:picLocks noGrp="1" noChangeAspect="1"/>
          </p:cNvPicPr>
          <p:nvPr>
            <p:ph idx="1"/>
          </p:nvPr>
        </p:nvPicPr>
        <p:blipFill>
          <a:blip r:embed="rId3"/>
          <a:stretch>
            <a:fillRect/>
          </a:stretch>
        </p:blipFill>
        <p:spPr>
          <a:xfrm>
            <a:off x="1026742" y="1600200"/>
            <a:ext cx="10138516" cy="4525963"/>
          </a:xfrm>
        </p:spPr>
      </p:pic>
    </p:spTree>
    <p:extLst>
      <p:ext uri="{BB962C8B-B14F-4D97-AF65-F5344CB8AC3E}">
        <p14:creationId xmlns:p14="http://schemas.microsoft.com/office/powerpoint/2010/main" val="196150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a:solidFill>
                  <a:schemeClr val="bg1"/>
                </a:solidFill>
              </a:rPr>
              <a:t>ADD PROGRESS SUMMARY </a:t>
            </a:r>
            <a:r>
              <a:rPr lang="en-US" sz="3200" kern="1200">
                <a:solidFill>
                  <a:schemeClr val="bg1"/>
                </a:solidFill>
                <a:latin typeface="+mj-lt"/>
                <a:ea typeface="+mj-ea"/>
                <a:cs typeface="+mj-cs"/>
              </a:rPr>
              <a:t>UPDATE FOR PPIs</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28</a:t>
            </a:fld>
            <a:endParaRPr lang="en-US"/>
          </a:p>
        </p:txBody>
      </p:sp>
      <p:pic>
        <p:nvPicPr>
          <p:cNvPr id="18" name="Content Placeholder 17">
            <a:extLst>
              <a:ext uri="{FF2B5EF4-FFF2-40B4-BE49-F238E27FC236}">
                <a16:creationId xmlns:a16="http://schemas.microsoft.com/office/drawing/2014/main" id="{87DF6BC5-981A-B126-21D0-AC90219117F3}"/>
              </a:ext>
            </a:extLst>
          </p:cNvPr>
          <p:cNvPicPr>
            <a:picLocks noGrp="1" noChangeAspect="1"/>
          </p:cNvPicPr>
          <p:nvPr>
            <p:ph idx="1"/>
          </p:nvPr>
        </p:nvPicPr>
        <p:blipFill>
          <a:blip r:embed="rId3"/>
          <a:stretch>
            <a:fillRect/>
          </a:stretch>
        </p:blipFill>
        <p:spPr>
          <a:xfrm>
            <a:off x="1945361" y="1600200"/>
            <a:ext cx="8878722" cy="4840793"/>
          </a:xfrm>
        </p:spPr>
      </p:pic>
    </p:spTree>
    <p:extLst>
      <p:ext uri="{BB962C8B-B14F-4D97-AF65-F5344CB8AC3E}">
        <p14:creationId xmlns:p14="http://schemas.microsoft.com/office/powerpoint/2010/main" val="3492268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1156851" y="637762"/>
            <a:ext cx="9888496" cy="900131"/>
          </a:xfrm>
        </p:spPr>
        <p:txBody>
          <a:bodyPr vert="horz" lIns="91440" tIns="45720" rIns="91440" bIns="45720" rtlCol="0" anchor="t">
            <a:normAutofit/>
          </a:bodyPr>
          <a:lstStyle/>
          <a:p>
            <a:pPr algn="l" defTabSz="914400"/>
            <a:r>
              <a:rPr lang="en-US" sz="4000">
                <a:solidFill>
                  <a:schemeClr val="bg1"/>
                </a:solidFill>
              </a:rPr>
              <a:t>PROGRAM SUMMARY</a:t>
            </a:r>
            <a:endParaRPr lang="en-US" sz="4000" kern="1200">
              <a:solidFill>
                <a:schemeClr val="bg1"/>
              </a:solidFill>
              <a:latin typeface="+mj-lt"/>
              <a:ea typeface="+mj-ea"/>
              <a:cs typeface="+mj-cs"/>
            </a:endParaRPr>
          </a:p>
        </p:txBody>
      </p:sp>
      <p:sp>
        <p:nvSpPr>
          <p:cNvPr id="29" name="Rectangle 28">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11182560" y="6290264"/>
            <a:ext cx="672957" cy="343768"/>
          </a:xfrm>
        </p:spPr>
        <p:txBody>
          <a:bodyPr vert="horz" lIns="91440" tIns="45720" rIns="91440" bIns="45720" rtlCol="0" anchor="ctr">
            <a:normAutofit/>
          </a:bodyPr>
          <a:lstStyle/>
          <a:p>
            <a:pPr algn="ctr">
              <a:spcAft>
                <a:spcPts val="600"/>
              </a:spcAft>
            </a:pPr>
            <a:fld id="{AA643096-AA42-4AC9-B6E7-2EBEAF28CCE0}" type="slidenum">
              <a:rPr lang="en-US" sz="1400">
                <a:solidFill>
                  <a:schemeClr val="tx1"/>
                </a:solidFill>
              </a:rPr>
              <a:pPr algn="ctr">
                <a:spcAft>
                  <a:spcPts val="600"/>
                </a:spcAft>
              </a:pPr>
              <a:t>29</a:t>
            </a:fld>
            <a:endParaRPr lang="en-US" sz="1400">
              <a:solidFill>
                <a:schemeClr val="tx1"/>
              </a:solidFill>
            </a:endParaRPr>
          </a:p>
        </p:txBody>
      </p:sp>
      <p:sp>
        <p:nvSpPr>
          <p:cNvPr id="5" name="Content Placeholder 4">
            <a:extLst>
              <a:ext uri="{FF2B5EF4-FFF2-40B4-BE49-F238E27FC236}">
                <a16:creationId xmlns:a16="http://schemas.microsoft.com/office/drawing/2014/main" id="{588B89AF-CB01-EB48-B975-D4BBA9C38107}"/>
              </a:ext>
            </a:extLst>
          </p:cNvPr>
          <p:cNvSpPr>
            <a:spLocks noGrp="1"/>
          </p:cNvSpPr>
          <p:nvPr>
            <p:ph idx="1"/>
          </p:nvPr>
        </p:nvSpPr>
        <p:spPr>
          <a:xfrm>
            <a:off x="1155548" y="2217343"/>
            <a:ext cx="10517896" cy="4072921"/>
          </a:xfrm>
        </p:spPr>
        <p:txBody>
          <a:bodyPr>
            <a:normAutofit/>
          </a:bodyPr>
          <a:lstStyle/>
          <a:p>
            <a:pPr>
              <a:lnSpc>
                <a:spcPct val="90000"/>
              </a:lnSpc>
              <a:buFont typeface="Wingdings" panose="05000000000000000000" pitchFamily="2" charset="2"/>
              <a:buChar char="v"/>
            </a:pPr>
            <a:r>
              <a:rPr lang="en-US" sz="1900"/>
              <a:t>Provide the following information:</a:t>
            </a:r>
          </a:p>
          <a:p>
            <a:pPr>
              <a:lnSpc>
                <a:spcPct val="90000"/>
              </a:lnSpc>
              <a:buFont typeface="Wingdings" panose="05000000000000000000" pitchFamily="2" charset="2"/>
              <a:buChar char="ü"/>
            </a:pPr>
            <a:r>
              <a:rPr lang="en-US" sz="1900" b="1" i="1"/>
              <a:t>General summary statement of program performance for the reporting period </a:t>
            </a:r>
          </a:p>
          <a:p>
            <a:pPr lvl="1">
              <a:lnSpc>
                <a:spcPct val="90000"/>
              </a:lnSpc>
            </a:pPr>
            <a:r>
              <a:rPr lang="en-US" sz="1900"/>
              <a:t>Ex: The program achieved national recognition for its faculty/student paper, published in ABC Journal and featured on CBS News! Institutional Learning Outcomes are taking hold among our students. Unit faculty are working with students to create an IPE course that teaches basic legal concepts to help dental students navigate patient rights around HIPAA laws.</a:t>
            </a:r>
          </a:p>
          <a:p>
            <a:pPr>
              <a:lnSpc>
                <a:spcPct val="90000"/>
              </a:lnSpc>
              <a:buFont typeface="Wingdings" panose="05000000000000000000" pitchFamily="2" charset="2"/>
              <a:buChar char="ü"/>
            </a:pPr>
            <a:r>
              <a:rPr lang="en-US" sz="2000"/>
              <a:t>Answer</a:t>
            </a:r>
            <a:r>
              <a:rPr lang="en-US" sz="2300"/>
              <a:t>:</a:t>
            </a:r>
          </a:p>
          <a:p>
            <a:pPr lvl="2">
              <a:lnSpc>
                <a:spcPct val="90000"/>
              </a:lnSpc>
            </a:pPr>
            <a:r>
              <a:rPr lang="en-US" sz="1900"/>
              <a:t>Did the program meet all annual program metrics/program performance indicators (e.g., rates of retention, licensing pass rates, etc.)? </a:t>
            </a:r>
            <a:r>
              <a:rPr lang="en-US" sz="1900" b="1"/>
              <a:t>YES/N0</a:t>
            </a:r>
          </a:p>
          <a:p>
            <a:pPr lvl="2">
              <a:lnSpc>
                <a:spcPct val="90000"/>
              </a:lnSpc>
            </a:pPr>
            <a:r>
              <a:rPr lang="en-US" sz="1900"/>
              <a:t>If No, which key/program performance indicators were less than desirable? Please explain.</a:t>
            </a:r>
          </a:p>
          <a:p>
            <a:pPr lvl="3">
              <a:lnSpc>
                <a:spcPct val="90000"/>
              </a:lnSpc>
            </a:pPr>
            <a:r>
              <a:rPr lang="en-US" sz="1500" b="1">
                <a:solidFill>
                  <a:srgbClr val="C00000"/>
                </a:solidFill>
              </a:rPr>
              <a:t>Response: Program retention goal is 90%; we lost 3 students resulting in a retention rate of 75% </a:t>
            </a:r>
          </a:p>
          <a:p>
            <a:pPr lvl="2">
              <a:lnSpc>
                <a:spcPct val="90000"/>
              </a:lnSpc>
            </a:pPr>
            <a:r>
              <a:rPr lang="en-US" sz="1900"/>
              <a:t>What areas of improvement for PPIs will be addressed in the next reporting period?</a:t>
            </a:r>
          </a:p>
          <a:p>
            <a:pPr lvl="3">
              <a:lnSpc>
                <a:spcPct val="90000"/>
              </a:lnSpc>
            </a:pPr>
            <a:r>
              <a:rPr lang="en-US" sz="1500" b="1">
                <a:solidFill>
                  <a:srgbClr val="C00000"/>
                </a:solidFill>
              </a:rPr>
              <a:t>Explore deeper changes in student attitudes about program offerings and new employer skills requirements</a:t>
            </a:r>
          </a:p>
        </p:txBody>
      </p:sp>
    </p:spTree>
    <p:extLst>
      <p:ext uri="{BB962C8B-B14F-4D97-AF65-F5344CB8AC3E}">
        <p14:creationId xmlns:p14="http://schemas.microsoft.com/office/powerpoint/2010/main" val="360982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ticky notes on a wall">
            <a:extLst>
              <a:ext uri="{FF2B5EF4-FFF2-40B4-BE49-F238E27FC236}">
                <a16:creationId xmlns:a16="http://schemas.microsoft.com/office/drawing/2014/main" id="{7ABDB1C3-EB92-7971-8723-A0A689F58611}"/>
              </a:ext>
            </a:extLst>
          </p:cNvPr>
          <p:cNvPicPr>
            <a:picLocks noChangeAspect="1"/>
          </p:cNvPicPr>
          <p:nvPr/>
        </p:nvPicPr>
        <p:blipFill rotWithShape="1">
          <a:blip r:embed="rId3"/>
          <a:srcRect l="4943" r="4038" b="2"/>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47" name="Freeform: Shape 46">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Freeform: Shape 48">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71094" y="1161288"/>
            <a:ext cx="3438144" cy="1125728"/>
          </a:xfrm>
        </p:spPr>
        <p:txBody>
          <a:bodyPr anchor="b">
            <a:normAutofit fontScale="90000"/>
          </a:bodyPr>
          <a:lstStyle/>
          <a:p>
            <a:r>
              <a:rPr lang="en-US" sz="3600"/>
              <a:t>Information Sharing</a:t>
            </a:r>
          </a:p>
        </p:txBody>
      </p:sp>
      <p:sp>
        <p:nvSpPr>
          <p:cNvPr id="51" name="Rectangle 5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5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71094" y="2718054"/>
            <a:ext cx="3438906" cy="3207258"/>
          </a:xfrm>
        </p:spPr>
        <p:txBody>
          <a:bodyPr anchor="t">
            <a:normAutofit/>
          </a:bodyPr>
          <a:lstStyle/>
          <a:p>
            <a:r>
              <a:rPr lang="en-US" sz="2400"/>
              <a:t>MSCHE updates</a:t>
            </a:r>
          </a:p>
          <a:p>
            <a:pPr lvl="1"/>
            <a:r>
              <a:rPr lang="en-US" sz="2000"/>
              <a:t>Self-Study status</a:t>
            </a:r>
          </a:p>
          <a:p>
            <a:pPr lvl="2"/>
            <a:r>
              <a:rPr lang="en-US" sz="1600"/>
              <a:t>Upcoming Information Sessions</a:t>
            </a:r>
          </a:p>
          <a:p>
            <a:pPr marL="0" indent="0">
              <a:buNone/>
            </a:pPr>
            <a:endParaRPr lang="en-US"/>
          </a:p>
          <a:p>
            <a:pPr marL="457200" lvl="1" indent="0">
              <a:buNone/>
            </a:pPr>
            <a:endParaRPr lang="en-US" sz="1700"/>
          </a:p>
        </p:txBody>
      </p:sp>
      <p:sp>
        <p:nvSpPr>
          <p:cNvPr id="4" name="Slide Number Placeholder 3"/>
          <p:cNvSpPr>
            <a:spLocks noGrp="1"/>
          </p:cNvSpPr>
          <p:nvPr>
            <p:ph type="sldNum" sz="quarter" idx="12"/>
          </p:nvPr>
        </p:nvSpPr>
        <p:spPr>
          <a:xfrm>
            <a:off x="9077706" y="6356350"/>
            <a:ext cx="2743200" cy="365125"/>
          </a:xfrm>
        </p:spPr>
        <p:txBody>
          <a:bodyPr>
            <a:normAutofit/>
          </a:bodyPr>
          <a:lstStyle/>
          <a:p>
            <a:pPr>
              <a:spcAft>
                <a:spcPts val="600"/>
              </a:spcAft>
            </a:pPr>
            <a:fld id="{AA643096-AA42-4AC9-B6E7-2EBEAF28CCE0}" type="slidenum">
              <a:rPr lang="en-US">
                <a:solidFill>
                  <a:schemeClr val="bg1"/>
                </a:solidFill>
              </a:rPr>
              <a:pPr>
                <a:spcAft>
                  <a:spcPts val="600"/>
                </a:spcAft>
              </a:pPr>
              <a:t>3</a:t>
            </a:fld>
            <a:endParaRPr lang="en-US">
              <a:solidFill>
                <a:schemeClr val="bg1"/>
              </a:solidFill>
            </a:endParaRPr>
          </a:p>
        </p:txBody>
      </p:sp>
    </p:spTree>
    <p:extLst>
      <p:ext uri="{BB962C8B-B14F-4D97-AF65-F5344CB8AC3E}">
        <p14:creationId xmlns:p14="http://schemas.microsoft.com/office/powerpoint/2010/main" val="1063210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F3464-0799-754B-6607-CB8752BEF87E}"/>
              </a:ext>
            </a:extLst>
          </p:cNvPr>
          <p:cNvSpPr>
            <a:spLocks noGrp="1"/>
          </p:cNvSpPr>
          <p:nvPr>
            <p:ph type="title"/>
          </p:nvPr>
        </p:nvSpPr>
        <p:spPr>
          <a:xfrm>
            <a:off x="1171074" y="1396686"/>
            <a:ext cx="3240506" cy="4064628"/>
          </a:xfrm>
        </p:spPr>
        <p:txBody>
          <a:bodyPr>
            <a:normAutofit/>
          </a:bodyPr>
          <a:lstStyle/>
          <a:p>
            <a:r>
              <a:rPr lang="en-US">
                <a:solidFill>
                  <a:srgbClr val="FFFFFF"/>
                </a:solidFill>
              </a:rPr>
              <a:t>Steps to Complete</a:t>
            </a:r>
          </a:p>
        </p:txBody>
      </p:sp>
      <p:sp>
        <p:nvSpPr>
          <p:cNvPr id="18" name="Arc 1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134000-3829-1990-BAA2-09DD67B865FA}"/>
              </a:ext>
            </a:extLst>
          </p:cNvPr>
          <p:cNvSpPr>
            <a:spLocks noGrp="1"/>
          </p:cNvSpPr>
          <p:nvPr>
            <p:ph idx="1"/>
          </p:nvPr>
        </p:nvSpPr>
        <p:spPr>
          <a:xfrm>
            <a:off x="5370153" y="1526033"/>
            <a:ext cx="5536397" cy="3935281"/>
          </a:xfrm>
        </p:spPr>
        <p:txBody>
          <a:bodyPr>
            <a:normAutofit lnSpcReduction="10000"/>
          </a:bodyPr>
          <a:lstStyle/>
          <a:p>
            <a:pPr>
              <a:buFont typeface="Wingdings" panose="05000000000000000000" pitchFamily="2" charset="2"/>
              <a:buChar char="ü"/>
            </a:pPr>
            <a:r>
              <a:rPr lang="en-US"/>
              <a:t>Complete the Annual Progress Report for FY24.</a:t>
            </a:r>
          </a:p>
          <a:p>
            <a:pPr>
              <a:buFont typeface="Wingdings" panose="05000000000000000000" pitchFamily="2" charset="2"/>
              <a:buChar char="ü"/>
            </a:pPr>
            <a:r>
              <a:rPr lang="en-US"/>
              <a:t>Complete the FY25 Annual Improvement Plan and review modules.</a:t>
            </a:r>
          </a:p>
          <a:p>
            <a:pPr>
              <a:buFont typeface="Wingdings" panose="05000000000000000000" pitchFamily="2" charset="2"/>
              <a:buChar char="ü"/>
            </a:pPr>
            <a:r>
              <a:rPr lang="en-US"/>
              <a:t>Unit Approver reviews.</a:t>
            </a:r>
          </a:p>
          <a:p>
            <a:pPr lvl="1">
              <a:buFont typeface="Wingdings" panose="05000000000000000000" pitchFamily="2" charset="2"/>
              <a:buChar char="Ø"/>
            </a:pPr>
            <a:r>
              <a:rPr lang="en-US"/>
              <a:t>System closes for updates on August 15, 2024.</a:t>
            </a:r>
          </a:p>
        </p:txBody>
      </p:sp>
      <p:sp>
        <p:nvSpPr>
          <p:cNvPr id="4" name="Slide Number Placeholder 3">
            <a:extLst>
              <a:ext uri="{FF2B5EF4-FFF2-40B4-BE49-F238E27FC236}">
                <a16:creationId xmlns:a16="http://schemas.microsoft.com/office/drawing/2014/main" id="{763BDB0A-25C2-76B6-26D5-14F316DCE5EB}"/>
              </a:ext>
            </a:extLst>
          </p:cNvPr>
          <p:cNvSpPr>
            <a:spLocks noGrp="1"/>
          </p:cNvSpPr>
          <p:nvPr>
            <p:ph type="sldNum" sz="quarter" idx="12"/>
          </p:nvPr>
        </p:nvSpPr>
        <p:spPr>
          <a:xfrm>
            <a:off x="8610600" y="6356350"/>
            <a:ext cx="2743200" cy="365125"/>
          </a:xfrm>
        </p:spPr>
        <p:txBody>
          <a:bodyPr>
            <a:normAutofit/>
          </a:bodyPr>
          <a:lstStyle/>
          <a:p>
            <a:pPr>
              <a:spcAft>
                <a:spcPts val="600"/>
              </a:spcAft>
            </a:pPr>
            <a:fld id="{AA643096-AA42-4AC9-B6E7-2EBEAF28CCE0}" type="slidenum">
              <a:rPr lang="en-US" smtClean="0"/>
              <a:pPr>
                <a:spcAft>
                  <a:spcPts val="600"/>
                </a:spcAft>
              </a:pPr>
              <a:t>30</a:t>
            </a:fld>
            <a:endParaRPr lang="en-US"/>
          </a:p>
        </p:txBody>
      </p:sp>
    </p:spTree>
    <p:extLst>
      <p:ext uri="{BB962C8B-B14F-4D97-AF65-F5344CB8AC3E}">
        <p14:creationId xmlns:p14="http://schemas.microsoft.com/office/powerpoint/2010/main" val="224438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E2952F6-604D-C484-271D-A572961D794E}"/>
              </a:ext>
            </a:extLst>
          </p:cNvPr>
          <p:cNvSpPr>
            <a:spLocks noGrp="1"/>
          </p:cNvSpPr>
          <p:nvPr>
            <p:ph type="title"/>
          </p:nvPr>
        </p:nvSpPr>
        <p:spPr>
          <a:xfrm>
            <a:off x="838200" y="365125"/>
            <a:ext cx="10515600" cy="1325563"/>
          </a:xfrm>
        </p:spPr>
        <p:txBody>
          <a:bodyPr>
            <a:normAutofit/>
          </a:bodyPr>
          <a:lstStyle/>
          <a:p>
            <a:r>
              <a:rPr lang="en-US" sz="5400"/>
              <a:t>FY 2025 APAIR Improvements</a:t>
            </a:r>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p:cNvSpPr>
          <p:nvPr/>
        </p:nvSpPr>
        <p:spPr>
          <a:xfrm>
            <a:off x="1865586" y="2228087"/>
            <a:ext cx="8460828" cy="3489847"/>
          </a:xfrm>
          <a:prstGeom prst="rect">
            <a:avLst/>
          </a:prstGeom>
        </p:spPr>
        <p:txBody>
          <a:bodyPr vert="horz" lIns="91440" tIns="45720" rIns="91440" bIns="45720" rtlCol="0" anchor="b">
            <a:normAutofit/>
          </a:bodyPr>
          <a:lstStyle/>
          <a:p>
            <a:pPr defTabSz="704088">
              <a:lnSpc>
                <a:spcPct val="90000"/>
              </a:lnSpc>
              <a:spcBef>
                <a:spcPts val="770"/>
              </a:spcBef>
            </a:pPr>
            <a:endParaRPr lang="en-US" sz="1848" b="1" kern="1200" cap="all">
              <a:solidFill>
                <a:srgbClr val="555555"/>
              </a:solidFill>
              <a:latin typeface="+mn-lt"/>
              <a:ea typeface="+mn-ea"/>
              <a:cs typeface="+mn-cs"/>
            </a:endParaRPr>
          </a:p>
          <a:p>
            <a:pPr defTabSz="914400">
              <a:lnSpc>
                <a:spcPct val="90000"/>
              </a:lnSpc>
              <a:spcBef>
                <a:spcPts val="1000"/>
              </a:spcBef>
            </a:pPr>
            <a:endParaRPr lang="en-US" sz="2400" b="1"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928AA7AB-E6E1-32D0-B6D3-548BA572C7B4}"/>
              </a:ext>
            </a:extLst>
          </p:cNvPr>
          <p:cNvSpPr>
            <a:spLocks/>
          </p:cNvSpPr>
          <p:nvPr/>
        </p:nvSpPr>
        <p:spPr>
          <a:xfrm>
            <a:off x="8132866" y="5895425"/>
            <a:ext cx="2193548" cy="281538"/>
          </a:xfrm>
          <a:prstGeom prst="rect">
            <a:avLst/>
          </a:prstGeom>
        </p:spPr>
        <p:txBody>
          <a:bodyPr vert="horz" lIns="91440" tIns="45720" rIns="91440" bIns="45720" rtlCol="0" anchor="ctr">
            <a:normAutofit/>
          </a:bodyPr>
          <a:lstStyle/>
          <a:p>
            <a:pPr defTabSz="704088">
              <a:lnSpc>
                <a:spcPct val="90000"/>
              </a:lnSpc>
              <a:spcAft>
                <a:spcPts val="462"/>
              </a:spcAft>
            </a:pPr>
            <a:fld id="{AA643096-AA42-4AC9-B6E7-2EBEAF28CCE0}" type="slidenum">
              <a:rPr lang="en-US" sz="1386" kern="1200">
                <a:solidFill>
                  <a:schemeClr val="tx1"/>
                </a:solidFill>
                <a:latin typeface="+mn-lt"/>
                <a:ea typeface="+mn-ea"/>
                <a:cs typeface="+mn-cs"/>
              </a:rPr>
              <a:pPr defTabSz="704088">
                <a:lnSpc>
                  <a:spcPct val="90000"/>
                </a:lnSpc>
                <a:spcAft>
                  <a:spcPts val="462"/>
                </a:spcAft>
              </a:pPr>
              <a:t>31</a:t>
            </a:fld>
            <a:endParaRPr lang="en-US"/>
          </a:p>
        </p:txBody>
      </p:sp>
      <p:sp>
        <p:nvSpPr>
          <p:cNvPr id="2" name="TextBox 1">
            <a:extLst>
              <a:ext uri="{FF2B5EF4-FFF2-40B4-BE49-F238E27FC236}">
                <a16:creationId xmlns:a16="http://schemas.microsoft.com/office/drawing/2014/main" id="{505D3622-B493-F90F-14CB-9D2D4ACE7692}"/>
              </a:ext>
            </a:extLst>
          </p:cNvPr>
          <p:cNvSpPr txBox="1"/>
          <p:nvPr/>
        </p:nvSpPr>
        <p:spPr>
          <a:xfrm>
            <a:off x="2118049" y="2228088"/>
            <a:ext cx="8901404" cy="2554545"/>
          </a:xfrm>
          <a:prstGeom prst="rect">
            <a:avLst/>
          </a:prstGeom>
          <a:noFill/>
        </p:spPr>
        <p:txBody>
          <a:bodyPr wrap="square" rtlCol="0">
            <a:spAutoFit/>
          </a:bodyPr>
          <a:lstStyle/>
          <a:p>
            <a:pPr algn="ctr" defTabSz="704088">
              <a:spcAft>
                <a:spcPts val="600"/>
              </a:spcAft>
            </a:pPr>
            <a:r>
              <a:rPr lang="en-US" sz="2800" b="1" kern="1200">
                <a:solidFill>
                  <a:schemeClr val="tx1"/>
                </a:solidFill>
                <a:latin typeface="+mn-lt"/>
                <a:ea typeface="+mn-ea"/>
                <a:cs typeface="+mn-cs"/>
              </a:rPr>
              <a:t>Alignment with Enterprise Risk Evaluation System (ERM)</a:t>
            </a:r>
          </a:p>
          <a:p>
            <a:pPr algn="ctr" defTabSz="704088">
              <a:spcAft>
                <a:spcPts val="600"/>
              </a:spcAft>
            </a:pPr>
            <a:endParaRPr lang="en-US" sz="2800" b="1" kern="1200">
              <a:solidFill>
                <a:schemeClr val="tx1"/>
              </a:solidFill>
              <a:latin typeface="+mn-lt"/>
              <a:ea typeface="+mn-ea"/>
              <a:cs typeface="+mn-cs"/>
            </a:endParaRPr>
          </a:p>
          <a:p>
            <a:pPr algn="ctr" defTabSz="704088">
              <a:spcAft>
                <a:spcPts val="600"/>
              </a:spcAft>
            </a:pPr>
            <a:r>
              <a:rPr lang="en-US" sz="2800" b="1" kern="1200">
                <a:solidFill>
                  <a:schemeClr val="tx1"/>
                </a:solidFill>
                <a:latin typeface="+mn-lt"/>
                <a:ea typeface="+mn-ea"/>
                <a:cs typeface="+mn-cs"/>
              </a:rPr>
              <a:t>Ability to Transfer Incomplete Goals to Next FY</a:t>
            </a:r>
          </a:p>
          <a:p>
            <a:pPr algn="ctr" defTabSz="704088">
              <a:spcAft>
                <a:spcPts val="600"/>
              </a:spcAft>
            </a:pPr>
            <a:endParaRPr lang="en-US" sz="2800" b="1" kern="1200">
              <a:solidFill>
                <a:schemeClr val="tx1"/>
              </a:solidFill>
              <a:latin typeface="+mn-lt"/>
              <a:ea typeface="+mn-ea"/>
              <a:cs typeface="+mn-cs"/>
            </a:endParaRPr>
          </a:p>
          <a:p>
            <a:pPr algn="ctr" defTabSz="704088">
              <a:spcAft>
                <a:spcPts val="600"/>
              </a:spcAft>
            </a:pPr>
            <a:r>
              <a:rPr lang="en-US" sz="2800" b="1" kern="1200">
                <a:solidFill>
                  <a:schemeClr val="tx1"/>
                </a:solidFill>
                <a:latin typeface="+mn-lt"/>
                <a:ea typeface="+mn-ea"/>
                <a:cs typeface="+mn-cs"/>
              </a:rPr>
              <a:t>Adjusted Completion Schedule</a:t>
            </a:r>
            <a:endParaRPr lang="en-US" sz="3600" b="1"/>
          </a:p>
        </p:txBody>
      </p:sp>
    </p:spTree>
    <p:extLst>
      <p:ext uri="{BB962C8B-B14F-4D97-AF65-F5344CB8AC3E}">
        <p14:creationId xmlns:p14="http://schemas.microsoft.com/office/powerpoint/2010/main" val="11242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7133-E7B7-0DF0-8668-14ED30D0047E}"/>
              </a:ext>
            </a:extLst>
          </p:cNvPr>
          <p:cNvSpPr>
            <a:spLocks noGrp="1"/>
          </p:cNvSpPr>
          <p:nvPr>
            <p:ph type="title"/>
          </p:nvPr>
        </p:nvSpPr>
        <p:spPr>
          <a:xfrm>
            <a:off x="6823878" y="741391"/>
            <a:ext cx="4491821" cy="1616203"/>
          </a:xfrm>
        </p:spPr>
        <p:txBody>
          <a:bodyPr anchor="b">
            <a:normAutofit/>
          </a:bodyPr>
          <a:lstStyle/>
          <a:p>
            <a:r>
              <a:rPr lang="en-US" sz="3200">
                <a:solidFill>
                  <a:srgbClr val="C00000"/>
                </a:solidFill>
              </a:rPr>
              <a:t>REVIEW</a:t>
            </a:r>
          </a:p>
        </p:txBody>
      </p:sp>
      <p:pic>
        <p:nvPicPr>
          <p:cNvPr id="6" name="Picture 5" descr="Calendar on table">
            <a:extLst>
              <a:ext uri="{FF2B5EF4-FFF2-40B4-BE49-F238E27FC236}">
                <a16:creationId xmlns:a16="http://schemas.microsoft.com/office/drawing/2014/main" id="{97624095-565B-5708-6245-6D81D831B4CE}"/>
              </a:ext>
            </a:extLst>
          </p:cNvPr>
          <p:cNvPicPr>
            <a:picLocks noChangeAspect="1"/>
          </p:cNvPicPr>
          <p:nvPr/>
        </p:nvPicPr>
        <p:blipFill rotWithShape="1">
          <a:blip r:embed="rId3"/>
          <a:srcRect l="3250" r="37416" b="-1"/>
          <a:stretch/>
        </p:blipFill>
        <p:spPr>
          <a:xfrm>
            <a:off x="20" y="10"/>
            <a:ext cx="6095980" cy="6857990"/>
          </a:xfrm>
          <a:prstGeom prst="rect">
            <a:avLst/>
          </a:prstGeom>
        </p:spPr>
      </p:pic>
      <p:grpSp>
        <p:nvGrpSpPr>
          <p:cNvPr id="10" name="Group 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1" name="Rectangle 1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8DEDD8F-929A-6E35-7909-B56857BBAFBC}"/>
              </a:ext>
            </a:extLst>
          </p:cNvPr>
          <p:cNvSpPr>
            <a:spLocks noGrp="1"/>
          </p:cNvSpPr>
          <p:nvPr>
            <p:ph idx="1"/>
          </p:nvPr>
        </p:nvSpPr>
        <p:spPr>
          <a:xfrm>
            <a:off x="6823878" y="2533476"/>
            <a:ext cx="4491820" cy="3447832"/>
          </a:xfrm>
        </p:spPr>
        <p:txBody>
          <a:bodyPr anchor="t">
            <a:normAutofit/>
          </a:bodyPr>
          <a:lstStyle/>
          <a:p>
            <a:pPr>
              <a:lnSpc>
                <a:spcPct val="90000"/>
              </a:lnSpc>
            </a:pPr>
            <a:r>
              <a:rPr lang="en-US" sz="2000"/>
              <a:t>IESPA opened APAIR for Progress Reporting and FY 25 Improvement Plans/Goals on April 22, 2024.</a:t>
            </a:r>
          </a:p>
          <a:p>
            <a:pPr>
              <a:lnSpc>
                <a:spcPct val="90000"/>
              </a:lnSpc>
            </a:pPr>
            <a:r>
              <a:rPr lang="en-US" sz="2000"/>
              <a:t>IESPA updates APAIR Guidance and posts under Resources tab.</a:t>
            </a:r>
          </a:p>
          <a:p>
            <a:pPr>
              <a:lnSpc>
                <a:spcPct val="90000"/>
              </a:lnSpc>
            </a:pPr>
            <a:r>
              <a:rPr lang="en-US" sz="2000"/>
              <a:t>DUE: July 31, 2024 : 11:59PM</a:t>
            </a:r>
          </a:p>
          <a:p>
            <a:pPr>
              <a:lnSpc>
                <a:spcPct val="90000"/>
              </a:lnSpc>
            </a:pPr>
            <a:r>
              <a:rPr lang="en-US" sz="2000"/>
              <a:t>Close system for reporting on August 15, 2024</a:t>
            </a:r>
          </a:p>
          <a:p>
            <a:pPr>
              <a:lnSpc>
                <a:spcPct val="90000"/>
              </a:lnSpc>
            </a:pPr>
            <a:r>
              <a:rPr lang="en-US" sz="2000"/>
              <a:t>Prepare system report for Provost/Deans – October 2024</a:t>
            </a:r>
          </a:p>
          <a:p>
            <a:pPr>
              <a:lnSpc>
                <a:spcPct val="90000"/>
              </a:lnSpc>
            </a:pPr>
            <a:endParaRPr lang="en-US" sz="2000"/>
          </a:p>
        </p:txBody>
      </p:sp>
      <p:sp>
        <p:nvSpPr>
          <p:cNvPr id="4" name="Slide Number Placeholder 3">
            <a:extLst>
              <a:ext uri="{FF2B5EF4-FFF2-40B4-BE49-F238E27FC236}">
                <a16:creationId xmlns:a16="http://schemas.microsoft.com/office/drawing/2014/main" id="{E474209A-872D-EFD1-53CE-218FCD751EEC}"/>
              </a:ext>
            </a:extLst>
          </p:cNvPr>
          <p:cNvSpPr>
            <a:spLocks noGrp="1"/>
          </p:cNvSpPr>
          <p:nvPr>
            <p:ph type="sldNum" sz="quarter" idx="12"/>
          </p:nvPr>
        </p:nvSpPr>
        <p:spPr>
          <a:xfrm>
            <a:off x="8610600" y="6356350"/>
            <a:ext cx="2743200" cy="365125"/>
          </a:xfrm>
        </p:spPr>
        <p:txBody>
          <a:bodyPr>
            <a:normAutofit/>
          </a:bodyPr>
          <a:lstStyle/>
          <a:p>
            <a:pPr>
              <a:spcAft>
                <a:spcPts val="600"/>
              </a:spcAft>
            </a:pPr>
            <a:fld id="{AA643096-AA42-4AC9-B6E7-2EBEAF28CCE0}" type="slidenum">
              <a:rPr lang="en-US">
                <a:solidFill>
                  <a:schemeClr val="tx1">
                    <a:lumMod val="50000"/>
                    <a:lumOff val="50000"/>
                  </a:schemeClr>
                </a:solidFill>
              </a:rPr>
              <a:pPr>
                <a:spcAft>
                  <a:spcPts val="600"/>
                </a:spcAft>
              </a:pPr>
              <a:t>32</a:t>
            </a:fld>
            <a:endParaRPr lang="en-US">
              <a:solidFill>
                <a:schemeClr val="tx1">
                  <a:lumMod val="50000"/>
                  <a:lumOff val="50000"/>
                </a:schemeClr>
              </a:solidFill>
            </a:endParaRPr>
          </a:p>
        </p:txBody>
      </p:sp>
    </p:spTree>
    <p:extLst>
      <p:ext uri="{BB962C8B-B14F-4D97-AF65-F5344CB8AC3E}">
        <p14:creationId xmlns:p14="http://schemas.microsoft.com/office/powerpoint/2010/main" val="154499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1844675"/>
            <a:ext cx="10512425" cy="1549400"/>
          </a:xfrm>
          <a:prstGeom prst="rect">
            <a:avLst/>
          </a:prstGeom>
          <a:noFill/>
        </p:spPr>
        <p:txBody>
          <a:bodyPr wrap="square" rtlCol="0" anchor="t">
            <a:normAutofit/>
          </a:bodyPr>
          <a:lstStyle/>
          <a:p>
            <a:pPr algn="ctr">
              <a:spcAft>
                <a:spcPts val="600"/>
              </a:spcAft>
            </a:pPr>
            <a:r>
              <a:rPr lang="en-US" sz="2800">
                <a:solidFill>
                  <a:srgbClr val="0070C0"/>
                </a:solidFill>
                <a:hlinkClick r:id="rId3"/>
              </a:rPr>
              <a:t>www.umaryland.edu/iespa</a:t>
            </a:r>
            <a:endParaRPr lang="en-US" sz="2800">
              <a:solidFill>
                <a:srgbClr val="0070C0"/>
              </a:solidFill>
            </a:endParaRPr>
          </a:p>
          <a:p>
            <a:pPr algn="ctr">
              <a:spcAft>
                <a:spcPts val="600"/>
              </a:spcAft>
            </a:pPr>
            <a:r>
              <a:rPr lang="en-US" sz="2800">
                <a:solidFill>
                  <a:srgbClr val="0070C0"/>
                </a:solidFill>
              </a:rPr>
              <a:t>Email: UMBAssessment@umaryland.edu</a:t>
            </a:r>
          </a:p>
        </p:txBody>
      </p:sp>
      <p:sp>
        <p:nvSpPr>
          <p:cNvPr id="4" name="TextBox 3"/>
          <p:cNvSpPr txBox="1"/>
          <p:nvPr/>
        </p:nvSpPr>
        <p:spPr>
          <a:xfrm>
            <a:off x="838200" y="3448050"/>
            <a:ext cx="10512425" cy="2846388"/>
          </a:xfrm>
          <a:prstGeom prst="rect">
            <a:avLst/>
          </a:prstGeom>
          <a:noFill/>
        </p:spPr>
        <p:txBody>
          <a:bodyPr wrap="square" rtlCol="0" anchor="t">
            <a:normAutofit/>
          </a:bodyPr>
          <a:lstStyle/>
          <a:p>
            <a:pPr algn="ctr">
              <a:spcAft>
                <a:spcPts val="600"/>
              </a:spcAft>
            </a:pPr>
            <a:r>
              <a:rPr lang="en-US" sz="2800"/>
              <a:t>Contacts:</a:t>
            </a:r>
          </a:p>
          <a:p>
            <a:pPr algn="ctr">
              <a:spcAft>
                <a:spcPts val="600"/>
              </a:spcAft>
            </a:pPr>
            <a:r>
              <a:rPr lang="en-US" sz="2800"/>
              <a:t> Karen Matthews </a:t>
            </a:r>
            <a:r>
              <a:rPr lang="en-US" sz="2800">
                <a:hlinkClick r:id="rId4"/>
              </a:rPr>
              <a:t>karen.matthews@umaryland.edu</a:t>
            </a:r>
            <a:r>
              <a:rPr lang="en-US" sz="2800"/>
              <a:t> 6-2422</a:t>
            </a:r>
          </a:p>
          <a:p>
            <a:pPr algn="ctr">
              <a:spcAft>
                <a:spcPts val="600"/>
              </a:spcAft>
            </a:pPr>
            <a:r>
              <a:rPr lang="en-US" sz="2800"/>
              <a:t>Greg Spengler </a:t>
            </a:r>
            <a:r>
              <a:rPr lang="en-US" sz="2800">
                <a:hlinkClick r:id="rId5"/>
              </a:rPr>
              <a:t>gspengler@umaryland.edu</a:t>
            </a:r>
            <a:r>
              <a:rPr lang="en-US" sz="2800"/>
              <a:t> 6-1264</a:t>
            </a:r>
          </a:p>
        </p:txBody>
      </p:sp>
      <p:sp>
        <p:nvSpPr>
          <p:cNvPr id="2" name="Title 1"/>
          <p:cNvSpPr>
            <a:spLocks noGrp="1"/>
          </p:cNvSpPr>
          <p:nvPr>
            <p:ph type="ctrTitle"/>
          </p:nvPr>
        </p:nvSpPr>
        <p:spPr>
          <a:xfrm>
            <a:off x="838200" y="184805"/>
            <a:ext cx="10515600" cy="1505883"/>
          </a:xfrm>
        </p:spPr>
        <p:txBody>
          <a:bodyPr vert="horz" lIns="91440" tIns="45720" rIns="91440" bIns="45720" rtlCol="0" anchor="ctr">
            <a:normAutofit/>
          </a:bodyPr>
          <a:lstStyle/>
          <a:p>
            <a:pPr algn="l" defTabSz="914400">
              <a:lnSpc>
                <a:spcPct val="90000"/>
              </a:lnSpc>
            </a:pPr>
            <a:r>
              <a:rPr lang="en-US" sz="5200" kern="1200">
                <a:solidFill>
                  <a:schemeClr val="tx1"/>
                </a:solidFill>
                <a:latin typeface="+mj-lt"/>
                <a:ea typeface="+mj-ea"/>
                <a:cs typeface="+mj-cs"/>
              </a:rPr>
              <a:t>For More Information</a:t>
            </a: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C833517-50B5-4F2C-A370-308AFB7767D3}" type="slidenum">
              <a:rPr lang="en-US" smtClean="0"/>
              <a:pPr>
                <a:spcAft>
                  <a:spcPts val="600"/>
                </a:spcAft>
              </a:pPr>
              <a:t>33</a:t>
            </a:fld>
            <a:endParaRPr lang="en-US"/>
          </a:p>
        </p:txBody>
      </p:sp>
    </p:spTree>
    <p:extLst>
      <p:ext uri="{BB962C8B-B14F-4D97-AF65-F5344CB8AC3E}">
        <p14:creationId xmlns:p14="http://schemas.microsoft.com/office/powerpoint/2010/main" val="100962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F43A2-14F4-8145-0A5C-956E1B9CF4EC}"/>
              </a:ext>
            </a:extLst>
          </p:cNvPr>
          <p:cNvSpPr>
            <a:spLocks noGrp="1"/>
          </p:cNvSpPr>
          <p:nvPr>
            <p:ph type="title"/>
          </p:nvPr>
        </p:nvSpPr>
        <p:spPr>
          <a:xfrm>
            <a:off x="1045028" y="1372905"/>
            <a:ext cx="3892732" cy="4305519"/>
          </a:xfrm>
        </p:spPr>
        <p:txBody>
          <a:bodyPr anchor="ctr">
            <a:normAutofit/>
          </a:bodyPr>
          <a:lstStyle/>
          <a:p>
            <a:r>
              <a:rPr lang="en-US" sz="4600"/>
              <a:t>The APAIR and Its Impact on Reaccreditation</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94234D-6B29-C2AC-6C7A-17E999932165}"/>
              </a:ext>
            </a:extLst>
          </p:cNvPr>
          <p:cNvSpPr>
            <a:spLocks noGrp="1"/>
          </p:cNvSpPr>
          <p:nvPr>
            <p:ph idx="1"/>
          </p:nvPr>
        </p:nvSpPr>
        <p:spPr>
          <a:xfrm>
            <a:off x="6096000" y="1372905"/>
            <a:ext cx="5224272" cy="4305519"/>
          </a:xfrm>
        </p:spPr>
        <p:txBody>
          <a:bodyPr anchor="ctr">
            <a:normAutofit/>
          </a:bodyPr>
          <a:lstStyle/>
          <a:p>
            <a:pPr>
              <a:buFont typeface="Wingdings" panose="05000000000000000000" pitchFamily="2" charset="2"/>
              <a:buChar char="Ø"/>
            </a:pPr>
            <a:r>
              <a:rPr lang="en-US" sz="2000"/>
              <a:t>Compliance with MSCHE Standard V - Educational Effectiveness Assessment</a:t>
            </a:r>
            <a:endParaRPr lang="en-US" sz="2000">
              <a:cs typeface="Calibri"/>
            </a:endParaRPr>
          </a:p>
          <a:p>
            <a:pPr lvl="1">
              <a:buFont typeface="Wingdings" panose="05000000000000000000" pitchFamily="2" charset="2"/>
              <a:buChar char="Ø"/>
            </a:pPr>
            <a:r>
              <a:rPr lang="en-US" sz="2000"/>
              <a:t>Demonstrate UMB’s best efforts at standardizing program evaluation and assessment reporting.</a:t>
            </a:r>
          </a:p>
          <a:p>
            <a:pPr>
              <a:buFont typeface="Wingdings" panose="05000000000000000000" pitchFamily="2" charset="2"/>
              <a:buChar char="Ø"/>
            </a:pPr>
            <a:r>
              <a:rPr lang="en-US" sz="2000"/>
              <a:t>Improves institutional accountability and transparency</a:t>
            </a:r>
          </a:p>
          <a:p>
            <a:pPr>
              <a:buFont typeface="Wingdings" panose="05000000000000000000" pitchFamily="2" charset="2"/>
              <a:buChar char="Ø"/>
            </a:pPr>
            <a:r>
              <a:rPr lang="en-US" sz="2000"/>
              <a:t>Helps inform strategic planning priorities.</a:t>
            </a:r>
          </a:p>
          <a:p>
            <a:pPr>
              <a:buFont typeface="Wingdings" panose="05000000000000000000" pitchFamily="2" charset="2"/>
              <a:buChar char="Ø"/>
            </a:pPr>
            <a:r>
              <a:rPr lang="en-US" sz="2000"/>
              <a:t>Reduces redundancy in our campus community.</a:t>
            </a:r>
          </a:p>
        </p:txBody>
      </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3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31228B-5176-F5D4-A84F-4211AB2E2905}"/>
              </a:ext>
            </a:extLst>
          </p:cNvPr>
          <p:cNvSpPr>
            <a:spLocks noGrp="1"/>
          </p:cNvSpPr>
          <p:nvPr>
            <p:ph type="ctrTitle"/>
          </p:nvPr>
        </p:nvSpPr>
        <p:spPr>
          <a:xfrm>
            <a:off x="1524003" y="1999615"/>
            <a:ext cx="9144000" cy="2764028"/>
          </a:xfrm>
        </p:spPr>
        <p:txBody>
          <a:bodyPr anchor="ctr">
            <a:normAutofit fontScale="90000"/>
          </a:bodyPr>
          <a:lstStyle/>
          <a:p>
            <a:r>
              <a:rPr lang="en-US" sz="7200"/>
              <a:t>	</a:t>
            </a:r>
            <a:r>
              <a:rPr lang="en-US" b="1"/>
              <a:t>Academic Program Assessment &amp; Improvement Report</a:t>
            </a:r>
            <a:br>
              <a:rPr lang="en-US" b="1"/>
            </a:br>
            <a:br>
              <a:rPr lang="en-US" b="1"/>
            </a:br>
            <a:r>
              <a:rPr lang="en-US" sz="6700" b="1">
                <a:solidFill>
                  <a:srgbClr val="C00000"/>
                </a:solidFill>
              </a:rPr>
              <a:t>(APAIR)</a:t>
            </a:r>
            <a:br>
              <a:rPr lang="en-US" sz="6700" b="1">
                <a:solidFill>
                  <a:srgbClr val="C00000"/>
                </a:solidFill>
              </a:rPr>
            </a:br>
            <a:endParaRPr lang="en-US" sz="3100" b="1">
              <a:latin typeface="+mn-lt"/>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2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5" name="Rectangle 24">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3C7E3-47BC-0B20-CFF6-4852651D43A4}"/>
              </a:ext>
            </a:extLst>
          </p:cNvPr>
          <p:cNvSpPr>
            <a:spLocks noGrp="1"/>
          </p:cNvSpPr>
          <p:nvPr>
            <p:ph type="title"/>
          </p:nvPr>
        </p:nvSpPr>
        <p:spPr>
          <a:xfrm>
            <a:off x="761802" y="342306"/>
            <a:ext cx="4703816" cy="2121408"/>
          </a:xfrm>
        </p:spPr>
        <p:txBody>
          <a:bodyPr anchor="ctr">
            <a:normAutofit/>
          </a:bodyPr>
          <a:lstStyle/>
          <a:p>
            <a:r>
              <a:rPr lang="en-US" sz="4000"/>
              <a:t>APAIR Status</a:t>
            </a:r>
          </a:p>
        </p:txBody>
      </p:sp>
      <p:sp>
        <p:nvSpPr>
          <p:cNvPr id="3" name="Content Placeholder 2">
            <a:extLst>
              <a:ext uri="{FF2B5EF4-FFF2-40B4-BE49-F238E27FC236}">
                <a16:creationId xmlns:a16="http://schemas.microsoft.com/office/drawing/2014/main" id="{F5A62FEF-3EC3-FC94-B8EE-8C4261291D9D}"/>
              </a:ext>
            </a:extLst>
          </p:cNvPr>
          <p:cNvSpPr>
            <a:spLocks noGrp="1"/>
          </p:cNvSpPr>
          <p:nvPr>
            <p:ph idx="1"/>
          </p:nvPr>
        </p:nvSpPr>
        <p:spPr>
          <a:xfrm>
            <a:off x="6096000" y="342307"/>
            <a:ext cx="5250873" cy="2121407"/>
          </a:xfrm>
        </p:spPr>
        <p:txBody>
          <a:bodyPr anchor="ctr">
            <a:normAutofit/>
          </a:bodyPr>
          <a:lstStyle/>
          <a:p>
            <a:pPr marL="0" indent="0">
              <a:lnSpc>
                <a:spcPct val="90000"/>
              </a:lnSpc>
              <a:buNone/>
            </a:pPr>
            <a:r>
              <a:rPr lang="en-US" sz="2000"/>
              <a:t>FY24 APAIRs</a:t>
            </a:r>
          </a:p>
          <a:p>
            <a:pPr lvl="1">
              <a:lnSpc>
                <a:spcPct val="90000"/>
              </a:lnSpc>
              <a:buFont typeface="Wingdings" panose="05000000000000000000" pitchFamily="2" charset="2"/>
              <a:buChar char="q"/>
            </a:pPr>
            <a:r>
              <a:rPr lang="en-US" sz="2000"/>
              <a:t>108 Programs (Degree/Certificates)</a:t>
            </a:r>
          </a:p>
          <a:p>
            <a:pPr lvl="1">
              <a:lnSpc>
                <a:spcPct val="90000"/>
              </a:lnSpc>
              <a:buFont typeface="Wingdings" panose="05000000000000000000" pitchFamily="2" charset="2"/>
              <a:buChar char="q"/>
            </a:pPr>
            <a:r>
              <a:rPr lang="en-US" sz="2000"/>
              <a:t>54 FY24 APAIRs (IESPA-Reviewed)</a:t>
            </a:r>
          </a:p>
          <a:p>
            <a:pPr lvl="1">
              <a:lnSpc>
                <a:spcPct val="90000"/>
              </a:lnSpc>
              <a:buFont typeface="Wingdings" panose="05000000000000000000" pitchFamily="2" charset="2"/>
              <a:buChar char="q"/>
            </a:pPr>
            <a:r>
              <a:rPr lang="en-US" sz="2000"/>
              <a:t>  8 FY24 APAIRs (Other Status)</a:t>
            </a:r>
          </a:p>
          <a:p>
            <a:pPr lvl="2">
              <a:lnSpc>
                <a:spcPct val="90000"/>
              </a:lnSpc>
              <a:buFont typeface="Wingdings" panose="05000000000000000000" pitchFamily="2" charset="2"/>
              <a:buChar char="Ø"/>
            </a:pPr>
            <a:r>
              <a:rPr lang="en-US" sz="2000"/>
              <a:t># of Improvements planned by Category: Total Goals = 164</a:t>
            </a:r>
          </a:p>
          <a:p>
            <a:pPr lvl="2">
              <a:lnSpc>
                <a:spcPct val="90000"/>
              </a:lnSpc>
              <a:buFont typeface="Wingdings" panose="05000000000000000000" pitchFamily="2" charset="2"/>
              <a:buChar char="Ø"/>
            </a:pPr>
            <a:endParaRPr lang="en-US" sz="2000"/>
          </a:p>
        </p:txBody>
      </p:sp>
      <p:sp>
        <p:nvSpPr>
          <p:cNvPr id="4" name="Slide Number Placeholder 3">
            <a:extLst>
              <a:ext uri="{FF2B5EF4-FFF2-40B4-BE49-F238E27FC236}">
                <a16:creationId xmlns:a16="http://schemas.microsoft.com/office/drawing/2014/main" id="{1C69F588-8276-B531-E42B-51058BD0F1B1}"/>
              </a:ext>
            </a:extLst>
          </p:cNvPr>
          <p:cNvSpPr>
            <a:spLocks noGrp="1"/>
          </p:cNvSpPr>
          <p:nvPr>
            <p:ph type="sldNum" sz="quarter" idx="12"/>
          </p:nvPr>
        </p:nvSpPr>
        <p:spPr>
          <a:xfrm>
            <a:off x="8686800" y="6356350"/>
            <a:ext cx="3199388" cy="365125"/>
          </a:xfrm>
        </p:spPr>
        <p:txBody>
          <a:bodyPr>
            <a:normAutofit/>
          </a:bodyPr>
          <a:lstStyle/>
          <a:p>
            <a:pPr>
              <a:spcAft>
                <a:spcPts val="600"/>
              </a:spcAft>
            </a:pPr>
            <a:fld id="{AA643096-AA42-4AC9-B6E7-2EBEAF28CCE0}" type="slidenum">
              <a:rPr lang="en-US">
                <a:solidFill>
                  <a:schemeClr val="tx1"/>
                </a:solidFill>
              </a:rPr>
              <a:pPr>
                <a:spcAft>
                  <a:spcPts val="600"/>
                </a:spcAft>
              </a:pPr>
              <a:t>6</a:t>
            </a:fld>
            <a:endParaRPr lang="en-US">
              <a:solidFill>
                <a:schemeClr val="tx1"/>
              </a:solidFill>
            </a:endParaRPr>
          </a:p>
        </p:txBody>
      </p:sp>
      <p:graphicFrame>
        <p:nvGraphicFramePr>
          <p:cNvPr id="5" name="Table 4">
            <a:extLst>
              <a:ext uri="{FF2B5EF4-FFF2-40B4-BE49-F238E27FC236}">
                <a16:creationId xmlns:a16="http://schemas.microsoft.com/office/drawing/2014/main" id="{38601AB8-3A94-48D9-055A-D3852C07DC29}"/>
              </a:ext>
            </a:extLst>
          </p:cNvPr>
          <p:cNvGraphicFramePr>
            <a:graphicFrameLocks noGrp="1"/>
          </p:cNvGraphicFramePr>
          <p:nvPr/>
        </p:nvGraphicFramePr>
        <p:xfrm>
          <a:off x="1988376" y="3207766"/>
          <a:ext cx="8215244" cy="3012059"/>
        </p:xfrm>
        <a:graphic>
          <a:graphicData uri="http://schemas.openxmlformats.org/drawingml/2006/table">
            <a:tbl>
              <a:tblPr firstRow="1" bandRow="1"/>
              <a:tblGrid>
                <a:gridCol w="3470449">
                  <a:extLst>
                    <a:ext uri="{9D8B030D-6E8A-4147-A177-3AD203B41FA5}">
                      <a16:colId xmlns:a16="http://schemas.microsoft.com/office/drawing/2014/main" val="1302404239"/>
                    </a:ext>
                  </a:extLst>
                </a:gridCol>
                <a:gridCol w="606661">
                  <a:extLst>
                    <a:ext uri="{9D8B030D-6E8A-4147-A177-3AD203B41FA5}">
                      <a16:colId xmlns:a16="http://schemas.microsoft.com/office/drawing/2014/main" val="46223631"/>
                    </a:ext>
                  </a:extLst>
                </a:gridCol>
                <a:gridCol w="441342">
                  <a:extLst>
                    <a:ext uri="{9D8B030D-6E8A-4147-A177-3AD203B41FA5}">
                      <a16:colId xmlns:a16="http://schemas.microsoft.com/office/drawing/2014/main" val="1417455370"/>
                    </a:ext>
                  </a:extLst>
                </a:gridCol>
                <a:gridCol w="518835">
                  <a:extLst>
                    <a:ext uri="{9D8B030D-6E8A-4147-A177-3AD203B41FA5}">
                      <a16:colId xmlns:a16="http://schemas.microsoft.com/office/drawing/2014/main" val="3963306287"/>
                    </a:ext>
                  </a:extLst>
                </a:gridCol>
                <a:gridCol w="666933">
                  <a:extLst>
                    <a:ext uri="{9D8B030D-6E8A-4147-A177-3AD203B41FA5}">
                      <a16:colId xmlns:a16="http://schemas.microsoft.com/office/drawing/2014/main" val="4013009304"/>
                    </a:ext>
                  </a:extLst>
                </a:gridCol>
                <a:gridCol w="613549">
                  <a:extLst>
                    <a:ext uri="{9D8B030D-6E8A-4147-A177-3AD203B41FA5}">
                      <a16:colId xmlns:a16="http://schemas.microsoft.com/office/drawing/2014/main" val="2156286883"/>
                    </a:ext>
                  </a:extLst>
                </a:gridCol>
                <a:gridCol w="582552">
                  <a:extLst>
                    <a:ext uri="{9D8B030D-6E8A-4147-A177-3AD203B41FA5}">
                      <a16:colId xmlns:a16="http://schemas.microsoft.com/office/drawing/2014/main" val="2802649041"/>
                    </a:ext>
                  </a:extLst>
                </a:gridCol>
                <a:gridCol w="625603">
                  <a:extLst>
                    <a:ext uri="{9D8B030D-6E8A-4147-A177-3AD203B41FA5}">
                      <a16:colId xmlns:a16="http://schemas.microsoft.com/office/drawing/2014/main" val="3282767449"/>
                    </a:ext>
                  </a:extLst>
                </a:gridCol>
                <a:gridCol w="689320">
                  <a:extLst>
                    <a:ext uri="{9D8B030D-6E8A-4147-A177-3AD203B41FA5}">
                      <a16:colId xmlns:a16="http://schemas.microsoft.com/office/drawing/2014/main" val="2931175818"/>
                    </a:ext>
                  </a:extLst>
                </a:gridCol>
              </a:tblGrid>
              <a:tr h="354545">
                <a:tc>
                  <a:txBody>
                    <a:bodyPr/>
                    <a:lstStyle/>
                    <a:p>
                      <a:pPr algn="l" fontAlgn="t"/>
                      <a:r>
                        <a:rPr lang="en-US" sz="2000" b="1" i="0" u="none" strike="noStrike">
                          <a:solidFill>
                            <a:srgbClr val="C00000"/>
                          </a:solidFill>
                          <a:effectLst/>
                          <a:latin typeface="Calibri" panose="020F0502020204030204" pitchFamily="34" charset="0"/>
                        </a:rPr>
                        <a:t>Goal Type/School</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SOD</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GS</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CSL</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SOM</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SON</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SOP</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SSW</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C00000"/>
                          </a:solidFill>
                          <a:effectLst/>
                          <a:latin typeface="Calibri" panose="020F0502020204030204" pitchFamily="34" charset="0"/>
                        </a:rPr>
                        <a:t>Total</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629064"/>
                  </a:ext>
                </a:extLst>
              </a:tr>
              <a:tr h="652117">
                <a:tc>
                  <a:txBody>
                    <a:bodyPr/>
                    <a:lstStyle/>
                    <a:p>
                      <a:pPr algn="l" fontAlgn="t"/>
                      <a:r>
                        <a:rPr lang="en-US" sz="2000" b="0" i="0" u="none" strike="noStrike">
                          <a:solidFill>
                            <a:srgbClr val="000000"/>
                          </a:solidFill>
                          <a:effectLst/>
                          <a:latin typeface="Calibri" panose="020F0502020204030204" pitchFamily="34" charset="0"/>
                        </a:rPr>
                        <a:t>Institutional Learning Outcome (ILO)</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17</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5</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1</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26</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6422531"/>
                  </a:ext>
                </a:extLst>
              </a:tr>
              <a:tr h="354545">
                <a:tc>
                  <a:txBody>
                    <a:bodyPr/>
                    <a:lstStyle/>
                    <a:p>
                      <a:pPr algn="l" fontAlgn="t"/>
                      <a:r>
                        <a:rPr lang="en-US" sz="2000" b="0" i="0" u="none" strike="noStrike">
                          <a:solidFill>
                            <a:srgbClr val="000000"/>
                          </a:solidFill>
                          <a:effectLst/>
                          <a:latin typeface="Calibri" panose="020F0502020204030204" pitchFamily="34" charset="0"/>
                        </a:rPr>
                        <a:t>Program Operations (PO)</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28</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8</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7</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46</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8714180"/>
                  </a:ext>
                </a:extLst>
              </a:tr>
              <a:tr h="652117">
                <a:tc>
                  <a:txBody>
                    <a:bodyPr/>
                    <a:lstStyle/>
                    <a:p>
                      <a:pPr algn="l" fontAlgn="t"/>
                      <a:r>
                        <a:rPr lang="en-US" sz="2000" b="0" i="0" u="none" strike="noStrike">
                          <a:solidFill>
                            <a:srgbClr val="000000"/>
                          </a:solidFill>
                          <a:effectLst/>
                          <a:latin typeface="Calibri" panose="020F0502020204030204" pitchFamily="34" charset="0"/>
                        </a:rPr>
                        <a:t>Program Performance Indicator (PPI)</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27</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24</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10</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4</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2</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2000" b="0" i="0" u="none" strike="noStrike">
                          <a:solidFill>
                            <a:srgbClr val="000000"/>
                          </a:solidFill>
                          <a:effectLst/>
                          <a:latin typeface="Calibri" panose="020F0502020204030204" pitchFamily="34" charset="0"/>
                        </a:rPr>
                        <a:t>70</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8509111"/>
                  </a:ext>
                </a:extLst>
              </a:tr>
              <a:tr h="177273">
                <a:tc>
                  <a:txBody>
                    <a:bodyPr/>
                    <a:lstStyle/>
                    <a:p>
                      <a:pPr algn="l" fontAlgn="t"/>
                      <a:r>
                        <a:rPr lang="en-US" sz="2000" b="0" i="0" u="none" strike="noStrike">
                          <a:solidFill>
                            <a:srgbClr val="000000"/>
                          </a:solidFill>
                          <a:effectLst/>
                          <a:latin typeface="Calibri" panose="020F0502020204030204" pitchFamily="34" charset="0"/>
                        </a:rPr>
                        <a:t>Student Learning Outcome (SLO)</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11</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2</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1</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2000" b="0" i="0" u="none" strike="noStrike">
                          <a:solidFill>
                            <a:srgbClr val="000000"/>
                          </a:solidFill>
                          <a:effectLst/>
                          <a:latin typeface="Calibri" panose="020F0502020204030204" pitchFamily="34" charset="0"/>
                        </a:rPr>
                        <a:t>17</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867395"/>
                  </a:ext>
                </a:extLst>
              </a:tr>
              <a:tr h="177273">
                <a:tc>
                  <a:txBody>
                    <a:bodyPr/>
                    <a:lstStyle/>
                    <a:p>
                      <a:pPr algn="l" fontAlgn="t"/>
                      <a:r>
                        <a:rPr lang="en-US" sz="2000" b="0" i="0" u="none" strike="noStrike">
                          <a:solidFill>
                            <a:srgbClr val="000000"/>
                          </a:solidFill>
                          <a:effectLst/>
                          <a:latin typeface="Calibri" panose="020F0502020204030204" pitchFamily="34" charset="0"/>
                        </a:rPr>
                        <a:t>Other (O) – Not defined</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2</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endParaRPr lang="en-US" sz="2000" b="0" i="0" u="none" strike="noStrike">
                        <a:solidFill>
                          <a:srgbClr val="000000"/>
                        </a:solidFill>
                        <a:effectLst/>
                        <a:latin typeface="Calibri" panose="020F0502020204030204" pitchFamily="34" charset="0"/>
                      </a:endParaRP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Calibri" panose="020F0502020204030204" pitchFamily="34" charset="0"/>
                        </a:rPr>
                        <a:t>5</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15448452"/>
                  </a:ext>
                </a:extLst>
              </a:tr>
              <a:tr h="354545">
                <a:tc>
                  <a:txBody>
                    <a:bodyPr/>
                    <a:lstStyle/>
                    <a:p>
                      <a:pPr algn="r" fontAlgn="t"/>
                      <a:r>
                        <a:rPr lang="en-US" sz="2000" b="0" i="0" u="none" strike="noStrike">
                          <a:solidFill>
                            <a:srgbClr val="000000"/>
                          </a:solidFill>
                          <a:effectLst/>
                          <a:latin typeface="Calibri" panose="020F0502020204030204" pitchFamily="34" charset="0"/>
                        </a:rPr>
                        <a:t>Total</a:t>
                      </a:r>
                    </a:p>
                  </a:txBody>
                  <a:tcPr marL="17295" marR="17295" marT="17295"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27</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83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16</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21</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13</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2</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2</a:t>
                      </a:r>
                    </a:p>
                  </a:txBody>
                  <a:tcPr marL="17295" marR="17295" marT="172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t"/>
                      <a:r>
                        <a:rPr lang="en-US" sz="2000" b="1" i="0" u="none" strike="noStrike">
                          <a:solidFill>
                            <a:srgbClr val="000000"/>
                          </a:solidFill>
                          <a:effectLst/>
                          <a:latin typeface="Calibri" panose="020F0502020204030204" pitchFamily="34" charset="0"/>
                        </a:rPr>
                        <a:t>164</a:t>
                      </a:r>
                    </a:p>
                  </a:txBody>
                  <a:tcPr marL="17295" marR="17295" marT="1729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263219"/>
                  </a:ext>
                </a:extLst>
              </a:tr>
            </a:tbl>
          </a:graphicData>
        </a:graphic>
      </p:graphicFrame>
    </p:spTree>
    <p:extLst>
      <p:ext uri="{BB962C8B-B14F-4D97-AF65-F5344CB8AC3E}">
        <p14:creationId xmlns:p14="http://schemas.microsoft.com/office/powerpoint/2010/main" val="364755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pPr defTabSz="914400">
              <a:lnSpc>
                <a:spcPct val="90000"/>
              </a:lnSpc>
              <a:spcBef>
                <a:spcPts val="1000"/>
              </a:spcBef>
            </a:pPr>
            <a:r>
              <a:rPr kumimoji="0" lang="en-US" sz="2400" b="1" i="0" u="none" strike="noStrike" kern="1200" cap="all" spc="0" normalizeH="0" baseline="0" noProof="0">
                <a:ln>
                  <a:noFill/>
                </a:ln>
                <a:solidFill>
                  <a:srgbClr val="FFFFFF"/>
                </a:solidFill>
                <a:effectLst/>
                <a:uLnTx/>
                <a:uFillTx/>
                <a:latin typeface="+mn-lt"/>
                <a:ea typeface="+mn-ea"/>
                <a:cs typeface="+mn-cs"/>
              </a:rPr>
              <a:t>ANNUAL Program Assessment &amp; Improvement report (</a:t>
            </a:r>
            <a:r>
              <a:rPr kumimoji="0" lang="en-US" sz="2400" b="1" i="0" u="none" strike="noStrike" kern="1200" cap="all" spc="0" normalizeH="0" baseline="0" noProof="0" err="1">
                <a:ln>
                  <a:noFill/>
                </a:ln>
                <a:solidFill>
                  <a:srgbClr val="FFFFFF"/>
                </a:solidFill>
                <a:effectLst/>
                <a:uLnTx/>
                <a:uFillTx/>
                <a:latin typeface="+mn-lt"/>
                <a:ea typeface="+mn-ea"/>
                <a:cs typeface="+mn-cs"/>
              </a:rPr>
              <a:t>Apair</a:t>
            </a:r>
            <a:r>
              <a:rPr kumimoji="0" lang="en-US" sz="2400" b="1" i="0" u="none" strike="noStrike" kern="1200" cap="all" spc="0" normalizeH="0" baseline="0" noProof="0">
                <a:ln>
                  <a:noFill/>
                </a:ln>
                <a:solidFill>
                  <a:srgbClr val="FFFFFF"/>
                </a:solidFill>
                <a:effectLst/>
                <a:uLnTx/>
                <a:uFillTx/>
                <a:latin typeface="+mn-lt"/>
                <a:ea typeface="+mn-ea"/>
                <a:cs typeface="+mn-cs"/>
              </a:rPr>
              <a:t>)</a:t>
            </a:r>
          </a:p>
          <a:p>
            <a:pPr defTabSz="914400">
              <a:lnSpc>
                <a:spcPct val="90000"/>
              </a:lnSpc>
              <a:spcBef>
                <a:spcPts val="1000"/>
              </a:spcBef>
            </a:pPr>
            <a:endParaRPr lang="en-US" sz="2400" b="1" cap="all">
              <a:solidFill>
                <a:srgbClr val="FFFFFF"/>
              </a:solidFill>
            </a:endParaRPr>
          </a:p>
          <a:p>
            <a:pPr defTabSz="914400">
              <a:lnSpc>
                <a:spcPct val="90000"/>
              </a:lnSpc>
              <a:spcBef>
                <a:spcPts val="1000"/>
              </a:spcBef>
            </a:pPr>
            <a:endParaRPr lang="en-US" sz="2400" b="1" kern="1200">
              <a:solidFill>
                <a:srgbClr val="FFFFFF"/>
              </a:solidFill>
              <a:latin typeface="+mn-lt"/>
              <a:ea typeface="+mn-ea"/>
              <a:cs typeface="+mn-cs"/>
            </a:endParaRPr>
          </a:p>
        </p:txBody>
      </p:sp>
      <p:sp>
        <p:nvSpPr>
          <p:cNvPr id="47"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a:pPr>
                <a:spcAft>
                  <a:spcPts val="600"/>
                </a:spcAft>
              </a:pPr>
              <a:t>7</a:t>
            </a:fld>
            <a:endParaRPr lang="en-US"/>
          </a:p>
        </p:txBody>
      </p:sp>
      <p:sp>
        <p:nvSpPr>
          <p:cNvPr id="2" name="TextBox 1">
            <a:extLst>
              <a:ext uri="{FF2B5EF4-FFF2-40B4-BE49-F238E27FC236}">
                <a16:creationId xmlns:a16="http://schemas.microsoft.com/office/drawing/2014/main" id="{505D3622-B493-F90F-14CB-9D2D4ACE7692}"/>
              </a:ext>
            </a:extLst>
          </p:cNvPr>
          <p:cNvSpPr txBox="1"/>
          <p:nvPr/>
        </p:nvSpPr>
        <p:spPr>
          <a:xfrm>
            <a:off x="2104373" y="2708772"/>
            <a:ext cx="4496843" cy="523220"/>
          </a:xfrm>
          <a:prstGeom prst="rect">
            <a:avLst/>
          </a:prstGeom>
          <a:noFill/>
        </p:spPr>
        <p:txBody>
          <a:bodyPr wrap="square" rtlCol="0">
            <a:spAutoFit/>
          </a:bodyPr>
          <a:lstStyle/>
          <a:p>
            <a:pPr algn="ctr"/>
            <a:r>
              <a:rPr lang="en-US" sz="2800" b="1"/>
              <a:t>Year-End Progress Report</a:t>
            </a:r>
          </a:p>
        </p:txBody>
      </p:sp>
    </p:spTree>
    <p:extLst>
      <p:ext uri="{BB962C8B-B14F-4D97-AF65-F5344CB8AC3E}">
        <p14:creationId xmlns:p14="http://schemas.microsoft.com/office/powerpoint/2010/main" val="259351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a:solidFill>
                  <a:schemeClr val="bg1"/>
                </a:solidFill>
              </a:rPr>
              <a:t>PROGRAMS </a:t>
            </a:r>
            <a:endParaRPr lang="en-US" sz="3200" kern="120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8</a:t>
            </a:fld>
            <a:endParaRPr lang="en-US"/>
          </a:p>
        </p:txBody>
      </p:sp>
      <p:sp>
        <p:nvSpPr>
          <p:cNvPr id="7" name="Arrow: Curved Down 6">
            <a:extLst>
              <a:ext uri="{FF2B5EF4-FFF2-40B4-BE49-F238E27FC236}">
                <a16:creationId xmlns:a16="http://schemas.microsoft.com/office/drawing/2014/main" id="{5DE40626-954E-D28E-D625-630CDA508F8F}"/>
              </a:ext>
            </a:extLst>
          </p:cNvPr>
          <p:cNvSpPr/>
          <p:nvPr/>
        </p:nvSpPr>
        <p:spPr>
          <a:xfrm>
            <a:off x="36064" y="2533475"/>
            <a:ext cx="265940" cy="208545"/>
          </a:xfrm>
          <a:prstGeom prst="curved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5126107B-7957-8F76-62F7-B6548422F432}"/>
              </a:ext>
            </a:extLst>
          </p:cNvPr>
          <p:cNvPicPr>
            <a:picLocks noChangeAspect="1"/>
          </p:cNvPicPr>
          <p:nvPr/>
        </p:nvPicPr>
        <p:blipFill>
          <a:blip r:embed="rId3"/>
          <a:stretch>
            <a:fillRect/>
          </a:stretch>
        </p:blipFill>
        <p:spPr>
          <a:xfrm>
            <a:off x="0" y="1659269"/>
            <a:ext cx="12192000" cy="3909245"/>
          </a:xfrm>
          <a:prstGeom prst="rect">
            <a:avLst/>
          </a:prstGeom>
        </p:spPr>
      </p:pic>
    </p:spTree>
    <p:extLst>
      <p:ext uri="{BB962C8B-B14F-4D97-AF65-F5344CB8AC3E}">
        <p14:creationId xmlns:p14="http://schemas.microsoft.com/office/powerpoint/2010/main" val="378357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663C9-9BA6-B557-B7A1-9979585DA3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a:solidFill>
                  <a:schemeClr val="bg1"/>
                </a:solidFill>
                <a:latin typeface="+mj-lt"/>
                <a:ea typeface="+mj-ea"/>
                <a:cs typeface="+mj-cs"/>
              </a:rPr>
              <a:t>ADD GOAL PROGRESS FOR FISCAL YEAR</a:t>
            </a:r>
          </a:p>
        </p:txBody>
      </p:sp>
      <p:sp>
        <p:nvSpPr>
          <p:cNvPr id="4" name="Slide Number Placeholder 3">
            <a:extLst>
              <a:ext uri="{FF2B5EF4-FFF2-40B4-BE49-F238E27FC236}">
                <a16:creationId xmlns:a16="http://schemas.microsoft.com/office/drawing/2014/main" id="{F84D1A94-6303-356A-6EA0-87B259AF87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smtClean="0"/>
              <a:pPr>
                <a:spcAft>
                  <a:spcPts val="600"/>
                </a:spcAft>
              </a:pPr>
              <a:t>9</a:t>
            </a:fld>
            <a:endParaRPr lang="en-US"/>
          </a:p>
        </p:txBody>
      </p:sp>
      <p:pic>
        <p:nvPicPr>
          <p:cNvPr id="21" name="Content Placeholder 20">
            <a:extLst>
              <a:ext uri="{FF2B5EF4-FFF2-40B4-BE49-F238E27FC236}">
                <a16:creationId xmlns:a16="http://schemas.microsoft.com/office/drawing/2014/main" id="{917D24AB-74EF-A52D-6E46-FE98B0A8707D}"/>
              </a:ext>
            </a:extLst>
          </p:cNvPr>
          <p:cNvPicPr>
            <a:picLocks noGrp="1" noChangeAspect="1"/>
          </p:cNvPicPr>
          <p:nvPr>
            <p:ph idx="1"/>
          </p:nvPr>
        </p:nvPicPr>
        <p:blipFill>
          <a:blip r:embed="rId3"/>
          <a:stretch>
            <a:fillRect/>
          </a:stretch>
        </p:blipFill>
        <p:spPr>
          <a:xfrm>
            <a:off x="609599" y="2455101"/>
            <a:ext cx="11051325" cy="2475211"/>
          </a:xfrm>
        </p:spPr>
      </p:pic>
      <p:pic>
        <p:nvPicPr>
          <p:cNvPr id="5" name="Picture 4">
            <a:extLst>
              <a:ext uri="{FF2B5EF4-FFF2-40B4-BE49-F238E27FC236}">
                <a16:creationId xmlns:a16="http://schemas.microsoft.com/office/drawing/2014/main" id="{415900BF-4CC5-E1D5-B036-43271FB13DBB}"/>
              </a:ext>
            </a:extLst>
          </p:cNvPr>
          <p:cNvPicPr>
            <a:picLocks noChangeAspect="1"/>
          </p:cNvPicPr>
          <p:nvPr/>
        </p:nvPicPr>
        <p:blipFill>
          <a:blip r:embed="rId4"/>
          <a:stretch>
            <a:fillRect/>
          </a:stretch>
        </p:blipFill>
        <p:spPr>
          <a:xfrm>
            <a:off x="0" y="1844806"/>
            <a:ext cx="12192000" cy="3514928"/>
          </a:xfrm>
          <a:prstGeom prst="rect">
            <a:avLst/>
          </a:prstGeom>
        </p:spPr>
      </p:pic>
      <p:sp>
        <p:nvSpPr>
          <p:cNvPr id="7" name="Arrow: Curved Down 6">
            <a:extLst>
              <a:ext uri="{FF2B5EF4-FFF2-40B4-BE49-F238E27FC236}">
                <a16:creationId xmlns:a16="http://schemas.microsoft.com/office/drawing/2014/main" id="{5DE40626-954E-D28E-D625-630CDA508F8F}"/>
              </a:ext>
            </a:extLst>
          </p:cNvPr>
          <p:cNvSpPr/>
          <p:nvPr/>
        </p:nvSpPr>
        <p:spPr>
          <a:xfrm>
            <a:off x="32317" y="2308294"/>
            <a:ext cx="312962" cy="293614"/>
          </a:xfrm>
          <a:prstGeom prst="curved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7045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1366</Words>
  <Application>Microsoft Office PowerPoint</Application>
  <PresentationFormat>Widescreen</PresentationFormat>
  <Paragraphs>243</Paragraphs>
  <Slides>33</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Calibri Light</vt:lpstr>
      <vt:lpstr>Wingdings</vt:lpstr>
      <vt:lpstr>Office Theme</vt:lpstr>
      <vt:lpstr>Office Theme</vt:lpstr>
      <vt:lpstr>Office Theme</vt:lpstr>
      <vt:lpstr>APAIR Progress Report Guidance &amp; FY25 Updates</vt:lpstr>
      <vt:lpstr>Meeting Objectives</vt:lpstr>
      <vt:lpstr>Information Sharing</vt:lpstr>
      <vt:lpstr>The APAIR and Its Impact on Reaccreditation</vt:lpstr>
      <vt:lpstr> Academic Program Assessment &amp; Improvement Report  (APAIR) </vt:lpstr>
      <vt:lpstr>APAIR Status</vt:lpstr>
      <vt:lpstr>PowerPoint Presentation</vt:lpstr>
      <vt:lpstr>PROGRAMS </vt:lpstr>
      <vt:lpstr>ADD GOAL PROGRESS FOR FISCAL YEAR</vt:lpstr>
      <vt:lpstr>PROVIDE GOAL UPDATE</vt:lpstr>
      <vt:lpstr>PROVIDE GOAL UPDATE</vt:lpstr>
      <vt:lpstr>Progress Reporting – Goal Status Explained </vt:lpstr>
      <vt:lpstr>PROVIDE GOAL UPDATE</vt:lpstr>
      <vt:lpstr>PROVIDE GOAL UPDATE</vt:lpstr>
      <vt:lpstr>GOALS BY STATUS</vt:lpstr>
      <vt:lpstr>GOALS BY STATUS</vt:lpstr>
      <vt:lpstr>PowerPoint Presentation</vt:lpstr>
      <vt:lpstr>FY 2025 Goals/Improvement Plan</vt:lpstr>
      <vt:lpstr>FY 2025 Goals/Improvement Plan</vt:lpstr>
      <vt:lpstr>PROVIDE SUMMARY FOR FISCAL YEAR &amp; ADD NEW GOALS</vt:lpstr>
      <vt:lpstr>FY 2025 Goals/Improvement Plan</vt:lpstr>
      <vt:lpstr>ADD RISK EVALUATION</vt:lpstr>
      <vt:lpstr>ADD GOALS FOR NEW FISCAL YEAR</vt:lpstr>
      <vt:lpstr>Program Details</vt:lpstr>
      <vt:lpstr>UPDATE ILO MODULE</vt:lpstr>
      <vt:lpstr>UPDATE EXTERNAL REVIEW MODULE</vt:lpstr>
      <vt:lpstr>ADD PROGRESS SUMMARY UPDATE AND STATUS OF PPIs</vt:lpstr>
      <vt:lpstr>ADD PROGRESS SUMMARY UPDATE FOR PPIs</vt:lpstr>
      <vt:lpstr>PROGRAM SUMMARY</vt:lpstr>
      <vt:lpstr>Steps to Complete</vt:lpstr>
      <vt:lpstr>FY 2025 APAIR Improvements</vt:lpstr>
      <vt:lpstr>REVIEW</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APAIR Progress Report Guidance &amp; FY25 Updates</dc:title>
  <dc:creator>Matthews, Karen</dc:creator>
  <cp:lastModifiedBy>Spengler, Gregory C.</cp:lastModifiedBy>
  <cp:revision>4</cp:revision>
  <dcterms:created xsi:type="dcterms:W3CDTF">2024-04-11T17:03:12Z</dcterms:created>
  <dcterms:modified xsi:type="dcterms:W3CDTF">2024-07-22T13:37:22Z</dcterms:modified>
</cp:coreProperties>
</file>