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4" r:id="rId7"/>
    <p:sldMasterId id="2147483656" r:id="rId8"/>
  </p:sldMasterIdLst>
  <p:notesMasterIdLst>
    <p:notesMasterId r:id="rId55"/>
  </p:notesMasterIdLst>
  <p:sldIdLst>
    <p:sldId id="256" r:id="rId9"/>
    <p:sldId id="257" r:id="rId10"/>
    <p:sldId id="258" r:id="rId11"/>
    <p:sldId id="259" r:id="rId12"/>
    <p:sldId id="2147480709" r:id="rId13"/>
    <p:sldId id="2147480617" r:id="rId14"/>
    <p:sldId id="2147480649" r:id="rId15"/>
    <p:sldId id="2147480650" r:id="rId16"/>
    <p:sldId id="275" r:id="rId17"/>
    <p:sldId id="2147480711" r:id="rId18"/>
    <p:sldId id="2147480710" r:id="rId19"/>
    <p:sldId id="2147480708" r:id="rId20"/>
    <p:sldId id="2147480695" r:id="rId21"/>
    <p:sldId id="2147480699" r:id="rId22"/>
    <p:sldId id="2147480698" r:id="rId23"/>
    <p:sldId id="2147480701" r:id="rId24"/>
    <p:sldId id="2147480706" r:id="rId25"/>
    <p:sldId id="2147480707" r:id="rId26"/>
    <p:sldId id="2147480702" r:id="rId27"/>
    <p:sldId id="2147480703" r:id="rId28"/>
    <p:sldId id="2147480704" r:id="rId29"/>
    <p:sldId id="2147480700" r:id="rId30"/>
    <p:sldId id="344" r:id="rId31"/>
    <p:sldId id="2147480685" r:id="rId32"/>
    <p:sldId id="2147480686" r:id="rId33"/>
    <p:sldId id="2147480712" r:id="rId34"/>
    <p:sldId id="2147480693" r:id="rId35"/>
    <p:sldId id="2147480694" r:id="rId36"/>
    <p:sldId id="2147480689" r:id="rId37"/>
    <p:sldId id="345" r:id="rId38"/>
    <p:sldId id="2147480713" r:id="rId39"/>
    <p:sldId id="2147480687" r:id="rId40"/>
    <p:sldId id="2147480714" r:id="rId41"/>
    <p:sldId id="346" r:id="rId42"/>
    <p:sldId id="2147480690" r:id="rId43"/>
    <p:sldId id="2147480691" r:id="rId44"/>
    <p:sldId id="2147480692" r:id="rId45"/>
    <p:sldId id="2147480715" r:id="rId46"/>
    <p:sldId id="347" r:id="rId47"/>
    <p:sldId id="1696" r:id="rId48"/>
    <p:sldId id="1695" r:id="rId49"/>
    <p:sldId id="1699" r:id="rId50"/>
    <p:sldId id="1698" r:id="rId51"/>
    <p:sldId id="1700" r:id="rId52"/>
    <p:sldId id="1701" r:id="rId53"/>
    <p:sldId id="32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937"/>
    <a:srgbClr val="404042"/>
    <a:srgbClr val="CD0E2D"/>
    <a:srgbClr val="CD0E2C"/>
    <a:srgbClr val="FFD1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2026" autoAdjust="0"/>
  </p:normalViewPr>
  <p:slideViewPr>
    <p:cSldViewPr snapToGrid="0" snapToObjects="1">
      <p:cViewPr varScale="1">
        <p:scale>
          <a:sx n="68" d="100"/>
          <a:sy n="68" d="100"/>
        </p:scale>
        <p:origin x="1032" y="2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5:31:33.149"/>
    </inkml:context>
    <inkml:brush xml:id="br0">
      <inkml:brushProperty name="width" value="0.035" units="cm"/>
      <inkml:brushProperty name="height" value="0.035" units="cm"/>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5:31:35.118"/>
    </inkml:context>
    <inkml:brush xml:id="br0">
      <inkml:brushProperty name="width" value="0.035" units="cm"/>
      <inkml:brushProperty name="height" value="0.035" units="cm"/>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15:31:37.448"/>
    </inkml:context>
    <inkml:brush xml:id="br0">
      <inkml:brushProperty name="width" value="0.035" units="cm"/>
      <inkml:brushProperty name="height" value="0.035" units="cm"/>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D4A90-8A69-47A0-A776-E19DCCF3F252}"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6CE78-7752-4787-BEB6-5B02719D5647}" type="slidenum">
              <a:rPr lang="en-US" smtClean="0"/>
              <a:t>‹#›</a:t>
            </a:fld>
            <a:endParaRPr lang="en-US"/>
          </a:p>
        </p:txBody>
      </p:sp>
    </p:spTree>
    <p:extLst>
      <p:ext uri="{BB962C8B-B14F-4D97-AF65-F5344CB8AC3E}">
        <p14:creationId xmlns:p14="http://schemas.microsoft.com/office/powerpoint/2010/main" val="3578617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6CE78-7752-4787-BEB6-5B02719D5647}" type="slidenum">
              <a:rPr lang="en-US" smtClean="0"/>
              <a:t>3</a:t>
            </a:fld>
            <a:endParaRPr lang="en-US"/>
          </a:p>
        </p:txBody>
      </p:sp>
    </p:spTree>
    <p:extLst>
      <p:ext uri="{BB962C8B-B14F-4D97-AF65-F5344CB8AC3E}">
        <p14:creationId xmlns:p14="http://schemas.microsoft.com/office/powerpoint/2010/main" val="2810738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EF76A-B56B-F725-CF16-F2A804B77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09990E-5B45-7D79-21E3-B2885C2D7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4EE567-5799-415F-8E42-B5CB710BE2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101354-5828-9933-446E-DF9E436D0C0A}"/>
              </a:ext>
            </a:extLst>
          </p:cNvPr>
          <p:cNvSpPr>
            <a:spLocks noGrp="1"/>
          </p:cNvSpPr>
          <p:nvPr>
            <p:ph type="sldNum" sz="quarter" idx="5"/>
          </p:nvPr>
        </p:nvSpPr>
        <p:spPr/>
        <p:txBody>
          <a:bodyPr/>
          <a:lstStyle/>
          <a:p>
            <a:fld id="{4216CE78-7752-4787-BEB6-5B02719D5647}" type="slidenum">
              <a:rPr lang="en-US" smtClean="0"/>
              <a:t>19</a:t>
            </a:fld>
            <a:endParaRPr lang="en-US"/>
          </a:p>
        </p:txBody>
      </p:sp>
    </p:spTree>
    <p:extLst>
      <p:ext uri="{BB962C8B-B14F-4D97-AF65-F5344CB8AC3E}">
        <p14:creationId xmlns:p14="http://schemas.microsoft.com/office/powerpoint/2010/main" val="3097418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D166B-51EE-207F-0170-036BD0781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3717F-96EC-94B9-54F1-30357C1F6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1B4EC-ABBE-9B8E-6AE3-FBAFB0AA9F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F1A0B6-221B-8509-5D33-218F6304E5B8}"/>
              </a:ext>
            </a:extLst>
          </p:cNvPr>
          <p:cNvSpPr>
            <a:spLocks noGrp="1"/>
          </p:cNvSpPr>
          <p:nvPr>
            <p:ph type="sldNum" sz="quarter" idx="5"/>
          </p:nvPr>
        </p:nvSpPr>
        <p:spPr/>
        <p:txBody>
          <a:bodyPr/>
          <a:lstStyle/>
          <a:p>
            <a:fld id="{4216CE78-7752-4787-BEB6-5B02719D5647}" type="slidenum">
              <a:rPr lang="en-US" smtClean="0"/>
              <a:t>20</a:t>
            </a:fld>
            <a:endParaRPr lang="en-US"/>
          </a:p>
        </p:txBody>
      </p:sp>
    </p:spTree>
    <p:extLst>
      <p:ext uri="{BB962C8B-B14F-4D97-AF65-F5344CB8AC3E}">
        <p14:creationId xmlns:p14="http://schemas.microsoft.com/office/powerpoint/2010/main" val="2051162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0EB4C-1807-C686-ABF9-511B56940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E4FDA-6470-B9E4-F3FC-9F68A7BA2B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A7A6D-DC0B-BCFE-E271-C867D477E5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07CF13-B377-CB04-DDD1-1A522BFC85D5}"/>
              </a:ext>
            </a:extLst>
          </p:cNvPr>
          <p:cNvSpPr>
            <a:spLocks noGrp="1"/>
          </p:cNvSpPr>
          <p:nvPr>
            <p:ph type="sldNum" sz="quarter" idx="5"/>
          </p:nvPr>
        </p:nvSpPr>
        <p:spPr/>
        <p:txBody>
          <a:bodyPr/>
          <a:lstStyle/>
          <a:p>
            <a:fld id="{4216CE78-7752-4787-BEB6-5B02719D5647}" type="slidenum">
              <a:rPr lang="en-US" smtClean="0"/>
              <a:t>21</a:t>
            </a:fld>
            <a:endParaRPr lang="en-US"/>
          </a:p>
        </p:txBody>
      </p:sp>
    </p:spTree>
    <p:extLst>
      <p:ext uri="{BB962C8B-B14F-4D97-AF65-F5344CB8AC3E}">
        <p14:creationId xmlns:p14="http://schemas.microsoft.com/office/powerpoint/2010/main" val="3716673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6CE78-7752-4787-BEB6-5B02719D5647}" type="slidenum">
              <a:rPr lang="en-US" smtClean="0"/>
              <a:t>23</a:t>
            </a:fld>
            <a:endParaRPr lang="en-US"/>
          </a:p>
        </p:txBody>
      </p:sp>
    </p:spTree>
    <p:extLst>
      <p:ext uri="{BB962C8B-B14F-4D97-AF65-F5344CB8AC3E}">
        <p14:creationId xmlns:p14="http://schemas.microsoft.com/office/powerpoint/2010/main" val="50833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391EC-113A-5302-4DA2-56DE7620D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0CCB2-56EE-F75D-B25A-0B2292DE49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4E6F6-AF36-2BA7-5A28-D21B9461DD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237F08-6C26-25C1-EA60-493C21C51FC3}"/>
              </a:ext>
            </a:extLst>
          </p:cNvPr>
          <p:cNvSpPr>
            <a:spLocks noGrp="1"/>
          </p:cNvSpPr>
          <p:nvPr>
            <p:ph type="sldNum" sz="quarter" idx="5"/>
          </p:nvPr>
        </p:nvSpPr>
        <p:spPr/>
        <p:txBody>
          <a:bodyPr/>
          <a:lstStyle/>
          <a:p>
            <a:fld id="{4216CE78-7752-4787-BEB6-5B02719D5647}" type="slidenum">
              <a:rPr lang="en-US" smtClean="0"/>
              <a:t>24</a:t>
            </a:fld>
            <a:endParaRPr lang="en-US"/>
          </a:p>
        </p:txBody>
      </p:sp>
    </p:spTree>
    <p:extLst>
      <p:ext uri="{BB962C8B-B14F-4D97-AF65-F5344CB8AC3E}">
        <p14:creationId xmlns:p14="http://schemas.microsoft.com/office/powerpoint/2010/main" val="189065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77EA4-059B-CFE9-8BBF-099CEFFE4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5FE9B-C62E-33DC-EBD4-5DDE4C85CA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CB5EE5-17AE-6D8E-39C8-2AF6729AE444}"/>
              </a:ext>
            </a:extLst>
          </p:cNvPr>
          <p:cNvSpPr>
            <a:spLocks noGrp="1"/>
          </p:cNvSpPr>
          <p:nvPr>
            <p:ph type="body" idx="1"/>
          </p:nvPr>
        </p:nvSpPr>
        <p:spPr/>
        <p:txBody>
          <a:bodyPr/>
          <a:lstStyle/>
          <a:p>
            <a:r>
              <a:rPr lang="en-US" b="1">
                <a:ea typeface="Calibri"/>
                <a:cs typeface="Calibri"/>
              </a:rPr>
              <a:t>The updated project timeline shown here indicates activities completed by the QHCM Project Team such as system testing as well as activities for the UMB campus and key stakeholder groups. </a:t>
            </a:r>
          </a:p>
          <a:p>
            <a:endParaRPr lang="en-US" b="1">
              <a:ea typeface="Calibri"/>
              <a:cs typeface="Calibri"/>
            </a:endParaRPr>
          </a:p>
          <a:p>
            <a:r>
              <a:rPr lang="en-US" b="1">
                <a:ea typeface="Calibri"/>
                <a:cs typeface="Calibri"/>
              </a:rPr>
              <a:t>Specific details about each of the campus and stakeholder activities will be released as soon as possible. Stay tuned to find out ways you can get/stay involved in the QHCM Project ahead of the new system going live for campus users on October 27, 2025!</a:t>
            </a:r>
          </a:p>
          <a:p>
            <a:endParaRPr lang="en-US" b="1">
              <a:ea typeface="Calibri"/>
              <a:cs typeface="Calibri"/>
            </a:endParaRPr>
          </a:p>
          <a:p>
            <a:r>
              <a:rPr lang="en-US" b="1">
                <a:ea typeface="Calibri"/>
                <a:cs typeface="Calibri"/>
              </a:rPr>
              <a:t>For questions about any of the activities listed here, reach out to the project leadership team (Chiradeep Mukherjee or Stacy Long) or the project's Change Management &amp; Training Team (Michele Evans, Beth Gallico, Robin Reid, or Laura </a:t>
            </a:r>
            <a:r>
              <a:rPr lang="en-US" b="1" err="1">
                <a:ea typeface="Calibri"/>
                <a:cs typeface="Calibri"/>
              </a:rPr>
              <a:t>Pogliano</a:t>
            </a:r>
            <a:r>
              <a:rPr lang="en-US" b="1">
                <a:ea typeface="Calibri"/>
                <a:cs typeface="Calibri"/>
              </a:rPr>
              <a:t>). </a:t>
            </a:r>
          </a:p>
        </p:txBody>
      </p:sp>
      <p:sp>
        <p:nvSpPr>
          <p:cNvPr id="4" name="Slide Number Placeholder 3">
            <a:extLst>
              <a:ext uri="{FF2B5EF4-FFF2-40B4-BE49-F238E27FC236}">
                <a16:creationId xmlns:a16="http://schemas.microsoft.com/office/drawing/2014/main" id="{3C0B5566-A37F-DDF6-9B3F-EFC57F9A3A9B}"/>
              </a:ext>
            </a:extLst>
          </p:cNvPr>
          <p:cNvSpPr>
            <a:spLocks noGrp="1"/>
          </p:cNvSpPr>
          <p:nvPr>
            <p:ph type="sldNum" sz="quarter" idx="5"/>
          </p:nvPr>
        </p:nvSpPr>
        <p:spPr/>
        <p:txBody>
          <a:bodyPr/>
          <a:lstStyle/>
          <a:p>
            <a:fld id="{A393BB8A-BB27-494E-BBCF-26C5BB1BF483}" type="slidenum">
              <a:rPr lang="en-US" smtClean="0"/>
              <a:t>6</a:t>
            </a:fld>
            <a:endParaRPr lang="en-US"/>
          </a:p>
        </p:txBody>
      </p:sp>
    </p:spTree>
    <p:extLst>
      <p:ext uri="{BB962C8B-B14F-4D97-AF65-F5344CB8AC3E}">
        <p14:creationId xmlns:p14="http://schemas.microsoft.com/office/powerpoint/2010/main" val="222905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7F80E-C195-BD5A-058F-6C0D26205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C4D38-34DF-923E-EAAD-E062A87607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5AF38C-AF86-B134-AE09-E70FBD6AC9E8}"/>
              </a:ext>
            </a:extLst>
          </p:cNvPr>
          <p:cNvSpPr>
            <a:spLocks noGrp="1"/>
          </p:cNvSpPr>
          <p:nvPr>
            <p:ph type="body" idx="1"/>
          </p:nvPr>
        </p:nvSpPr>
        <p:spPr/>
        <p:txBody>
          <a:bodyPr/>
          <a:lstStyle/>
          <a:p>
            <a:pPr marL="171450" indent="-171450">
              <a:lnSpc>
                <a:spcPct val="90000"/>
              </a:lnSpc>
              <a:spcBef>
                <a:spcPts val="1000"/>
              </a:spcBef>
              <a:buFont typeface="Arial"/>
              <a:buChar char="•"/>
            </a:pPr>
            <a:r>
              <a:rPr lang="en-US" dirty="0"/>
              <a:t>The focus of these workshops is on creating early learners and embedded experts in high-impact areas within departments to prepare for end user training. These are demonstrations that focus on how to navigate thru the homepage and how to complete topic specific transactions. </a:t>
            </a:r>
          </a:p>
          <a:p>
            <a:pPr marL="171450" indent="-171450">
              <a:lnSpc>
                <a:spcPct val="90000"/>
              </a:lnSpc>
              <a:spcBef>
                <a:spcPts val="1000"/>
              </a:spcBef>
              <a:buFont typeface="Arial"/>
              <a:buChar char="•"/>
            </a:pPr>
            <a:r>
              <a:rPr lang="en-US" dirty="0"/>
              <a:t>The audience is targeted towards the QHCM Change Champions and SMEs and is designed as a readiness exercise before formal training is implemented. </a:t>
            </a:r>
          </a:p>
          <a:p>
            <a:pPr marL="171450" indent="-171450">
              <a:lnSpc>
                <a:spcPct val="90000"/>
              </a:lnSpc>
              <a:spcBef>
                <a:spcPts val="1000"/>
              </a:spcBef>
              <a:buFont typeface="Arial"/>
              <a:buChar char="•"/>
            </a:pPr>
            <a:r>
              <a:rPr lang="en-US" dirty="0"/>
              <a:t>The Readiness Workshops should not be confused with training. Training Implementation will be rolled out in August 2025.</a:t>
            </a:r>
          </a:p>
          <a:p>
            <a:pPr marL="628650" lvl="1" indent="-171450">
              <a:lnSpc>
                <a:spcPct val="90000"/>
              </a:lnSpc>
              <a:spcBef>
                <a:spcPts val="500"/>
              </a:spcBef>
              <a:buFont typeface="Arial"/>
              <a:buChar char="•"/>
            </a:pPr>
            <a:endParaRPr lang="en-US" dirty="0"/>
          </a:p>
          <a:p>
            <a:pPr marL="171450" indent="-171450">
              <a:lnSpc>
                <a:spcPct val="90000"/>
              </a:lnSpc>
              <a:spcBef>
                <a:spcPts val="1000"/>
              </a:spcBef>
              <a:buFont typeface="Arial"/>
              <a:buChar char="•"/>
            </a:pPr>
            <a:endParaRPr lang="en-US" dirty="0"/>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D15054E9-CAF7-A1E2-0D23-C3EAC5BD3CDC}"/>
              </a:ext>
            </a:extLst>
          </p:cNvPr>
          <p:cNvSpPr>
            <a:spLocks noGrp="1"/>
          </p:cNvSpPr>
          <p:nvPr>
            <p:ph type="sldNum" sz="quarter" idx="5"/>
          </p:nvPr>
        </p:nvSpPr>
        <p:spPr/>
        <p:txBody>
          <a:bodyPr/>
          <a:lstStyle/>
          <a:p>
            <a:fld id="{AFD2C094-68A6-4250-8CA2-EC079610753D}" type="slidenum">
              <a:rPr lang="en-US" smtClean="0"/>
              <a:t>7</a:t>
            </a:fld>
            <a:endParaRPr lang="en-US"/>
          </a:p>
        </p:txBody>
      </p:sp>
    </p:spTree>
    <p:extLst>
      <p:ext uri="{BB962C8B-B14F-4D97-AF65-F5344CB8AC3E}">
        <p14:creationId xmlns:p14="http://schemas.microsoft.com/office/powerpoint/2010/main" val="36488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51B41-34FF-150E-3763-897369AF2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A0A2F-0C33-2816-96F1-CB1DBD9D54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06083-0557-7751-085D-559FBF2AE070}"/>
              </a:ext>
            </a:extLst>
          </p:cNvPr>
          <p:cNvSpPr>
            <a:spLocks noGrp="1"/>
          </p:cNvSpPr>
          <p:nvPr>
            <p:ph type="body" idx="1"/>
          </p:nvPr>
        </p:nvSpPr>
        <p:spPr/>
        <p:txBody>
          <a:bodyPr/>
          <a:lstStyle/>
          <a:p>
            <a:pPr marL="171450">
              <a:lnSpc>
                <a:spcPct val="90000"/>
              </a:lnSpc>
              <a:spcBef>
                <a:spcPts val="500"/>
              </a:spcBef>
            </a:pPr>
            <a:r>
              <a:rPr lang="en-US" dirty="0">
                <a:ea typeface="Calibri" panose="020F0502020204030204"/>
                <a:cs typeface="Calibri" panose="020F0502020204030204"/>
              </a:rPr>
              <a:t>If you are interested in helping train end users of the new system, we have room for a few more volunteers! Please reach out to Laura Pogliano or Robin Reid to get signed up. We appreciate your willingness to help us on this endeavor to ensure UMB is ready for the new system this fall.</a:t>
            </a:r>
            <a:endParaRPr lang="en-US" dirty="0"/>
          </a:p>
        </p:txBody>
      </p:sp>
      <p:sp>
        <p:nvSpPr>
          <p:cNvPr id="4" name="Slide Number Placeholder 3">
            <a:extLst>
              <a:ext uri="{FF2B5EF4-FFF2-40B4-BE49-F238E27FC236}">
                <a16:creationId xmlns:a16="http://schemas.microsoft.com/office/drawing/2014/main" id="{3DBEF5BE-3544-561D-A2C8-05FAE646130E}"/>
              </a:ext>
            </a:extLst>
          </p:cNvPr>
          <p:cNvSpPr>
            <a:spLocks noGrp="1"/>
          </p:cNvSpPr>
          <p:nvPr>
            <p:ph type="sldNum" sz="quarter" idx="5"/>
          </p:nvPr>
        </p:nvSpPr>
        <p:spPr/>
        <p:txBody>
          <a:bodyPr/>
          <a:lstStyle/>
          <a:p>
            <a:fld id="{AFD2C094-68A6-4250-8CA2-EC079610753D}" type="slidenum">
              <a:rPr lang="en-US" smtClean="0"/>
              <a:t>8</a:t>
            </a:fld>
            <a:endParaRPr lang="en-US"/>
          </a:p>
        </p:txBody>
      </p:sp>
    </p:spTree>
    <p:extLst>
      <p:ext uri="{BB962C8B-B14F-4D97-AF65-F5344CB8AC3E}">
        <p14:creationId xmlns:p14="http://schemas.microsoft.com/office/powerpoint/2010/main" val="177447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3636A-12C6-8F38-A74F-15053E725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6F9F9-6EBA-BA59-E7E3-FF3A450A3F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AFB999-841A-9B5A-4DB2-1B13476DBC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57768B-361E-42A8-1EC9-5AC67301E09D}"/>
              </a:ext>
            </a:extLst>
          </p:cNvPr>
          <p:cNvSpPr>
            <a:spLocks noGrp="1"/>
          </p:cNvSpPr>
          <p:nvPr>
            <p:ph type="sldNum" sz="quarter" idx="5"/>
          </p:nvPr>
        </p:nvSpPr>
        <p:spPr/>
        <p:txBody>
          <a:bodyPr/>
          <a:lstStyle/>
          <a:p>
            <a:fld id="{4216CE78-7752-4787-BEB6-5B02719D5647}" type="slidenum">
              <a:rPr lang="en-US" smtClean="0"/>
              <a:t>12</a:t>
            </a:fld>
            <a:endParaRPr lang="en-US"/>
          </a:p>
        </p:txBody>
      </p:sp>
    </p:spTree>
    <p:extLst>
      <p:ext uri="{BB962C8B-B14F-4D97-AF65-F5344CB8AC3E}">
        <p14:creationId xmlns:p14="http://schemas.microsoft.com/office/powerpoint/2010/main" val="3564545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E1D69-FB5E-01A8-E171-1283E0500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4EAF1-DBA4-32F6-5E48-BE9F47434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D9349-AD01-91D7-04D0-3AEFCF7CF6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993597-0ECC-7324-0C95-23801ADF0EA5}"/>
              </a:ext>
            </a:extLst>
          </p:cNvPr>
          <p:cNvSpPr>
            <a:spLocks noGrp="1"/>
          </p:cNvSpPr>
          <p:nvPr>
            <p:ph type="sldNum" sz="quarter" idx="5"/>
          </p:nvPr>
        </p:nvSpPr>
        <p:spPr/>
        <p:txBody>
          <a:bodyPr/>
          <a:lstStyle/>
          <a:p>
            <a:fld id="{4216CE78-7752-4787-BEB6-5B02719D5647}" type="slidenum">
              <a:rPr lang="en-US" smtClean="0"/>
              <a:t>14</a:t>
            </a:fld>
            <a:endParaRPr lang="en-US"/>
          </a:p>
        </p:txBody>
      </p:sp>
    </p:spTree>
    <p:extLst>
      <p:ext uri="{BB962C8B-B14F-4D97-AF65-F5344CB8AC3E}">
        <p14:creationId xmlns:p14="http://schemas.microsoft.com/office/powerpoint/2010/main" val="2196693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E87A6-0453-B3F2-538C-334858134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22692-36FA-B1A4-9540-DF28FA2DD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1DEA3D-AD5B-C403-0738-E352B8C2B7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8859F8-09E7-ECB1-8EE0-F468809CEE52}"/>
              </a:ext>
            </a:extLst>
          </p:cNvPr>
          <p:cNvSpPr>
            <a:spLocks noGrp="1"/>
          </p:cNvSpPr>
          <p:nvPr>
            <p:ph type="sldNum" sz="quarter" idx="5"/>
          </p:nvPr>
        </p:nvSpPr>
        <p:spPr/>
        <p:txBody>
          <a:bodyPr/>
          <a:lstStyle/>
          <a:p>
            <a:fld id="{4216CE78-7752-4787-BEB6-5B02719D5647}" type="slidenum">
              <a:rPr lang="en-US" smtClean="0"/>
              <a:t>16</a:t>
            </a:fld>
            <a:endParaRPr lang="en-US"/>
          </a:p>
        </p:txBody>
      </p:sp>
    </p:spTree>
    <p:extLst>
      <p:ext uri="{BB962C8B-B14F-4D97-AF65-F5344CB8AC3E}">
        <p14:creationId xmlns:p14="http://schemas.microsoft.com/office/powerpoint/2010/main" val="205322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73D68-9308-A4BD-6238-36CD893291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B5493-4E8B-F0EB-5E9F-1AF4E9949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E12AF-EDAA-81E5-2F1A-7FEACAFDA7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576082-505B-19EA-D036-784E25387044}"/>
              </a:ext>
            </a:extLst>
          </p:cNvPr>
          <p:cNvSpPr>
            <a:spLocks noGrp="1"/>
          </p:cNvSpPr>
          <p:nvPr>
            <p:ph type="sldNum" sz="quarter" idx="5"/>
          </p:nvPr>
        </p:nvSpPr>
        <p:spPr/>
        <p:txBody>
          <a:bodyPr/>
          <a:lstStyle/>
          <a:p>
            <a:fld id="{4216CE78-7752-4787-BEB6-5B02719D5647}" type="slidenum">
              <a:rPr lang="en-US" smtClean="0"/>
              <a:t>17</a:t>
            </a:fld>
            <a:endParaRPr lang="en-US"/>
          </a:p>
        </p:txBody>
      </p:sp>
    </p:spTree>
    <p:extLst>
      <p:ext uri="{BB962C8B-B14F-4D97-AF65-F5344CB8AC3E}">
        <p14:creationId xmlns:p14="http://schemas.microsoft.com/office/powerpoint/2010/main" val="214664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E627B-EB13-CC1B-7D81-AD6A46BF5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C8C6B-A680-291D-622C-A9E7BD4A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26C0F-4C4E-5B55-1AE0-8CA0E79452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71C348-43C8-F7CB-5E2E-DD7B95160C9E}"/>
              </a:ext>
            </a:extLst>
          </p:cNvPr>
          <p:cNvSpPr>
            <a:spLocks noGrp="1"/>
          </p:cNvSpPr>
          <p:nvPr>
            <p:ph type="sldNum" sz="quarter" idx="5"/>
          </p:nvPr>
        </p:nvSpPr>
        <p:spPr/>
        <p:txBody>
          <a:bodyPr/>
          <a:lstStyle/>
          <a:p>
            <a:fld id="{4216CE78-7752-4787-BEB6-5B02719D5647}" type="slidenum">
              <a:rPr lang="en-US" smtClean="0"/>
              <a:t>18</a:t>
            </a:fld>
            <a:endParaRPr lang="en-US"/>
          </a:p>
        </p:txBody>
      </p:sp>
    </p:spTree>
    <p:extLst>
      <p:ext uri="{BB962C8B-B14F-4D97-AF65-F5344CB8AC3E}">
        <p14:creationId xmlns:p14="http://schemas.microsoft.com/office/powerpoint/2010/main" val="34895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40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26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74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83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2C6E-7DE5-C5EA-F628-7D7E80AEA91C}"/>
              </a:ext>
            </a:extLst>
          </p:cNvPr>
          <p:cNvSpPr>
            <a:spLocks noGrp="1"/>
          </p:cNvSpPr>
          <p:nvPr>
            <p:ph type="ctrTitle"/>
          </p:nvPr>
        </p:nvSpPr>
        <p:spPr>
          <a:xfrm>
            <a:off x="939113" y="1865870"/>
            <a:ext cx="9143999" cy="101389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903F4D-CB43-84F1-B4A6-1F18259A3B59}"/>
              </a:ext>
            </a:extLst>
          </p:cNvPr>
          <p:cNvSpPr>
            <a:spLocks noGrp="1"/>
          </p:cNvSpPr>
          <p:nvPr>
            <p:ph type="subTitle" idx="1"/>
          </p:nvPr>
        </p:nvSpPr>
        <p:spPr>
          <a:xfrm>
            <a:off x="939113" y="2971843"/>
            <a:ext cx="914399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0023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C546-5F67-9DF3-BC4E-1E4EF7A87E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4A7CB4-16FE-1F8F-5F01-40C41E9E6EF6}"/>
              </a:ext>
            </a:extLst>
          </p:cNvPr>
          <p:cNvSpPr>
            <a:spLocks noGrp="1"/>
          </p:cNvSpPr>
          <p:nvPr>
            <p:ph idx="1"/>
          </p:nvPr>
        </p:nvSpPr>
        <p:spPr>
          <a:xfrm>
            <a:off x="838200" y="1825625"/>
            <a:ext cx="8590005" cy="32159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17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9274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8614E8-7716-A677-2738-16532B4FDDE9}"/>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815832C-E218-4FF7-6A53-727A3AE0680D}"/>
              </a:ext>
            </a:extLst>
          </p:cNvPr>
          <p:cNvSpPr/>
          <p:nvPr userDrawn="1"/>
        </p:nvSpPr>
        <p:spPr>
          <a:xfrm>
            <a:off x="4067175" y="1600200"/>
            <a:ext cx="7724775" cy="4419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50000"/>
              </a:lnSpc>
              <a:spcBef>
                <a:spcPts val="0"/>
              </a:spcBef>
            </a:pPr>
            <a:r>
              <a:rPr lang="en-US" sz="3200" b="1" baseline="0" dirty="0">
                <a:solidFill>
                  <a:srgbClr val="404042"/>
                </a:solidFill>
                <a:latin typeface="Gotham" panose="02000504050000020004" pitchFamily="2" charset="0"/>
              </a:rPr>
              <a:t>W</a:t>
            </a:r>
            <a:r>
              <a:rPr lang="en-US" sz="2800" baseline="0" dirty="0">
                <a:solidFill>
                  <a:srgbClr val="404042"/>
                </a:solidFill>
                <a:latin typeface="Gotham" panose="02000504050000020004" pitchFamily="2" charset="0"/>
              </a:rPr>
              <a:t>ELL-BEING</a:t>
            </a:r>
            <a:r>
              <a:rPr lang="en-US" sz="2800" dirty="0">
                <a:solidFill>
                  <a:srgbClr val="404042"/>
                </a:solidFill>
                <a:latin typeface="Gotham" panose="02000504050000020004" pitchFamily="2" charset="0"/>
              </a:rPr>
              <a:t> </a:t>
            </a:r>
            <a:r>
              <a:rPr lang="en-US" sz="2800" i="1" kern="1200" dirty="0">
                <a:solidFill>
                  <a:srgbClr val="404042"/>
                </a:solidFill>
                <a:latin typeface="Times New Roman" panose="02020603050405020304" pitchFamily="18" charset="0"/>
                <a:ea typeface="+mn-ea"/>
                <a:cs typeface="Times New Roman" panose="02020603050405020304" pitchFamily="18" charset="0"/>
              </a:rPr>
              <a:t>and</a:t>
            </a:r>
            <a:r>
              <a:rPr lang="en-US" sz="2800" dirty="0">
                <a:solidFill>
                  <a:srgbClr val="404042"/>
                </a:solidFill>
                <a:latin typeface="Gotham" panose="02000504050000020004" pitchFamily="2" charset="0"/>
              </a:rPr>
              <a:t> SUSTAINABILITY </a:t>
            </a:r>
          </a:p>
          <a:p>
            <a:pPr algn="l">
              <a:lnSpc>
                <a:spcPct val="150000"/>
              </a:lnSpc>
              <a:spcBef>
                <a:spcPts val="0"/>
              </a:spcBef>
            </a:pPr>
            <a:r>
              <a:rPr lang="en-US" sz="3200" b="1" dirty="0">
                <a:solidFill>
                  <a:srgbClr val="404042"/>
                </a:solidFill>
                <a:latin typeface="Gotham" panose="02000504050000020004" pitchFamily="2" charset="0"/>
              </a:rPr>
              <a:t>I</a:t>
            </a:r>
            <a:r>
              <a:rPr lang="en-US" sz="2800" dirty="0">
                <a:solidFill>
                  <a:srgbClr val="404042"/>
                </a:solidFill>
                <a:latin typeface="Gotham" panose="02000504050000020004" pitchFamily="2" charset="0"/>
              </a:rPr>
              <a:t>NNOVATION </a:t>
            </a:r>
            <a:r>
              <a:rPr lang="en-US" sz="2800" i="1" kern="1200" dirty="0">
                <a:solidFill>
                  <a:srgbClr val="404042"/>
                </a:solidFill>
                <a:latin typeface="Times New Roman" panose="02020603050405020304" pitchFamily="18" charset="0"/>
                <a:ea typeface="+mn-ea"/>
                <a:cs typeface="Times New Roman" panose="02020603050405020304" pitchFamily="18" charset="0"/>
              </a:rPr>
              <a:t>and</a:t>
            </a:r>
            <a:r>
              <a:rPr lang="en-US" sz="2800" kern="1200" dirty="0">
                <a:solidFill>
                  <a:srgbClr val="404042"/>
                </a:solidFill>
                <a:latin typeface="Gotham" panose="02000504050000020004" pitchFamily="2" charset="0"/>
                <a:ea typeface="+mn-ea"/>
                <a:cs typeface="+mn-cs"/>
              </a:rPr>
              <a:t> </a:t>
            </a:r>
            <a:r>
              <a:rPr lang="en-US" sz="2800" dirty="0">
                <a:solidFill>
                  <a:srgbClr val="404042"/>
                </a:solidFill>
                <a:latin typeface="Gotham" panose="02000504050000020004" pitchFamily="2" charset="0"/>
              </a:rPr>
              <a:t>DISCOVERY </a:t>
            </a:r>
          </a:p>
          <a:p>
            <a:pPr algn="l">
              <a:lnSpc>
                <a:spcPct val="150000"/>
              </a:lnSpc>
              <a:spcBef>
                <a:spcPts val="0"/>
              </a:spcBef>
            </a:pPr>
            <a:r>
              <a:rPr lang="en-US" sz="3200" b="1" dirty="0">
                <a:solidFill>
                  <a:srgbClr val="404042"/>
                </a:solidFill>
                <a:latin typeface="Gotham" panose="02000504050000020004" pitchFamily="2" charset="0"/>
              </a:rPr>
              <a:t>S</a:t>
            </a:r>
            <a:r>
              <a:rPr lang="en-US" sz="2800" dirty="0">
                <a:solidFill>
                  <a:srgbClr val="404042"/>
                </a:solidFill>
                <a:latin typeface="Gotham" panose="02000504050000020004" pitchFamily="2" charset="0"/>
              </a:rPr>
              <a:t>ERVICE EXCELLENCE </a:t>
            </a:r>
            <a:r>
              <a:rPr lang="en-US" sz="2800" i="1" dirty="0">
                <a:solidFill>
                  <a:srgbClr val="404042"/>
                </a:solidFill>
                <a:latin typeface="Times New Roman" panose="02020603050405020304" pitchFamily="18" charset="0"/>
                <a:cs typeface="Times New Roman" panose="02020603050405020304" pitchFamily="18" charset="0"/>
              </a:rPr>
              <a:t>and</a:t>
            </a:r>
            <a:r>
              <a:rPr lang="en-US" sz="2800" dirty="0">
                <a:solidFill>
                  <a:srgbClr val="404042"/>
                </a:solidFill>
                <a:latin typeface="Gotham" panose="02000504050000020004" pitchFamily="2" charset="0"/>
              </a:rPr>
              <a:t> 	ACCOUNTABILITY </a:t>
            </a:r>
          </a:p>
          <a:p>
            <a:pPr algn="l">
              <a:lnSpc>
                <a:spcPct val="150000"/>
              </a:lnSpc>
              <a:spcBef>
                <a:spcPts val="0"/>
              </a:spcBef>
            </a:pPr>
            <a:r>
              <a:rPr lang="en-US" sz="3200" b="1" dirty="0">
                <a:solidFill>
                  <a:srgbClr val="404042"/>
                </a:solidFill>
                <a:latin typeface="Gotham" panose="02000504050000020004" pitchFamily="2" charset="0"/>
              </a:rPr>
              <a:t>E</a:t>
            </a:r>
            <a:r>
              <a:rPr lang="en-US" sz="2800" dirty="0">
                <a:solidFill>
                  <a:srgbClr val="404042"/>
                </a:solidFill>
                <a:latin typeface="Gotham" panose="02000504050000020004" pitchFamily="2" charset="0"/>
              </a:rPr>
              <a:t>QUITY </a:t>
            </a:r>
            <a:r>
              <a:rPr lang="en-US" sz="2800" i="1" dirty="0">
                <a:solidFill>
                  <a:srgbClr val="404042"/>
                </a:solidFill>
                <a:latin typeface="Times New Roman" panose="02020603050405020304" pitchFamily="18" charset="0"/>
                <a:cs typeface="Times New Roman" panose="02020603050405020304" pitchFamily="18" charset="0"/>
              </a:rPr>
              <a:t>and</a:t>
            </a:r>
            <a:r>
              <a:rPr lang="en-US" sz="2800" dirty="0">
                <a:solidFill>
                  <a:srgbClr val="404042"/>
                </a:solidFill>
                <a:latin typeface="Gotham" panose="02000504050000020004" pitchFamily="2" charset="0"/>
              </a:rPr>
              <a:t> JUSTICE </a:t>
            </a:r>
          </a:p>
          <a:p>
            <a:pPr algn="l">
              <a:lnSpc>
                <a:spcPct val="150000"/>
              </a:lnSpc>
              <a:spcBef>
                <a:spcPts val="0"/>
              </a:spcBef>
            </a:pPr>
            <a:r>
              <a:rPr lang="en-US" sz="3200" b="1" dirty="0">
                <a:solidFill>
                  <a:srgbClr val="404042"/>
                </a:solidFill>
                <a:latin typeface="Gotham" panose="02000504050000020004" pitchFamily="2" charset="0"/>
              </a:rPr>
              <a:t>R</a:t>
            </a:r>
            <a:r>
              <a:rPr lang="en-US" sz="2800" dirty="0">
                <a:solidFill>
                  <a:srgbClr val="404042"/>
                </a:solidFill>
                <a:latin typeface="Gotham" panose="02000504050000020004" pitchFamily="2" charset="0"/>
              </a:rPr>
              <a:t>ESPECT </a:t>
            </a:r>
            <a:r>
              <a:rPr lang="en-US" sz="2800" i="1" dirty="0">
                <a:solidFill>
                  <a:srgbClr val="404042"/>
                </a:solidFill>
                <a:latin typeface="Times New Roman" panose="02020603050405020304" pitchFamily="18" charset="0"/>
                <a:cs typeface="Times New Roman" panose="02020603050405020304" pitchFamily="18" charset="0"/>
              </a:rPr>
              <a:t>and</a:t>
            </a:r>
            <a:r>
              <a:rPr lang="en-US" sz="2800" dirty="0">
                <a:solidFill>
                  <a:srgbClr val="404042"/>
                </a:solidFill>
                <a:latin typeface="Gotham" panose="02000504050000020004" pitchFamily="2" charset="0"/>
              </a:rPr>
              <a:t> INTEGRITY</a:t>
            </a:r>
          </a:p>
        </p:txBody>
      </p:sp>
      <p:sp>
        <p:nvSpPr>
          <p:cNvPr id="3" name="TextBox 2">
            <a:extLst>
              <a:ext uri="{FF2B5EF4-FFF2-40B4-BE49-F238E27FC236}">
                <a16:creationId xmlns:a16="http://schemas.microsoft.com/office/drawing/2014/main" id="{EB74E659-B7C9-0B4A-ED9A-004A25A2C576}"/>
              </a:ext>
            </a:extLst>
          </p:cNvPr>
          <p:cNvSpPr txBox="1"/>
          <p:nvPr userDrawn="1"/>
        </p:nvSpPr>
        <p:spPr>
          <a:xfrm>
            <a:off x="4067175" y="638175"/>
            <a:ext cx="7019925" cy="1077218"/>
          </a:xfrm>
          <a:prstGeom prst="rect">
            <a:avLst/>
          </a:prstGeom>
          <a:solidFill>
            <a:schemeClr val="bg1"/>
          </a:solidFill>
        </p:spPr>
        <p:txBody>
          <a:bodyPr wrap="square" rtlCol="0">
            <a:spAutoFit/>
          </a:bodyPr>
          <a:lstStyle/>
          <a:p>
            <a:r>
              <a:rPr lang="en-US" sz="3200" b="1" dirty="0">
                <a:solidFill>
                  <a:srgbClr val="CD0E2D"/>
                </a:solidFill>
                <a:latin typeface="Arial" panose="020B0604020202020204" pitchFamily="34" charset="0"/>
                <a:cs typeface="Arial" panose="020B0604020202020204" pitchFamily="34" charset="0"/>
              </a:rPr>
              <a:t>ADMINISTRATION AND FINANCE </a:t>
            </a:r>
          </a:p>
          <a:p>
            <a:r>
              <a:rPr lang="en-US" sz="3200" b="1" dirty="0">
                <a:solidFill>
                  <a:srgbClr val="CD0E2D"/>
                </a:solidFill>
                <a:latin typeface="Arial" panose="020B0604020202020204" pitchFamily="34" charset="0"/>
                <a:cs typeface="Arial" panose="020B0604020202020204" pitchFamily="34" charset="0"/>
              </a:rPr>
              <a:t>GUIDING PRINCIPLES</a:t>
            </a:r>
          </a:p>
        </p:txBody>
      </p:sp>
      <p:pic>
        <p:nvPicPr>
          <p:cNvPr id="9" name="Picture 8">
            <a:extLst>
              <a:ext uri="{FF2B5EF4-FFF2-40B4-BE49-F238E27FC236}">
                <a16:creationId xmlns:a16="http://schemas.microsoft.com/office/drawing/2014/main" id="{3469C5C7-1DBF-3C71-07BD-BA53E106761B}"/>
              </a:ext>
            </a:extLst>
          </p:cNvPr>
          <p:cNvPicPr>
            <a:picLocks noChangeAspect="1"/>
          </p:cNvPicPr>
          <p:nvPr userDrawn="1"/>
        </p:nvPicPr>
        <p:blipFill>
          <a:blip r:embed="rId4"/>
          <a:stretch>
            <a:fillRect/>
          </a:stretch>
        </p:blipFill>
        <p:spPr>
          <a:xfrm>
            <a:off x="236108" y="5460655"/>
            <a:ext cx="2380820" cy="1232112"/>
          </a:xfrm>
          <a:prstGeom prst="rect">
            <a:avLst/>
          </a:prstGeom>
          <a:solidFill>
            <a:srgbClr val="404042"/>
          </a:solidFill>
        </p:spPr>
      </p:pic>
    </p:spTree>
    <p:extLst>
      <p:ext uri="{BB962C8B-B14F-4D97-AF65-F5344CB8AC3E}">
        <p14:creationId xmlns:p14="http://schemas.microsoft.com/office/powerpoint/2010/main" val="169293762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F99CB8-6E85-4C94-9009-D6C72B72A785}"/>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0806767-F44E-CC8D-815F-07C0198DACD5}"/>
              </a:ext>
            </a:extLst>
          </p:cNvPr>
          <p:cNvSpPr/>
          <p:nvPr userDrawn="1"/>
        </p:nvSpPr>
        <p:spPr>
          <a:xfrm>
            <a:off x="5334000" y="3762375"/>
            <a:ext cx="6457950" cy="2828925"/>
          </a:xfrm>
          <a:prstGeom prst="rect">
            <a:avLst/>
          </a:prstGeom>
          <a:solidFill>
            <a:srgbClr val="40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00000"/>
              </a:lnSpc>
              <a:spcBef>
                <a:spcPts val="0"/>
              </a:spcBef>
            </a:pPr>
            <a:r>
              <a:rPr lang="en-US" sz="3200" b="1" baseline="0" dirty="0">
                <a:latin typeface="Gotham" panose="02000504050000020004" pitchFamily="2" charset="0"/>
              </a:rPr>
              <a:t>W</a:t>
            </a:r>
            <a:r>
              <a:rPr lang="en-US" sz="2800" baseline="0" dirty="0">
                <a:latin typeface="Gotham" panose="02000504050000020004" pitchFamily="2" charset="0"/>
              </a:rPr>
              <a:t>ELL-BEING</a:t>
            </a:r>
            <a:r>
              <a:rPr lang="en-US" sz="2800" dirty="0">
                <a:latin typeface="Gotham" panose="02000504050000020004" pitchFamily="2" charset="0"/>
              </a:rPr>
              <a:t> </a:t>
            </a:r>
            <a:r>
              <a:rPr lang="en-US" sz="2800" i="1" kern="1200" dirty="0">
                <a:solidFill>
                  <a:schemeClr val="lt1"/>
                </a:solidFill>
                <a:latin typeface="Times New Roman" panose="02020603050405020304" pitchFamily="18" charset="0"/>
                <a:ea typeface="+mn-ea"/>
                <a:cs typeface="Times New Roman" panose="02020603050405020304" pitchFamily="18" charset="0"/>
              </a:rPr>
              <a:t>and</a:t>
            </a:r>
            <a:r>
              <a:rPr lang="en-US" sz="2800" dirty="0">
                <a:latin typeface="Gotham" panose="02000504050000020004" pitchFamily="2" charset="0"/>
              </a:rPr>
              <a:t> SUSTAINABILITY </a:t>
            </a:r>
            <a:endParaRPr lang="en-US" sz="2800" dirty="0">
              <a:solidFill>
                <a:srgbClr val="E31937"/>
              </a:solidFill>
              <a:latin typeface="Gotham" panose="02000504050000020004" pitchFamily="2" charset="0"/>
            </a:endParaRPr>
          </a:p>
          <a:p>
            <a:pPr algn="l">
              <a:lnSpc>
                <a:spcPct val="100000"/>
              </a:lnSpc>
              <a:spcBef>
                <a:spcPts val="0"/>
              </a:spcBef>
            </a:pPr>
            <a:r>
              <a:rPr lang="en-US" sz="3200" b="1" dirty="0">
                <a:latin typeface="Gotham" panose="02000504050000020004" pitchFamily="2" charset="0"/>
              </a:rPr>
              <a:t>I</a:t>
            </a:r>
            <a:r>
              <a:rPr lang="en-US" sz="2800" dirty="0">
                <a:latin typeface="Gotham" panose="02000504050000020004" pitchFamily="2" charset="0"/>
              </a:rPr>
              <a:t>NNOVATION </a:t>
            </a:r>
            <a:r>
              <a:rPr lang="en-US" sz="2800" i="1" kern="1200" dirty="0">
                <a:solidFill>
                  <a:schemeClr val="lt1"/>
                </a:solidFill>
                <a:latin typeface="Times New Roman" panose="02020603050405020304" pitchFamily="18" charset="0"/>
                <a:ea typeface="+mn-ea"/>
                <a:cs typeface="Times New Roman" panose="02020603050405020304" pitchFamily="18" charset="0"/>
              </a:rPr>
              <a:t>and</a:t>
            </a:r>
            <a:r>
              <a:rPr lang="en-US" sz="2800" kern="1200" dirty="0">
                <a:solidFill>
                  <a:schemeClr val="lt1"/>
                </a:solidFill>
                <a:latin typeface="Gotham" panose="02000504050000020004" pitchFamily="2" charset="0"/>
                <a:ea typeface="+mn-ea"/>
                <a:cs typeface="+mn-cs"/>
              </a:rPr>
              <a:t> </a:t>
            </a:r>
            <a:r>
              <a:rPr lang="en-US" sz="2800" dirty="0">
                <a:latin typeface="Gotham" panose="02000504050000020004" pitchFamily="2" charset="0"/>
              </a:rPr>
              <a:t>DISCOVERY </a:t>
            </a:r>
            <a:endParaRPr lang="en-US" sz="2800" dirty="0">
              <a:solidFill>
                <a:srgbClr val="E31937"/>
              </a:solidFill>
              <a:latin typeface="Gotham" panose="02000504050000020004" pitchFamily="2" charset="0"/>
            </a:endParaRPr>
          </a:p>
          <a:p>
            <a:pPr algn="l">
              <a:lnSpc>
                <a:spcPct val="100000"/>
              </a:lnSpc>
              <a:spcBef>
                <a:spcPts val="0"/>
              </a:spcBef>
            </a:pPr>
            <a:r>
              <a:rPr lang="en-US" sz="3200" b="1" dirty="0">
                <a:latin typeface="Gotham" panose="02000504050000020004" pitchFamily="2" charset="0"/>
              </a:rPr>
              <a:t>S</a:t>
            </a:r>
            <a:r>
              <a:rPr lang="en-US" sz="2800" dirty="0">
                <a:latin typeface="Gotham" panose="02000504050000020004" pitchFamily="2" charset="0"/>
              </a:rPr>
              <a:t>ERVICE EXCELLENCE </a:t>
            </a:r>
            <a:r>
              <a:rPr lang="en-US" sz="2800" i="1" dirty="0">
                <a:latin typeface="Times New Roman" panose="02020603050405020304" pitchFamily="18" charset="0"/>
                <a:cs typeface="Times New Roman" panose="02020603050405020304" pitchFamily="18" charset="0"/>
              </a:rPr>
              <a:t>and</a:t>
            </a:r>
            <a:r>
              <a:rPr lang="en-US" sz="2800" dirty="0">
                <a:latin typeface="Gotham" panose="02000504050000020004" pitchFamily="2" charset="0"/>
              </a:rPr>
              <a:t> 	ACCOUNTABILITY </a:t>
            </a:r>
          </a:p>
          <a:p>
            <a:pPr algn="l">
              <a:lnSpc>
                <a:spcPct val="100000"/>
              </a:lnSpc>
              <a:spcBef>
                <a:spcPts val="0"/>
              </a:spcBef>
            </a:pPr>
            <a:r>
              <a:rPr lang="en-US" sz="3200" b="1" dirty="0">
                <a:latin typeface="Gotham" panose="02000504050000020004" pitchFamily="2" charset="0"/>
              </a:rPr>
              <a:t>E</a:t>
            </a:r>
            <a:r>
              <a:rPr lang="en-US" sz="2800" dirty="0">
                <a:latin typeface="Gotham" panose="02000504050000020004" pitchFamily="2" charset="0"/>
              </a:rPr>
              <a:t>QUITY </a:t>
            </a:r>
            <a:r>
              <a:rPr lang="en-US" sz="2800" i="1" dirty="0">
                <a:latin typeface="Times New Roman" panose="02020603050405020304" pitchFamily="18" charset="0"/>
                <a:cs typeface="Times New Roman" panose="02020603050405020304" pitchFamily="18" charset="0"/>
              </a:rPr>
              <a:t>and</a:t>
            </a:r>
            <a:r>
              <a:rPr lang="en-US" sz="2800" dirty="0">
                <a:latin typeface="Gotham" panose="02000504050000020004" pitchFamily="2" charset="0"/>
              </a:rPr>
              <a:t> JUSTICE </a:t>
            </a:r>
          </a:p>
          <a:p>
            <a:pPr algn="l">
              <a:lnSpc>
                <a:spcPct val="100000"/>
              </a:lnSpc>
              <a:spcBef>
                <a:spcPts val="0"/>
              </a:spcBef>
            </a:pPr>
            <a:r>
              <a:rPr lang="en-US" sz="3200" b="1" dirty="0">
                <a:latin typeface="Gotham" panose="02000504050000020004" pitchFamily="2" charset="0"/>
              </a:rPr>
              <a:t>R</a:t>
            </a:r>
            <a:r>
              <a:rPr lang="en-US" sz="2800" dirty="0">
                <a:latin typeface="Gotham" panose="02000504050000020004" pitchFamily="2" charset="0"/>
              </a:rPr>
              <a:t>ESPECT </a:t>
            </a:r>
            <a:r>
              <a:rPr lang="en-US" sz="2800" i="1" dirty="0">
                <a:latin typeface="Times New Roman" panose="02020603050405020304" pitchFamily="18" charset="0"/>
                <a:cs typeface="Times New Roman" panose="02020603050405020304" pitchFamily="18" charset="0"/>
              </a:rPr>
              <a:t>and</a:t>
            </a:r>
            <a:r>
              <a:rPr lang="en-US" sz="2800" dirty="0">
                <a:latin typeface="Gotham" panose="02000504050000020004" pitchFamily="2" charset="0"/>
              </a:rPr>
              <a:t> INTEGRITY</a:t>
            </a:r>
          </a:p>
        </p:txBody>
      </p:sp>
      <p:sp>
        <p:nvSpPr>
          <p:cNvPr id="3" name="TextBox 2">
            <a:extLst>
              <a:ext uri="{FF2B5EF4-FFF2-40B4-BE49-F238E27FC236}">
                <a16:creationId xmlns:a16="http://schemas.microsoft.com/office/drawing/2014/main" id="{AC9DCFDA-3C67-D065-C6FB-8EFA2242FAC1}"/>
              </a:ext>
            </a:extLst>
          </p:cNvPr>
          <p:cNvSpPr txBox="1"/>
          <p:nvPr userDrawn="1"/>
        </p:nvSpPr>
        <p:spPr>
          <a:xfrm>
            <a:off x="5334000" y="2693789"/>
            <a:ext cx="6858000" cy="1077218"/>
          </a:xfrm>
          <a:prstGeom prst="rect">
            <a:avLst/>
          </a:prstGeom>
          <a:solidFill>
            <a:srgbClr val="404042"/>
          </a:solidFill>
        </p:spPr>
        <p:txBody>
          <a:bodyPr wrap="square" rtlCol="0">
            <a:spAutoFit/>
          </a:bodyPr>
          <a:lstStyle/>
          <a:p>
            <a:r>
              <a:rPr lang="en-US" sz="3200" b="1" dirty="0">
                <a:solidFill>
                  <a:srgbClr val="CD0E2D"/>
                </a:solidFill>
                <a:latin typeface="Arial" panose="020B0604020202020204" pitchFamily="34" charset="0"/>
                <a:cs typeface="Arial" panose="020B0604020202020204" pitchFamily="34" charset="0"/>
              </a:rPr>
              <a:t>ADMINISTRATION AND FINANCE GUIDING PRINCIPLES</a:t>
            </a:r>
          </a:p>
        </p:txBody>
      </p:sp>
      <p:pic>
        <p:nvPicPr>
          <p:cNvPr id="4" name="Picture 3">
            <a:extLst>
              <a:ext uri="{FF2B5EF4-FFF2-40B4-BE49-F238E27FC236}">
                <a16:creationId xmlns:a16="http://schemas.microsoft.com/office/drawing/2014/main" id="{C1597A52-EF6E-8682-F503-E61C93AB37C0}"/>
              </a:ext>
            </a:extLst>
          </p:cNvPr>
          <p:cNvPicPr>
            <a:picLocks noChangeAspect="1"/>
          </p:cNvPicPr>
          <p:nvPr userDrawn="1"/>
        </p:nvPicPr>
        <p:blipFill>
          <a:blip r:embed="rId4"/>
          <a:stretch>
            <a:fillRect/>
          </a:stretch>
        </p:blipFill>
        <p:spPr>
          <a:xfrm>
            <a:off x="755751" y="309615"/>
            <a:ext cx="2358924" cy="1328684"/>
          </a:xfrm>
          <a:prstGeom prst="rect">
            <a:avLst/>
          </a:prstGeom>
          <a:solidFill>
            <a:schemeClr val="bg1"/>
          </a:solidFill>
        </p:spPr>
      </p:pic>
    </p:spTree>
    <p:extLst>
      <p:ext uri="{BB962C8B-B14F-4D97-AF65-F5344CB8AC3E}">
        <p14:creationId xmlns:p14="http://schemas.microsoft.com/office/powerpoint/2010/main" val="220328469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2E07D2-07C8-758E-73DB-5D93F458A7F4}"/>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2F5DBE50-2477-B6CD-2D00-0427E502EF87}"/>
              </a:ext>
            </a:extLst>
          </p:cNvPr>
          <p:cNvSpPr/>
          <p:nvPr userDrawn="1"/>
        </p:nvSpPr>
        <p:spPr>
          <a:xfrm>
            <a:off x="0" y="6353174"/>
            <a:ext cx="12192000" cy="504825"/>
          </a:xfrm>
          <a:prstGeom prst="rect">
            <a:avLst/>
          </a:prstGeom>
          <a:solidFill>
            <a:srgbClr val="4040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baseline="0" dirty="0">
                <a:latin typeface="Gotham" panose="02000504050000020004" pitchFamily="2" charset="0"/>
              </a:rPr>
              <a:t>W</a:t>
            </a:r>
            <a:r>
              <a:rPr lang="en-US" sz="1100" baseline="0" dirty="0">
                <a:latin typeface="Gotham" panose="02000504050000020004" pitchFamily="2" charset="0"/>
              </a:rPr>
              <a:t>ELL-BEING</a:t>
            </a:r>
            <a:r>
              <a:rPr lang="en-US" sz="1100" dirty="0">
                <a:latin typeface="Gotham" panose="02000504050000020004" pitchFamily="2" charset="0"/>
              </a:rPr>
              <a:t> </a:t>
            </a:r>
            <a:r>
              <a:rPr lang="en-US" sz="1100" i="1" kern="1200" dirty="0">
                <a:solidFill>
                  <a:schemeClr val="lt1"/>
                </a:solidFill>
                <a:latin typeface="Times New Roman" panose="02020603050405020304" pitchFamily="18" charset="0"/>
                <a:ea typeface="+mn-ea"/>
                <a:cs typeface="Times New Roman" panose="02020603050405020304" pitchFamily="18" charset="0"/>
              </a:rPr>
              <a:t>and</a:t>
            </a:r>
            <a:r>
              <a:rPr lang="en-US" sz="1100" dirty="0">
                <a:latin typeface="Gotham" panose="02000504050000020004" pitchFamily="2" charset="0"/>
              </a:rPr>
              <a:t> SUSTAINABILITY </a:t>
            </a:r>
            <a:r>
              <a:rPr lang="en-US" sz="1100" dirty="0">
                <a:solidFill>
                  <a:srgbClr val="E31937"/>
                </a:solidFill>
                <a:latin typeface="Gotham" panose="02000504050000020004" pitchFamily="2" charset="0"/>
              </a:rPr>
              <a:t>|</a:t>
            </a:r>
            <a:r>
              <a:rPr lang="en-US" sz="1100" dirty="0">
                <a:latin typeface="Gotham" panose="02000504050000020004" pitchFamily="2" charset="0"/>
              </a:rPr>
              <a:t> </a:t>
            </a:r>
            <a:r>
              <a:rPr lang="en-US" sz="1400" b="1" dirty="0">
                <a:latin typeface="Gotham" panose="02000504050000020004" pitchFamily="2" charset="0"/>
              </a:rPr>
              <a:t>I</a:t>
            </a:r>
            <a:r>
              <a:rPr lang="en-US" sz="1100" dirty="0">
                <a:latin typeface="Gotham" panose="02000504050000020004" pitchFamily="2" charset="0"/>
              </a:rPr>
              <a:t>NNOVATION </a:t>
            </a:r>
            <a:r>
              <a:rPr lang="en-US" sz="1100" i="1" kern="1200" dirty="0">
                <a:solidFill>
                  <a:schemeClr val="lt1"/>
                </a:solidFill>
                <a:latin typeface="Times New Roman" panose="02020603050405020304" pitchFamily="18" charset="0"/>
                <a:ea typeface="+mn-ea"/>
                <a:cs typeface="Times New Roman" panose="02020603050405020304" pitchFamily="18" charset="0"/>
              </a:rPr>
              <a:t>and</a:t>
            </a:r>
            <a:r>
              <a:rPr lang="en-US" sz="1100" kern="1200" dirty="0">
                <a:solidFill>
                  <a:schemeClr val="lt1"/>
                </a:solidFill>
                <a:latin typeface="Gotham" panose="02000504050000020004" pitchFamily="2" charset="0"/>
                <a:ea typeface="+mn-ea"/>
                <a:cs typeface="+mn-cs"/>
              </a:rPr>
              <a:t> </a:t>
            </a:r>
            <a:r>
              <a:rPr lang="en-US" sz="1100" dirty="0">
                <a:latin typeface="Gotham" panose="02000504050000020004" pitchFamily="2" charset="0"/>
              </a:rPr>
              <a:t>DISCOVERY </a:t>
            </a:r>
            <a:r>
              <a:rPr lang="en-US" sz="1100" dirty="0">
                <a:solidFill>
                  <a:srgbClr val="E31937"/>
                </a:solidFill>
                <a:latin typeface="Gotham" panose="02000504050000020004" pitchFamily="2" charset="0"/>
              </a:rPr>
              <a:t>|</a:t>
            </a:r>
            <a:r>
              <a:rPr lang="en-US" sz="1100" dirty="0">
                <a:latin typeface="Gotham" panose="02000504050000020004" pitchFamily="2" charset="0"/>
              </a:rPr>
              <a:t> </a:t>
            </a:r>
            <a:r>
              <a:rPr lang="en-US" sz="1400" b="1" dirty="0">
                <a:latin typeface="Gotham" panose="02000504050000020004" pitchFamily="2" charset="0"/>
              </a:rPr>
              <a:t>S</a:t>
            </a:r>
            <a:r>
              <a:rPr lang="en-US" sz="1100" dirty="0">
                <a:latin typeface="Gotham" panose="02000504050000020004" pitchFamily="2" charset="0"/>
              </a:rPr>
              <a:t>ERVICE EXCELLENCE </a:t>
            </a:r>
            <a:r>
              <a:rPr lang="en-US" sz="1100" i="1" dirty="0">
                <a:latin typeface="Times New Roman" panose="02020603050405020304" pitchFamily="18" charset="0"/>
                <a:cs typeface="Times New Roman" panose="02020603050405020304" pitchFamily="18" charset="0"/>
              </a:rPr>
              <a:t>and</a:t>
            </a:r>
            <a:r>
              <a:rPr lang="en-US" sz="1100" dirty="0">
                <a:latin typeface="Gotham" panose="02000504050000020004" pitchFamily="2" charset="0"/>
              </a:rPr>
              <a:t> ACCOUNTABILITY </a:t>
            </a:r>
            <a:r>
              <a:rPr lang="en-US" sz="1100" dirty="0">
                <a:solidFill>
                  <a:srgbClr val="E31937"/>
                </a:solidFill>
                <a:latin typeface="Gotham" panose="02000504050000020004" pitchFamily="2" charset="0"/>
              </a:rPr>
              <a:t>|</a:t>
            </a:r>
            <a:r>
              <a:rPr lang="en-US" sz="1100" dirty="0">
                <a:latin typeface="Gotham" panose="02000504050000020004" pitchFamily="2" charset="0"/>
              </a:rPr>
              <a:t> </a:t>
            </a:r>
            <a:r>
              <a:rPr lang="en-US" sz="1400" b="1" dirty="0">
                <a:latin typeface="Gotham" panose="02000504050000020004" pitchFamily="2" charset="0"/>
              </a:rPr>
              <a:t>E</a:t>
            </a:r>
            <a:r>
              <a:rPr lang="en-US" sz="1100" dirty="0">
                <a:latin typeface="Gotham" panose="02000504050000020004" pitchFamily="2" charset="0"/>
              </a:rPr>
              <a:t>QUITY </a:t>
            </a:r>
            <a:r>
              <a:rPr lang="en-US" sz="1100" i="1" dirty="0">
                <a:latin typeface="Times New Roman" panose="02020603050405020304" pitchFamily="18" charset="0"/>
                <a:cs typeface="Times New Roman" panose="02020603050405020304" pitchFamily="18" charset="0"/>
              </a:rPr>
              <a:t>and</a:t>
            </a:r>
            <a:r>
              <a:rPr lang="en-US" sz="1100" dirty="0">
                <a:latin typeface="Gotham" panose="02000504050000020004" pitchFamily="2" charset="0"/>
              </a:rPr>
              <a:t> JUSTICE </a:t>
            </a:r>
            <a:r>
              <a:rPr lang="en-US" sz="1100" dirty="0">
                <a:solidFill>
                  <a:srgbClr val="E31937"/>
                </a:solidFill>
                <a:latin typeface="Gotham" panose="02000504050000020004" pitchFamily="2" charset="0"/>
              </a:rPr>
              <a:t>| </a:t>
            </a:r>
            <a:r>
              <a:rPr lang="en-US" sz="1400" b="1" dirty="0">
                <a:latin typeface="Gotham" panose="02000504050000020004" pitchFamily="2" charset="0"/>
              </a:rPr>
              <a:t>R</a:t>
            </a:r>
            <a:r>
              <a:rPr lang="en-US" sz="1100" dirty="0">
                <a:latin typeface="Gotham" panose="02000504050000020004" pitchFamily="2" charset="0"/>
              </a:rPr>
              <a:t>ESPECT </a:t>
            </a:r>
            <a:r>
              <a:rPr lang="en-US" sz="1100" i="1" dirty="0">
                <a:latin typeface="Times New Roman" panose="02020603050405020304" pitchFamily="18" charset="0"/>
                <a:cs typeface="Times New Roman" panose="02020603050405020304" pitchFamily="18" charset="0"/>
              </a:rPr>
              <a:t>and</a:t>
            </a:r>
            <a:r>
              <a:rPr lang="en-US" sz="1100" dirty="0">
                <a:latin typeface="Gotham" panose="02000504050000020004" pitchFamily="2" charset="0"/>
              </a:rPr>
              <a:t> INTEGRITY</a:t>
            </a:r>
          </a:p>
        </p:txBody>
      </p:sp>
      <p:pic>
        <p:nvPicPr>
          <p:cNvPr id="12" name="Picture 11">
            <a:extLst>
              <a:ext uri="{FF2B5EF4-FFF2-40B4-BE49-F238E27FC236}">
                <a16:creationId xmlns:a16="http://schemas.microsoft.com/office/drawing/2014/main" id="{DE025457-69A5-635A-0C6A-76CAB3164235}"/>
              </a:ext>
            </a:extLst>
          </p:cNvPr>
          <p:cNvPicPr>
            <a:picLocks noChangeAspect="1"/>
          </p:cNvPicPr>
          <p:nvPr userDrawn="1"/>
        </p:nvPicPr>
        <p:blipFill>
          <a:blip r:embed="rId4"/>
          <a:stretch>
            <a:fillRect/>
          </a:stretch>
        </p:blipFill>
        <p:spPr>
          <a:xfrm>
            <a:off x="9985476" y="5169346"/>
            <a:ext cx="2101749" cy="1183828"/>
          </a:xfrm>
          <a:prstGeom prst="rect">
            <a:avLst/>
          </a:prstGeom>
          <a:solidFill>
            <a:schemeClr val="bg1"/>
          </a:solidFill>
        </p:spPr>
      </p:pic>
    </p:spTree>
    <p:extLst>
      <p:ext uri="{BB962C8B-B14F-4D97-AF65-F5344CB8AC3E}">
        <p14:creationId xmlns:p14="http://schemas.microsoft.com/office/powerpoint/2010/main" val="3738437793"/>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2E07D2-07C8-758E-73DB-5D93F458A7F4}"/>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2F5DBE50-2477-B6CD-2D00-0427E502EF87}"/>
              </a:ext>
            </a:extLst>
          </p:cNvPr>
          <p:cNvSpPr/>
          <p:nvPr userDrawn="1"/>
        </p:nvSpPr>
        <p:spPr>
          <a:xfrm>
            <a:off x="0" y="6353174"/>
            <a:ext cx="12192000" cy="504825"/>
          </a:xfrm>
          <a:prstGeom prst="rect">
            <a:avLst/>
          </a:prstGeom>
          <a:solidFill>
            <a:srgbClr val="CD0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baseline="0" dirty="0">
                <a:latin typeface="Gotham" panose="02000504050000020004" pitchFamily="2" charset="0"/>
              </a:rPr>
              <a:t>W</a:t>
            </a:r>
            <a:r>
              <a:rPr lang="en-US" sz="1100" baseline="0" dirty="0">
                <a:latin typeface="Gotham" panose="02000504050000020004" pitchFamily="2" charset="0"/>
              </a:rPr>
              <a:t>ELL-BEING</a:t>
            </a:r>
            <a:r>
              <a:rPr lang="en-US" sz="1100" dirty="0">
                <a:latin typeface="Gotham" panose="02000504050000020004" pitchFamily="2" charset="0"/>
              </a:rPr>
              <a:t> </a:t>
            </a:r>
            <a:r>
              <a:rPr lang="en-US" sz="1100" i="1" kern="1200" dirty="0">
                <a:solidFill>
                  <a:schemeClr val="lt1"/>
                </a:solidFill>
                <a:latin typeface="Times New Roman" panose="02020603050405020304" pitchFamily="18" charset="0"/>
                <a:ea typeface="+mn-ea"/>
                <a:cs typeface="Times New Roman" panose="02020603050405020304" pitchFamily="18" charset="0"/>
              </a:rPr>
              <a:t>and</a:t>
            </a:r>
            <a:r>
              <a:rPr lang="en-US" sz="1100" dirty="0">
                <a:latin typeface="Gotham" panose="02000504050000020004" pitchFamily="2" charset="0"/>
              </a:rPr>
              <a:t> SUSTAINABILITY </a:t>
            </a:r>
            <a:r>
              <a:rPr lang="en-US" sz="1100" dirty="0">
                <a:solidFill>
                  <a:srgbClr val="404042"/>
                </a:solidFill>
                <a:latin typeface="Gotham" panose="02000504050000020004" pitchFamily="2" charset="0"/>
              </a:rPr>
              <a:t>|</a:t>
            </a:r>
            <a:r>
              <a:rPr lang="en-US" sz="1100" dirty="0">
                <a:latin typeface="Gotham" panose="02000504050000020004" pitchFamily="2" charset="0"/>
              </a:rPr>
              <a:t> </a:t>
            </a:r>
            <a:r>
              <a:rPr lang="en-US" sz="1400" b="1" dirty="0">
                <a:latin typeface="Gotham" panose="02000504050000020004" pitchFamily="2" charset="0"/>
              </a:rPr>
              <a:t>I</a:t>
            </a:r>
            <a:r>
              <a:rPr lang="en-US" sz="1100" dirty="0">
                <a:latin typeface="Gotham" panose="02000504050000020004" pitchFamily="2" charset="0"/>
              </a:rPr>
              <a:t>NNOVATION </a:t>
            </a:r>
            <a:r>
              <a:rPr lang="en-US" sz="1100" i="1" kern="1200" dirty="0">
                <a:solidFill>
                  <a:schemeClr val="lt1"/>
                </a:solidFill>
                <a:latin typeface="Times New Roman" panose="02020603050405020304" pitchFamily="18" charset="0"/>
                <a:ea typeface="+mn-ea"/>
                <a:cs typeface="Times New Roman" panose="02020603050405020304" pitchFamily="18" charset="0"/>
              </a:rPr>
              <a:t>and</a:t>
            </a:r>
            <a:r>
              <a:rPr lang="en-US" sz="1100" kern="1200" dirty="0">
                <a:solidFill>
                  <a:schemeClr val="lt1"/>
                </a:solidFill>
                <a:latin typeface="Gotham" panose="02000504050000020004" pitchFamily="2" charset="0"/>
                <a:ea typeface="+mn-ea"/>
                <a:cs typeface="+mn-cs"/>
              </a:rPr>
              <a:t> </a:t>
            </a:r>
            <a:r>
              <a:rPr lang="en-US" sz="1100" dirty="0">
                <a:latin typeface="Gotham" panose="02000504050000020004" pitchFamily="2" charset="0"/>
              </a:rPr>
              <a:t>DISCOVERY </a:t>
            </a:r>
            <a:r>
              <a:rPr lang="en-US" sz="1100" dirty="0">
                <a:solidFill>
                  <a:srgbClr val="404042"/>
                </a:solidFill>
                <a:latin typeface="Gotham" panose="02000504050000020004" pitchFamily="2" charset="0"/>
              </a:rPr>
              <a:t>|</a:t>
            </a:r>
            <a:r>
              <a:rPr lang="en-US" sz="1100" dirty="0">
                <a:latin typeface="Gotham" panose="02000504050000020004" pitchFamily="2" charset="0"/>
              </a:rPr>
              <a:t> </a:t>
            </a:r>
            <a:r>
              <a:rPr lang="en-US" sz="1400" b="1" dirty="0">
                <a:latin typeface="Gotham" panose="02000504050000020004" pitchFamily="2" charset="0"/>
              </a:rPr>
              <a:t>S</a:t>
            </a:r>
            <a:r>
              <a:rPr lang="en-US" sz="1100" dirty="0">
                <a:latin typeface="Gotham" panose="02000504050000020004" pitchFamily="2" charset="0"/>
              </a:rPr>
              <a:t>ERVICE EXCELLENCE </a:t>
            </a:r>
            <a:r>
              <a:rPr lang="en-US" sz="1100" i="1" dirty="0">
                <a:latin typeface="Times New Roman" panose="02020603050405020304" pitchFamily="18" charset="0"/>
                <a:cs typeface="Times New Roman" panose="02020603050405020304" pitchFamily="18" charset="0"/>
              </a:rPr>
              <a:t>and</a:t>
            </a:r>
            <a:r>
              <a:rPr lang="en-US" sz="1100" dirty="0">
                <a:latin typeface="Gotham" panose="02000504050000020004" pitchFamily="2" charset="0"/>
              </a:rPr>
              <a:t> ACCOUNTABILITY </a:t>
            </a:r>
            <a:r>
              <a:rPr lang="en-US" sz="1100" dirty="0">
                <a:solidFill>
                  <a:srgbClr val="404042"/>
                </a:solidFill>
                <a:latin typeface="Gotham" panose="02000504050000020004" pitchFamily="2" charset="0"/>
              </a:rPr>
              <a:t>| </a:t>
            </a:r>
            <a:r>
              <a:rPr lang="en-US" sz="1400" b="1" dirty="0">
                <a:latin typeface="Gotham" panose="02000504050000020004" pitchFamily="2" charset="0"/>
              </a:rPr>
              <a:t>E</a:t>
            </a:r>
            <a:r>
              <a:rPr lang="en-US" sz="1100" dirty="0">
                <a:latin typeface="Gotham" panose="02000504050000020004" pitchFamily="2" charset="0"/>
              </a:rPr>
              <a:t>QUITY </a:t>
            </a:r>
            <a:r>
              <a:rPr lang="en-US" sz="1100" i="1" dirty="0">
                <a:latin typeface="Times New Roman" panose="02020603050405020304" pitchFamily="18" charset="0"/>
                <a:cs typeface="Times New Roman" panose="02020603050405020304" pitchFamily="18" charset="0"/>
              </a:rPr>
              <a:t>and</a:t>
            </a:r>
            <a:r>
              <a:rPr lang="en-US" sz="1100" dirty="0">
                <a:latin typeface="Gotham" panose="02000504050000020004" pitchFamily="2" charset="0"/>
              </a:rPr>
              <a:t> JUSTICE</a:t>
            </a:r>
            <a:r>
              <a:rPr lang="en-US" sz="1100" dirty="0">
                <a:solidFill>
                  <a:srgbClr val="404042"/>
                </a:solidFill>
                <a:latin typeface="Gotham" panose="02000504050000020004" pitchFamily="2" charset="0"/>
              </a:rPr>
              <a:t> | </a:t>
            </a:r>
            <a:r>
              <a:rPr lang="en-US" sz="1400" b="1" dirty="0">
                <a:latin typeface="Gotham" panose="02000504050000020004" pitchFamily="2" charset="0"/>
              </a:rPr>
              <a:t>R</a:t>
            </a:r>
            <a:r>
              <a:rPr lang="en-US" sz="1100" dirty="0">
                <a:latin typeface="Gotham" panose="02000504050000020004" pitchFamily="2" charset="0"/>
              </a:rPr>
              <a:t>ESPECT </a:t>
            </a:r>
            <a:r>
              <a:rPr lang="en-US" sz="1100" i="1" dirty="0">
                <a:latin typeface="Times New Roman" panose="02020603050405020304" pitchFamily="18" charset="0"/>
                <a:cs typeface="Times New Roman" panose="02020603050405020304" pitchFamily="18" charset="0"/>
              </a:rPr>
              <a:t>and</a:t>
            </a:r>
            <a:r>
              <a:rPr lang="en-US" sz="1100" dirty="0">
                <a:latin typeface="Gotham" panose="02000504050000020004" pitchFamily="2" charset="0"/>
              </a:rPr>
              <a:t> INTEGRITY</a:t>
            </a:r>
          </a:p>
        </p:txBody>
      </p:sp>
      <p:pic>
        <p:nvPicPr>
          <p:cNvPr id="3" name="Picture 2">
            <a:extLst>
              <a:ext uri="{FF2B5EF4-FFF2-40B4-BE49-F238E27FC236}">
                <a16:creationId xmlns:a16="http://schemas.microsoft.com/office/drawing/2014/main" id="{44431B78-E947-57B8-A160-E081300171F2}"/>
              </a:ext>
            </a:extLst>
          </p:cNvPr>
          <p:cNvPicPr>
            <a:picLocks noChangeAspect="1"/>
          </p:cNvPicPr>
          <p:nvPr userDrawn="1"/>
        </p:nvPicPr>
        <p:blipFill>
          <a:blip r:embed="rId6"/>
          <a:stretch>
            <a:fillRect/>
          </a:stretch>
        </p:blipFill>
        <p:spPr>
          <a:xfrm>
            <a:off x="9985476" y="5169346"/>
            <a:ext cx="2101749" cy="1183828"/>
          </a:xfrm>
          <a:prstGeom prst="rect">
            <a:avLst/>
          </a:prstGeom>
          <a:solidFill>
            <a:schemeClr val="bg1"/>
          </a:solidFill>
        </p:spPr>
      </p:pic>
    </p:spTree>
    <p:extLst>
      <p:ext uri="{BB962C8B-B14F-4D97-AF65-F5344CB8AC3E}">
        <p14:creationId xmlns:p14="http://schemas.microsoft.com/office/powerpoint/2010/main" val="284202661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2E07D2-07C8-758E-73DB-5D93F458A7F4}"/>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2F5DBE50-2477-B6CD-2D00-0427E502EF87}"/>
              </a:ext>
            </a:extLst>
          </p:cNvPr>
          <p:cNvSpPr/>
          <p:nvPr userDrawn="1"/>
        </p:nvSpPr>
        <p:spPr>
          <a:xfrm>
            <a:off x="0" y="6353174"/>
            <a:ext cx="12192000" cy="504825"/>
          </a:xfrm>
          <a:prstGeom prst="rect">
            <a:avLst/>
          </a:prstGeom>
          <a:solidFill>
            <a:srgbClr val="FFD1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baseline="0" dirty="0">
                <a:solidFill>
                  <a:srgbClr val="404042"/>
                </a:solidFill>
                <a:latin typeface="Gotham" panose="02000504050000020004" pitchFamily="2" charset="0"/>
              </a:rPr>
              <a:t>W</a:t>
            </a:r>
            <a:r>
              <a:rPr lang="en-US" sz="1100" baseline="0" dirty="0">
                <a:solidFill>
                  <a:srgbClr val="404042"/>
                </a:solidFill>
                <a:latin typeface="Gotham" panose="02000504050000020004" pitchFamily="2" charset="0"/>
              </a:rPr>
              <a:t>ELL-BEING</a:t>
            </a:r>
            <a:r>
              <a:rPr lang="en-US" sz="1100" dirty="0">
                <a:solidFill>
                  <a:srgbClr val="404042"/>
                </a:solidFill>
                <a:latin typeface="Gotham" panose="02000504050000020004" pitchFamily="2" charset="0"/>
              </a:rPr>
              <a:t> </a:t>
            </a:r>
            <a:r>
              <a:rPr lang="en-US" sz="1100" i="1" kern="1200" dirty="0">
                <a:solidFill>
                  <a:srgbClr val="404042"/>
                </a:solidFill>
                <a:latin typeface="Times New Roman" panose="02020603050405020304" pitchFamily="18" charset="0"/>
                <a:ea typeface="+mn-ea"/>
                <a:cs typeface="Times New Roman" panose="02020603050405020304" pitchFamily="18" charset="0"/>
              </a:rPr>
              <a:t>and</a:t>
            </a:r>
            <a:r>
              <a:rPr lang="en-US" sz="1100" dirty="0">
                <a:solidFill>
                  <a:srgbClr val="404042"/>
                </a:solidFill>
                <a:latin typeface="Gotham" panose="02000504050000020004" pitchFamily="2" charset="0"/>
              </a:rPr>
              <a:t> SUSTAINABILITY </a:t>
            </a:r>
            <a:r>
              <a:rPr lang="en-US" sz="1100" dirty="0">
                <a:solidFill>
                  <a:srgbClr val="E31937"/>
                </a:solidFill>
                <a:latin typeface="Gotham" panose="02000504050000020004" pitchFamily="2" charset="0"/>
              </a:rPr>
              <a:t>|</a:t>
            </a:r>
            <a:r>
              <a:rPr lang="en-US" sz="1100" dirty="0">
                <a:latin typeface="Gotham" panose="02000504050000020004" pitchFamily="2" charset="0"/>
              </a:rPr>
              <a:t> </a:t>
            </a:r>
            <a:r>
              <a:rPr lang="en-US" sz="1400" b="1" dirty="0">
                <a:solidFill>
                  <a:srgbClr val="404042"/>
                </a:solidFill>
                <a:latin typeface="Gotham" panose="02000504050000020004" pitchFamily="2" charset="0"/>
              </a:rPr>
              <a:t>I</a:t>
            </a:r>
            <a:r>
              <a:rPr lang="en-US" sz="1100" dirty="0">
                <a:solidFill>
                  <a:srgbClr val="404042"/>
                </a:solidFill>
                <a:latin typeface="Gotham" panose="02000504050000020004" pitchFamily="2" charset="0"/>
              </a:rPr>
              <a:t>NNOVATION </a:t>
            </a:r>
            <a:r>
              <a:rPr lang="en-US" sz="1100" i="1" kern="1200" dirty="0">
                <a:solidFill>
                  <a:srgbClr val="404042"/>
                </a:solidFill>
                <a:latin typeface="Times New Roman" panose="02020603050405020304" pitchFamily="18" charset="0"/>
                <a:ea typeface="+mn-ea"/>
                <a:cs typeface="Times New Roman" panose="02020603050405020304" pitchFamily="18" charset="0"/>
              </a:rPr>
              <a:t>and</a:t>
            </a:r>
            <a:r>
              <a:rPr lang="en-US" sz="1100" kern="1200" dirty="0">
                <a:solidFill>
                  <a:srgbClr val="404042"/>
                </a:solidFill>
                <a:latin typeface="Gotham" panose="02000504050000020004" pitchFamily="2" charset="0"/>
                <a:ea typeface="+mn-ea"/>
                <a:cs typeface="+mn-cs"/>
              </a:rPr>
              <a:t> </a:t>
            </a:r>
            <a:r>
              <a:rPr lang="en-US" sz="1100" dirty="0">
                <a:solidFill>
                  <a:srgbClr val="404042"/>
                </a:solidFill>
                <a:latin typeface="Gotham" panose="02000504050000020004" pitchFamily="2" charset="0"/>
              </a:rPr>
              <a:t>DISCOVERY </a:t>
            </a:r>
            <a:r>
              <a:rPr lang="en-US" sz="1100" dirty="0">
                <a:solidFill>
                  <a:srgbClr val="E31937"/>
                </a:solidFill>
                <a:latin typeface="Gotham" panose="02000504050000020004" pitchFamily="2" charset="0"/>
              </a:rPr>
              <a:t>|</a:t>
            </a:r>
            <a:r>
              <a:rPr lang="en-US" sz="1100" dirty="0">
                <a:latin typeface="Gotham" panose="02000504050000020004" pitchFamily="2" charset="0"/>
              </a:rPr>
              <a:t> </a:t>
            </a:r>
            <a:r>
              <a:rPr lang="en-US" sz="1400" b="1" dirty="0">
                <a:solidFill>
                  <a:srgbClr val="404042"/>
                </a:solidFill>
                <a:latin typeface="Gotham" panose="02000504050000020004" pitchFamily="2" charset="0"/>
              </a:rPr>
              <a:t>S</a:t>
            </a:r>
            <a:r>
              <a:rPr lang="en-US" sz="1100" dirty="0">
                <a:solidFill>
                  <a:srgbClr val="404042"/>
                </a:solidFill>
                <a:latin typeface="Gotham" panose="02000504050000020004" pitchFamily="2" charset="0"/>
              </a:rPr>
              <a:t>ERVICE EXCELLENCE </a:t>
            </a:r>
            <a:r>
              <a:rPr lang="en-US" sz="1100" i="1" dirty="0">
                <a:solidFill>
                  <a:srgbClr val="404042"/>
                </a:solidFill>
                <a:latin typeface="Times New Roman" panose="02020603050405020304" pitchFamily="18" charset="0"/>
                <a:cs typeface="Times New Roman" panose="02020603050405020304" pitchFamily="18" charset="0"/>
              </a:rPr>
              <a:t>and</a:t>
            </a:r>
            <a:r>
              <a:rPr lang="en-US" sz="1100" dirty="0">
                <a:solidFill>
                  <a:srgbClr val="404042"/>
                </a:solidFill>
                <a:latin typeface="Gotham" panose="02000504050000020004" pitchFamily="2" charset="0"/>
              </a:rPr>
              <a:t> ACCOUNTABILITY </a:t>
            </a:r>
            <a:r>
              <a:rPr lang="en-US" sz="1100" dirty="0">
                <a:solidFill>
                  <a:srgbClr val="E31937"/>
                </a:solidFill>
                <a:latin typeface="Gotham" panose="02000504050000020004" pitchFamily="2" charset="0"/>
              </a:rPr>
              <a:t>|</a:t>
            </a:r>
            <a:r>
              <a:rPr lang="en-US" sz="1100" dirty="0">
                <a:latin typeface="Gotham" panose="02000504050000020004" pitchFamily="2" charset="0"/>
              </a:rPr>
              <a:t> </a:t>
            </a:r>
            <a:r>
              <a:rPr lang="en-US" sz="1400" b="1" dirty="0">
                <a:solidFill>
                  <a:srgbClr val="404042"/>
                </a:solidFill>
                <a:latin typeface="Gotham" panose="02000504050000020004" pitchFamily="2" charset="0"/>
              </a:rPr>
              <a:t>E</a:t>
            </a:r>
            <a:r>
              <a:rPr lang="en-US" sz="1100" dirty="0">
                <a:solidFill>
                  <a:srgbClr val="404042"/>
                </a:solidFill>
                <a:latin typeface="Gotham" panose="02000504050000020004" pitchFamily="2" charset="0"/>
              </a:rPr>
              <a:t>QUITY </a:t>
            </a:r>
            <a:r>
              <a:rPr lang="en-US" sz="1100" i="1" dirty="0">
                <a:solidFill>
                  <a:srgbClr val="404042"/>
                </a:solidFill>
                <a:latin typeface="Times New Roman" panose="02020603050405020304" pitchFamily="18" charset="0"/>
                <a:cs typeface="Times New Roman" panose="02020603050405020304" pitchFamily="18" charset="0"/>
              </a:rPr>
              <a:t>and</a:t>
            </a:r>
            <a:r>
              <a:rPr lang="en-US" sz="1100" dirty="0">
                <a:solidFill>
                  <a:srgbClr val="404042"/>
                </a:solidFill>
                <a:latin typeface="Gotham" panose="02000504050000020004" pitchFamily="2" charset="0"/>
              </a:rPr>
              <a:t> JUSTICE </a:t>
            </a:r>
            <a:r>
              <a:rPr lang="en-US" sz="1100" dirty="0">
                <a:solidFill>
                  <a:srgbClr val="E31937"/>
                </a:solidFill>
                <a:latin typeface="Gotham" panose="02000504050000020004" pitchFamily="2" charset="0"/>
              </a:rPr>
              <a:t>| </a:t>
            </a:r>
            <a:r>
              <a:rPr lang="en-US" sz="1400" b="1" dirty="0">
                <a:solidFill>
                  <a:srgbClr val="404042"/>
                </a:solidFill>
                <a:latin typeface="Gotham" panose="02000504050000020004" pitchFamily="2" charset="0"/>
              </a:rPr>
              <a:t>R</a:t>
            </a:r>
            <a:r>
              <a:rPr lang="en-US" sz="1100" dirty="0">
                <a:solidFill>
                  <a:srgbClr val="404042"/>
                </a:solidFill>
                <a:latin typeface="Gotham" panose="02000504050000020004" pitchFamily="2" charset="0"/>
              </a:rPr>
              <a:t>ESPECT </a:t>
            </a:r>
            <a:r>
              <a:rPr lang="en-US" sz="1100" i="1" dirty="0">
                <a:solidFill>
                  <a:srgbClr val="404042"/>
                </a:solidFill>
                <a:latin typeface="Times New Roman" panose="02020603050405020304" pitchFamily="18" charset="0"/>
                <a:cs typeface="Times New Roman" panose="02020603050405020304" pitchFamily="18" charset="0"/>
              </a:rPr>
              <a:t>and</a:t>
            </a:r>
            <a:r>
              <a:rPr lang="en-US" sz="1100" dirty="0">
                <a:solidFill>
                  <a:srgbClr val="404042"/>
                </a:solidFill>
                <a:latin typeface="Gotham" panose="02000504050000020004" pitchFamily="2" charset="0"/>
              </a:rPr>
              <a:t> INTEGRITY</a:t>
            </a:r>
          </a:p>
        </p:txBody>
      </p:sp>
      <p:pic>
        <p:nvPicPr>
          <p:cNvPr id="3" name="Picture 2">
            <a:extLst>
              <a:ext uri="{FF2B5EF4-FFF2-40B4-BE49-F238E27FC236}">
                <a16:creationId xmlns:a16="http://schemas.microsoft.com/office/drawing/2014/main" id="{F2842ED3-39B2-C799-0C97-CFCDB881B68F}"/>
              </a:ext>
            </a:extLst>
          </p:cNvPr>
          <p:cNvPicPr>
            <a:picLocks noChangeAspect="1"/>
          </p:cNvPicPr>
          <p:nvPr userDrawn="1"/>
        </p:nvPicPr>
        <p:blipFill>
          <a:blip r:embed="rId4"/>
          <a:stretch>
            <a:fillRect/>
          </a:stretch>
        </p:blipFill>
        <p:spPr>
          <a:xfrm>
            <a:off x="9985476" y="5169346"/>
            <a:ext cx="2101749" cy="1183828"/>
          </a:xfrm>
          <a:prstGeom prst="rect">
            <a:avLst/>
          </a:prstGeom>
          <a:solidFill>
            <a:schemeClr val="bg1"/>
          </a:solidFill>
        </p:spPr>
      </p:pic>
    </p:spTree>
    <p:extLst>
      <p:ext uri="{BB962C8B-B14F-4D97-AF65-F5344CB8AC3E}">
        <p14:creationId xmlns:p14="http://schemas.microsoft.com/office/powerpoint/2010/main" val="2601050437"/>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customXml" Target="../ink/ink3.xml"/><Relationship Id="rId4" Type="http://schemas.openxmlformats.org/officeDocument/2006/relationships/customXml" Target="../ink/ink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38A7A9-2A90-2615-F789-22B62717A9B5}"/>
              </a:ext>
            </a:extLst>
          </p:cNvPr>
          <p:cNvSpPr txBox="1"/>
          <p:nvPr/>
        </p:nvSpPr>
        <p:spPr>
          <a:xfrm>
            <a:off x="3047189" y="2828836"/>
            <a:ext cx="6094378" cy="1200329"/>
          </a:xfrm>
          <a:prstGeom prst="rect">
            <a:avLst/>
          </a:prstGeom>
          <a:noFill/>
        </p:spPr>
        <p:txBody>
          <a:bodyPr wrap="square">
            <a:spAutoFit/>
          </a:bodyPr>
          <a:lstStyle/>
          <a:p>
            <a:pPr algn="l"/>
            <a:br>
              <a:rPr lang="en-US" b="0" i="0" dirty="0">
                <a:solidFill>
                  <a:srgbClr val="252423"/>
                </a:solidFill>
                <a:effectLst/>
                <a:latin typeface="-apple-system"/>
              </a:rPr>
            </a:br>
            <a:endParaRPr lang="en-US" b="0" i="0" dirty="0">
              <a:solidFill>
                <a:srgbClr val="252423"/>
              </a:solidFill>
              <a:effectLst/>
              <a:latin typeface="-apple-system"/>
            </a:endParaRPr>
          </a:p>
          <a:p>
            <a:br>
              <a:rPr lang="en-US" dirty="0"/>
            </a:br>
            <a:endParaRPr lang="en-US" dirty="0"/>
          </a:p>
        </p:txBody>
      </p:sp>
    </p:spTree>
    <p:extLst>
      <p:ext uri="{BB962C8B-B14F-4D97-AF65-F5344CB8AC3E}">
        <p14:creationId xmlns:p14="http://schemas.microsoft.com/office/powerpoint/2010/main" val="291101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8C14-D1E9-9D6F-7644-7B8A7C0F9F00}"/>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CA023DE-92C1-7C6B-8235-26D753F39694}"/>
              </a:ext>
            </a:extLst>
          </p:cNvPr>
          <p:cNvSpPr txBox="1">
            <a:spLocks noChangeArrowheads="1"/>
          </p:cNvSpPr>
          <p:nvPr/>
        </p:nvSpPr>
        <p:spPr>
          <a:xfrm>
            <a:off x="335902" y="2817545"/>
            <a:ext cx="11856098" cy="1578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latin typeface="Calibri" panose="020F0502020204030204" pitchFamily="34" charset="0"/>
              </a:rPr>
              <a:t>HRS- Employee and Labor Relations</a:t>
            </a:r>
          </a:p>
          <a:p>
            <a:pPr algn="ctr"/>
            <a:endParaRPr lang="en-US" altLang="en-US" dirty="0">
              <a:latin typeface="Calibri" panose="020F0502020204030204" pitchFamily="34" charset="0"/>
            </a:endParaRPr>
          </a:p>
        </p:txBody>
      </p:sp>
    </p:spTree>
    <p:extLst>
      <p:ext uri="{BB962C8B-B14F-4D97-AF65-F5344CB8AC3E}">
        <p14:creationId xmlns:p14="http://schemas.microsoft.com/office/powerpoint/2010/main" val="2880676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09753-3754-103F-C890-526E2F57F45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E4B588D6-53A5-610F-C450-0E23FE4B4BA6}"/>
              </a:ext>
            </a:extLst>
          </p:cNvPr>
          <p:cNvSpPr txBox="1">
            <a:spLocks noChangeArrowheads="1"/>
          </p:cNvSpPr>
          <p:nvPr/>
        </p:nvSpPr>
        <p:spPr>
          <a:xfrm>
            <a:off x="335902" y="2817545"/>
            <a:ext cx="11856098" cy="157802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latin typeface="Calibri" panose="020F0502020204030204" pitchFamily="34" charset="0"/>
              </a:rPr>
              <a:t>OFFICE OF THE CONTROLLER- PAYROLL SERVICES</a:t>
            </a:r>
          </a:p>
          <a:p>
            <a:pPr algn="ctr"/>
            <a:endParaRPr lang="en-US" altLang="en-US" dirty="0">
              <a:latin typeface="Calibri" panose="020F0502020204030204" pitchFamily="34" charset="0"/>
            </a:endParaRPr>
          </a:p>
          <a:p>
            <a:pPr algn="ctr"/>
            <a:r>
              <a:rPr lang="en-US" altLang="en-US" dirty="0">
                <a:latin typeface="Calibri" panose="020F0502020204030204" pitchFamily="34" charset="0"/>
              </a:rPr>
              <a:t>(OOTC- PS)</a:t>
            </a:r>
          </a:p>
        </p:txBody>
      </p:sp>
    </p:spTree>
    <p:extLst>
      <p:ext uri="{BB962C8B-B14F-4D97-AF65-F5344CB8AC3E}">
        <p14:creationId xmlns:p14="http://schemas.microsoft.com/office/powerpoint/2010/main" val="13620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3B699-FE59-977E-9617-0243817F2CA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C588E5-7E24-43E8-2C4D-5B026DC5F59F}"/>
              </a:ext>
            </a:extLst>
          </p:cNvPr>
          <p:cNvSpPr txBox="1">
            <a:spLocks noChangeArrowheads="1"/>
          </p:cNvSpPr>
          <p:nvPr/>
        </p:nvSpPr>
        <p:spPr>
          <a:xfrm>
            <a:off x="1712889" y="150768"/>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OOTC-PS Contact Information</a:t>
            </a:r>
          </a:p>
        </p:txBody>
      </p:sp>
      <p:sp>
        <p:nvSpPr>
          <p:cNvPr id="4" name="TextBox 3">
            <a:extLst>
              <a:ext uri="{FF2B5EF4-FFF2-40B4-BE49-F238E27FC236}">
                <a16:creationId xmlns:a16="http://schemas.microsoft.com/office/drawing/2014/main" id="{5BAC8FFA-AFA5-A77F-7AA3-B5330ABBAACE}"/>
              </a:ext>
            </a:extLst>
          </p:cNvPr>
          <p:cNvSpPr txBox="1"/>
          <p:nvPr/>
        </p:nvSpPr>
        <p:spPr>
          <a:xfrm>
            <a:off x="697653" y="804492"/>
            <a:ext cx="11008535" cy="5755422"/>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Payroll/Leave related questions</a:t>
            </a:r>
          </a:p>
          <a:p>
            <a:pPr marL="914400" lvl="1" indent="-457200">
              <a:buFont typeface="Arial" panose="020B0604020202020204" pitchFamily="34" charset="0"/>
              <a:buChar char="•"/>
            </a:pPr>
            <a:r>
              <a:rPr lang="en-US" altLang="en-US" sz="2800" dirty="0">
                <a:latin typeface="Calibri" panose="020F0502020204030204" pitchFamily="34" charset="0"/>
              </a:rPr>
              <a:t>DL-BF Payroll Help</a:t>
            </a:r>
          </a:p>
          <a:p>
            <a:pPr marL="457200" indent="-457200">
              <a:buFont typeface="Arial" panose="020B0604020202020204" pitchFamily="34" charset="0"/>
              <a:buChar char="•"/>
            </a:pPr>
            <a:r>
              <a:rPr lang="en-US" altLang="en-US" sz="3200" dirty="0">
                <a:latin typeface="Calibri" panose="020F0502020204030204" pitchFamily="34" charset="0"/>
              </a:rPr>
              <a:t>NRA related questions</a:t>
            </a:r>
          </a:p>
          <a:p>
            <a:pPr marL="914400" lvl="1" indent="-457200">
              <a:buFont typeface="Arial" panose="020B0604020202020204" pitchFamily="34" charset="0"/>
              <a:buChar char="•"/>
            </a:pPr>
            <a:r>
              <a:rPr lang="en-US" altLang="en-US" sz="2800" dirty="0">
                <a:latin typeface="Calibri" panose="020F0502020204030204" pitchFamily="34" charset="0"/>
              </a:rPr>
              <a:t>DL-BF NRA Help</a:t>
            </a:r>
          </a:p>
          <a:p>
            <a:pPr marL="457200" indent="-457200">
              <a:buFont typeface="Arial" panose="020B0604020202020204" pitchFamily="34" charset="0"/>
              <a:buChar char="•"/>
            </a:pPr>
            <a:r>
              <a:rPr lang="en-US" altLang="en-US" sz="3200" dirty="0">
                <a:latin typeface="Calibri" panose="020F0502020204030204" pitchFamily="34" charset="0"/>
              </a:rPr>
              <a:t>Submit payroll/leave adjustment forms</a:t>
            </a:r>
          </a:p>
          <a:p>
            <a:pPr marL="914400" lvl="1" indent="-457200">
              <a:buFont typeface="Arial" panose="020B0604020202020204" pitchFamily="34" charset="0"/>
              <a:buChar char="•"/>
            </a:pPr>
            <a:r>
              <a:rPr lang="en-US" altLang="en-US" sz="3200" dirty="0">
                <a:latin typeface="Calibri" panose="020F0502020204030204" pitchFamily="34" charset="0"/>
              </a:rPr>
              <a:t>DL-BF PAF Help</a:t>
            </a:r>
          </a:p>
          <a:p>
            <a:pPr marL="457200" indent="-457200">
              <a:buFont typeface="Arial" panose="020B0604020202020204" pitchFamily="34" charset="0"/>
              <a:buChar char="•"/>
            </a:pPr>
            <a:r>
              <a:rPr lang="en-US" altLang="en-US" sz="3200" dirty="0">
                <a:latin typeface="Calibri" panose="020F0502020204030204" pitchFamily="34" charset="0"/>
              </a:rPr>
              <a:t>Submit Glacier packet</a:t>
            </a:r>
          </a:p>
          <a:p>
            <a:pPr marL="914400" lvl="1" indent="-457200">
              <a:buFont typeface="Arial" panose="020B0604020202020204" pitchFamily="34" charset="0"/>
              <a:buChar char="•"/>
            </a:pPr>
            <a:r>
              <a:rPr lang="en-US" altLang="en-US" sz="3200" dirty="0">
                <a:latin typeface="Calibri" panose="020F0502020204030204" pitchFamily="34" charset="0"/>
              </a:rPr>
              <a:t>Complete Glacier Submission Form- DocuSign</a:t>
            </a:r>
          </a:p>
          <a:p>
            <a:pPr marL="457200" indent="-457200">
              <a:buFont typeface="Arial" panose="020B0604020202020204" pitchFamily="34" charset="0"/>
              <a:buChar char="•"/>
            </a:pPr>
            <a:r>
              <a:rPr lang="en-US" altLang="en-US" sz="3200" dirty="0">
                <a:latin typeface="Calibri" panose="020F0502020204030204" pitchFamily="34" charset="0"/>
              </a:rPr>
              <a:t>Staging table requests </a:t>
            </a:r>
          </a:p>
          <a:p>
            <a:pPr marL="914400" lvl="1" indent="-457200">
              <a:buFont typeface="Arial" panose="020B0604020202020204" pitchFamily="34" charset="0"/>
              <a:buChar char="•"/>
            </a:pPr>
            <a:r>
              <a:rPr lang="en-US" altLang="en-US" sz="2800" dirty="0">
                <a:latin typeface="Calibri" panose="020F0502020204030204" pitchFamily="34" charset="0"/>
              </a:rPr>
              <a:t>DL-BF PAF Help </a:t>
            </a:r>
          </a:p>
          <a:p>
            <a:pPr marL="914400" lvl="1" indent="-457200">
              <a:buFont typeface="Arial" panose="020B0604020202020204" pitchFamily="34" charset="0"/>
              <a:buChar char="•"/>
            </a:pPr>
            <a:r>
              <a:rPr lang="en-US" altLang="en-US" sz="2800" dirty="0">
                <a:latin typeface="Calibri" panose="020F0502020204030204" pitchFamily="34" charset="0"/>
              </a:rPr>
              <a:t>DL-BF Payroll Help (staging table spreadsheet)</a:t>
            </a:r>
          </a:p>
          <a:p>
            <a:pPr lvl="1"/>
            <a:endParaRPr lang="en-US" altLang="en-US" sz="3200" dirty="0">
              <a:latin typeface="Calibri" panose="020F0502020204030204" pitchFamily="34" charset="0"/>
            </a:endParaRPr>
          </a:p>
        </p:txBody>
      </p:sp>
    </p:spTree>
    <p:extLst>
      <p:ext uri="{BB962C8B-B14F-4D97-AF65-F5344CB8AC3E}">
        <p14:creationId xmlns:p14="http://schemas.microsoft.com/office/powerpoint/2010/main" val="1594529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466D1-F3E9-6F84-C47C-4B746598447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AD6F3400-AE70-CBED-3633-9A0ECAD6179D}"/>
              </a:ext>
            </a:extLst>
          </p:cNvPr>
          <p:cNvSpPr txBox="1">
            <a:spLocks noChangeArrowheads="1"/>
          </p:cNvSpPr>
          <p:nvPr/>
        </p:nvSpPr>
        <p:spPr>
          <a:xfrm>
            <a:off x="335902" y="2817545"/>
            <a:ext cx="11856098" cy="1578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latin typeface="Calibri" panose="020F0502020204030204" pitchFamily="34" charset="0"/>
              </a:rPr>
              <a:t>Customer Service System</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4FB07F2B-C231-7E1F-B888-795C5F8B7D5D}"/>
                  </a:ext>
                </a:extLst>
              </p14:cNvPr>
              <p14:cNvContentPartPr/>
              <p14:nvPr/>
            </p14:nvContentPartPr>
            <p14:xfrm>
              <a:off x="7077969" y="3138204"/>
              <a:ext cx="360" cy="360"/>
            </p14:xfrm>
          </p:contentPart>
        </mc:Choice>
        <mc:Fallback xmlns="">
          <p:pic>
            <p:nvPicPr>
              <p:cNvPr id="3" name="Ink 2">
                <a:extLst>
                  <a:ext uri="{FF2B5EF4-FFF2-40B4-BE49-F238E27FC236}">
                    <a16:creationId xmlns:a16="http://schemas.microsoft.com/office/drawing/2014/main" id="{4FB07F2B-C231-7E1F-B888-795C5F8B7D5D}"/>
                  </a:ext>
                </a:extLst>
              </p:cNvPr>
              <p:cNvPicPr/>
              <p:nvPr/>
            </p:nvPicPr>
            <p:blipFill>
              <a:blip r:embed="rId3"/>
              <a:stretch>
                <a:fillRect/>
              </a:stretch>
            </p:blipFill>
            <p:spPr>
              <a:xfrm>
                <a:off x="7071849" y="313208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DF3179B-8716-78E4-1667-021E0F6A5744}"/>
                  </a:ext>
                </a:extLst>
              </p14:cNvPr>
              <p14:cNvContentPartPr/>
              <p14:nvPr/>
            </p14:nvContentPartPr>
            <p14:xfrm>
              <a:off x="6456969" y="3104004"/>
              <a:ext cx="360" cy="360"/>
            </p14:xfrm>
          </p:contentPart>
        </mc:Choice>
        <mc:Fallback xmlns="">
          <p:pic>
            <p:nvPicPr>
              <p:cNvPr id="4" name="Ink 3">
                <a:extLst>
                  <a:ext uri="{FF2B5EF4-FFF2-40B4-BE49-F238E27FC236}">
                    <a16:creationId xmlns:a16="http://schemas.microsoft.com/office/drawing/2014/main" id="{3DF3179B-8716-78E4-1667-021E0F6A5744}"/>
                  </a:ext>
                </a:extLst>
              </p:cNvPr>
              <p:cNvPicPr/>
              <p:nvPr/>
            </p:nvPicPr>
            <p:blipFill>
              <a:blip r:embed="rId3"/>
              <a:stretch>
                <a:fillRect/>
              </a:stretch>
            </p:blipFill>
            <p:spPr>
              <a:xfrm>
                <a:off x="6450849" y="309788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31D77E8-1A13-AAE9-7A27-1B038A827298}"/>
                  </a:ext>
                </a:extLst>
              </p14:cNvPr>
              <p14:cNvContentPartPr/>
              <p14:nvPr/>
            </p14:nvContentPartPr>
            <p14:xfrm>
              <a:off x="5926329" y="3149364"/>
              <a:ext cx="360" cy="360"/>
            </p14:xfrm>
          </p:contentPart>
        </mc:Choice>
        <mc:Fallback xmlns="">
          <p:pic>
            <p:nvPicPr>
              <p:cNvPr id="5" name="Ink 4">
                <a:extLst>
                  <a:ext uri="{FF2B5EF4-FFF2-40B4-BE49-F238E27FC236}">
                    <a16:creationId xmlns:a16="http://schemas.microsoft.com/office/drawing/2014/main" id="{D31D77E8-1A13-AAE9-7A27-1B038A827298}"/>
                  </a:ext>
                </a:extLst>
              </p:cNvPr>
              <p:cNvPicPr/>
              <p:nvPr/>
            </p:nvPicPr>
            <p:blipFill>
              <a:blip r:embed="rId3"/>
              <a:stretch>
                <a:fillRect/>
              </a:stretch>
            </p:blipFill>
            <p:spPr>
              <a:xfrm>
                <a:off x="5920209" y="3143244"/>
                <a:ext cx="12600" cy="12600"/>
              </a:xfrm>
              <a:prstGeom prst="rect">
                <a:avLst/>
              </a:prstGeom>
            </p:spPr>
          </p:pic>
        </mc:Fallback>
      </mc:AlternateContent>
    </p:spTree>
    <p:extLst>
      <p:ext uri="{BB962C8B-B14F-4D97-AF65-F5344CB8AC3E}">
        <p14:creationId xmlns:p14="http://schemas.microsoft.com/office/powerpoint/2010/main" val="971373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EB35A-CC5D-B98E-229A-6233D264642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922FA45-EDD2-3D8A-C471-2E68359DF2B4}"/>
              </a:ext>
            </a:extLst>
          </p:cNvPr>
          <p:cNvSpPr txBox="1">
            <a:spLocks noChangeArrowheads="1"/>
          </p:cNvSpPr>
          <p:nvPr/>
        </p:nvSpPr>
        <p:spPr>
          <a:xfrm>
            <a:off x="1712889" y="465505"/>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Customer Service System</a:t>
            </a:r>
          </a:p>
        </p:txBody>
      </p:sp>
      <p:sp>
        <p:nvSpPr>
          <p:cNvPr id="4" name="TextBox 3">
            <a:extLst>
              <a:ext uri="{FF2B5EF4-FFF2-40B4-BE49-F238E27FC236}">
                <a16:creationId xmlns:a16="http://schemas.microsoft.com/office/drawing/2014/main" id="{DA110CF9-6ACD-5FF1-37D3-7EAB8591EBFB}"/>
              </a:ext>
            </a:extLst>
          </p:cNvPr>
          <p:cNvSpPr txBox="1"/>
          <p:nvPr/>
        </p:nvSpPr>
        <p:spPr>
          <a:xfrm>
            <a:off x="440267" y="1452883"/>
            <a:ext cx="11616266" cy="3539430"/>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In the process of implementing a new ticketing system-VEOCI</a:t>
            </a:r>
          </a:p>
          <a:p>
            <a:pPr marL="914400" lvl="1" indent="-457200">
              <a:buFont typeface="Arial" panose="020B0604020202020204" pitchFamily="34" charset="0"/>
              <a:buChar char="•"/>
            </a:pPr>
            <a:r>
              <a:rPr lang="en-US" altLang="en-US" sz="3200" dirty="0">
                <a:latin typeface="Calibri" panose="020F0502020204030204" pitchFamily="34" charset="0"/>
              </a:rPr>
              <a:t>Student Financial Services launched this tool in January, 2025</a:t>
            </a:r>
          </a:p>
          <a:p>
            <a:pPr marL="914400" lvl="1" indent="-457200">
              <a:buFont typeface="Arial" panose="020B0604020202020204" pitchFamily="34" charset="0"/>
              <a:buChar char="•"/>
            </a:pPr>
            <a:r>
              <a:rPr lang="en-US" altLang="en-US" sz="3200" dirty="0">
                <a:latin typeface="Calibri" panose="020F0502020204030204" pitchFamily="34" charset="0"/>
              </a:rPr>
              <a:t>OOTC-PS- In design phase</a:t>
            </a:r>
          </a:p>
          <a:p>
            <a:pPr marL="914400" lvl="1" indent="-457200">
              <a:buFont typeface="Arial" panose="020B0604020202020204" pitchFamily="34" charset="0"/>
              <a:buChar char="•"/>
            </a:pPr>
            <a:r>
              <a:rPr lang="en-US" altLang="en-US" sz="3200" dirty="0">
                <a:latin typeface="Calibri" panose="020F0502020204030204" pitchFamily="34" charset="0"/>
              </a:rPr>
              <a:t>Expect to launch end of May, will send you an announcement when it’s launched</a:t>
            </a:r>
          </a:p>
          <a:p>
            <a:pPr marL="914400" lvl="1" indent="-457200">
              <a:buFont typeface="Arial" panose="020B0604020202020204" pitchFamily="34" charset="0"/>
              <a:buChar char="•"/>
            </a:pPr>
            <a:r>
              <a:rPr lang="en-US" altLang="en-US" sz="3200" dirty="0">
                <a:latin typeface="Calibri" panose="020F0502020204030204" pitchFamily="34" charset="0"/>
              </a:rPr>
              <a:t>Stay tuned</a:t>
            </a:r>
          </a:p>
          <a:p>
            <a:pPr lvl="2"/>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21559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4B1AF-2EED-53A4-54EB-5412FFD5916C}"/>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3CC2E94E-7AD4-0FDF-B770-26430E685274}"/>
              </a:ext>
            </a:extLst>
          </p:cNvPr>
          <p:cNvSpPr txBox="1">
            <a:spLocks noChangeArrowheads="1"/>
          </p:cNvSpPr>
          <p:nvPr/>
        </p:nvSpPr>
        <p:spPr>
          <a:xfrm>
            <a:off x="335902" y="2817545"/>
            <a:ext cx="11856098" cy="1578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latin typeface="Calibri" panose="020F0502020204030204" pitchFamily="34" charset="0"/>
              </a:rPr>
              <a:t>Out of State Workers</a:t>
            </a:r>
          </a:p>
        </p:txBody>
      </p:sp>
    </p:spTree>
    <p:extLst>
      <p:ext uri="{BB962C8B-B14F-4D97-AF65-F5344CB8AC3E}">
        <p14:creationId xmlns:p14="http://schemas.microsoft.com/office/powerpoint/2010/main" val="211964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864E4-B8C0-3C3B-037E-743C7FAA498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9C19BAF-AEB7-F4D4-6B17-6DE7D77FB61F}"/>
              </a:ext>
            </a:extLst>
          </p:cNvPr>
          <p:cNvSpPr txBox="1">
            <a:spLocks noChangeArrowheads="1"/>
          </p:cNvSpPr>
          <p:nvPr/>
        </p:nvSpPr>
        <p:spPr>
          <a:xfrm>
            <a:off x="1712889" y="465505"/>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Out of State Workers</a:t>
            </a:r>
          </a:p>
        </p:txBody>
      </p:sp>
      <p:sp>
        <p:nvSpPr>
          <p:cNvPr id="4" name="TextBox 3">
            <a:extLst>
              <a:ext uri="{FF2B5EF4-FFF2-40B4-BE49-F238E27FC236}">
                <a16:creationId xmlns:a16="http://schemas.microsoft.com/office/drawing/2014/main" id="{DE5F654C-27B3-B3FB-FA47-C3F8D5C7ACEC}"/>
              </a:ext>
            </a:extLst>
          </p:cNvPr>
          <p:cNvSpPr txBox="1"/>
          <p:nvPr/>
        </p:nvSpPr>
        <p:spPr>
          <a:xfrm>
            <a:off x="440267" y="1204527"/>
            <a:ext cx="11344943" cy="3539430"/>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Employees who are approved by HR to work and live out of state of Maryland can complete their state tax form</a:t>
            </a:r>
          </a:p>
          <a:p>
            <a:pPr marL="457200" indent="-457200">
              <a:buFont typeface="Arial" panose="020B0604020202020204" pitchFamily="34" charset="0"/>
              <a:buChar char="•"/>
            </a:pPr>
            <a:r>
              <a:rPr lang="en-US" altLang="en-US" sz="3200" dirty="0">
                <a:latin typeface="Calibri" panose="020F0502020204030204" pitchFamily="34" charset="0"/>
              </a:rPr>
              <a:t>Contact OOTC-PS for other state tax form as we don’t publish them on our webpage</a:t>
            </a:r>
          </a:p>
          <a:p>
            <a:pPr marL="457200" indent="-457200">
              <a:buFont typeface="Arial" panose="020B0604020202020204" pitchFamily="34" charset="0"/>
              <a:buChar char="•"/>
            </a:pPr>
            <a:r>
              <a:rPr lang="en-US" altLang="en-US" sz="3200" dirty="0">
                <a:latin typeface="Calibri" panose="020F0502020204030204" pitchFamily="34" charset="0"/>
              </a:rPr>
              <a:t>Employee Withholding Allowance Certificate (EWAC) must be completed and sent with any other state tax form</a:t>
            </a:r>
          </a:p>
          <a:p>
            <a:endParaRPr lang="en-US" altLang="en-US" sz="3200" dirty="0">
              <a:latin typeface="Calibri" panose="020F0502020204030204" pitchFamily="34" charset="0"/>
            </a:endParaRPr>
          </a:p>
        </p:txBody>
      </p:sp>
      <p:pic>
        <p:nvPicPr>
          <p:cNvPr id="5" name="Picture 4">
            <a:extLst>
              <a:ext uri="{FF2B5EF4-FFF2-40B4-BE49-F238E27FC236}">
                <a16:creationId xmlns:a16="http://schemas.microsoft.com/office/drawing/2014/main" id="{68BEB17C-DDD1-3B51-5132-090F3E564B1D}"/>
              </a:ext>
            </a:extLst>
          </p:cNvPr>
          <p:cNvPicPr>
            <a:picLocks noChangeAspect="1"/>
          </p:cNvPicPr>
          <p:nvPr/>
        </p:nvPicPr>
        <p:blipFill>
          <a:blip r:embed="rId3"/>
          <a:stretch>
            <a:fillRect/>
          </a:stretch>
        </p:blipFill>
        <p:spPr>
          <a:xfrm>
            <a:off x="673100" y="4419600"/>
            <a:ext cx="8496299" cy="1676400"/>
          </a:xfrm>
          <a:prstGeom prst="rect">
            <a:avLst/>
          </a:prstGeom>
        </p:spPr>
      </p:pic>
    </p:spTree>
    <p:extLst>
      <p:ext uri="{BB962C8B-B14F-4D97-AF65-F5344CB8AC3E}">
        <p14:creationId xmlns:p14="http://schemas.microsoft.com/office/powerpoint/2010/main" val="2700045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E9137-1D33-BF8A-0272-70327BD6FBA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AB66C87-1419-33A4-DBFF-FC2B38AE55B5}"/>
              </a:ext>
            </a:extLst>
          </p:cNvPr>
          <p:cNvSpPr txBox="1">
            <a:spLocks noChangeArrowheads="1"/>
          </p:cNvSpPr>
          <p:nvPr/>
        </p:nvSpPr>
        <p:spPr>
          <a:xfrm>
            <a:off x="1712889" y="246886"/>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Out of State Workers</a:t>
            </a:r>
          </a:p>
        </p:txBody>
      </p:sp>
      <p:sp>
        <p:nvSpPr>
          <p:cNvPr id="4" name="TextBox 3">
            <a:extLst>
              <a:ext uri="{FF2B5EF4-FFF2-40B4-BE49-F238E27FC236}">
                <a16:creationId xmlns:a16="http://schemas.microsoft.com/office/drawing/2014/main" id="{4E4CD395-84A5-3003-E4C6-B2A28B022DA5}"/>
              </a:ext>
            </a:extLst>
          </p:cNvPr>
          <p:cNvSpPr txBox="1"/>
          <p:nvPr/>
        </p:nvSpPr>
        <p:spPr>
          <a:xfrm>
            <a:off x="423528" y="982983"/>
            <a:ext cx="11344943" cy="6001643"/>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Workflow for Out of state employees:</a:t>
            </a:r>
          </a:p>
          <a:p>
            <a:pPr marL="914400" lvl="1" indent="-457200">
              <a:buFont typeface="Arial" panose="020B0604020202020204" pitchFamily="34" charset="0"/>
              <a:buChar char="•"/>
            </a:pPr>
            <a:r>
              <a:rPr lang="en-US" altLang="en-US" sz="3200" dirty="0">
                <a:latin typeface="Calibri" panose="020F0502020204030204" pitchFamily="34" charset="0"/>
              </a:rPr>
              <a:t>Departments to contact OOTC-PS when a new employee is approved to work Out of state (prior to onboarding)</a:t>
            </a:r>
          </a:p>
          <a:p>
            <a:pPr marL="914400" lvl="1" indent="-457200">
              <a:buFont typeface="Arial" panose="020B0604020202020204" pitchFamily="34" charset="0"/>
              <a:buChar char="•"/>
            </a:pPr>
            <a:r>
              <a:rPr lang="en-US" altLang="en-US" sz="3200" dirty="0">
                <a:latin typeface="Calibri" panose="020F0502020204030204" pitchFamily="34" charset="0"/>
              </a:rPr>
              <a:t>Email to DL-BF Payroll Help with HR’s approval and information</a:t>
            </a:r>
          </a:p>
          <a:p>
            <a:pPr marL="1371600" lvl="2" indent="-457200">
              <a:buFont typeface="Arial" panose="020B0604020202020204" pitchFamily="34" charset="0"/>
              <a:buChar char="•"/>
            </a:pPr>
            <a:r>
              <a:rPr lang="en-US" altLang="en-US" sz="3200" dirty="0">
                <a:latin typeface="Calibri" panose="020F0502020204030204" pitchFamily="34" charset="0"/>
              </a:rPr>
              <a:t>Name</a:t>
            </a:r>
          </a:p>
          <a:p>
            <a:pPr marL="1371600" lvl="2" indent="-457200">
              <a:buFont typeface="Arial" panose="020B0604020202020204" pitchFamily="34" charset="0"/>
              <a:buChar char="•"/>
            </a:pPr>
            <a:r>
              <a:rPr lang="en-US" altLang="en-US" sz="3200" dirty="0">
                <a:latin typeface="Calibri" panose="020F0502020204030204" pitchFamily="34" charset="0"/>
              </a:rPr>
              <a:t>Onboarding Date</a:t>
            </a:r>
          </a:p>
          <a:p>
            <a:pPr marL="1371600" lvl="2" indent="-457200">
              <a:buFont typeface="Arial" panose="020B0604020202020204" pitchFamily="34" charset="0"/>
              <a:buChar char="•"/>
            </a:pPr>
            <a:r>
              <a:rPr lang="en-US" altLang="en-US" sz="3200" dirty="0">
                <a:latin typeface="Calibri" panose="020F0502020204030204" pitchFamily="34" charset="0"/>
              </a:rPr>
              <a:t>State</a:t>
            </a:r>
          </a:p>
          <a:p>
            <a:pPr marL="914400" lvl="1" indent="-457200">
              <a:buFont typeface="Arial" panose="020B0604020202020204" pitchFamily="34" charset="0"/>
              <a:buChar char="•"/>
            </a:pPr>
            <a:r>
              <a:rPr lang="en-US" altLang="en-US" sz="3200" dirty="0">
                <a:latin typeface="Calibri" panose="020F0502020204030204" pitchFamily="34" charset="0"/>
              </a:rPr>
              <a:t>OOTC-PS will send you state tax form to be forwarded to your out of state employee </a:t>
            </a:r>
          </a:p>
          <a:p>
            <a:pPr marL="457200" indent="-457200">
              <a:buFont typeface="Arial" panose="020B0604020202020204" pitchFamily="34" charset="0"/>
              <a:buChar char="•"/>
            </a:pPr>
            <a:endParaRPr lang="en-US" altLang="en-US" sz="3200" dirty="0">
              <a:latin typeface="Calibri" panose="020F0502020204030204" pitchFamily="34" charset="0"/>
            </a:endParaRPr>
          </a:p>
          <a:p>
            <a:endParaRPr lang="en-US" altLang="en-US" sz="3200" dirty="0">
              <a:latin typeface="Calibri" panose="020F0502020204030204" pitchFamily="34" charset="0"/>
            </a:endParaRPr>
          </a:p>
        </p:txBody>
      </p:sp>
    </p:spTree>
    <p:extLst>
      <p:ext uri="{BB962C8B-B14F-4D97-AF65-F5344CB8AC3E}">
        <p14:creationId xmlns:p14="http://schemas.microsoft.com/office/powerpoint/2010/main" val="270853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A8946-DAA4-7FF2-2010-6C7E8C57DB7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BE0F490-6D1D-ED47-AC95-F59643C8EEF9}"/>
              </a:ext>
            </a:extLst>
          </p:cNvPr>
          <p:cNvSpPr txBox="1">
            <a:spLocks noChangeArrowheads="1"/>
          </p:cNvSpPr>
          <p:nvPr/>
        </p:nvSpPr>
        <p:spPr>
          <a:xfrm>
            <a:off x="1712888" y="211505"/>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Out of State Workers</a:t>
            </a:r>
          </a:p>
        </p:txBody>
      </p:sp>
      <p:sp>
        <p:nvSpPr>
          <p:cNvPr id="4" name="TextBox 3">
            <a:extLst>
              <a:ext uri="{FF2B5EF4-FFF2-40B4-BE49-F238E27FC236}">
                <a16:creationId xmlns:a16="http://schemas.microsoft.com/office/drawing/2014/main" id="{966E45FC-93AD-E18C-514F-0827F01E8E2D}"/>
              </a:ext>
            </a:extLst>
          </p:cNvPr>
          <p:cNvSpPr txBox="1"/>
          <p:nvPr/>
        </p:nvSpPr>
        <p:spPr>
          <a:xfrm>
            <a:off x="423527" y="856357"/>
            <a:ext cx="11344943" cy="6001643"/>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Cont’d- Workflow for Out of State employees</a:t>
            </a:r>
          </a:p>
          <a:p>
            <a:pPr marL="914400" lvl="1" indent="-457200">
              <a:buFont typeface="Arial" panose="020B0604020202020204" pitchFamily="34" charset="0"/>
              <a:buChar char="•"/>
            </a:pPr>
            <a:r>
              <a:rPr lang="en-US" altLang="en-US" sz="3200" dirty="0">
                <a:latin typeface="Calibri" panose="020F0502020204030204" pitchFamily="34" charset="0"/>
              </a:rPr>
              <a:t>Out of State employee must complete all tax forms and bring to onboarding</a:t>
            </a:r>
          </a:p>
          <a:p>
            <a:pPr marL="1371600" lvl="2" indent="-457200">
              <a:buFont typeface="Arial" panose="020B0604020202020204" pitchFamily="34" charset="0"/>
              <a:buChar char="•"/>
            </a:pPr>
            <a:r>
              <a:rPr lang="en-US" altLang="en-US" sz="3200" dirty="0">
                <a:latin typeface="Calibri" panose="020F0502020204030204" pitchFamily="34" charset="0"/>
              </a:rPr>
              <a:t>Federal W-4</a:t>
            </a:r>
          </a:p>
          <a:p>
            <a:pPr marL="1371600" lvl="2" indent="-457200">
              <a:buFont typeface="Arial" panose="020B0604020202020204" pitchFamily="34" charset="0"/>
              <a:buChar char="•"/>
            </a:pPr>
            <a:r>
              <a:rPr lang="en-US" altLang="en-US" sz="3200" dirty="0">
                <a:latin typeface="Calibri" panose="020F0502020204030204" pitchFamily="34" charset="0"/>
              </a:rPr>
              <a:t>Out of State Tax form</a:t>
            </a:r>
          </a:p>
          <a:p>
            <a:pPr marL="914400" lvl="1" indent="-457200">
              <a:buFont typeface="Arial" panose="020B0604020202020204" pitchFamily="34" charset="0"/>
              <a:buChar char="•"/>
            </a:pPr>
            <a:r>
              <a:rPr lang="en-US" altLang="en-US" sz="3200" dirty="0">
                <a:latin typeface="Calibri" panose="020F0502020204030204" pitchFamily="34" charset="0"/>
              </a:rPr>
              <a:t>Departments to send EWAC with Section 3 completed back to OOTC-PS prior to onboarding</a:t>
            </a:r>
          </a:p>
          <a:p>
            <a:pPr marL="914400" lvl="1" indent="-457200">
              <a:buFont typeface="Arial" panose="020B0604020202020204" pitchFamily="34" charset="0"/>
              <a:buChar char="•"/>
            </a:pPr>
            <a:r>
              <a:rPr lang="en-US" altLang="en-US" sz="3200" dirty="0">
                <a:latin typeface="Calibri" panose="020F0502020204030204" pitchFamily="34" charset="0"/>
              </a:rPr>
              <a:t>OOTC-PS will bring the department signed copy to Onboarding for Out of state employee to complete and sign</a:t>
            </a:r>
          </a:p>
          <a:p>
            <a:pPr marL="914400" lvl="1" indent="-457200">
              <a:buFont typeface="Arial" panose="020B0604020202020204" pitchFamily="34" charset="0"/>
              <a:buChar char="•"/>
            </a:pPr>
            <a:r>
              <a:rPr lang="en-US" altLang="en-US" sz="3200" dirty="0">
                <a:latin typeface="Calibri" panose="020F0502020204030204" pitchFamily="34" charset="0"/>
              </a:rPr>
              <a:t>OOTC-PS will have all 3 completed tax forms </a:t>
            </a:r>
          </a:p>
          <a:p>
            <a:pPr marL="457200" indent="-457200">
              <a:buFont typeface="Arial" panose="020B0604020202020204" pitchFamily="34" charset="0"/>
              <a:buChar char="•"/>
            </a:pPr>
            <a:endParaRPr lang="en-US" altLang="en-US" sz="3200" dirty="0">
              <a:latin typeface="Calibri" panose="020F0502020204030204" pitchFamily="34" charset="0"/>
            </a:endParaRPr>
          </a:p>
          <a:p>
            <a:pPr lvl="2"/>
            <a:r>
              <a:rPr lang="en-US" altLang="en-US" sz="3200" dirty="0">
                <a:latin typeface="Calibri" panose="020F0502020204030204" pitchFamily="34" charset="0"/>
              </a:rPr>
              <a:t> </a:t>
            </a:r>
          </a:p>
        </p:txBody>
      </p:sp>
    </p:spTree>
    <p:extLst>
      <p:ext uri="{BB962C8B-B14F-4D97-AF65-F5344CB8AC3E}">
        <p14:creationId xmlns:p14="http://schemas.microsoft.com/office/powerpoint/2010/main" val="178873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42989-5F70-FDCC-C26E-400D6452167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0EF4179-AEF5-A0E2-5BCE-22C255489E42}"/>
              </a:ext>
            </a:extLst>
          </p:cNvPr>
          <p:cNvSpPr txBox="1">
            <a:spLocks noChangeArrowheads="1"/>
          </p:cNvSpPr>
          <p:nvPr/>
        </p:nvSpPr>
        <p:spPr>
          <a:xfrm>
            <a:off x="1712889" y="465505"/>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Out of State Workers</a:t>
            </a:r>
          </a:p>
        </p:txBody>
      </p:sp>
      <p:sp>
        <p:nvSpPr>
          <p:cNvPr id="4" name="TextBox 3">
            <a:extLst>
              <a:ext uri="{FF2B5EF4-FFF2-40B4-BE49-F238E27FC236}">
                <a16:creationId xmlns:a16="http://schemas.microsoft.com/office/drawing/2014/main" id="{4D2A7DB3-080A-3765-FFB5-911FC277D313}"/>
              </a:ext>
            </a:extLst>
          </p:cNvPr>
          <p:cNvSpPr txBox="1"/>
          <p:nvPr/>
        </p:nvSpPr>
        <p:spPr>
          <a:xfrm>
            <a:off x="423528" y="1173483"/>
            <a:ext cx="11344943" cy="3046988"/>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Cont’d- Workflow for Out of State employees</a:t>
            </a:r>
          </a:p>
          <a:p>
            <a:pPr marL="914400" lvl="1" indent="-457200">
              <a:buFont typeface="Arial" panose="020B0604020202020204" pitchFamily="34" charset="0"/>
              <a:buChar char="•"/>
            </a:pPr>
            <a:r>
              <a:rPr lang="en-US" altLang="en-US" sz="3200" dirty="0">
                <a:latin typeface="Calibri" panose="020F0502020204030204" pitchFamily="34" charset="0"/>
              </a:rPr>
              <a:t>Section 3 of the EWAC (Agency Representative Approval) to be completed by Department Administrator/PR Reps</a:t>
            </a:r>
          </a:p>
          <a:p>
            <a:pPr marL="914400" lvl="1" indent="-457200">
              <a:buFont typeface="Arial" panose="020B0604020202020204" pitchFamily="34" charset="0"/>
              <a:buChar char="•"/>
            </a:pPr>
            <a:r>
              <a:rPr lang="en-US" altLang="en-US" sz="3200" dirty="0">
                <a:latin typeface="Calibri" panose="020F0502020204030204" pitchFamily="34" charset="0"/>
              </a:rPr>
              <a:t>You can only sign Section 3 when you have HR’s approval</a:t>
            </a:r>
          </a:p>
          <a:p>
            <a:pPr marL="457200" indent="-457200">
              <a:buFont typeface="Arial" panose="020B0604020202020204" pitchFamily="34" charset="0"/>
              <a:buChar char="•"/>
            </a:pPr>
            <a:endParaRPr lang="en-US" altLang="en-US" sz="3200" dirty="0">
              <a:latin typeface="Calibri" panose="020F0502020204030204" pitchFamily="34" charset="0"/>
            </a:endParaRPr>
          </a:p>
          <a:p>
            <a:pPr lvl="2"/>
            <a:r>
              <a:rPr lang="en-US" altLang="en-US" sz="3200" dirty="0">
                <a:latin typeface="Calibri" panose="020F0502020204030204" pitchFamily="34" charset="0"/>
              </a:rPr>
              <a:t> to </a:t>
            </a:r>
          </a:p>
        </p:txBody>
      </p:sp>
      <p:pic>
        <p:nvPicPr>
          <p:cNvPr id="5" name="Picture 4">
            <a:extLst>
              <a:ext uri="{FF2B5EF4-FFF2-40B4-BE49-F238E27FC236}">
                <a16:creationId xmlns:a16="http://schemas.microsoft.com/office/drawing/2014/main" id="{965B8896-E4EA-FA66-45D0-BCCD76B261BA}"/>
              </a:ext>
            </a:extLst>
          </p:cNvPr>
          <p:cNvPicPr>
            <a:picLocks noChangeAspect="1"/>
          </p:cNvPicPr>
          <p:nvPr/>
        </p:nvPicPr>
        <p:blipFill>
          <a:blip r:embed="rId3"/>
          <a:stretch>
            <a:fillRect/>
          </a:stretch>
        </p:blipFill>
        <p:spPr>
          <a:xfrm>
            <a:off x="1473200" y="3429000"/>
            <a:ext cx="8288337" cy="2628900"/>
          </a:xfrm>
          <a:prstGeom prst="rect">
            <a:avLst/>
          </a:prstGeom>
        </p:spPr>
      </p:pic>
    </p:spTree>
    <p:extLst>
      <p:ext uri="{BB962C8B-B14F-4D97-AF65-F5344CB8AC3E}">
        <p14:creationId xmlns:p14="http://schemas.microsoft.com/office/powerpoint/2010/main" val="2213530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2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7693-4777-CEFE-A73C-A0EF4A456BE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74BEE28-C624-D2CE-8ED6-59FA5E85071B}"/>
              </a:ext>
            </a:extLst>
          </p:cNvPr>
          <p:cNvSpPr txBox="1">
            <a:spLocks noChangeArrowheads="1"/>
          </p:cNvSpPr>
          <p:nvPr/>
        </p:nvSpPr>
        <p:spPr>
          <a:xfrm>
            <a:off x="1712889" y="242836"/>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Out of State Workers</a:t>
            </a:r>
          </a:p>
        </p:txBody>
      </p:sp>
      <p:sp>
        <p:nvSpPr>
          <p:cNvPr id="4" name="TextBox 3">
            <a:extLst>
              <a:ext uri="{FF2B5EF4-FFF2-40B4-BE49-F238E27FC236}">
                <a16:creationId xmlns:a16="http://schemas.microsoft.com/office/drawing/2014/main" id="{0FD74E0A-294E-A873-B5E9-0CBDA883D79D}"/>
              </a:ext>
            </a:extLst>
          </p:cNvPr>
          <p:cNvSpPr txBox="1"/>
          <p:nvPr/>
        </p:nvSpPr>
        <p:spPr>
          <a:xfrm>
            <a:off x="423528" y="843068"/>
            <a:ext cx="11344943" cy="2554545"/>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Cont’d- Workflow for Out of State employees</a:t>
            </a:r>
          </a:p>
          <a:p>
            <a:pPr marL="914400" lvl="1" indent="-457200">
              <a:buFont typeface="Arial" panose="020B0604020202020204" pitchFamily="34" charset="0"/>
              <a:buChar char="•"/>
            </a:pPr>
            <a:r>
              <a:rPr lang="en-US" altLang="en-US" sz="3200" dirty="0">
                <a:latin typeface="Calibri" panose="020F0502020204030204" pitchFamily="34" charset="0"/>
              </a:rPr>
              <a:t>Enter the correct Work Location in the Job Data- Location field</a:t>
            </a:r>
          </a:p>
          <a:p>
            <a:pPr marL="914400" lvl="1" indent="-457200">
              <a:buFont typeface="Arial" panose="020B0604020202020204" pitchFamily="34" charset="0"/>
              <a:buChar char="•"/>
            </a:pPr>
            <a:r>
              <a:rPr lang="en-US" altLang="en-US" sz="3200" dirty="0">
                <a:latin typeface="Calibri" panose="020F0502020204030204" pitchFamily="34" charset="0"/>
              </a:rPr>
              <a:t>Please see example below:</a:t>
            </a:r>
          </a:p>
          <a:p>
            <a:pPr marL="457200" indent="-457200">
              <a:buFont typeface="Arial" panose="020B0604020202020204" pitchFamily="34" charset="0"/>
              <a:buChar char="•"/>
            </a:pPr>
            <a:endParaRPr lang="en-US" altLang="en-US" sz="3200" dirty="0">
              <a:latin typeface="Calibri" panose="020F0502020204030204" pitchFamily="34" charset="0"/>
            </a:endParaRPr>
          </a:p>
        </p:txBody>
      </p:sp>
      <p:pic>
        <p:nvPicPr>
          <p:cNvPr id="6" name="Picture 5">
            <a:extLst>
              <a:ext uri="{FF2B5EF4-FFF2-40B4-BE49-F238E27FC236}">
                <a16:creationId xmlns:a16="http://schemas.microsoft.com/office/drawing/2014/main" id="{6095E514-7AAE-19B3-5325-2AEBD3D59A23}"/>
              </a:ext>
            </a:extLst>
          </p:cNvPr>
          <p:cNvPicPr>
            <a:picLocks noChangeAspect="1"/>
          </p:cNvPicPr>
          <p:nvPr/>
        </p:nvPicPr>
        <p:blipFill>
          <a:blip r:embed="rId3"/>
          <a:stretch>
            <a:fillRect/>
          </a:stretch>
        </p:blipFill>
        <p:spPr>
          <a:xfrm>
            <a:off x="876301" y="2884186"/>
            <a:ext cx="8928100" cy="3295846"/>
          </a:xfrm>
          <a:prstGeom prst="rect">
            <a:avLst/>
          </a:prstGeom>
        </p:spPr>
      </p:pic>
    </p:spTree>
    <p:extLst>
      <p:ext uri="{BB962C8B-B14F-4D97-AF65-F5344CB8AC3E}">
        <p14:creationId xmlns:p14="http://schemas.microsoft.com/office/powerpoint/2010/main" val="1809472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D3CF6-B9D5-406B-CF98-D8ABFA5ECE4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1280120-C74C-0597-665B-C4E1BD3AC71D}"/>
              </a:ext>
            </a:extLst>
          </p:cNvPr>
          <p:cNvSpPr txBox="1">
            <a:spLocks noChangeArrowheads="1"/>
          </p:cNvSpPr>
          <p:nvPr/>
        </p:nvSpPr>
        <p:spPr>
          <a:xfrm>
            <a:off x="1712889" y="465505"/>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Out of State Workers</a:t>
            </a:r>
          </a:p>
        </p:txBody>
      </p:sp>
      <p:sp>
        <p:nvSpPr>
          <p:cNvPr id="4" name="TextBox 3">
            <a:extLst>
              <a:ext uri="{FF2B5EF4-FFF2-40B4-BE49-F238E27FC236}">
                <a16:creationId xmlns:a16="http://schemas.microsoft.com/office/drawing/2014/main" id="{AF285F50-45A2-45E1-18BA-0512559C70AB}"/>
              </a:ext>
            </a:extLst>
          </p:cNvPr>
          <p:cNvSpPr txBox="1"/>
          <p:nvPr/>
        </p:nvSpPr>
        <p:spPr>
          <a:xfrm>
            <a:off x="423528" y="1452883"/>
            <a:ext cx="11344943" cy="3539430"/>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CPB will start Missouri state tax withholding after</a:t>
            </a:r>
          </a:p>
          <a:p>
            <a:pPr marL="914400" lvl="1" indent="-457200">
              <a:buFont typeface="Arial" panose="020B0604020202020204" pitchFamily="34" charset="0"/>
              <a:buChar char="•"/>
            </a:pPr>
            <a:r>
              <a:rPr lang="en-US" altLang="en-US" sz="3200" dirty="0">
                <a:latin typeface="Calibri" panose="020F0502020204030204" pitchFamily="34" charset="0"/>
              </a:rPr>
              <a:t>Receiving all 3 completed tax forms</a:t>
            </a:r>
          </a:p>
          <a:p>
            <a:pPr marL="1371600" lvl="2" indent="-457200">
              <a:buFont typeface="Arial" panose="020B0604020202020204" pitchFamily="34" charset="0"/>
              <a:buChar char="•"/>
            </a:pPr>
            <a:r>
              <a:rPr lang="en-US" altLang="en-US" sz="3200" dirty="0">
                <a:latin typeface="Calibri" panose="020F0502020204030204" pitchFamily="34" charset="0"/>
              </a:rPr>
              <a:t>Federal W4 form</a:t>
            </a:r>
          </a:p>
          <a:p>
            <a:pPr marL="1371600" lvl="2" indent="-457200">
              <a:buFont typeface="Arial" panose="020B0604020202020204" pitchFamily="34" charset="0"/>
              <a:buChar char="•"/>
            </a:pPr>
            <a:r>
              <a:rPr lang="en-US" altLang="en-US" sz="3200" dirty="0">
                <a:latin typeface="Calibri" panose="020F0502020204030204" pitchFamily="34" charset="0"/>
              </a:rPr>
              <a:t>State Tax withholding form</a:t>
            </a:r>
          </a:p>
          <a:p>
            <a:pPr marL="1371600" lvl="2" indent="-457200">
              <a:buFont typeface="Arial" panose="020B0604020202020204" pitchFamily="34" charset="0"/>
              <a:buChar char="•"/>
            </a:pPr>
            <a:r>
              <a:rPr lang="en-US" altLang="en-US" sz="3200" dirty="0">
                <a:latin typeface="Calibri" panose="020F0502020204030204" pitchFamily="34" charset="0"/>
              </a:rPr>
              <a:t>EWAC</a:t>
            </a:r>
          </a:p>
          <a:p>
            <a:pPr marL="914400" lvl="1" indent="-457200">
              <a:buFont typeface="Arial" panose="020B0604020202020204" pitchFamily="34" charset="0"/>
              <a:buChar char="•"/>
            </a:pPr>
            <a:r>
              <a:rPr lang="en-US" altLang="en-US" sz="3200" dirty="0">
                <a:latin typeface="Calibri" panose="020F0502020204030204" pitchFamily="34" charset="0"/>
              </a:rPr>
              <a:t>Work location sent to CPB matches the state tax form</a:t>
            </a:r>
          </a:p>
          <a:p>
            <a:pPr marL="457200" indent="-457200">
              <a:buFont typeface="Arial" panose="020B0604020202020204" pitchFamily="34" charset="0"/>
              <a:buChar cha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651989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E2999-AFE5-0F2A-118D-67641ADA1EA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971F9860-4D5D-D6F3-2AD6-E93ED066B0AB}"/>
              </a:ext>
            </a:extLst>
          </p:cNvPr>
          <p:cNvSpPr txBox="1">
            <a:spLocks noChangeArrowheads="1"/>
          </p:cNvSpPr>
          <p:nvPr/>
        </p:nvSpPr>
        <p:spPr>
          <a:xfrm>
            <a:off x="335902" y="2817545"/>
            <a:ext cx="11856098" cy="1578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latin typeface="Calibri" panose="020F0502020204030204" pitchFamily="34" charset="0"/>
              </a:rPr>
              <a:t>Payouts</a:t>
            </a:r>
          </a:p>
        </p:txBody>
      </p:sp>
    </p:spTree>
    <p:extLst>
      <p:ext uri="{BB962C8B-B14F-4D97-AF65-F5344CB8AC3E}">
        <p14:creationId xmlns:p14="http://schemas.microsoft.com/office/powerpoint/2010/main" val="2436347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1712889" y="465505"/>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Final Payouts </a:t>
            </a:r>
          </a:p>
        </p:txBody>
      </p:sp>
      <p:sp>
        <p:nvSpPr>
          <p:cNvPr id="4" name="TextBox 3">
            <a:extLst>
              <a:ext uri="{FF2B5EF4-FFF2-40B4-BE49-F238E27FC236}">
                <a16:creationId xmlns:a16="http://schemas.microsoft.com/office/drawing/2014/main" id="{46D40B23-2ACD-12E2-A30E-58FF7780AD9F}"/>
              </a:ext>
            </a:extLst>
          </p:cNvPr>
          <p:cNvSpPr txBox="1"/>
          <p:nvPr/>
        </p:nvSpPr>
        <p:spPr>
          <a:xfrm>
            <a:off x="776675" y="1148083"/>
            <a:ext cx="11008535" cy="5816977"/>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Communicate with your terminated employees before initiating a final payout</a:t>
            </a:r>
          </a:p>
          <a:p>
            <a:pPr marL="914400" lvl="1" indent="-457200">
              <a:buFont typeface="Arial" panose="020B0604020202020204" pitchFamily="34" charset="0"/>
              <a:buChar char="•"/>
            </a:pPr>
            <a:r>
              <a:rPr lang="en-US" altLang="en-US" sz="2800" dirty="0">
                <a:latin typeface="Calibri" panose="020F0502020204030204" pitchFamily="34" charset="0"/>
              </a:rPr>
              <a:t>Transfer or termination (make sure employees are expecting their payout, not transferring leave to another agency)</a:t>
            </a:r>
          </a:p>
          <a:p>
            <a:pPr marL="1371600" lvl="2" indent="-457200">
              <a:buFont typeface="Arial" panose="020B0604020202020204" pitchFamily="34" charset="0"/>
              <a:buChar char="•"/>
            </a:pPr>
            <a:r>
              <a:rPr lang="en-US" altLang="en-US" sz="2800" dirty="0">
                <a:latin typeface="Calibri" panose="020F0502020204030204" pitchFamily="34" charset="0"/>
              </a:rPr>
              <a:t>Transfer within UMB- no payout</a:t>
            </a:r>
          </a:p>
          <a:p>
            <a:pPr marL="1371600" lvl="2" indent="-457200">
              <a:buFont typeface="Arial" panose="020B0604020202020204" pitchFamily="34" charset="0"/>
              <a:buChar char="•"/>
            </a:pPr>
            <a:r>
              <a:rPr lang="en-US" altLang="en-US" sz="2800" dirty="0">
                <a:latin typeface="Calibri" panose="020F0502020204030204" pitchFamily="34" charset="0"/>
              </a:rPr>
              <a:t>Transfer within state- submit Leave Transfer form</a:t>
            </a:r>
          </a:p>
          <a:p>
            <a:pPr marL="1371600" lvl="2" indent="-457200">
              <a:buFont typeface="Arial" panose="020B0604020202020204" pitchFamily="34" charset="0"/>
              <a:buChar char="•"/>
            </a:pPr>
            <a:r>
              <a:rPr lang="en-US" altLang="en-US" sz="2800" dirty="0">
                <a:latin typeface="Calibri" panose="020F0502020204030204" pitchFamily="34" charset="0"/>
              </a:rPr>
              <a:t>Termination (not transfer)- submit a PAF for final payout</a:t>
            </a:r>
          </a:p>
          <a:p>
            <a:pPr marL="914400" lvl="1" indent="-457200">
              <a:buFont typeface="Arial" panose="020B0604020202020204" pitchFamily="34" charset="0"/>
              <a:buChar char="•"/>
            </a:pPr>
            <a:r>
              <a:rPr lang="en-US" altLang="en-US" sz="2800" dirty="0">
                <a:latin typeface="Calibri" panose="020F0502020204030204" pitchFamily="34" charset="0"/>
              </a:rPr>
              <a:t>Deposit into SRA or direct deposit/check</a:t>
            </a:r>
          </a:p>
          <a:p>
            <a:pPr marL="1371600" lvl="2" indent="-457200">
              <a:buFont typeface="Arial" panose="020B0604020202020204" pitchFamily="34" charset="0"/>
              <a:buChar char="•"/>
            </a:pPr>
            <a:r>
              <a:rPr lang="en-US" altLang="en-US" sz="2800" dirty="0">
                <a:latin typeface="Calibri" panose="020F0502020204030204" pitchFamily="34" charset="0"/>
              </a:rPr>
              <a:t>Deposit into SRA- employee to work with their retirement agency, process in specific pay period</a:t>
            </a:r>
          </a:p>
          <a:p>
            <a:pPr marL="1371600" lvl="2" indent="-457200">
              <a:buFont typeface="Arial" panose="020B0604020202020204" pitchFamily="34" charset="0"/>
              <a:buChar char="•"/>
            </a:pPr>
            <a:r>
              <a:rPr lang="en-US" altLang="en-US" sz="2800" dirty="0">
                <a:latin typeface="Calibri" panose="020F0502020204030204" pitchFamily="34" charset="0"/>
              </a:rPr>
              <a:t>Direct deposit/check- regular processing</a:t>
            </a:r>
          </a:p>
          <a:p>
            <a:endParaRPr lang="en-US" altLang="en-US" sz="2800" dirty="0">
              <a:latin typeface="Calibri" panose="020F0502020204030204" pitchFamily="34" charset="0"/>
            </a:endParaRPr>
          </a:p>
          <a:p>
            <a:pPr marL="457200" indent="-457200">
              <a:buFont typeface="Arial" panose="020B0604020202020204" pitchFamily="34" charset="0"/>
              <a:buChar char="•"/>
            </a:pPr>
            <a:endParaRPr lang="en-US" altLang="en-US" sz="2800" dirty="0">
              <a:latin typeface="Calibri" panose="020F0502020204030204" pitchFamily="34" charset="0"/>
            </a:endParaRPr>
          </a:p>
        </p:txBody>
      </p:sp>
    </p:spTree>
    <p:extLst>
      <p:ext uri="{BB962C8B-B14F-4D97-AF65-F5344CB8AC3E}">
        <p14:creationId xmlns:p14="http://schemas.microsoft.com/office/powerpoint/2010/main" val="2697506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F91F8-E7FB-861D-4DF7-F9334B35424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34F4AD3-A8F1-7DBC-571A-2309A51B2EA7}"/>
              </a:ext>
            </a:extLst>
          </p:cNvPr>
          <p:cNvSpPr txBox="1">
            <a:spLocks noChangeArrowheads="1"/>
          </p:cNvSpPr>
          <p:nvPr/>
        </p:nvSpPr>
        <p:spPr>
          <a:xfrm>
            <a:off x="1712888" y="165449"/>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Final Payouts </a:t>
            </a:r>
          </a:p>
        </p:txBody>
      </p:sp>
      <p:sp>
        <p:nvSpPr>
          <p:cNvPr id="4" name="TextBox 3">
            <a:extLst>
              <a:ext uri="{FF2B5EF4-FFF2-40B4-BE49-F238E27FC236}">
                <a16:creationId xmlns:a16="http://schemas.microsoft.com/office/drawing/2014/main" id="{24491B96-D590-2CEA-6B7B-EC5E33B93E76}"/>
              </a:ext>
            </a:extLst>
          </p:cNvPr>
          <p:cNvSpPr txBox="1"/>
          <p:nvPr/>
        </p:nvSpPr>
        <p:spPr>
          <a:xfrm>
            <a:off x="532932" y="937129"/>
            <a:ext cx="11126135" cy="5324535"/>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Prepare Final Payout packet and send to DL-BF PAF Help</a:t>
            </a:r>
          </a:p>
          <a:p>
            <a:pPr marL="914400" lvl="1" indent="-457200">
              <a:buFont typeface="Arial" panose="020B0604020202020204" pitchFamily="34" charset="0"/>
              <a:buChar char="•"/>
            </a:pPr>
            <a:r>
              <a:rPr lang="en-US" altLang="en-US" sz="2800" dirty="0">
                <a:latin typeface="Calibri" panose="020F0502020204030204" pitchFamily="34" charset="0"/>
              </a:rPr>
              <a:t>Attach query results from query UMB_ETS_TIMESHEET_HISTORY_EE, all ETS should be in ‘loaded’ status</a:t>
            </a:r>
          </a:p>
          <a:p>
            <a:pPr marL="914400" lvl="1" indent="-457200">
              <a:buFont typeface="Arial" panose="020B0604020202020204" pitchFamily="34" charset="0"/>
              <a:buChar char="•"/>
            </a:pPr>
            <a:r>
              <a:rPr lang="en-US" altLang="en-US" sz="2800" dirty="0">
                <a:latin typeface="Calibri" panose="020F0502020204030204" pitchFamily="34" charset="0"/>
              </a:rPr>
              <a:t>Attach paper timesheets for any ETS not in ‘loaded’ status</a:t>
            </a:r>
          </a:p>
          <a:p>
            <a:pPr marL="914400" lvl="1" indent="-457200">
              <a:buFont typeface="Arial" panose="020B0604020202020204" pitchFamily="34" charset="0"/>
              <a:buChar char="•"/>
            </a:pPr>
            <a:r>
              <a:rPr lang="en-US" altLang="en-US" sz="2800" dirty="0">
                <a:latin typeface="Calibri" panose="020F0502020204030204" pitchFamily="34" charset="0"/>
              </a:rPr>
              <a:t>Attach leave adjustments if leave was reported on paper timesheets</a:t>
            </a:r>
          </a:p>
          <a:p>
            <a:pPr marL="914400" lvl="1" indent="-457200">
              <a:buFont typeface="Arial" panose="020B0604020202020204" pitchFamily="34" charset="0"/>
              <a:buChar char="•"/>
            </a:pPr>
            <a:r>
              <a:rPr lang="en-US" altLang="en-US" sz="2800" dirty="0">
                <a:latin typeface="Calibri" panose="020F0502020204030204" pitchFamily="34" charset="0"/>
              </a:rPr>
              <a:t>Attach UMB Employee Leave Inquiry page or BEN007 report to justify payout hours, list calculation if any adjustment is required </a:t>
            </a:r>
          </a:p>
          <a:p>
            <a:pPr marL="914400" lvl="1" indent="-457200">
              <a:buFont typeface="Arial" panose="020B0604020202020204" pitchFamily="34" charset="0"/>
              <a:buChar char="•"/>
            </a:pPr>
            <a:r>
              <a:rPr lang="en-US" altLang="en-US" sz="2800" dirty="0">
                <a:latin typeface="Calibri" panose="020F0502020204030204" pitchFamily="34" charset="0"/>
              </a:rPr>
              <a:t>Attach FAIS (Faculty payout only)</a:t>
            </a:r>
          </a:p>
          <a:p>
            <a:pPr marL="914400" lvl="1" indent="-457200">
              <a:buFont typeface="Arial" panose="020B0604020202020204" pitchFamily="34" charset="0"/>
              <a:buChar char="•"/>
            </a:pPr>
            <a:r>
              <a:rPr lang="en-US" altLang="en-US" sz="2800" dirty="0">
                <a:latin typeface="Calibri" panose="020F0502020204030204" pitchFamily="34" charset="0"/>
              </a:rPr>
              <a:t>Attach eUMB Job-Compensation Page to show compensation rate</a:t>
            </a:r>
          </a:p>
          <a:p>
            <a:pPr marL="914400" lvl="1" indent="-457200">
              <a:buFont typeface="Arial" panose="020B0604020202020204" pitchFamily="34" charset="0"/>
              <a:buChar char="•"/>
            </a:pPr>
            <a:r>
              <a:rPr lang="en-US" altLang="en-US" sz="2800" dirty="0">
                <a:latin typeface="Calibri" panose="020F0502020204030204" pitchFamily="34" charset="0"/>
              </a:rPr>
              <a:t>Default Tax Period ‘1,’ indicate tax period if needed</a:t>
            </a:r>
          </a:p>
          <a:p>
            <a:endParaRPr lang="en-US" altLang="en-US" sz="2800" dirty="0">
              <a:latin typeface="Calibri" panose="020F0502020204030204" pitchFamily="34" charset="0"/>
            </a:endParaRPr>
          </a:p>
          <a:p>
            <a:pPr marL="457200" indent="-457200">
              <a:buFont typeface="Arial" panose="020B0604020202020204" pitchFamily="34" charset="0"/>
              <a:buChar char="•"/>
            </a:pPr>
            <a:endParaRPr lang="en-US" altLang="en-US" sz="2800" dirty="0">
              <a:latin typeface="Calibri" panose="020F0502020204030204" pitchFamily="34" charset="0"/>
            </a:endParaRPr>
          </a:p>
        </p:txBody>
      </p:sp>
    </p:spTree>
    <p:extLst>
      <p:ext uri="{BB962C8B-B14F-4D97-AF65-F5344CB8AC3E}">
        <p14:creationId xmlns:p14="http://schemas.microsoft.com/office/powerpoint/2010/main" val="1106678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CCDBF-3AAA-49F2-9E4B-D7084F82B71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0E3A3E1-CE25-4BBC-310B-CD0EA5676E38}"/>
              </a:ext>
            </a:extLst>
          </p:cNvPr>
          <p:cNvSpPr txBox="1">
            <a:spLocks noChangeArrowheads="1"/>
          </p:cNvSpPr>
          <p:nvPr/>
        </p:nvSpPr>
        <p:spPr>
          <a:xfrm>
            <a:off x="1712889" y="132107"/>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Final Payouts </a:t>
            </a:r>
          </a:p>
        </p:txBody>
      </p:sp>
      <p:sp>
        <p:nvSpPr>
          <p:cNvPr id="4" name="TextBox 3">
            <a:extLst>
              <a:ext uri="{FF2B5EF4-FFF2-40B4-BE49-F238E27FC236}">
                <a16:creationId xmlns:a16="http://schemas.microsoft.com/office/drawing/2014/main" id="{EA7D7750-AE07-E5F2-30DB-C175B8A3467B}"/>
              </a:ext>
            </a:extLst>
          </p:cNvPr>
          <p:cNvSpPr txBox="1"/>
          <p:nvPr/>
        </p:nvSpPr>
        <p:spPr>
          <a:xfrm>
            <a:off x="338666" y="995204"/>
            <a:ext cx="10295468" cy="6432530"/>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Deposit into SRA- PR Reps to explain procedures: </a:t>
            </a:r>
          </a:p>
          <a:p>
            <a:pPr marL="1428750" lvl="2" indent="-514350">
              <a:buFont typeface="+mj-lt"/>
              <a:buAutoNum type="arabicPeriod"/>
            </a:pPr>
            <a:r>
              <a:rPr lang="en-US" altLang="en-US" sz="3200" u="sng" dirty="0">
                <a:latin typeface="Calibri" panose="020F0502020204030204" pitchFamily="34" charset="0"/>
              </a:rPr>
              <a:t>Employee: </a:t>
            </a:r>
            <a:r>
              <a:rPr lang="en-US" altLang="en-US" sz="3200" dirty="0">
                <a:latin typeface="Calibri" panose="020F0502020204030204" pitchFamily="34" charset="0"/>
              </a:rPr>
              <a:t>contact his/her retirement agency to confirm amount/% to be deposited and payout pay period</a:t>
            </a:r>
          </a:p>
          <a:p>
            <a:pPr marL="1428750" lvl="2" indent="-514350">
              <a:buFont typeface="+mj-lt"/>
              <a:buAutoNum type="arabicPeriod"/>
            </a:pPr>
            <a:r>
              <a:rPr lang="en-US" altLang="en-US" sz="3200" u="sng" dirty="0">
                <a:latin typeface="Calibri" panose="020F0502020204030204" pitchFamily="34" charset="0"/>
              </a:rPr>
              <a:t>Employee: </a:t>
            </a:r>
            <a:r>
              <a:rPr lang="en-US" altLang="en-US" sz="3200" dirty="0">
                <a:latin typeface="Calibri" panose="020F0502020204030204" pitchFamily="34" charset="0"/>
              </a:rPr>
              <a:t>work with HR-Benefits of depositing final payout to SRA</a:t>
            </a:r>
          </a:p>
          <a:p>
            <a:pPr marL="1428750" lvl="2" indent="-514350">
              <a:buFont typeface="+mj-lt"/>
              <a:buAutoNum type="arabicPeriod"/>
            </a:pPr>
            <a:r>
              <a:rPr lang="en-US" altLang="en-US" sz="3200" u="sng" dirty="0">
                <a:latin typeface="Calibri" panose="020F0502020204030204" pitchFamily="34" charset="0"/>
              </a:rPr>
              <a:t>Department: </a:t>
            </a:r>
            <a:r>
              <a:rPr lang="en-US" altLang="en-US" sz="3200" dirty="0">
                <a:latin typeface="Calibri" panose="020F0502020204030204" pitchFamily="34" charset="0"/>
              </a:rPr>
              <a:t>make sure submitting a PAF for the payout request for processing</a:t>
            </a:r>
          </a:p>
          <a:p>
            <a:pPr marL="1428750" lvl="2" indent="-514350">
              <a:buFont typeface="+mj-lt"/>
              <a:buAutoNum type="arabicPeriod"/>
            </a:pPr>
            <a:r>
              <a:rPr lang="en-US" altLang="en-US" sz="3200" u="sng" dirty="0">
                <a:latin typeface="Calibri" panose="020F0502020204030204" pitchFamily="34" charset="0"/>
              </a:rPr>
              <a:t>Department: </a:t>
            </a:r>
            <a:r>
              <a:rPr lang="en-US" altLang="en-US" sz="3200" dirty="0">
                <a:latin typeface="Calibri" panose="020F0502020204030204" pitchFamily="34" charset="0"/>
              </a:rPr>
              <a:t>cost center report validation</a:t>
            </a:r>
          </a:p>
          <a:p>
            <a:pPr lvl="2"/>
            <a:endParaRPr lang="en-US" altLang="en-US" sz="3200" dirty="0">
              <a:latin typeface="Calibri" panose="020F0502020204030204" pitchFamily="34" charset="0"/>
            </a:endParaRPr>
          </a:p>
          <a:p>
            <a:pPr lvl="2"/>
            <a:endParaRPr lang="en-US" altLang="en-US" sz="3200" dirty="0">
              <a:latin typeface="Calibri" panose="020F0502020204030204" pitchFamily="34" charset="0"/>
            </a:endParaRPr>
          </a:p>
          <a:p>
            <a:pPr marL="1371600" lvl="2" indent="-457200">
              <a:buFont typeface="Arial" panose="020B0604020202020204" pitchFamily="34" charset="0"/>
              <a:buChar char="•"/>
            </a:pPr>
            <a:endParaRPr lang="en-US" altLang="en-US" sz="3200" dirty="0">
              <a:latin typeface="Calibri" panose="020F0502020204030204" pitchFamily="34" charset="0"/>
            </a:endParaRPr>
          </a:p>
          <a:p>
            <a:endParaRPr lang="en-US" altLang="en-US" sz="2800" dirty="0">
              <a:latin typeface="Calibri" panose="020F0502020204030204" pitchFamily="34" charset="0"/>
            </a:endParaRPr>
          </a:p>
        </p:txBody>
      </p:sp>
    </p:spTree>
    <p:extLst>
      <p:ext uri="{BB962C8B-B14F-4D97-AF65-F5344CB8AC3E}">
        <p14:creationId xmlns:p14="http://schemas.microsoft.com/office/powerpoint/2010/main" val="538310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606F2-44E9-2B66-3E1E-87EE78228B1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E9B0470-E2A2-3F28-65B2-828A933C3175}"/>
              </a:ext>
            </a:extLst>
          </p:cNvPr>
          <p:cNvSpPr txBox="1">
            <a:spLocks noChangeArrowheads="1"/>
          </p:cNvSpPr>
          <p:nvPr/>
        </p:nvSpPr>
        <p:spPr>
          <a:xfrm>
            <a:off x="1712889" y="301440"/>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Final Payouts </a:t>
            </a:r>
          </a:p>
        </p:txBody>
      </p:sp>
      <p:sp>
        <p:nvSpPr>
          <p:cNvPr id="4" name="TextBox 3">
            <a:extLst>
              <a:ext uri="{FF2B5EF4-FFF2-40B4-BE49-F238E27FC236}">
                <a16:creationId xmlns:a16="http://schemas.microsoft.com/office/drawing/2014/main" id="{EFB23273-1DEE-388D-3C34-229F245669D7}"/>
              </a:ext>
            </a:extLst>
          </p:cNvPr>
          <p:cNvSpPr txBox="1"/>
          <p:nvPr/>
        </p:nvSpPr>
        <p:spPr>
          <a:xfrm>
            <a:off x="428978" y="1443841"/>
            <a:ext cx="10295468" cy="3970318"/>
          </a:xfrm>
          <a:prstGeom prst="rect">
            <a:avLst/>
          </a:prstGeom>
          <a:noFill/>
        </p:spPr>
        <p:txBody>
          <a:bodyPr wrap="square">
            <a:spAutoFit/>
          </a:bodyPr>
          <a:lstStyle/>
          <a:p>
            <a:pPr marL="457200" indent="-457200">
              <a:buFont typeface="Arial" panose="020B0604020202020204" pitchFamily="34" charset="0"/>
              <a:buChar char="•"/>
            </a:pPr>
            <a:r>
              <a:rPr lang="en-US" altLang="en-US" sz="3200" dirty="0" err="1">
                <a:latin typeface="Calibri" panose="020F0502020204030204" pitchFamily="34" charset="0"/>
              </a:rPr>
              <a:t>Cont</a:t>
            </a:r>
            <a:r>
              <a:rPr lang="en-US" altLang="en-US" sz="3200" dirty="0">
                <a:latin typeface="Calibri" panose="020F0502020204030204" pitchFamily="34" charset="0"/>
              </a:rPr>
              <a:t>- Deposit into SRA- PR Reps to explain procedures: </a:t>
            </a:r>
          </a:p>
          <a:p>
            <a:pPr marL="914400" lvl="1" indent="-457200">
              <a:buFont typeface="Arial" panose="020B0604020202020204" pitchFamily="34" charset="0"/>
              <a:buChar char="•"/>
            </a:pPr>
            <a:r>
              <a:rPr lang="en-US" altLang="en-US" sz="3200" dirty="0">
                <a:latin typeface="Calibri" panose="020F0502020204030204" pitchFamily="34" charset="0"/>
              </a:rPr>
              <a:t>If the payout is missed, it cannot be reprocessed in the following pay period, contact OOTC-PS to delete the request and need to repeat #1 - #4</a:t>
            </a:r>
          </a:p>
          <a:p>
            <a:pPr lvl="2"/>
            <a:endParaRPr lang="en-US" altLang="en-US" sz="3200" dirty="0">
              <a:latin typeface="Calibri" panose="020F0502020204030204" pitchFamily="34" charset="0"/>
            </a:endParaRPr>
          </a:p>
          <a:p>
            <a:pPr lvl="2"/>
            <a:endParaRPr lang="en-US" altLang="en-US" sz="3200" dirty="0">
              <a:latin typeface="Calibri" panose="020F0502020204030204" pitchFamily="34" charset="0"/>
            </a:endParaRPr>
          </a:p>
          <a:p>
            <a:pPr marL="1371600" lvl="2" indent="-457200">
              <a:buFont typeface="Arial" panose="020B0604020202020204" pitchFamily="34" charset="0"/>
              <a:buChar char="•"/>
            </a:pPr>
            <a:endParaRPr lang="en-US" altLang="en-US" sz="3200" dirty="0">
              <a:latin typeface="Calibri" panose="020F0502020204030204" pitchFamily="34" charset="0"/>
            </a:endParaRPr>
          </a:p>
          <a:p>
            <a:endParaRPr lang="en-US" altLang="en-US" sz="2800" dirty="0">
              <a:latin typeface="Calibri" panose="020F0502020204030204" pitchFamily="34" charset="0"/>
            </a:endParaRPr>
          </a:p>
        </p:txBody>
      </p:sp>
    </p:spTree>
    <p:extLst>
      <p:ext uri="{BB962C8B-B14F-4D97-AF65-F5344CB8AC3E}">
        <p14:creationId xmlns:p14="http://schemas.microsoft.com/office/powerpoint/2010/main" val="3343333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6FFF9-D5BB-8B2D-38A7-029175B14D4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A647A241-20C6-7E1E-1153-F343A16B2D30}"/>
              </a:ext>
            </a:extLst>
          </p:cNvPr>
          <p:cNvSpPr txBox="1">
            <a:spLocks noChangeArrowheads="1"/>
          </p:cNvSpPr>
          <p:nvPr/>
        </p:nvSpPr>
        <p:spPr>
          <a:xfrm>
            <a:off x="335902" y="2817545"/>
            <a:ext cx="11856098" cy="1578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latin typeface="Calibri" panose="020F0502020204030204" pitchFamily="34" charset="0"/>
              </a:rPr>
              <a:t>Donated Leave</a:t>
            </a:r>
          </a:p>
        </p:txBody>
      </p:sp>
    </p:spTree>
    <p:extLst>
      <p:ext uri="{BB962C8B-B14F-4D97-AF65-F5344CB8AC3E}">
        <p14:creationId xmlns:p14="http://schemas.microsoft.com/office/powerpoint/2010/main" val="38048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162B5-9267-91D1-6389-DE76BBFF83F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C63A43-A650-211E-28A1-81B580CD7447}"/>
              </a:ext>
            </a:extLst>
          </p:cNvPr>
          <p:cNvSpPr txBox="1">
            <a:spLocks noChangeArrowheads="1"/>
          </p:cNvSpPr>
          <p:nvPr/>
        </p:nvSpPr>
        <p:spPr>
          <a:xfrm>
            <a:off x="1712889" y="370476"/>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Donated Leave</a:t>
            </a:r>
          </a:p>
          <a:p>
            <a:pPr algn="ctr"/>
            <a:endParaRPr lang="en-US" altLang="en-US" sz="4000" b="1" dirty="0">
              <a:latin typeface="Calibri" panose="020F0502020204030204" pitchFamily="34" charset="0"/>
            </a:endParaRPr>
          </a:p>
        </p:txBody>
      </p:sp>
      <p:sp>
        <p:nvSpPr>
          <p:cNvPr id="4" name="TextBox 3">
            <a:extLst>
              <a:ext uri="{FF2B5EF4-FFF2-40B4-BE49-F238E27FC236}">
                <a16:creationId xmlns:a16="http://schemas.microsoft.com/office/drawing/2014/main" id="{413E2051-28CF-4189-E153-D1D5DB6AF578}"/>
              </a:ext>
            </a:extLst>
          </p:cNvPr>
          <p:cNvSpPr txBox="1"/>
          <p:nvPr/>
        </p:nvSpPr>
        <p:spPr>
          <a:xfrm>
            <a:off x="731519" y="1270686"/>
            <a:ext cx="11008535" cy="7417415"/>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Leave donation requests must be sent to HR-ELR for approval, they need to check for eligibility  </a:t>
            </a:r>
          </a:p>
          <a:p>
            <a:pPr marL="457200" indent="-457200">
              <a:buFont typeface="Arial" panose="020B0604020202020204" pitchFamily="34" charset="0"/>
              <a:buChar char="•"/>
            </a:pPr>
            <a:r>
              <a:rPr lang="en-US" altLang="en-US" sz="3200" dirty="0">
                <a:latin typeface="Calibri" panose="020F0502020204030204" pitchFamily="34" charset="0"/>
              </a:rPr>
              <a:t>Attach approved leave donation form to both (donor and recipient) PAFs</a:t>
            </a:r>
          </a:p>
          <a:p>
            <a:pPr marL="914400" lvl="1" indent="-457200">
              <a:buFont typeface="Arial" panose="020B0604020202020204" pitchFamily="34" charset="0"/>
              <a:buChar char="•"/>
            </a:pPr>
            <a:r>
              <a:rPr lang="en-US" altLang="en-US" sz="3200" dirty="0">
                <a:latin typeface="Calibri" panose="020F0502020204030204" pitchFamily="34" charset="0"/>
              </a:rPr>
              <a:t>Both departments should communicate to make sure PAFs are being sent in the same pay period</a:t>
            </a:r>
          </a:p>
          <a:p>
            <a:pPr marL="914400" lvl="1" indent="-457200">
              <a:buFont typeface="Arial" panose="020B0604020202020204" pitchFamily="34" charset="0"/>
              <a:buChar char="•"/>
            </a:pPr>
            <a:r>
              <a:rPr lang="en-US" altLang="en-US" sz="3200" dirty="0">
                <a:latin typeface="Calibri" panose="020F0502020204030204" pitchFamily="34" charset="0"/>
              </a:rPr>
              <a:t>If OOTC-PS only receive 1 PAF, it will be not be processed</a:t>
            </a:r>
          </a:p>
          <a:p>
            <a:pPr marL="914400" lvl="1"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2800" dirty="0">
              <a:latin typeface="Calibri" panose="020F0502020204030204" pitchFamily="34" charset="0"/>
            </a:endParaRPr>
          </a:p>
        </p:txBody>
      </p:sp>
    </p:spTree>
    <p:extLst>
      <p:ext uri="{BB962C8B-B14F-4D97-AF65-F5344CB8AC3E}">
        <p14:creationId xmlns:p14="http://schemas.microsoft.com/office/powerpoint/2010/main" val="329365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E2033-3C96-41C5-25AB-3F96E9BD4E39}"/>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397ED6B6-5FEF-1D93-144A-581BD02C9772}"/>
              </a:ext>
            </a:extLst>
          </p:cNvPr>
          <p:cNvSpPr txBox="1">
            <a:spLocks noChangeArrowheads="1"/>
          </p:cNvSpPr>
          <p:nvPr/>
        </p:nvSpPr>
        <p:spPr>
          <a:xfrm>
            <a:off x="335902" y="2817545"/>
            <a:ext cx="11856098" cy="1578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latin typeface="Calibri" panose="020F0502020204030204" pitchFamily="34" charset="0"/>
              </a:rPr>
              <a:t>Review CCR/PR</a:t>
            </a:r>
          </a:p>
        </p:txBody>
      </p:sp>
    </p:spTree>
    <p:extLst>
      <p:ext uri="{BB962C8B-B14F-4D97-AF65-F5344CB8AC3E}">
        <p14:creationId xmlns:p14="http://schemas.microsoft.com/office/powerpoint/2010/main" val="1574500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1522C0-37BB-746E-1115-74590A83A54F}"/>
              </a:ext>
            </a:extLst>
          </p:cNvPr>
          <p:cNvSpPr txBox="1"/>
          <p:nvPr/>
        </p:nvSpPr>
        <p:spPr>
          <a:xfrm>
            <a:off x="3042920" y="2039224"/>
            <a:ext cx="6106160" cy="3016210"/>
          </a:xfrm>
          <a:prstGeom prst="rect">
            <a:avLst/>
          </a:prstGeom>
          <a:noFill/>
        </p:spPr>
        <p:txBody>
          <a:bodyPr wrap="square">
            <a:spAutoFit/>
          </a:bodyPr>
          <a:lstStyle/>
          <a:p>
            <a:pPr algn="ctr"/>
            <a:r>
              <a:rPr lang="en-US" altLang="en-US" sz="4800" b="1" dirty="0"/>
              <a:t>Payroll Reps Meeting</a:t>
            </a:r>
            <a:br>
              <a:rPr lang="en-US" altLang="en-US" sz="4800" b="1" dirty="0"/>
            </a:br>
            <a:br>
              <a:rPr lang="en-US" altLang="en-US" sz="1400" dirty="0">
                <a:latin typeface="Calibri" panose="020F0502020204030204" pitchFamily="34" charset="0"/>
              </a:rPr>
            </a:br>
            <a:endParaRPr lang="en-US" altLang="en-US" sz="1400" dirty="0">
              <a:latin typeface="Calibri" panose="020F0502020204030204" pitchFamily="34" charset="0"/>
            </a:endParaRPr>
          </a:p>
          <a:p>
            <a:pPr algn="ctr"/>
            <a:r>
              <a:rPr lang="en-US" altLang="en-US" sz="3200" dirty="0">
                <a:latin typeface="Calibri" panose="020F0502020204030204" pitchFamily="34" charset="0"/>
              </a:rPr>
              <a:t>Thursday, May 8th, 2024</a:t>
            </a:r>
          </a:p>
          <a:p>
            <a:pPr algn="ctr"/>
            <a:endParaRPr lang="en-US" altLang="en-US" sz="3200" dirty="0">
              <a:latin typeface="Calibri" panose="020F0502020204030204" pitchFamily="34" charset="0"/>
            </a:endParaRPr>
          </a:p>
          <a:p>
            <a:pPr algn="ctr"/>
            <a:r>
              <a:rPr lang="en-US" altLang="en-US" sz="3200" dirty="0">
                <a:latin typeface="Calibri" panose="020F0502020204030204" pitchFamily="34" charset="0"/>
              </a:rPr>
              <a:t>9am- 11am</a:t>
            </a:r>
            <a:br>
              <a:rPr lang="en-US" altLang="en-US" sz="1400" dirty="0">
                <a:latin typeface="Calibri" panose="020F0502020204030204" pitchFamily="34" charset="0"/>
              </a:rPr>
            </a:br>
            <a:endParaRPr lang="en-US" dirty="0"/>
          </a:p>
        </p:txBody>
      </p:sp>
    </p:spTree>
    <p:extLst>
      <p:ext uri="{BB962C8B-B14F-4D97-AF65-F5344CB8AC3E}">
        <p14:creationId xmlns:p14="http://schemas.microsoft.com/office/powerpoint/2010/main" val="4165227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1712889" y="482062"/>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Cost Center Report/Payroll Register</a:t>
            </a:r>
          </a:p>
        </p:txBody>
      </p:sp>
      <p:sp>
        <p:nvSpPr>
          <p:cNvPr id="4" name="TextBox 3">
            <a:extLst>
              <a:ext uri="{FF2B5EF4-FFF2-40B4-BE49-F238E27FC236}">
                <a16:creationId xmlns:a16="http://schemas.microsoft.com/office/drawing/2014/main" id="{46D40B23-2ACD-12E2-A30E-58FF7780AD9F}"/>
              </a:ext>
            </a:extLst>
          </p:cNvPr>
          <p:cNvSpPr txBox="1"/>
          <p:nvPr/>
        </p:nvSpPr>
        <p:spPr>
          <a:xfrm>
            <a:off x="731519" y="1538853"/>
            <a:ext cx="11008535" cy="6432530"/>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Review CCR/PR-</a:t>
            </a:r>
          </a:p>
          <a:p>
            <a:pPr marL="914400" lvl="1" indent="-457200">
              <a:buFont typeface="Arial" panose="020B0604020202020204" pitchFamily="34" charset="0"/>
              <a:buChar char="•"/>
            </a:pPr>
            <a:r>
              <a:rPr lang="en-US" altLang="en-US" sz="3200" dirty="0">
                <a:latin typeface="Calibri" panose="020F0502020204030204" pitchFamily="34" charset="0"/>
              </a:rPr>
              <a:t>Processing week (Tuesday – Friday, normal schedule)</a:t>
            </a:r>
          </a:p>
          <a:p>
            <a:pPr marL="1371600" lvl="2" indent="-457200">
              <a:buFont typeface="Arial" panose="020B0604020202020204" pitchFamily="34" charset="0"/>
              <a:buChar char="•"/>
            </a:pPr>
            <a:r>
              <a:rPr lang="en-US" altLang="en-US" sz="3200" dirty="0">
                <a:latin typeface="Calibri" panose="020F0502020204030204" pitchFamily="34" charset="0"/>
              </a:rPr>
              <a:t>Tuesday, 1</a:t>
            </a:r>
            <a:r>
              <a:rPr lang="en-US" altLang="en-US" sz="3200" baseline="30000" dirty="0">
                <a:latin typeface="Calibri" panose="020F0502020204030204" pitchFamily="34" charset="0"/>
              </a:rPr>
              <a:t>st</a:t>
            </a:r>
            <a:r>
              <a:rPr lang="en-US" altLang="en-US" sz="3200" dirty="0">
                <a:latin typeface="Calibri" panose="020F0502020204030204" pitchFamily="34" charset="0"/>
              </a:rPr>
              <a:t> </a:t>
            </a:r>
            <a:r>
              <a:rPr lang="en-US" altLang="en-US" sz="3200" dirty="0" err="1">
                <a:latin typeface="Calibri" panose="020F0502020204030204" pitchFamily="34" charset="0"/>
              </a:rPr>
              <a:t>paycalc</a:t>
            </a:r>
            <a:r>
              <a:rPr lang="en-US" altLang="en-US" sz="3200" dirty="0">
                <a:latin typeface="Calibri" panose="020F0502020204030204" pitchFamily="34" charset="0"/>
              </a:rPr>
              <a:t>- regular pay + system calc retro</a:t>
            </a:r>
          </a:p>
          <a:p>
            <a:pPr marL="1371600" lvl="2" indent="-457200">
              <a:buFont typeface="Arial" panose="020B0604020202020204" pitchFamily="34" charset="0"/>
              <a:buChar char="•"/>
            </a:pPr>
            <a:r>
              <a:rPr lang="en-US" altLang="en-US" sz="3200" dirty="0">
                <a:latin typeface="Calibri" panose="020F0502020204030204" pitchFamily="34" charset="0"/>
              </a:rPr>
              <a:t>Thursday, after we finished all PAFs</a:t>
            </a:r>
          </a:p>
          <a:p>
            <a:pPr marL="1828800" lvl="3" indent="-457200">
              <a:buFont typeface="Arial" panose="020B0604020202020204" pitchFamily="34" charset="0"/>
              <a:buChar char="•"/>
            </a:pPr>
            <a:r>
              <a:rPr lang="en-US" altLang="en-US" sz="3200" dirty="0">
                <a:latin typeface="Calibri" panose="020F0502020204030204" pitchFamily="34" charset="0"/>
              </a:rPr>
              <a:t>Contact OOTC-PS for any missing adjustments and/or adjustments to prevent overpayments</a:t>
            </a:r>
          </a:p>
          <a:p>
            <a:pPr marL="1371600" lvl="2" indent="-457200">
              <a:buFont typeface="Arial" panose="020B0604020202020204" pitchFamily="34" charset="0"/>
              <a:buChar char="•"/>
            </a:pPr>
            <a:r>
              <a:rPr lang="en-US" altLang="en-US" sz="3200" dirty="0">
                <a:latin typeface="Calibri" panose="020F0502020204030204" pitchFamily="34" charset="0"/>
              </a:rPr>
              <a:t>Friday, last call review</a:t>
            </a:r>
          </a:p>
          <a:p>
            <a:pPr marL="1828800" lvl="3" indent="-457200">
              <a:buFont typeface="Arial" panose="020B0604020202020204" pitchFamily="34" charset="0"/>
              <a:buChar char="•"/>
            </a:pPr>
            <a:r>
              <a:rPr lang="en-US" altLang="en-US" sz="3200" dirty="0">
                <a:latin typeface="Calibri" panose="020F0502020204030204" pitchFamily="34" charset="0"/>
              </a:rPr>
              <a:t>Only accept corrections</a:t>
            </a:r>
          </a:p>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2800" dirty="0">
              <a:latin typeface="Calibri" panose="020F0502020204030204" pitchFamily="34" charset="0"/>
            </a:endParaRPr>
          </a:p>
        </p:txBody>
      </p:sp>
    </p:spTree>
    <p:extLst>
      <p:ext uri="{BB962C8B-B14F-4D97-AF65-F5344CB8AC3E}">
        <p14:creationId xmlns:p14="http://schemas.microsoft.com/office/powerpoint/2010/main" val="2616202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569DC-EE99-28CE-E99B-59FB21F3173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A0BE699-1AC6-B8F8-B61E-AE740AACC537}"/>
              </a:ext>
            </a:extLst>
          </p:cNvPr>
          <p:cNvSpPr txBox="1">
            <a:spLocks noChangeArrowheads="1"/>
          </p:cNvSpPr>
          <p:nvPr/>
        </p:nvSpPr>
        <p:spPr>
          <a:xfrm>
            <a:off x="1712889" y="369174"/>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Cost Center Report/Payroll Register</a:t>
            </a:r>
          </a:p>
        </p:txBody>
      </p:sp>
      <p:sp>
        <p:nvSpPr>
          <p:cNvPr id="4" name="TextBox 3">
            <a:extLst>
              <a:ext uri="{FF2B5EF4-FFF2-40B4-BE49-F238E27FC236}">
                <a16:creationId xmlns:a16="http://schemas.microsoft.com/office/drawing/2014/main" id="{65B4F2CE-2527-FEA6-CEB2-F566C23A8153}"/>
              </a:ext>
            </a:extLst>
          </p:cNvPr>
          <p:cNvSpPr txBox="1"/>
          <p:nvPr/>
        </p:nvSpPr>
        <p:spPr>
          <a:xfrm>
            <a:off x="731519" y="1424181"/>
            <a:ext cx="11008535" cy="4462760"/>
          </a:xfrm>
          <a:prstGeom prst="rect">
            <a:avLst/>
          </a:prstGeom>
          <a:noFill/>
        </p:spPr>
        <p:txBody>
          <a:bodyPr wrap="square">
            <a:spAutoFit/>
          </a:bodyPr>
          <a:lstStyle/>
          <a:p>
            <a:pPr marL="457200" indent="-457200">
              <a:buFont typeface="Arial" panose="020B0604020202020204" pitchFamily="34" charset="0"/>
              <a:buChar char="•"/>
            </a:pPr>
            <a:r>
              <a:rPr lang="en-US" altLang="en-US" sz="3200" dirty="0" err="1">
                <a:latin typeface="Calibri" panose="020F0502020204030204" pitchFamily="34" charset="0"/>
              </a:rPr>
              <a:t>Cont</a:t>
            </a:r>
            <a:r>
              <a:rPr lang="en-US" altLang="en-US" sz="3200" dirty="0">
                <a:latin typeface="Calibri" panose="020F0502020204030204" pitchFamily="34" charset="0"/>
              </a:rPr>
              <a:t>- Review CCR/PR</a:t>
            </a:r>
          </a:p>
          <a:p>
            <a:pPr marL="914400" lvl="1" indent="-457200">
              <a:buFont typeface="Arial" panose="020B0604020202020204" pitchFamily="34" charset="0"/>
              <a:buChar char="•"/>
            </a:pPr>
            <a:r>
              <a:rPr lang="en-US" altLang="en-US" sz="3200" dirty="0">
                <a:latin typeface="Calibri" panose="020F0502020204030204" pitchFamily="34" charset="0"/>
              </a:rPr>
              <a:t>Last Call- CCR/PR Final review</a:t>
            </a:r>
          </a:p>
          <a:p>
            <a:pPr marL="1371600" lvl="2" indent="-457200">
              <a:buFont typeface="Arial" panose="020B0604020202020204" pitchFamily="34" charset="0"/>
              <a:buChar char="•"/>
            </a:pPr>
            <a:r>
              <a:rPr lang="en-US" altLang="en-US" sz="3200" dirty="0">
                <a:latin typeface="Calibri" panose="020F0502020204030204" pitchFamily="34" charset="0"/>
              </a:rPr>
              <a:t>Required by auditors- approve final CCR/PR </a:t>
            </a:r>
          </a:p>
          <a:p>
            <a:pPr lvl="3"/>
            <a:r>
              <a:rPr lang="en-US" altLang="en-US" sz="3200" dirty="0">
                <a:latin typeface="Calibri" panose="020F0502020204030204" pitchFamily="34" charset="0"/>
              </a:rPr>
              <a:t>(Signed and dated by Dept Payroll Approver)</a:t>
            </a:r>
          </a:p>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2800" dirty="0">
              <a:latin typeface="Calibri" panose="020F0502020204030204" pitchFamily="34" charset="0"/>
            </a:endParaRPr>
          </a:p>
        </p:txBody>
      </p:sp>
    </p:spTree>
    <p:extLst>
      <p:ext uri="{BB962C8B-B14F-4D97-AF65-F5344CB8AC3E}">
        <p14:creationId xmlns:p14="http://schemas.microsoft.com/office/powerpoint/2010/main" val="2590325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BEBB1-4284-8842-3D92-7CF348A3F9B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5BC7585-ABF0-1BDD-87BE-83565DB3E26C}"/>
              </a:ext>
            </a:extLst>
          </p:cNvPr>
          <p:cNvSpPr txBox="1">
            <a:spLocks noChangeArrowheads="1"/>
          </p:cNvSpPr>
          <p:nvPr/>
        </p:nvSpPr>
        <p:spPr>
          <a:xfrm>
            <a:off x="1712889" y="468134"/>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Cost Center Report/Payroll Register</a:t>
            </a:r>
          </a:p>
        </p:txBody>
      </p:sp>
      <p:sp>
        <p:nvSpPr>
          <p:cNvPr id="4" name="TextBox 3">
            <a:extLst>
              <a:ext uri="{FF2B5EF4-FFF2-40B4-BE49-F238E27FC236}">
                <a16:creationId xmlns:a16="http://schemas.microsoft.com/office/drawing/2014/main" id="{00D0F2ED-CC07-23B3-DF03-509EDEFCC456}"/>
              </a:ext>
            </a:extLst>
          </p:cNvPr>
          <p:cNvSpPr txBox="1"/>
          <p:nvPr/>
        </p:nvSpPr>
        <p:spPr>
          <a:xfrm>
            <a:off x="257386" y="1551044"/>
            <a:ext cx="11008535" cy="5940088"/>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Cont’d- Review CCR/PR</a:t>
            </a:r>
          </a:p>
          <a:p>
            <a:pPr marL="914400" lvl="1" indent="-457200">
              <a:buFont typeface="Arial" panose="020B0604020202020204" pitchFamily="34" charset="0"/>
              <a:buChar char="•"/>
            </a:pPr>
            <a:r>
              <a:rPr lang="en-US" altLang="en-US" sz="3200" dirty="0">
                <a:latin typeface="Calibri" panose="020F0502020204030204" pitchFamily="34" charset="0"/>
              </a:rPr>
              <a:t>Non-Processing/Paycheck week </a:t>
            </a:r>
          </a:p>
          <a:p>
            <a:pPr marL="1371600" lvl="2" indent="-457200">
              <a:buFont typeface="Arial" panose="020B0604020202020204" pitchFamily="34" charset="0"/>
              <a:buChar char="•"/>
            </a:pPr>
            <a:r>
              <a:rPr lang="en-US" altLang="en-US" sz="3200" dirty="0">
                <a:latin typeface="Calibri" panose="020F0502020204030204" pitchFamily="34" charset="0"/>
              </a:rPr>
              <a:t>Tuesday (Net Pay and Leave accrual Process)</a:t>
            </a:r>
          </a:p>
          <a:p>
            <a:pPr marL="1371600" lvl="2" indent="-457200">
              <a:buFont typeface="Arial" panose="020B0604020202020204" pitchFamily="34" charset="0"/>
              <a:buChar char="•"/>
            </a:pPr>
            <a:r>
              <a:rPr lang="en-US" altLang="en-US" sz="3200" dirty="0">
                <a:latin typeface="Calibri" panose="020F0502020204030204" pitchFamily="34" charset="0"/>
              </a:rPr>
              <a:t>Rerun CCR/PR to compare with the signed CCR/PR to make sure they have the same totals (Signed and Dated by Dept Payroll Approver)</a:t>
            </a:r>
          </a:p>
          <a:p>
            <a:pPr marL="1371600" lvl="2" indent="-457200">
              <a:buFont typeface="Arial" panose="020B0604020202020204" pitchFamily="34" charset="0"/>
              <a:buChar char="•"/>
            </a:pPr>
            <a:r>
              <a:rPr lang="en-US" altLang="en-US" sz="3200" dirty="0">
                <a:latin typeface="Calibri" panose="020F0502020204030204" pitchFamily="34" charset="0"/>
              </a:rPr>
              <a:t>Review leave adjustments (Required by auditors)</a:t>
            </a:r>
          </a:p>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2800" dirty="0">
              <a:latin typeface="Calibri" panose="020F0502020204030204" pitchFamily="34" charset="0"/>
            </a:endParaRPr>
          </a:p>
        </p:txBody>
      </p:sp>
    </p:spTree>
    <p:extLst>
      <p:ext uri="{BB962C8B-B14F-4D97-AF65-F5344CB8AC3E}">
        <p14:creationId xmlns:p14="http://schemas.microsoft.com/office/powerpoint/2010/main" val="1670906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02DF5-8B92-04A7-E290-30131292863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B89A62F-E5A0-F80E-9B10-A963E834ED5F}"/>
              </a:ext>
            </a:extLst>
          </p:cNvPr>
          <p:cNvSpPr txBox="1">
            <a:spLocks noChangeArrowheads="1"/>
          </p:cNvSpPr>
          <p:nvPr/>
        </p:nvSpPr>
        <p:spPr>
          <a:xfrm>
            <a:off x="1593031" y="468134"/>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Cost Center Report/Payroll Register</a:t>
            </a:r>
          </a:p>
        </p:txBody>
      </p:sp>
      <p:sp>
        <p:nvSpPr>
          <p:cNvPr id="4" name="TextBox 3">
            <a:extLst>
              <a:ext uri="{FF2B5EF4-FFF2-40B4-BE49-F238E27FC236}">
                <a16:creationId xmlns:a16="http://schemas.microsoft.com/office/drawing/2014/main" id="{016A8F6D-E4E0-CE36-6C2B-C03D4F8B2E5E}"/>
              </a:ext>
            </a:extLst>
          </p:cNvPr>
          <p:cNvSpPr txBox="1"/>
          <p:nvPr/>
        </p:nvSpPr>
        <p:spPr>
          <a:xfrm>
            <a:off x="471875" y="1754244"/>
            <a:ext cx="11008535" cy="5447645"/>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Cont’d- Review CCR/PR</a:t>
            </a:r>
          </a:p>
          <a:p>
            <a:pPr marL="914400" lvl="1" indent="-457200">
              <a:buFont typeface="Arial" panose="020B0604020202020204" pitchFamily="34" charset="0"/>
              <a:buChar char="•"/>
            </a:pPr>
            <a:r>
              <a:rPr lang="en-US" altLang="en-US" sz="3200" dirty="0">
                <a:latin typeface="Calibri" panose="020F0502020204030204" pitchFamily="34" charset="0"/>
              </a:rPr>
              <a:t>OOTC-PS needs your help to report issues so that we can investigate if the problem is widespread or just your employees</a:t>
            </a:r>
          </a:p>
          <a:p>
            <a:pPr marL="914400" lvl="1" indent="-457200">
              <a:buFont typeface="Arial" panose="020B0604020202020204" pitchFamily="34" charset="0"/>
              <a:buChar char="•"/>
            </a:pPr>
            <a:r>
              <a:rPr lang="en-US" altLang="en-US" sz="3200" dirty="0">
                <a:latin typeface="Calibri" panose="020F0502020204030204" pitchFamily="34" charset="0"/>
              </a:rPr>
              <a:t>Make sure you have a backup payroll staff in case you’re out of the office</a:t>
            </a:r>
          </a:p>
          <a:p>
            <a:pPr marL="457200" indent="-457200">
              <a:buFont typeface="Arial" panose="020B0604020202020204" pitchFamily="34" charset="0"/>
              <a:buChar char="•"/>
            </a:pPr>
            <a:endParaRPr lang="en-US" altLang="en-US" sz="3200" dirty="0">
              <a:latin typeface="Calibri" panose="020F0502020204030204" pitchFamily="34" charset="0"/>
            </a:endParaRPr>
          </a:p>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2800" dirty="0">
              <a:latin typeface="Calibri" panose="020F0502020204030204" pitchFamily="34" charset="0"/>
            </a:endParaRPr>
          </a:p>
        </p:txBody>
      </p:sp>
    </p:spTree>
    <p:extLst>
      <p:ext uri="{BB962C8B-B14F-4D97-AF65-F5344CB8AC3E}">
        <p14:creationId xmlns:p14="http://schemas.microsoft.com/office/powerpoint/2010/main" val="464723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FD12E2F-E589-FB4A-C213-039C4CB1AB93}"/>
              </a:ext>
            </a:extLst>
          </p:cNvPr>
          <p:cNvSpPr txBox="1">
            <a:spLocks noChangeArrowheads="1"/>
          </p:cNvSpPr>
          <p:nvPr/>
        </p:nvSpPr>
        <p:spPr>
          <a:xfrm>
            <a:off x="335902" y="2817545"/>
            <a:ext cx="11856098" cy="1578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latin typeface="Calibri" panose="020F0502020204030204" pitchFamily="34" charset="0"/>
              </a:rPr>
              <a:t>Overpayment Procedures</a:t>
            </a:r>
          </a:p>
        </p:txBody>
      </p:sp>
    </p:spTree>
    <p:extLst>
      <p:ext uri="{BB962C8B-B14F-4D97-AF65-F5344CB8AC3E}">
        <p14:creationId xmlns:p14="http://schemas.microsoft.com/office/powerpoint/2010/main" val="418064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DC64B-1526-F59F-EC8C-631C31063CE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4FCD924-CAE9-0356-2E35-AA18D661CC39}"/>
              </a:ext>
            </a:extLst>
          </p:cNvPr>
          <p:cNvSpPr txBox="1">
            <a:spLocks noChangeArrowheads="1"/>
          </p:cNvSpPr>
          <p:nvPr/>
        </p:nvSpPr>
        <p:spPr>
          <a:xfrm>
            <a:off x="1712889" y="370476"/>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Overpayment Procedures</a:t>
            </a:r>
          </a:p>
          <a:p>
            <a:pPr algn="ctr"/>
            <a:endParaRPr lang="en-US" altLang="en-US" sz="4000" b="1" dirty="0">
              <a:latin typeface="Calibri" panose="020F0502020204030204" pitchFamily="34" charset="0"/>
            </a:endParaRPr>
          </a:p>
        </p:txBody>
      </p:sp>
      <p:sp>
        <p:nvSpPr>
          <p:cNvPr id="4" name="TextBox 3">
            <a:extLst>
              <a:ext uri="{FF2B5EF4-FFF2-40B4-BE49-F238E27FC236}">
                <a16:creationId xmlns:a16="http://schemas.microsoft.com/office/drawing/2014/main" id="{27DC844D-0AFB-35CB-E49F-D23C2C20F45F}"/>
              </a:ext>
            </a:extLst>
          </p:cNvPr>
          <p:cNvSpPr txBox="1"/>
          <p:nvPr/>
        </p:nvSpPr>
        <p:spPr>
          <a:xfrm>
            <a:off x="731519" y="1057021"/>
            <a:ext cx="11008535" cy="8402300"/>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Refer to the OOTC-PS website</a:t>
            </a:r>
          </a:p>
          <a:p>
            <a:pPr marL="914400" lvl="1" indent="-457200">
              <a:buFont typeface="Arial" panose="020B0604020202020204" pitchFamily="34" charset="0"/>
              <a:buChar char="•"/>
            </a:pPr>
            <a:r>
              <a:rPr lang="en-US" altLang="en-US" sz="3200" dirty="0">
                <a:latin typeface="Calibri" panose="020F0502020204030204" pitchFamily="34" charset="0"/>
              </a:rPr>
              <a:t>Summary Chart of Forms including payback options and the required forms</a:t>
            </a:r>
          </a:p>
          <a:p>
            <a:pPr marL="914400" lvl="1" indent="-457200">
              <a:buFont typeface="Arial" panose="020B0604020202020204" pitchFamily="34" charset="0"/>
              <a:buChar char="•"/>
            </a:pPr>
            <a:r>
              <a:rPr lang="en-US" altLang="en-US" sz="3200" dirty="0">
                <a:latin typeface="Calibri" panose="020F0502020204030204" pitchFamily="34" charset="0"/>
              </a:rPr>
              <a:t>Compensation Overpayment and Recovery Flowcharts</a:t>
            </a:r>
          </a:p>
          <a:p>
            <a:pPr marL="914400" lvl="1" indent="-457200">
              <a:buFont typeface="Arial" panose="020B0604020202020204" pitchFamily="34" charset="0"/>
              <a:buChar char="•"/>
            </a:pPr>
            <a:r>
              <a:rPr lang="en-US" altLang="en-US" sz="3200" dirty="0">
                <a:latin typeface="Calibri" panose="020F0502020204030204" pitchFamily="34" charset="0"/>
              </a:rPr>
              <a:t>Repayment Agreement- active employees </a:t>
            </a:r>
          </a:p>
          <a:p>
            <a:pPr marL="914400" lvl="1" indent="-457200">
              <a:buFont typeface="Arial" panose="020B0604020202020204" pitchFamily="34" charset="0"/>
              <a:buChar char="•"/>
            </a:pPr>
            <a:r>
              <a:rPr lang="en-US" altLang="en-US" sz="3200" dirty="0">
                <a:latin typeface="Calibri" panose="020F0502020204030204" pitchFamily="34" charset="0"/>
              </a:rPr>
              <a:t>Notice of Debt- terminated employees</a:t>
            </a:r>
          </a:p>
          <a:p>
            <a:pPr marL="457200" indent="-457200">
              <a:buFont typeface="Arial" panose="020B0604020202020204" pitchFamily="34" charset="0"/>
              <a:buChar char="•"/>
            </a:pPr>
            <a:r>
              <a:rPr lang="en-US" altLang="en-US" sz="3200" dirty="0">
                <a:latin typeface="Calibri" panose="020F0502020204030204" pitchFamily="34" charset="0"/>
              </a:rPr>
              <a:t>Advise employees to repay before CPB’s deadline (Oct/Nov)</a:t>
            </a:r>
          </a:p>
          <a:p>
            <a:pPr marL="914400" lvl="1" indent="-457200">
              <a:buFont typeface="Arial" panose="020B0604020202020204" pitchFamily="34" charset="0"/>
              <a:buChar char="•"/>
            </a:pPr>
            <a:r>
              <a:rPr lang="en-US" altLang="en-US" sz="3200" dirty="0">
                <a:latin typeface="Calibri" panose="020F0502020204030204" pitchFamily="34" charset="0"/>
              </a:rPr>
              <a:t>Year End deadline is determined by CPB</a:t>
            </a:r>
          </a:p>
          <a:p>
            <a:pPr marL="914400" lvl="1" indent="-457200">
              <a:buFont typeface="Arial" panose="020B0604020202020204" pitchFamily="34" charset="0"/>
              <a:buChar char="•"/>
            </a:pPr>
            <a:r>
              <a:rPr lang="en-US" altLang="en-US" sz="3200" dirty="0">
                <a:latin typeface="Calibri" panose="020F0502020204030204" pitchFamily="34" charset="0"/>
              </a:rPr>
              <a:t>OOTC-PS will notify you if your overpaid employees will receive a 2</a:t>
            </a:r>
            <a:r>
              <a:rPr lang="en-US" altLang="en-US" sz="3200" baseline="30000" dirty="0">
                <a:latin typeface="Calibri" panose="020F0502020204030204" pitchFamily="34" charset="0"/>
              </a:rPr>
              <a:t>nd</a:t>
            </a:r>
            <a:r>
              <a:rPr lang="en-US" altLang="en-US" sz="3200" dirty="0">
                <a:latin typeface="Calibri" panose="020F0502020204030204" pitchFamily="34" charset="0"/>
              </a:rPr>
              <a:t> invoice</a:t>
            </a: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2800" dirty="0">
              <a:latin typeface="Calibri" panose="020F0502020204030204" pitchFamily="34" charset="0"/>
            </a:endParaRPr>
          </a:p>
        </p:txBody>
      </p:sp>
    </p:spTree>
    <p:extLst>
      <p:ext uri="{BB962C8B-B14F-4D97-AF65-F5344CB8AC3E}">
        <p14:creationId xmlns:p14="http://schemas.microsoft.com/office/powerpoint/2010/main" val="1205314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D78FA-BED8-7335-226A-25254BEFB14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21D72FC-FCBF-957B-2296-04A25B96A52B}"/>
              </a:ext>
            </a:extLst>
          </p:cNvPr>
          <p:cNvSpPr txBox="1">
            <a:spLocks noChangeArrowheads="1"/>
          </p:cNvSpPr>
          <p:nvPr/>
        </p:nvSpPr>
        <p:spPr>
          <a:xfrm>
            <a:off x="1712889" y="370476"/>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Overpayment Procedures</a:t>
            </a:r>
          </a:p>
          <a:p>
            <a:pPr algn="ctr"/>
            <a:endParaRPr lang="en-US" altLang="en-US" sz="4000" b="1" dirty="0">
              <a:latin typeface="Calibri" panose="020F0502020204030204" pitchFamily="34" charset="0"/>
            </a:endParaRPr>
          </a:p>
        </p:txBody>
      </p:sp>
      <p:sp>
        <p:nvSpPr>
          <p:cNvPr id="4" name="TextBox 3">
            <a:extLst>
              <a:ext uri="{FF2B5EF4-FFF2-40B4-BE49-F238E27FC236}">
                <a16:creationId xmlns:a16="http://schemas.microsoft.com/office/drawing/2014/main" id="{A8DEAA9B-3503-77ED-701A-72ABBC29257D}"/>
              </a:ext>
            </a:extLst>
          </p:cNvPr>
          <p:cNvSpPr txBox="1"/>
          <p:nvPr/>
        </p:nvSpPr>
        <p:spPr>
          <a:xfrm>
            <a:off x="731519" y="1270686"/>
            <a:ext cx="11008535" cy="8402300"/>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Consequences of not repaid in full before CPB’s YE deadline, employees</a:t>
            </a:r>
          </a:p>
          <a:p>
            <a:pPr marL="914400" lvl="1" indent="-457200">
              <a:buFont typeface="Arial" panose="020B0604020202020204" pitchFamily="34" charset="0"/>
              <a:buChar char="•"/>
            </a:pPr>
            <a:r>
              <a:rPr lang="en-US" altLang="en-US" sz="3200" dirty="0">
                <a:latin typeface="Calibri" panose="020F0502020204030204" pitchFamily="34" charset="0"/>
              </a:rPr>
              <a:t>May receive a 2</a:t>
            </a:r>
            <a:r>
              <a:rPr lang="en-US" altLang="en-US" sz="3200" baseline="30000" dirty="0">
                <a:latin typeface="Calibri" panose="020F0502020204030204" pitchFamily="34" charset="0"/>
              </a:rPr>
              <a:t>nd</a:t>
            </a:r>
            <a:r>
              <a:rPr lang="en-US" altLang="en-US" sz="3200" dirty="0">
                <a:latin typeface="Calibri" panose="020F0502020204030204" pitchFamily="34" charset="0"/>
              </a:rPr>
              <a:t> invoice because taxes cannot be corrected in time for W2 creation</a:t>
            </a:r>
          </a:p>
          <a:p>
            <a:pPr marL="914400" lvl="1" indent="-457200">
              <a:buFont typeface="Arial" panose="020B0604020202020204" pitchFamily="34" charset="0"/>
              <a:buChar char="•"/>
            </a:pPr>
            <a:r>
              <a:rPr lang="en-US" altLang="en-US" sz="3200" dirty="0">
                <a:latin typeface="Calibri" panose="020F0502020204030204" pitchFamily="34" charset="0"/>
              </a:rPr>
              <a:t>Cannot file taxes until overpayment is repaid in full and received a corrected W2</a:t>
            </a:r>
          </a:p>
          <a:p>
            <a:pPr marL="914400" lvl="1" indent="-457200">
              <a:buFont typeface="Arial" panose="020B0604020202020204" pitchFamily="34" charset="0"/>
              <a:buChar char="•"/>
            </a:pPr>
            <a:r>
              <a:rPr lang="en-US" altLang="en-US" sz="3200" dirty="0">
                <a:latin typeface="Calibri" panose="020F0502020204030204" pitchFamily="34" charset="0"/>
              </a:rPr>
              <a:t>Account may be referred to SCCU if invoice(s) not paid within 120 days</a:t>
            </a:r>
          </a:p>
          <a:p>
            <a:pPr marL="914400" lvl="1" indent="-457200">
              <a:buFont typeface="Arial" panose="020B0604020202020204" pitchFamily="34" charset="0"/>
              <a:buChar char="•"/>
            </a:pPr>
            <a:endParaRPr lang="en-US" altLang="en-US" sz="3200" dirty="0">
              <a:latin typeface="Calibri" panose="020F0502020204030204" pitchFamily="34" charset="0"/>
            </a:endParaRPr>
          </a:p>
          <a:p>
            <a:pPr marL="914400" lvl="1"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2800" dirty="0">
              <a:latin typeface="Calibri" panose="020F0502020204030204" pitchFamily="34" charset="0"/>
            </a:endParaRPr>
          </a:p>
        </p:txBody>
      </p:sp>
    </p:spTree>
    <p:extLst>
      <p:ext uri="{BB962C8B-B14F-4D97-AF65-F5344CB8AC3E}">
        <p14:creationId xmlns:p14="http://schemas.microsoft.com/office/powerpoint/2010/main" val="1102955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A3DC2-D120-E669-805F-078167B1EA2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AB85AE4-00B7-1AD3-F6B0-50310C18DE61}"/>
              </a:ext>
            </a:extLst>
          </p:cNvPr>
          <p:cNvSpPr txBox="1">
            <a:spLocks noChangeArrowheads="1"/>
          </p:cNvSpPr>
          <p:nvPr/>
        </p:nvSpPr>
        <p:spPr>
          <a:xfrm>
            <a:off x="1712889" y="281354"/>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Overpayment Procedures</a:t>
            </a:r>
          </a:p>
          <a:p>
            <a:pPr algn="ctr"/>
            <a:endParaRPr lang="en-US" altLang="en-US" sz="4000" b="1" dirty="0">
              <a:latin typeface="Calibri" panose="020F0502020204030204" pitchFamily="34" charset="0"/>
            </a:endParaRPr>
          </a:p>
        </p:txBody>
      </p:sp>
      <p:sp>
        <p:nvSpPr>
          <p:cNvPr id="4" name="TextBox 3">
            <a:extLst>
              <a:ext uri="{FF2B5EF4-FFF2-40B4-BE49-F238E27FC236}">
                <a16:creationId xmlns:a16="http://schemas.microsoft.com/office/drawing/2014/main" id="{B6CFB99C-0BF5-198C-E0B0-C0532106558B}"/>
              </a:ext>
            </a:extLst>
          </p:cNvPr>
          <p:cNvSpPr txBox="1"/>
          <p:nvPr/>
        </p:nvSpPr>
        <p:spPr>
          <a:xfrm>
            <a:off x="821830" y="1135220"/>
            <a:ext cx="11008535" cy="8894743"/>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Submitting Compensation Overpayment packet immediately will help your overpaid employees </a:t>
            </a:r>
          </a:p>
          <a:p>
            <a:pPr marL="914400" lvl="1" indent="-457200">
              <a:buFont typeface="Arial" panose="020B0604020202020204" pitchFamily="34" charset="0"/>
              <a:buChar char="•"/>
            </a:pPr>
            <a:r>
              <a:rPr lang="en-US" altLang="en-US" sz="3200" dirty="0">
                <a:latin typeface="Calibri" panose="020F0502020204030204" pitchFamily="34" charset="0"/>
              </a:rPr>
              <a:t>The sooner they receive an invoice, the sooner they can repay in full before CPB’s deadline</a:t>
            </a:r>
          </a:p>
          <a:p>
            <a:pPr marL="914400" lvl="1" indent="-457200">
              <a:buFont typeface="Arial" panose="020B0604020202020204" pitchFamily="34" charset="0"/>
              <a:buChar char="•"/>
            </a:pPr>
            <a:r>
              <a:rPr lang="en-US" altLang="en-US" sz="3200" dirty="0">
                <a:latin typeface="Calibri" panose="020F0502020204030204" pitchFamily="34" charset="0"/>
              </a:rPr>
              <a:t>Employees may only have a short window of time to repay if they get invoice late (after October)</a:t>
            </a:r>
          </a:p>
          <a:p>
            <a:pPr marL="914400" lvl="1" indent="-457200">
              <a:buFont typeface="Arial" panose="020B0604020202020204" pitchFamily="34" charset="0"/>
              <a:buChar char="•"/>
            </a:pPr>
            <a:r>
              <a:rPr lang="en-US" altLang="en-US" sz="3200" dirty="0">
                <a:latin typeface="Calibri" panose="020F0502020204030204" pitchFamily="34" charset="0"/>
              </a:rPr>
              <a:t>Instead of repaying in net, employee will need to repay in gross amount after year-end deadline (</a:t>
            </a:r>
            <a:r>
              <a:rPr lang="en-US" altLang="en-US" sz="3200" dirty="0" err="1">
                <a:latin typeface="Calibri" panose="020F0502020204030204" pitchFamily="34" charset="0"/>
              </a:rPr>
              <a:t>add’l</a:t>
            </a:r>
            <a:r>
              <a:rPr lang="en-US" altLang="en-US" sz="3200" dirty="0">
                <a:latin typeface="Calibri" panose="020F0502020204030204" pitchFamily="34" charset="0"/>
              </a:rPr>
              <a:t> taxes may be added to their payback) </a:t>
            </a:r>
          </a:p>
          <a:p>
            <a:pPr lvl="1"/>
            <a:endParaRPr lang="en-US" altLang="en-US" sz="3200" dirty="0">
              <a:latin typeface="Calibri" panose="020F0502020204030204" pitchFamily="34" charset="0"/>
            </a:endParaRPr>
          </a:p>
          <a:p>
            <a:pPr marL="914400" lvl="1"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2800" dirty="0">
              <a:latin typeface="Calibri" panose="020F0502020204030204" pitchFamily="34" charset="0"/>
            </a:endParaRPr>
          </a:p>
        </p:txBody>
      </p:sp>
    </p:spTree>
    <p:extLst>
      <p:ext uri="{BB962C8B-B14F-4D97-AF65-F5344CB8AC3E}">
        <p14:creationId xmlns:p14="http://schemas.microsoft.com/office/powerpoint/2010/main" val="1018373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C9EDB-F56A-E574-A0E2-76ED3D49FA4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FDADE65-1776-077F-2422-190A2B41EF3B}"/>
              </a:ext>
            </a:extLst>
          </p:cNvPr>
          <p:cNvSpPr txBox="1">
            <a:spLocks noChangeArrowheads="1"/>
          </p:cNvSpPr>
          <p:nvPr/>
        </p:nvSpPr>
        <p:spPr>
          <a:xfrm>
            <a:off x="1712889" y="404343"/>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Overpayment Procedures</a:t>
            </a:r>
          </a:p>
          <a:p>
            <a:pPr algn="ctr"/>
            <a:endParaRPr lang="en-US" altLang="en-US" sz="4000" b="1" dirty="0">
              <a:latin typeface="Calibri" panose="020F0502020204030204" pitchFamily="34" charset="0"/>
            </a:endParaRPr>
          </a:p>
        </p:txBody>
      </p:sp>
      <p:sp>
        <p:nvSpPr>
          <p:cNvPr id="4" name="TextBox 3">
            <a:extLst>
              <a:ext uri="{FF2B5EF4-FFF2-40B4-BE49-F238E27FC236}">
                <a16:creationId xmlns:a16="http://schemas.microsoft.com/office/drawing/2014/main" id="{EFD954DD-5AF9-02CB-3A37-BF9997C1A629}"/>
              </a:ext>
            </a:extLst>
          </p:cNvPr>
          <p:cNvSpPr txBox="1"/>
          <p:nvPr/>
        </p:nvSpPr>
        <p:spPr>
          <a:xfrm>
            <a:off x="821830" y="1397947"/>
            <a:ext cx="11008535" cy="6924973"/>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Cont’d- Submitting Compensation Overpayment packet immediately will help your overpaid employees </a:t>
            </a:r>
          </a:p>
          <a:p>
            <a:pPr marL="914400" lvl="1" indent="-457200">
              <a:buFont typeface="Arial" panose="020B0604020202020204" pitchFamily="34" charset="0"/>
              <a:buChar char="•"/>
            </a:pPr>
            <a:r>
              <a:rPr lang="en-US" altLang="en-US" sz="3200" dirty="0">
                <a:latin typeface="Calibri" panose="020F0502020204030204" pitchFamily="34" charset="0"/>
              </a:rPr>
              <a:t>May need to pay more than they received, especially for overpayments after YE deadline</a:t>
            </a:r>
          </a:p>
          <a:p>
            <a:pPr marL="914400" lvl="1" indent="-457200">
              <a:buFont typeface="Arial" panose="020B0604020202020204" pitchFamily="34" charset="0"/>
              <a:buChar char="•"/>
            </a:pPr>
            <a:r>
              <a:rPr lang="en-US" altLang="en-US" sz="3200" dirty="0">
                <a:latin typeface="Calibri" panose="020F0502020204030204" pitchFamily="34" charset="0"/>
              </a:rPr>
              <a:t>Cannot file taxes until W2C is received</a:t>
            </a:r>
          </a:p>
          <a:p>
            <a:pPr marL="914400" lvl="1" indent="-457200">
              <a:buFont typeface="Arial" panose="020B0604020202020204" pitchFamily="34" charset="0"/>
              <a:buChar char="•"/>
            </a:pPr>
            <a:endParaRPr lang="en-US" altLang="en-US" sz="3200" dirty="0">
              <a:latin typeface="Calibri" panose="020F0502020204030204" pitchFamily="34" charset="0"/>
            </a:endParaRPr>
          </a:p>
          <a:p>
            <a:pPr marL="914400" lvl="1"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2800" dirty="0">
              <a:latin typeface="Calibri" panose="020F0502020204030204" pitchFamily="34" charset="0"/>
            </a:endParaRPr>
          </a:p>
        </p:txBody>
      </p:sp>
    </p:spTree>
    <p:extLst>
      <p:ext uri="{BB962C8B-B14F-4D97-AF65-F5344CB8AC3E}">
        <p14:creationId xmlns:p14="http://schemas.microsoft.com/office/powerpoint/2010/main" val="3850132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1712889" y="484155"/>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Clean Up Efforts</a:t>
            </a:r>
          </a:p>
        </p:txBody>
      </p:sp>
      <p:sp>
        <p:nvSpPr>
          <p:cNvPr id="4" name="TextBox 3">
            <a:extLst>
              <a:ext uri="{FF2B5EF4-FFF2-40B4-BE49-F238E27FC236}">
                <a16:creationId xmlns:a16="http://schemas.microsoft.com/office/drawing/2014/main" id="{46D40B23-2ACD-12E2-A30E-58FF7780AD9F}"/>
              </a:ext>
            </a:extLst>
          </p:cNvPr>
          <p:cNvSpPr txBox="1"/>
          <p:nvPr/>
        </p:nvSpPr>
        <p:spPr>
          <a:xfrm>
            <a:off x="731519" y="1604804"/>
            <a:ext cx="11008535" cy="3970318"/>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Overpayments</a:t>
            </a:r>
          </a:p>
          <a:p>
            <a:pPr marL="457200" indent="-457200">
              <a:buFont typeface="Arial" panose="020B0604020202020204" pitchFamily="34" charset="0"/>
              <a:buChar char="•"/>
            </a:pPr>
            <a:r>
              <a:rPr lang="en-US" altLang="en-US" sz="3200" dirty="0">
                <a:latin typeface="Calibri" panose="020F0502020204030204" pitchFamily="34" charset="0"/>
              </a:rPr>
              <a:t>Final Payouts</a:t>
            </a:r>
          </a:p>
          <a:p>
            <a:pPr marL="457200" indent="-457200">
              <a:buFont typeface="Arial" panose="020B0604020202020204" pitchFamily="34" charset="0"/>
              <a:buChar char="•"/>
            </a:pPr>
            <a:r>
              <a:rPr lang="en-US" altLang="en-US" sz="3200" dirty="0">
                <a:latin typeface="Calibri" panose="020F0502020204030204" pitchFamily="34" charset="0"/>
              </a:rPr>
              <a:t>Timesheets</a:t>
            </a:r>
          </a:p>
          <a:p>
            <a:pPr marL="457200" indent="-457200">
              <a:buFont typeface="Arial" panose="020B0604020202020204" pitchFamily="34" charset="0"/>
              <a:buChar char="•"/>
            </a:pPr>
            <a:endParaRPr lang="en-US" altLang="en-US" sz="3200" dirty="0">
              <a:latin typeface="Calibri" panose="020F0502020204030204" pitchFamily="34" charset="0"/>
            </a:endParaRPr>
          </a:p>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2800" dirty="0">
              <a:latin typeface="Calibri" panose="020F0502020204030204" pitchFamily="34" charset="0"/>
            </a:endParaRPr>
          </a:p>
        </p:txBody>
      </p:sp>
    </p:spTree>
    <p:extLst>
      <p:ext uri="{BB962C8B-B14F-4D97-AF65-F5344CB8AC3E}">
        <p14:creationId xmlns:p14="http://schemas.microsoft.com/office/powerpoint/2010/main" val="174719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ABCEE3-1735-DA3A-931D-6B490FB304D9}"/>
              </a:ext>
            </a:extLst>
          </p:cNvPr>
          <p:cNvSpPr txBox="1"/>
          <p:nvPr/>
        </p:nvSpPr>
        <p:spPr>
          <a:xfrm>
            <a:off x="3251200" y="526534"/>
            <a:ext cx="6096000" cy="584775"/>
          </a:xfrm>
          <a:prstGeom prst="rect">
            <a:avLst/>
          </a:prstGeom>
          <a:noFill/>
        </p:spPr>
        <p:txBody>
          <a:bodyPr wrap="square">
            <a:spAutoFit/>
          </a:bodyPr>
          <a:lstStyle/>
          <a:p>
            <a:pPr algn="ctr"/>
            <a:r>
              <a:rPr lang="en-US" altLang="en-US" sz="3200" b="1" dirty="0">
                <a:latin typeface="Calibri" panose="020F0502020204030204" pitchFamily="34" charset="0"/>
              </a:rPr>
              <a:t>Agenda</a:t>
            </a:r>
            <a:endParaRPr lang="en-US" sz="3200" dirty="0"/>
          </a:p>
        </p:txBody>
      </p:sp>
      <p:sp>
        <p:nvSpPr>
          <p:cNvPr id="5" name="TextBox 4">
            <a:extLst>
              <a:ext uri="{FF2B5EF4-FFF2-40B4-BE49-F238E27FC236}">
                <a16:creationId xmlns:a16="http://schemas.microsoft.com/office/drawing/2014/main" id="{10E171D0-7F4C-3068-EA05-0D17DDF27D11}"/>
              </a:ext>
            </a:extLst>
          </p:cNvPr>
          <p:cNvSpPr txBox="1"/>
          <p:nvPr/>
        </p:nvSpPr>
        <p:spPr>
          <a:xfrm>
            <a:off x="884129" y="1431349"/>
            <a:ext cx="10698166" cy="3416320"/>
          </a:xfrm>
          <a:prstGeom prst="rect">
            <a:avLst/>
          </a:prstGeom>
          <a:noFill/>
        </p:spPr>
        <p:txBody>
          <a:bodyPr wrap="square">
            <a:spAutoFit/>
          </a:bodyPr>
          <a:lstStyle/>
          <a:p>
            <a:pPr marL="285750" indent="-285750">
              <a:spcBef>
                <a:spcPct val="40000"/>
              </a:spcBef>
              <a:buFont typeface="Arial" panose="020B0604020202020204" pitchFamily="34" charset="0"/>
              <a:buChar char="•"/>
            </a:pPr>
            <a:r>
              <a:rPr lang="en-US" altLang="en-US" sz="2000" dirty="0">
                <a:latin typeface="Calibri" panose="020F0502020204030204" pitchFamily="34" charset="0"/>
              </a:rPr>
              <a:t>HCM Project Team</a:t>
            </a:r>
          </a:p>
          <a:p>
            <a:pPr marL="742950" lvl="1" indent="-285750">
              <a:spcBef>
                <a:spcPct val="40000"/>
              </a:spcBef>
              <a:buFont typeface="Arial" panose="020B0604020202020204" pitchFamily="34" charset="0"/>
              <a:buChar char="•"/>
            </a:pPr>
            <a:r>
              <a:rPr lang="en-US" altLang="en-US" sz="2000" dirty="0">
                <a:latin typeface="Calibri" panose="020F0502020204030204" pitchFamily="34" charset="0"/>
              </a:rPr>
              <a:t>HCM Project Updates</a:t>
            </a:r>
          </a:p>
          <a:p>
            <a:pPr marL="285750" indent="-285750">
              <a:spcBef>
                <a:spcPct val="40000"/>
              </a:spcBef>
              <a:buFont typeface="Arial" panose="020B0604020202020204" pitchFamily="34" charset="0"/>
              <a:buChar char="•"/>
            </a:pPr>
            <a:r>
              <a:rPr lang="en-US" altLang="en-US" sz="2000" dirty="0">
                <a:latin typeface="Calibri" panose="020F0502020204030204" pitchFamily="34" charset="0"/>
              </a:rPr>
              <a:t>Human Resource Services</a:t>
            </a:r>
          </a:p>
          <a:p>
            <a:pPr marL="742950" lvl="1" indent="-285750">
              <a:spcBef>
                <a:spcPct val="40000"/>
              </a:spcBef>
              <a:buFont typeface="Arial" panose="020B0604020202020204" pitchFamily="34" charset="0"/>
              <a:buChar char="•"/>
            </a:pPr>
            <a:r>
              <a:rPr lang="en-US" altLang="en-US" sz="2000" dirty="0">
                <a:latin typeface="Calibri" panose="020F0502020204030204" pitchFamily="34" charset="0"/>
              </a:rPr>
              <a:t>HR-Compensation</a:t>
            </a:r>
          </a:p>
          <a:p>
            <a:pPr marL="742950" lvl="1" indent="-285750">
              <a:spcBef>
                <a:spcPct val="40000"/>
              </a:spcBef>
              <a:buFont typeface="Arial" panose="020B0604020202020204" pitchFamily="34" charset="0"/>
              <a:buChar char="•"/>
            </a:pPr>
            <a:r>
              <a:rPr lang="en-US" altLang="en-US" sz="2000" dirty="0">
                <a:latin typeface="Calibri" panose="020F0502020204030204" pitchFamily="34" charset="0"/>
              </a:rPr>
              <a:t>HR-ELR</a:t>
            </a:r>
          </a:p>
          <a:p>
            <a:pPr marL="285750" indent="-285750">
              <a:spcBef>
                <a:spcPct val="40000"/>
              </a:spcBef>
              <a:buFont typeface="Arial" panose="020B0604020202020204" pitchFamily="34" charset="0"/>
              <a:buChar char="•"/>
            </a:pPr>
            <a:r>
              <a:rPr lang="en-US" altLang="en-US" sz="2000" dirty="0">
                <a:latin typeface="Calibri" panose="020F0502020204030204" pitchFamily="34" charset="0"/>
              </a:rPr>
              <a:t>Office Of The Controller- Payroll Services (OOTC-PS)</a:t>
            </a:r>
          </a:p>
          <a:p>
            <a:pPr marL="742950" lvl="1" indent="-285750">
              <a:spcBef>
                <a:spcPct val="40000"/>
              </a:spcBef>
              <a:buFont typeface="Arial" panose="020B0604020202020204" pitchFamily="34" charset="0"/>
              <a:buChar char="•"/>
            </a:pPr>
            <a:r>
              <a:rPr lang="en-US" altLang="en-US" sz="2000">
                <a:latin typeface="Calibri" panose="020F0502020204030204" pitchFamily="34" charset="0"/>
              </a:rPr>
              <a:t>Payroll Topics</a:t>
            </a:r>
            <a:endParaRPr lang="en-US" altLang="en-US" sz="2000" dirty="0">
              <a:latin typeface="Calibri" panose="020F0502020204030204" pitchFamily="34" charset="0"/>
            </a:endParaRPr>
          </a:p>
          <a:p>
            <a:pPr>
              <a:spcBef>
                <a:spcPct val="40000"/>
              </a:spcBef>
            </a:pPr>
            <a:endParaRPr lang="en-US" altLang="en-US" sz="2000" dirty="0">
              <a:latin typeface="Calibri" panose="020F0502020204030204" pitchFamily="34" charset="0"/>
            </a:endParaRPr>
          </a:p>
        </p:txBody>
      </p:sp>
    </p:spTree>
    <p:extLst>
      <p:ext uri="{BB962C8B-B14F-4D97-AF65-F5344CB8AC3E}">
        <p14:creationId xmlns:p14="http://schemas.microsoft.com/office/powerpoint/2010/main" val="1456206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FD12E2F-E589-FB4A-C213-039C4CB1AB93}"/>
              </a:ext>
            </a:extLst>
          </p:cNvPr>
          <p:cNvSpPr txBox="1">
            <a:spLocks noChangeArrowheads="1"/>
          </p:cNvSpPr>
          <p:nvPr/>
        </p:nvSpPr>
        <p:spPr>
          <a:xfrm>
            <a:off x="335902" y="2817545"/>
            <a:ext cx="11856098" cy="1578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latin typeface="Calibri" panose="020F0502020204030204" pitchFamily="34" charset="0"/>
              </a:rPr>
              <a:t>Overpayment Statistics</a:t>
            </a:r>
          </a:p>
        </p:txBody>
      </p:sp>
    </p:spTree>
    <p:extLst>
      <p:ext uri="{BB962C8B-B14F-4D97-AF65-F5344CB8AC3E}">
        <p14:creationId xmlns:p14="http://schemas.microsoft.com/office/powerpoint/2010/main" val="2427989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1712889" y="335307"/>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Overpayment Statistics</a:t>
            </a:r>
          </a:p>
        </p:txBody>
      </p:sp>
      <p:sp>
        <p:nvSpPr>
          <p:cNvPr id="4" name="TextBox 3">
            <a:extLst>
              <a:ext uri="{FF2B5EF4-FFF2-40B4-BE49-F238E27FC236}">
                <a16:creationId xmlns:a16="http://schemas.microsoft.com/office/drawing/2014/main" id="{46D40B23-2ACD-12E2-A30E-58FF7780AD9F}"/>
              </a:ext>
            </a:extLst>
          </p:cNvPr>
          <p:cNvSpPr txBox="1"/>
          <p:nvPr/>
        </p:nvSpPr>
        <p:spPr>
          <a:xfrm>
            <a:off x="507649" y="1198404"/>
            <a:ext cx="11008535" cy="2000548"/>
          </a:xfrm>
          <a:prstGeom prst="rect">
            <a:avLst/>
          </a:prstGeom>
          <a:noFill/>
        </p:spPr>
        <p:txBody>
          <a:bodyPr wrap="square">
            <a:spAutoFit/>
          </a:bodyPr>
          <a:lstStyle/>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2800" dirty="0">
              <a:latin typeface="Calibri" panose="020F0502020204030204" pitchFamily="34" charset="0"/>
            </a:endParaRPr>
          </a:p>
        </p:txBody>
      </p:sp>
      <p:pic>
        <p:nvPicPr>
          <p:cNvPr id="6" name="Picture 5">
            <a:extLst>
              <a:ext uri="{FF2B5EF4-FFF2-40B4-BE49-F238E27FC236}">
                <a16:creationId xmlns:a16="http://schemas.microsoft.com/office/drawing/2014/main" id="{3DA6878C-1FE7-AF09-EAD6-B0E676464BF1}"/>
              </a:ext>
            </a:extLst>
          </p:cNvPr>
          <p:cNvPicPr>
            <a:picLocks noChangeAspect="1"/>
          </p:cNvPicPr>
          <p:nvPr/>
        </p:nvPicPr>
        <p:blipFill>
          <a:blip r:embed="rId2"/>
          <a:stretch>
            <a:fillRect/>
          </a:stretch>
        </p:blipFill>
        <p:spPr>
          <a:xfrm>
            <a:off x="835378" y="1198404"/>
            <a:ext cx="9493955" cy="4242840"/>
          </a:xfrm>
          <a:prstGeom prst="rect">
            <a:avLst/>
          </a:prstGeom>
        </p:spPr>
      </p:pic>
    </p:spTree>
    <p:extLst>
      <p:ext uri="{BB962C8B-B14F-4D97-AF65-F5344CB8AC3E}">
        <p14:creationId xmlns:p14="http://schemas.microsoft.com/office/powerpoint/2010/main" val="901315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FD12E2F-E589-FB4A-C213-039C4CB1AB93}"/>
              </a:ext>
            </a:extLst>
          </p:cNvPr>
          <p:cNvSpPr txBox="1">
            <a:spLocks noChangeArrowheads="1"/>
          </p:cNvSpPr>
          <p:nvPr/>
        </p:nvSpPr>
        <p:spPr>
          <a:xfrm>
            <a:off x="335902" y="2817545"/>
            <a:ext cx="11856098" cy="1578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latin typeface="Calibri" panose="020F0502020204030204" pitchFamily="34" charset="0"/>
              </a:rPr>
              <a:t>Final Payouts</a:t>
            </a:r>
          </a:p>
        </p:txBody>
      </p:sp>
    </p:spTree>
    <p:extLst>
      <p:ext uri="{BB962C8B-B14F-4D97-AF65-F5344CB8AC3E}">
        <p14:creationId xmlns:p14="http://schemas.microsoft.com/office/powerpoint/2010/main" val="261380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1712889" y="335307"/>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Final Payouts</a:t>
            </a:r>
          </a:p>
        </p:txBody>
      </p:sp>
      <p:sp>
        <p:nvSpPr>
          <p:cNvPr id="4" name="TextBox 3">
            <a:extLst>
              <a:ext uri="{FF2B5EF4-FFF2-40B4-BE49-F238E27FC236}">
                <a16:creationId xmlns:a16="http://schemas.microsoft.com/office/drawing/2014/main" id="{46D40B23-2ACD-12E2-A30E-58FF7780AD9F}"/>
              </a:ext>
            </a:extLst>
          </p:cNvPr>
          <p:cNvSpPr txBox="1"/>
          <p:nvPr/>
        </p:nvSpPr>
        <p:spPr>
          <a:xfrm>
            <a:off x="731519" y="1198404"/>
            <a:ext cx="11008535" cy="6432530"/>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Employees are active within 30 days after termination effective or creation date, whichever date is later</a:t>
            </a:r>
          </a:p>
          <a:p>
            <a:pPr marL="457200" indent="-457200">
              <a:buFont typeface="Arial" panose="020B0604020202020204" pitchFamily="34" charset="0"/>
              <a:buChar char="•"/>
            </a:pPr>
            <a:r>
              <a:rPr lang="en-US" altLang="en-US" sz="3200" dirty="0">
                <a:latin typeface="Calibri" panose="020F0502020204030204" pitchFamily="34" charset="0"/>
              </a:rPr>
              <a:t>Employees should receive their final payout after their last regular paycheck</a:t>
            </a:r>
          </a:p>
          <a:p>
            <a:pPr marL="457200" indent="-457200">
              <a:buFont typeface="Arial" panose="020B0604020202020204" pitchFamily="34" charset="0"/>
              <a:buChar char="•"/>
            </a:pPr>
            <a:r>
              <a:rPr lang="en-US" altLang="en-US" sz="3200" dirty="0">
                <a:latin typeface="Calibri" panose="020F0502020204030204" pitchFamily="34" charset="0"/>
              </a:rPr>
              <a:t>Review BEN007 each pay period to clean up leave balances when employees are terminated</a:t>
            </a:r>
          </a:p>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2800" dirty="0">
              <a:latin typeface="Calibri" panose="020F0502020204030204" pitchFamily="34" charset="0"/>
            </a:endParaRPr>
          </a:p>
        </p:txBody>
      </p:sp>
    </p:spTree>
    <p:extLst>
      <p:ext uri="{BB962C8B-B14F-4D97-AF65-F5344CB8AC3E}">
        <p14:creationId xmlns:p14="http://schemas.microsoft.com/office/powerpoint/2010/main" val="4226969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FD12E2F-E589-FB4A-C213-039C4CB1AB93}"/>
              </a:ext>
            </a:extLst>
          </p:cNvPr>
          <p:cNvSpPr txBox="1">
            <a:spLocks noChangeArrowheads="1"/>
          </p:cNvSpPr>
          <p:nvPr/>
        </p:nvSpPr>
        <p:spPr>
          <a:xfrm>
            <a:off x="335902" y="2817545"/>
            <a:ext cx="11856098" cy="1578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latin typeface="Calibri" panose="020F0502020204030204" pitchFamily="34" charset="0"/>
              </a:rPr>
              <a:t>Delinquent Timesheets</a:t>
            </a:r>
          </a:p>
        </p:txBody>
      </p:sp>
    </p:spTree>
    <p:extLst>
      <p:ext uri="{BB962C8B-B14F-4D97-AF65-F5344CB8AC3E}">
        <p14:creationId xmlns:p14="http://schemas.microsoft.com/office/powerpoint/2010/main" val="541750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8D00B15-F685-F406-3277-1B2F6975C9AB}"/>
              </a:ext>
            </a:extLst>
          </p:cNvPr>
          <p:cNvSpPr txBox="1">
            <a:spLocks noChangeArrowheads="1"/>
          </p:cNvSpPr>
          <p:nvPr/>
        </p:nvSpPr>
        <p:spPr>
          <a:xfrm>
            <a:off x="1712889" y="335307"/>
            <a:ext cx="8766222" cy="8630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Calibri" panose="020F0502020204030204" pitchFamily="34" charset="0"/>
              </a:rPr>
              <a:t>Delinquent </a:t>
            </a:r>
            <a:r>
              <a:rPr lang="en-US" altLang="en-US" sz="4000" b="1" dirty="0" err="1">
                <a:latin typeface="Calibri" panose="020F0502020204030204" pitchFamily="34" charset="0"/>
              </a:rPr>
              <a:t>Timesheeets</a:t>
            </a:r>
            <a:endParaRPr lang="en-US" altLang="en-US" sz="4000" b="1" dirty="0">
              <a:latin typeface="Calibri" panose="020F0502020204030204" pitchFamily="34" charset="0"/>
            </a:endParaRPr>
          </a:p>
        </p:txBody>
      </p:sp>
      <p:sp>
        <p:nvSpPr>
          <p:cNvPr id="4" name="TextBox 3">
            <a:extLst>
              <a:ext uri="{FF2B5EF4-FFF2-40B4-BE49-F238E27FC236}">
                <a16:creationId xmlns:a16="http://schemas.microsoft.com/office/drawing/2014/main" id="{46D40B23-2ACD-12E2-A30E-58FF7780AD9F}"/>
              </a:ext>
            </a:extLst>
          </p:cNvPr>
          <p:cNvSpPr txBox="1"/>
          <p:nvPr/>
        </p:nvSpPr>
        <p:spPr>
          <a:xfrm>
            <a:off x="731519" y="1198404"/>
            <a:ext cx="11008535" cy="5940088"/>
          </a:xfrm>
          <a:prstGeom prst="rect">
            <a:avLst/>
          </a:prstGeom>
          <a:noFill/>
        </p:spPr>
        <p:txBody>
          <a:bodyPr wrap="square">
            <a:spAutoFit/>
          </a:bodyPr>
          <a:lstStyle/>
          <a:p>
            <a:pPr marL="457200" indent="-457200">
              <a:buFont typeface="Arial" panose="020B0604020202020204" pitchFamily="34" charset="0"/>
              <a:buChar char="•"/>
            </a:pPr>
            <a:r>
              <a:rPr lang="en-US" altLang="en-US" sz="3200" dirty="0">
                <a:latin typeface="Calibri" panose="020F0502020204030204" pitchFamily="34" charset="0"/>
              </a:rPr>
              <a:t>As of this morning, there are 40 delinquent timesheets.  Please continue the clean up as we’re not planning to bring these old timesheets to HCM</a:t>
            </a:r>
          </a:p>
          <a:p>
            <a:pPr marL="457200" indent="-457200">
              <a:buFont typeface="Arial" panose="020B0604020202020204" pitchFamily="34" charset="0"/>
              <a:buChar char="•"/>
            </a:pPr>
            <a:r>
              <a:rPr lang="en-US" altLang="en-US" sz="3200" dirty="0">
                <a:latin typeface="Calibri" panose="020F0502020204030204" pitchFamily="34" charset="0"/>
              </a:rPr>
              <a:t>Run query UMB_ETS_DELINQUENTS_1_PP or the online ETS Statistics page to assist in identifying the outstanding ETS that need to be cleaned up</a:t>
            </a:r>
          </a:p>
          <a:p>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endParaRPr lang="en-US" altLang="en-US" sz="3200" dirty="0">
              <a:latin typeface="Calibri" panose="020F0502020204030204" pitchFamily="34" charset="0"/>
            </a:endParaRPr>
          </a:p>
          <a:p>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3200" dirty="0">
              <a:latin typeface="Calibri" panose="020F0502020204030204" pitchFamily="34" charset="0"/>
            </a:endParaRPr>
          </a:p>
          <a:p>
            <a:pPr marL="457200" indent="-457200">
              <a:buFont typeface="Arial" panose="020B0604020202020204" pitchFamily="34" charset="0"/>
              <a:buChar char="•"/>
            </a:pPr>
            <a:endParaRPr lang="en-US" altLang="en-US" sz="2800" dirty="0">
              <a:latin typeface="Calibri" panose="020F0502020204030204" pitchFamily="34" charset="0"/>
            </a:endParaRPr>
          </a:p>
        </p:txBody>
      </p:sp>
    </p:spTree>
    <p:extLst>
      <p:ext uri="{BB962C8B-B14F-4D97-AF65-F5344CB8AC3E}">
        <p14:creationId xmlns:p14="http://schemas.microsoft.com/office/powerpoint/2010/main" val="2036503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7DFB56-7377-6720-57ED-FA0D3CA2330E}"/>
              </a:ext>
            </a:extLst>
          </p:cNvPr>
          <p:cNvSpPr txBox="1"/>
          <p:nvPr/>
        </p:nvSpPr>
        <p:spPr>
          <a:xfrm>
            <a:off x="612742" y="621037"/>
            <a:ext cx="11255604" cy="707886"/>
          </a:xfrm>
          <a:prstGeom prst="rect">
            <a:avLst/>
          </a:prstGeom>
          <a:noFill/>
        </p:spPr>
        <p:txBody>
          <a:bodyPr wrap="square">
            <a:spAutoFit/>
          </a:bodyPr>
          <a:lstStyle/>
          <a:p>
            <a:r>
              <a:rPr lang="en-US" sz="4000" b="1" dirty="0">
                <a:latin typeface="Calibri" panose="020F0502020204030204" pitchFamily="34" charset="0"/>
              </a:rPr>
              <a:t>                      Questions or Comments</a:t>
            </a:r>
            <a:endParaRPr lang="en-US" sz="4000" dirty="0"/>
          </a:p>
        </p:txBody>
      </p:sp>
      <p:pic>
        <p:nvPicPr>
          <p:cNvPr id="10" name="Content Placeholder 9" descr="Thought outline">
            <a:extLst>
              <a:ext uri="{FF2B5EF4-FFF2-40B4-BE49-F238E27FC236}">
                <a16:creationId xmlns:a16="http://schemas.microsoft.com/office/drawing/2014/main" id="{B22E52E7-33B6-B761-8806-A42DBE8FAD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11436" y="2154022"/>
            <a:ext cx="2369127" cy="2369127"/>
          </a:xfrm>
          <a:prstGeom prst="rect">
            <a:avLst/>
          </a:prstGeom>
        </p:spPr>
      </p:pic>
    </p:spTree>
    <p:extLst>
      <p:ext uri="{BB962C8B-B14F-4D97-AF65-F5344CB8AC3E}">
        <p14:creationId xmlns:p14="http://schemas.microsoft.com/office/powerpoint/2010/main" val="218358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1626-A012-0579-FFC9-08B06531318A}"/>
              </a:ext>
            </a:extLst>
          </p:cNvPr>
          <p:cNvSpPr>
            <a:spLocks noGrp="1"/>
          </p:cNvSpPr>
          <p:nvPr>
            <p:ph type="ctrTitle"/>
          </p:nvPr>
        </p:nvSpPr>
        <p:spPr>
          <a:xfrm>
            <a:off x="-104775" y="1933486"/>
            <a:ext cx="11420475" cy="1747675"/>
          </a:xfrm>
        </p:spPr>
        <p:txBody>
          <a:bodyPr>
            <a:noAutofit/>
          </a:bodyPr>
          <a:lstStyle/>
          <a:p>
            <a:br>
              <a:rPr lang="en-US" sz="5400" b="1" dirty="0"/>
            </a:br>
            <a:r>
              <a:rPr lang="en-US" sz="4800" b="1" dirty="0"/>
              <a:t>QHCM Project Updates</a:t>
            </a:r>
            <a:br>
              <a:rPr lang="en-US" sz="4800" b="1" dirty="0"/>
            </a:br>
            <a:r>
              <a:rPr lang="en-US" sz="4800" b="1" dirty="0"/>
              <a:t> Payroll Reps Meeting</a:t>
            </a:r>
            <a:br>
              <a:rPr lang="en-US" sz="5400" b="1" dirty="0"/>
            </a:br>
            <a:r>
              <a:rPr lang="en-US" sz="4400" b="1" dirty="0"/>
              <a:t>May 8, 2025 </a:t>
            </a:r>
            <a:endParaRPr lang="en-US" sz="4400" b="1" dirty="0">
              <a:ea typeface="Calibri Light"/>
              <a:cs typeface="Calibri Light"/>
            </a:endParaRPr>
          </a:p>
        </p:txBody>
      </p:sp>
    </p:spTree>
    <p:extLst>
      <p:ext uri="{BB962C8B-B14F-4D97-AF65-F5344CB8AC3E}">
        <p14:creationId xmlns:p14="http://schemas.microsoft.com/office/powerpoint/2010/main" val="39049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0D05E-C77E-67C3-1307-D6C84AF39478}"/>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8A288D3C-32B9-12E9-E12C-5EDDE0E752E9}"/>
              </a:ext>
            </a:extLst>
          </p:cNvPr>
          <p:cNvSpPr/>
          <p:nvPr/>
        </p:nvSpPr>
        <p:spPr>
          <a:xfrm>
            <a:off x="10790268" y="6351595"/>
            <a:ext cx="1274329" cy="300454"/>
          </a:xfrm>
          <a:prstGeom prst="rect">
            <a:avLst/>
          </a:prstGeom>
          <a:solidFill>
            <a:schemeClr val="bg1"/>
          </a:solidFill>
          <a:ln w="25400" cap="flat" cmpd="sng" algn="ctr">
            <a:solidFill>
              <a:schemeClr val="bg1"/>
            </a:solidFill>
            <a:prstDash val="solid"/>
          </a:ln>
          <a:effectLst/>
        </p:spPr>
        <p:txBody>
          <a:bodyPr lIns="91440" tIns="45720" rIns="91440" bIns="4572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514324">
              <a:defRPr/>
            </a:pPr>
            <a:endParaRPr lang="en-US" sz="900" kern="0">
              <a:latin typeface="Montserrat"/>
            </a:endParaRPr>
          </a:p>
        </p:txBody>
      </p:sp>
      <p:sp>
        <p:nvSpPr>
          <p:cNvPr id="2" name="Title 1">
            <a:extLst>
              <a:ext uri="{FF2B5EF4-FFF2-40B4-BE49-F238E27FC236}">
                <a16:creationId xmlns:a16="http://schemas.microsoft.com/office/drawing/2014/main" id="{A0E8F42B-CA64-450E-6900-7673D1FBD68E}"/>
              </a:ext>
            </a:extLst>
          </p:cNvPr>
          <p:cNvSpPr>
            <a:spLocks noGrp="1"/>
          </p:cNvSpPr>
          <p:nvPr>
            <p:ph type="title"/>
          </p:nvPr>
        </p:nvSpPr>
        <p:spPr>
          <a:xfrm>
            <a:off x="211899" y="250303"/>
            <a:ext cx="8590005" cy="845398"/>
          </a:xfrm>
        </p:spPr>
        <p:txBody>
          <a:bodyPr>
            <a:noAutofit/>
          </a:bodyPr>
          <a:lstStyle/>
          <a:p>
            <a:r>
              <a:rPr lang="en-US" sz="6000" b="1">
                <a:latin typeface="Calibri"/>
                <a:ea typeface="Calibri"/>
                <a:cs typeface="Calibri"/>
              </a:rPr>
              <a:t>QHCM Project Timeline</a:t>
            </a:r>
          </a:p>
        </p:txBody>
      </p:sp>
      <p:graphicFrame>
        <p:nvGraphicFramePr>
          <p:cNvPr id="7" name="Table 6">
            <a:extLst>
              <a:ext uri="{FF2B5EF4-FFF2-40B4-BE49-F238E27FC236}">
                <a16:creationId xmlns:a16="http://schemas.microsoft.com/office/drawing/2014/main" id="{78E66DBA-ABD5-6693-AC70-139A053B7B89}"/>
              </a:ext>
            </a:extLst>
          </p:cNvPr>
          <p:cNvGraphicFramePr>
            <a:graphicFrameLocks noGrp="1"/>
          </p:cNvGraphicFramePr>
          <p:nvPr/>
        </p:nvGraphicFramePr>
        <p:xfrm>
          <a:off x="207381" y="1415092"/>
          <a:ext cx="11141152" cy="5239368"/>
        </p:xfrm>
        <a:graphic>
          <a:graphicData uri="http://schemas.openxmlformats.org/drawingml/2006/table">
            <a:tbl>
              <a:tblPr firstRow="1" bandRow="1"/>
              <a:tblGrid>
                <a:gridCol w="1012832">
                  <a:extLst>
                    <a:ext uri="{9D8B030D-6E8A-4147-A177-3AD203B41FA5}">
                      <a16:colId xmlns:a16="http://schemas.microsoft.com/office/drawing/2014/main" val="2378018218"/>
                    </a:ext>
                  </a:extLst>
                </a:gridCol>
                <a:gridCol w="1012832">
                  <a:extLst>
                    <a:ext uri="{9D8B030D-6E8A-4147-A177-3AD203B41FA5}">
                      <a16:colId xmlns:a16="http://schemas.microsoft.com/office/drawing/2014/main" val="2181936702"/>
                    </a:ext>
                  </a:extLst>
                </a:gridCol>
                <a:gridCol w="1012832">
                  <a:extLst>
                    <a:ext uri="{9D8B030D-6E8A-4147-A177-3AD203B41FA5}">
                      <a16:colId xmlns:a16="http://schemas.microsoft.com/office/drawing/2014/main" val="3089247428"/>
                    </a:ext>
                  </a:extLst>
                </a:gridCol>
                <a:gridCol w="1012832">
                  <a:extLst>
                    <a:ext uri="{9D8B030D-6E8A-4147-A177-3AD203B41FA5}">
                      <a16:colId xmlns:a16="http://schemas.microsoft.com/office/drawing/2014/main" val="4172716703"/>
                    </a:ext>
                  </a:extLst>
                </a:gridCol>
                <a:gridCol w="1012832">
                  <a:extLst>
                    <a:ext uri="{9D8B030D-6E8A-4147-A177-3AD203B41FA5}">
                      <a16:colId xmlns:a16="http://schemas.microsoft.com/office/drawing/2014/main" val="2015270461"/>
                    </a:ext>
                  </a:extLst>
                </a:gridCol>
                <a:gridCol w="1012832">
                  <a:extLst>
                    <a:ext uri="{9D8B030D-6E8A-4147-A177-3AD203B41FA5}">
                      <a16:colId xmlns:a16="http://schemas.microsoft.com/office/drawing/2014/main" val="1553874791"/>
                    </a:ext>
                  </a:extLst>
                </a:gridCol>
                <a:gridCol w="1012832">
                  <a:extLst>
                    <a:ext uri="{9D8B030D-6E8A-4147-A177-3AD203B41FA5}">
                      <a16:colId xmlns:a16="http://schemas.microsoft.com/office/drawing/2014/main" val="2108745927"/>
                    </a:ext>
                  </a:extLst>
                </a:gridCol>
                <a:gridCol w="1012832">
                  <a:extLst>
                    <a:ext uri="{9D8B030D-6E8A-4147-A177-3AD203B41FA5}">
                      <a16:colId xmlns:a16="http://schemas.microsoft.com/office/drawing/2014/main" val="2812997649"/>
                    </a:ext>
                  </a:extLst>
                </a:gridCol>
                <a:gridCol w="1012832">
                  <a:extLst>
                    <a:ext uri="{9D8B030D-6E8A-4147-A177-3AD203B41FA5}">
                      <a16:colId xmlns:a16="http://schemas.microsoft.com/office/drawing/2014/main" val="245816776"/>
                    </a:ext>
                  </a:extLst>
                </a:gridCol>
                <a:gridCol w="1012832">
                  <a:extLst>
                    <a:ext uri="{9D8B030D-6E8A-4147-A177-3AD203B41FA5}">
                      <a16:colId xmlns:a16="http://schemas.microsoft.com/office/drawing/2014/main" val="2961401506"/>
                    </a:ext>
                  </a:extLst>
                </a:gridCol>
                <a:gridCol w="1012832">
                  <a:extLst>
                    <a:ext uri="{9D8B030D-6E8A-4147-A177-3AD203B41FA5}">
                      <a16:colId xmlns:a16="http://schemas.microsoft.com/office/drawing/2014/main" val="1594717789"/>
                    </a:ext>
                  </a:extLst>
                </a:gridCol>
              </a:tblGrid>
              <a:tr h="380143">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Montserrat"/>
                          <a:ea typeface="+mn-ea"/>
                          <a:cs typeface="+mn-cs"/>
                        </a:rPr>
                        <a:t>FEBRUARY</a:t>
                      </a:r>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Montserrat"/>
                          <a:ea typeface="+mn-ea"/>
                          <a:cs typeface="+mn-cs"/>
                        </a:rPr>
                        <a:t>MARCH</a:t>
                      </a:r>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Montserrat"/>
                          <a:ea typeface="+mn-ea"/>
                          <a:cs typeface="+mn-cs"/>
                        </a:rPr>
                        <a:t>APRIL</a:t>
                      </a:r>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Montserrat"/>
                          <a:ea typeface="+mn-ea"/>
                          <a:cs typeface="+mn-cs"/>
                        </a:rPr>
                        <a:t>MAY</a:t>
                      </a:r>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Montserrat"/>
                          <a:ea typeface="+mn-ea"/>
                          <a:cs typeface="+mn-cs"/>
                        </a:rPr>
                        <a:t>JUNE</a:t>
                      </a:r>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Montserrat"/>
                          <a:ea typeface="+mn-ea"/>
                          <a:cs typeface="+mn-cs"/>
                        </a:rPr>
                        <a:t>JULY</a:t>
                      </a:r>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Montserrat"/>
                          <a:ea typeface="+mn-ea"/>
                          <a:cs typeface="+mn-cs"/>
                        </a:rPr>
                        <a:t>AUGUST</a:t>
                      </a:r>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Montserrat"/>
                          <a:ea typeface="+mn-ea"/>
                          <a:cs typeface="+mn-cs"/>
                        </a:rPr>
                        <a:t>SEPTEMBER</a:t>
                      </a:r>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Montserrat"/>
                          <a:ea typeface="+mn-ea"/>
                          <a:cs typeface="+mn-cs"/>
                        </a:rPr>
                        <a:t>OCTOBER</a:t>
                      </a:r>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Montserrat"/>
                          <a:ea typeface="+mn-ea"/>
                          <a:cs typeface="+mn-cs"/>
                        </a:rPr>
                        <a:t>NOVEMBER</a:t>
                      </a:r>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Montserrat"/>
                          <a:ea typeface="+mn-ea"/>
                          <a:cs typeface="+mn-cs"/>
                        </a:rPr>
                        <a:t>DECEMBER</a:t>
                      </a:r>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492774263"/>
                  </a:ext>
                </a:extLst>
              </a:tr>
              <a:tr h="4859225">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endParaRPr lang="en-US" sz="700"/>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endParaRPr lang="en-US" sz="700"/>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endParaRPr lang="en-US" sz="700"/>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endParaRPr lang="en-US" sz="700"/>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endParaRPr lang="en-US" sz="700"/>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endParaRPr lang="en-US" sz="700"/>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endParaRPr lang="en-US" sz="700"/>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endParaRPr lang="en-US" sz="700"/>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endParaRPr lang="en-US" sz="700"/>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endParaRPr lang="en-US" sz="700"/>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algn="ctr"/>
                      <a:endParaRPr lang="en-US" sz="700"/>
                    </a:p>
                  </a:txBody>
                  <a:tcPr marL="51435" marR="51435" marT="25719" marB="2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64036692"/>
                  </a:ext>
                </a:extLst>
              </a:tr>
            </a:tbl>
          </a:graphicData>
        </a:graphic>
      </p:graphicFrame>
      <p:sp>
        <p:nvSpPr>
          <p:cNvPr id="9" name="Rectangle 8">
            <a:extLst>
              <a:ext uri="{FF2B5EF4-FFF2-40B4-BE49-F238E27FC236}">
                <a16:creationId xmlns:a16="http://schemas.microsoft.com/office/drawing/2014/main" id="{9F7AF5E5-7E7D-DB5E-B6E1-36AF50C276B6}"/>
              </a:ext>
            </a:extLst>
          </p:cNvPr>
          <p:cNvSpPr/>
          <p:nvPr/>
        </p:nvSpPr>
        <p:spPr>
          <a:xfrm>
            <a:off x="207381" y="1833267"/>
            <a:ext cx="2226734" cy="309793"/>
          </a:xfrm>
          <a:prstGeom prst="rect">
            <a:avLst/>
          </a:prstGeom>
          <a:solidFill>
            <a:schemeClr val="accent1"/>
          </a:solidFill>
          <a:ln w="25400" cap="flat" cmpd="sng" algn="ctr">
            <a:noFill/>
            <a:prstDash val="solid"/>
          </a:ln>
          <a:effectLst/>
        </p:spPr>
        <p:txBody>
          <a:bodyPr lIns="91440" tIns="45720" rIns="91440" bIns="4572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514324">
              <a:defRPr/>
            </a:pPr>
            <a:r>
              <a:rPr lang="en-US" sz="1000" b="1" kern="0">
                <a:solidFill>
                  <a:prstClr val="white"/>
                </a:solidFill>
                <a:latin typeface="Montserrat"/>
              </a:rPr>
              <a:t>System Integrations Testing 2</a:t>
            </a:r>
            <a:endParaRPr kumimoji="0" lang="en-US" sz="1000" b="1" u="none" strike="noStrike" kern="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13" name="TextBox 12">
            <a:extLst>
              <a:ext uri="{FF2B5EF4-FFF2-40B4-BE49-F238E27FC236}">
                <a16:creationId xmlns:a16="http://schemas.microsoft.com/office/drawing/2014/main" id="{97EA108B-896C-7263-0A3C-66EB4DC2782D}"/>
              </a:ext>
            </a:extLst>
          </p:cNvPr>
          <p:cNvSpPr txBox="1"/>
          <p:nvPr/>
        </p:nvSpPr>
        <p:spPr>
          <a:xfrm>
            <a:off x="8563195" y="1056060"/>
            <a:ext cx="834240" cy="379463"/>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783"/>
            <a:r>
              <a:rPr lang="en-US" sz="900" b="1">
                <a:solidFill>
                  <a:srgbClr val="2B2B2B"/>
                </a:solidFill>
                <a:latin typeface="Montserrat"/>
              </a:rPr>
              <a:t>Go-Live 10/27</a:t>
            </a:r>
          </a:p>
        </p:txBody>
      </p:sp>
      <p:sp>
        <p:nvSpPr>
          <p:cNvPr id="15" name="Rectangle 14">
            <a:extLst>
              <a:ext uri="{FF2B5EF4-FFF2-40B4-BE49-F238E27FC236}">
                <a16:creationId xmlns:a16="http://schemas.microsoft.com/office/drawing/2014/main" id="{48E05DDE-0EB3-BFB5-AB7E-9EAAEE4ED7C0}"/>
              </a:ext>
            </a:extLst>
          </p:cNvPr>
          <p:cNvSpPr/>
          <p:nvPr/>
        </p:nvSpPr>
        <p:spPr>
          <a:xfrm>
            <a:off x="3172480" y="1837737"/>
            <a:ext cx="4282771" cy="300192"/>
          </a:xfrm>
          <a:prstGeom prst="rect">
            <a:avLst/>
          </a:prstGeom>
          <a:solidFill>
            <a:schemeClr val="accent1"/>
          </a:solidFill>
          <a:ln w="25400" cap="flat" cmpd="sng" algn="ctr">
            <a:noFill/>
            <a:prstDash val="solid"/>
          </a:ln>
          <a:effectLst/>
        </p:spPr>
        <p:txBody>
          <a:bodyPr lIns="91440" tIns="45720" rIns="91440" bIns="4572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514324">
              <a:defRPr/>
            </a:pPr>
            <a:r>
              <a:rPr lang="en-US" sz="1000" b="1" kern="0">
                <a:solidFill>
                  <a:prstClr val="white"/>
                </a:solidFill>
                <a:latin typeface="Montserrat"/>
              </a:rPr>
              <a:t>System Integrations Testing 3</a:t>
            </a:r>
            <a:endParaRPr kumimoji="0" lang="en-US" sz="1000" b="1" u="none" strike="noStrike" kern="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23" name="TextBox 22">
            <a:extLst>
              <a:ext uri="{FF2B5EF4-FFF2-40B4-BE49-F238E27FC236}">
                <a16:creationId xmlns:a16="http://schemas.microsoft.com/office/drawing/2014/main" id="{3DB653F2-4048-4D2B-72E6-D0CFC5A35EE1}"/>
              </a:ext>
            </a:extLst>
          </p:cNvPr>
          <p:cNvSpPr txBox="1"/>
          <p:nvPr/>
        </p:nvSpPr>
        <p:spPr>
          <a:xfrm>
            <a:off x="211186" y="1048151"/>
            <a:ext cx="805046" cy="369332"/>
          </a:xfrm>
          <a:prstGeom prst="rect">
            <a:avLst/>
          </a:prstGeom>
          <a:noFill/>
        </p:spPr>
        <p:txBody>
          <a:bodyPr wrap="square" lIns="91440" tIns="45720" rIns="91440" bIns="45720" rtlCol="0" anchor="t">
            <a:spAutoFit/>
          </a:bodyPr>
          <a:lstStyle/>
          <a:p>
            <a:r>
              <a:rPr lang="en-US" b="1"/>
              <a:t>2025</a:t>
            </a:r>
          </a:p>
        </p:txBody>
      </p:sp>
      <p:sp>
        <p:nvSpPr>
          <p:cNvPr id="25" name="Rectangle 24">
            <a:extLst>
              <a:ext uri="{FF2B5EF4-FFF2-40B4-BE49-F238E27FC236}">
                <a16:creationId xmlns:a16="http://schemas.microsoft.com/office/drawing/2014/main" id="{03AD9AA2-51E4-118A-A970-BF3F116685E0}"/>
              </a:ext>
            </a:extLst>
          </p:cNvPr>
          <p:cNvSpPr/>
          <p:nvPr/>
        </p:nvSpPr>
        <p:spPr>
          <a:xfrm>
            <a:off x="207381" y="2672220"/>
            <a:ext cx="6068010" cy="319268"/>
          </a:xfrm>
          <a:prstGeom prst="rect">
            <a:avLst/>
          </a:prstGeom>
          <a:solidFill>
            <a:schemeClr val="accent6"/>
          </a:solidFill>
          <a:ln w="25400" cap="flat" cmpd="sng" algn="ctr">
            <a:noFill/>
            <a:prstDash val="solid"/>
          </a:ln>
          <a:effectLst/>
        </p:spPr>
        <p:txBody>
          <a:bodyPr lIns="91440" tIns="45720" rIns="91440" bIns="4572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514324">
              <a:defRPr/>
            </a:pPr>
            <a:r>
              <a:rPr lang="en-US" sz="1000" b="1" kern="0">
                <a:solidFill>
                  <a:prstClr val="white"/>
                </a:solidFill>
                <a:latin typeface="Montserrat"/>
              </a:rPr>
              <a:t>Payroll Parallel Testing</a:t>
            </a:r>
            <a:endParaRPr lang="en-US" sz="2800" b="1">
              <a:solidFill>
                <a:prstClr val="white"/>
              </a:solidFill>
              <a:ea typeface="+mn-ea"/>
              <a:cs typeface="+mn-cs"/>
            </a:endParaRPr>
          </a:p>
        </p:txBody>
      </p:sp>
      <p:sp>
        <p:nvSpPr>
          <p:cNvPr id="33" name="Star: 4 Points 32">
            <a:extLst>
              <a:ext uri="{FF2B5EF4-FFF2-40B4-BE49-F238E27FC236}">
                <a16:creationId xmlns:a16="http://schemas.microsoft.com/office/drawing/2014/main" id="{3281BD64-368D-3BD6-A864-6AFEB0EF5D0D}"/>
              </a:ext>
            </a:extLst>
          </p:cNvPr>
          <p:cNvSpPr/>
          <p:nvPr/>
        </p:nvSpPr>
        <p:spPr>
          <a:xfrm>
            <a:off x="9013082" y="1274862"/>
            <a:ext cx="331205" cy="326429"/>
          </a:xfrm>
          <a:prstGeom prst="star4">
            <a:avLst/>
          </a:prstGeom>
          <a:solidFill>
            <a:srgbClr val="EBAE20"/>
          </a:solidFill>
          <a:ln w="25400" cap="flat" cmpd="sng" algn="ctr">
            <a:noFill/>
            <a:prstDash val="solid"/>
          </a:ln>
          <a:effectLst/>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783"/>
            <a:endParaRPr lang="en-US" sz="1400" kern="0">
              <a:solidFill>
                <a:prstClr val="white"/>
              </a:solidFill>
              <a:latin typeface="Montserrat" panose="00000500000000000000" pitchFamily="2" charset="0"/>
            </a:endParaRPr>
          </a:p>
        </p:txBody>
      </p:sp>
      <p:sp>
        <p:nvSpPr>
          <p:cNvPr id="39" name="Rectangle 38">
            <a:extLst>
              <a:ext uri="{FF2B5EF4-FFF2-40B4-BE49-F238E27FC236}">
                <a16:creationId xmlns:a16="http://schemas.microsoft.com/office/drawing/2014/main" id="{0BF3D526-382E-6B63-6309-EDD6709C6363}"/>
              </a:ext>
            </a:extLst>
          </p:cNvPr>
          <p:cNvSpPr/>
          <p:nvPr/>
        </p:nvSpPr>
        <p:spPr>
          <a:xfrm>
            <a:off x="6267156" y="2250275"/>
            <a:ext cx="2032227" cy="305623"/>
          </a:xfrm>
          <a:prstGeom prst="rect">
            <a:avLst/>
          </a:prstGeom>
          <a:solidFill>
            <a:schemeClr val="accent1"/>
          </a:solidFill>
          <a:ln w="25400" cap="flat" cmpd="sng" algn="ctr">
            <a:noFill/>
            <a:prstDash val="solid"/>
          </a:ln>
          <a:effectLst/>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514324" eaLnBrk="1" fontAlgn="auto" latinLnBrk="0" hangingPunct="1">
              <a:lnSpc>
                <a:spcPct val="100000"/>
              </a:lnSpc>
              <a:spcBef>
                <a:spcPts val="0"/>
              </a:spcBef>
              <a:spcAft>
                <a:spcPts val="0"/>
              </a:spcAft>
              <a:buClrTx/>
              <a:buSzTx/>
              <a:buFontTx/>
              <a:buNone/>
              <a:tabLst/>
              <a:defRPr/>
            </a:pPr>
            <a:r>
              <a:rPr kumimoji="0" lang="en-US" sz="933" b="1" u="none" strike="noStrike" kern="0" cap="none" spc="0" normalizeH="0" baseline="0" noProof="0">
                <a:ln>
                  <a:noFill/>
                </a:ln>
                <a:solidFill>
                  <a:prstClr val="white"/>
                </a:solidFill>
                <a:effectLst/>
                <a:uLnTx/>
                <a:uFillTx/>
                <a:latin typeface="Montserrat" panose="00000500000000000000" pitchFamily="2" charset="0"/>
                <a:ea typeface="+mn-ea"/>
                <a:cs typeface="+mn-cs"/>
              </a:rPr>
              <a:t>B</a:t>
            </a:r>
            <a:r>
              <a:rPr lang="en-US" sz="933" b="1" kern="0">
                <a:solidFill>
                  <a:prstClr val="white"/>
                </a:solidFill>
                <a:latin typeface="Montserrat" panose="00000500000000000000" pitchFamily="2" charset="0"/>
              </a:rPr>
              <a:t>usiness Partner Training/UAT</a:t>
            </a:r>
            <a:endParaRPr kumimoji="0" lang="en-US" sz="933" b="1" u="none" strike="noStrike" kern="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55" name="Rectangle 54">
            <a:extLst>
              <a:ext uri="{FF2B5EF4-FFF2-40B4-BE49-F238E27FC236}">
                <a16:creationId xmlns:a16="http://schemas.microsoft.com/office/drawing/2014/main" id="{0782B638-B8F4-423E-AC73-2139724984A5}"/>
              </a:ext>
            </a:extLst>
          </p:cNvPr>
          <p:cNvSpPr/>
          <p:nvPr/>
        </p:nvSpPr>
        <p:spPr>
          <a:xfrm>
            <a:off x="8560715" y="3103573"/>
            <a:ext cx="733688" cy="306734"/>
          </a:xfrm>
          <a:prstGeom prst="rect">
            <a:avLst/>
          </a:prstGeom>
          <a:solidFill>
            <a:srgbClr val="A11BA8"/>
          </a:solidFill>
          <a:ln w="25400" cap="flat" cmpd="sng" algn="ctr">
            <a:noFill/>
            <a:prstDash val="solid"/>
          </a:ln>
          <a:effectLst/>
        </p:spPr>
        <p:txBody>
          <a:bodyPr lIns="91440" tIns="45720" rIns="91440" bIns="45720" rtlCol="0" anchor="b"/>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514324">
              <a:defRPr/>
            </a:pPr>
            <a:r>
              <a:rPr lang="en-US" sz="1000" b="1" kern="0">
                <a:solidFill>
                  <a:prstClr val="white"/>
                </a:solidFill>
                <a:latin typeface="Montserrat"/>
              </a:rPr>
              <a:t>Cutover </a:t>
            </a:r>
            <a:endParaRPr lang="en-US" sz="1000" b="1" u="none" strike="noStrike" kern="0" cap="none" spc="0" normalizeH="0" baseline="0" noProof="0">
              <a:ln>
                <a:noFill/>
              </a:ln>
              <a:solidFill>
                <a:prstClr val="white"/>
              </a:solidFill>
              <a:effectLst/>
              <a:uLnTx/>
              <a:uFillTx/>
              <a:latin typeface="Montserrat" panose="00000500000000000000" pitchFamily="2" charset="0"/>
            </a:endParaRPr>
          </a:p>
        </p:txBody>
      </p:sp>
      <p:sp>
        <p:nvSpPr>
          <p:cNvPr id="3" name="Rectangle 2">
            <a:extLst>
              <a:ext uri="{FF2B5EF4-FFF2-40B4-BE49-F238E27FC236}">
                <a16:creationId xmlns:a16="http://schemas.microsoft.com/office/drawing/2014/main" id="{E7CAE186-3B0B-C237-1564-CB218A6F4AF9}"/>
              </a:ext>
            </a:extLst>
          </p:cNvPr>
          <p:cNvSpPr/>
          <p:nvPr/>
        </p:nvSpPr>
        <p:spPr>
          <a:xfrm>
            <a:off x="2662270" y="3928649"/>
            <a:ext cx="6645959" cy="319268"/>
          </a:xfrm>
          <a:prstGeom prst="rect">
            <a:avLst/>
          </a:prstGeom>
          <a:solidFill>
            <a:schemeClr val="accent2">
              <a:lumMod val="40000"/>
              <a:lumOff val="60000"/>
            </a:schemeClr>
          </a:solidFill>
          <a:ln w="25400" cap="flat" cmpd="sng" algn="ctr">
            <a:noFill/>
            <a:prstDash val="solid"/>
          </a:ln>
          <a:effectLst/>
        </p:spPr>
        <p:txBody>
          <a:bodyPr lIns="91440" tIns="45720" rIns="91440" bIns="4572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514324">
              <a:defRPr/>
            </a:pPr>
            <a:r>
              <a:rPr lang="en-US" sz="1000" b="1" kern="0">
                <a:solidFill>
                  <a:srgbClr val="000000"/>
                </a:solidFill>
                <a:latin typeface="Montserrat"/>
              </a:rPr>
              <a:t>Change Champions Readiness Workshops</a:t>
            </a:r>
          </a:p>
        </p:txBody>
      </p:sp>
      <p:sp>
        <p:nvSpPr>
          <p:cNvPr id="5" name="Rectangle 4">
            <a:extLst>
              <a:ext uri="{FF2B5EF4-FFF2-40B4-BE49-F238E27FC236}">
                <a16:creationId xmlns:a16="http://schemas.microsoft.com/office/drawing/2014/main" id="{E2C017E7-7008-65AB-D974-4F42EE0C989A}"/>
              </a:ext>
            </a:extLst>
          </p:cNvPr>
          <p:cNvSpPr/>
          <p:nvPr/>
        </p:nvSpPr>
        <p:spPr>
          <a:xfrm>
            <a:off x="4280344" y="4360002"/>
            <a:ext cx="1340180" cy="319268"/>
          </a:xfrm>
          <a:prstGeom prst="rect">
            <a:avLst/>
          </a:prstGeom>
          <a:solidFill>
            <a:schemeClr val="bg1">
              <a:lumMod val="75000"/>
            </a:schemeClr>
          </a:solidFill>
          <a:ln w="25400" cap="flat" cmpd="sng" algn="ctr">
            <a:noFill/>
            <a:prstDash val="solid"/>
          </a:ln>
          <a:effectLst/>
        </p:spPr>
        <p:txBody>
          <a:bodyPr lIns="91440" tIns="45720" rIns="91440" bIns="4572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514324">
              <a:defRPr/>
            </a:pPr>
            <a:r>
              <a:rPr lang="en-US" sz="900" b="1" kern="0">
                <a:solidFill>
                  <a:srgbClr val="000000"/>
                </a:solidFill>
                <a:latin typeface="Montserrat"/>
              </a:rPr>
              <a:t>Trainer Preparation</a:t>
            </a:r>
            <a:endParaRPr lang="en-US" b="1">
              <a:solidFill>
                <a:srgbClr val="000000"/>
              </a:solidFill>
            </a:endParaRPr>
          </a:p>
        </p:txBody>
      </p:sp>
      <p:sp>
        <p:nvSpPr>
          <p:cNvPr id="6" name="Rectangle 5">
            <a:extLst>
              <a:ext uri="{FF2B5EF4-FFF2-40B4-BE49-F238E27FC236}">
                <a16:creationId xmlns:a16="http://schemas.microsoft.com/office/drawing/2014/main" id="{A2CBD295-E286-8B43-7CE6-43D2CF49A644}"/>
              </a:ext>
            </a:extLst>
          </p:cNvPr>
          <p:cNvSpPr/>
          <p:nvPr/>
        </p:nvSpPr>
        <p:spPr>
          <a:xfrm>
            <a:off x="6293529" y="4758429"/>
            <a:ext cx="992106" cy="319268"/>
          </a:xfrm>
          <a:prstGeom prst="rect">
            <a:avLst/>
          </a:prstGeom>
          <a:solidFill>
            <a:schemeClr val="bg1">
              <a:lumMod val="75000"/>
            </a:schemeClr>
          </a:solidFill>
          <a:ln w="25400" cap="flat" cmpd="sng" algn="ctr">
            <a:noFill/>
            <a:prstDash val="solid"/>
          </a:ln>
          <a:effectLst/>
        </p:spPr>
        <p:txBody>
          <a:bodyPr lIns="91440" tIns="45720" rIns="91440" bIns="4572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514324">
              <a:defRPr/>
            </a:pPr>
            <a:r>
              <a:rPr lang="en-US" sz="800" b="1" kern="0">
                <a:solidFill>
                  <a:srgbClr val="000000"/>
                </a:solidFill>
                <a:latin typeface="Montserrat"/>
              </a:rPr>
              <a:t>Central Office Training</a:t>
            </a:r>
            <a:endParaRPr lang="en-US" sz="800" b="1">
              <a:solidFill>
                <a:srgbClr val="000000"/>
              </a:solidFill>
              <a:ea typeface="Calibri"/>
              <a:cs typeface="Calibri"/>
            </a:endParaRPr>
          </a:p>
        </p:txBody>
      </p:sp>
      <p:sp>
        <p:nvSpPr>
          <p:cNvPr id="8" name="Rectangle 7">
            <a:extLst>
              <a:ext uri="{FF2B5EF4-FFF2-40B4-BE49-F238E27FC236}">
                <a16:creationId xmlns:a16="http://schemas.microsoft.com/office/drawing/2014/main" id="{77027EC7-C0BB-DC46-156B-99EED812FDF7}"/>
              </a:ext>
            </a:extLst>
          </p:cNvPr>
          <p:cNvSpPr/>
          <p:nvPr/>
        </p:nvSpPr>
        <p:spPr>
          <a:xfrm>
            <a:off x="6848565" y="5156855"/>
            <a:ext cx="4501069" cy="319268"/>
          </a:xfrm>
          <a:prstGeom prst="rect">
            <a:avLst/>
          </a:prstGeom>
          <a:solidFill>
            <a:schemeClr val="bg1">
              <a:lumMod val="75000"/>
            </a:schemeClr>
          </a:solidFill>
          <a:ln w="25400" cap="flat" cmpd="sng" algn="ctr">
            <a:noFill/>
            <a:prstDash val="solid"/>
          </a:ln>
          <a:effectLst/>
        </p:spPr>
        <p:txBody>
          <a:bodyPr lIns="91440" tIns="45720" rIns="91440" bIns="4572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514324">
              <a:defRPr/>
            </a:pPr>
            <a:r>
              <a:rPr lang="en-US" sz="1000" b="1" kern="0">
                <a:solidFill>
                  <a:srgbClr val="000000"/>
                </a:solidFill>
                <a:latin typeface="Montserrat"/>
              </a:rPr>
              <a:t>End User Training</a:t>
            </a:r>
            <a:endParaRPr lang="en-US" sz="2800" b="1">
              <a:solidFill>
                <a:srgbClr val="000000"/>
              </a:solidFill>
            </a:endParaRPr>
          </a:p>
        </p:txBody>
      </p:sp>
      <p:sp>
        <p:nvSpPr>
          <p:cNvPr id="11" name="Rectangle 10">
            <a:extLst>
              <a:ext uri="{FF2B5EF4-FFF2-40B4-BE49-F238E27FC236}">
                <a16:creationId xmlns:a16="http://schemas.microsoft.com/office/drawing/2014/main" id="{A9B90511-CC92-DFA2-6A68-6F9CA9BE7BC0}"/>
              </a:ext>
            </a:extLst>
          </p:cNvPr>
          <p:cNvSpPr/>
          <p:nvPr/>
        </p:nvSpPr>
        <p:spPr>
          <a:xfrm>
            <a:off x="4277688" y="3525518"/>
            <a:ext cx="4019301" cy="292374"/>
          </a:xfrm>
          <a:prstGeom prst="rect">
            <a:avLst/>
          </a:prstGeom>
          <a:solidFill>
            <a:schemeClr val="accent4">
              <a:lumMod val="40000"/>
              <a:lumOff val="60000"/>
            </a:schemeClr>
          </a:solidFill>
          <a:ln w="25400" cap="flat" cmpd="sng" algn="ctr">
            <a:noFill/>
            <a:prstDash val="solid"/>
          </a:ln>
          <a:effectLst/>
        </p:spPr>
        <p:txBody>
          <a:bodyPr lIns="91440" tIns="45720" rIns="91440" bIns="4572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514324">
              <a:defRPr/>
            </a:pPr>
            <a:r>
              <a:rPr lang="en-US" sz="1000" b="1" kern="0">
                <a:solidFill>
                  <a:srgbClr val="000000"/>
                </a:solidFill>
                <a:latin typeface="Montserrat"/>
              </a:rPr>
              <a:t>Campus Activities (town halls, user fair, demos, etc.)</a:t>
            </a:r>
          </a:p>
        </p:txBody>
      </p:sp>
    </p:spTree>
    <p:extLst>
      <p:ext uri="{BB962C8B-B14F-4D97-AF65-F5344CB8AC3E}">
        <p14:creationId xmlns:p14="http://schemas.microsoft.com/office/powerpoint/2010/main" val="10812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B250E-1DDE-9F36-2B53-A26CFA31573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C941FC0-FF50-AFF4-343B-86FCFBB6F3C8}"/>
              </a:ext>
            </a:extLst>
          </p:cNvPr>
          <p:cNvSpPr>
            <a:spLocks noGrp="1"/>
          </p:cNvSpPr>
          <p:nvPr>
            <p:ph type="title"/>
          </p:nvPr>
        </p:nvSpPr>
        <p:spPr>
          <a:xfrm>
            <a:off x="211899" y="250303"/>
            <a:ext cx="9599140" cy="1463235"/>
          </a:xfrm>
        </p:spPr>
        <p:txBody>
          <a:bodyPr>
            <a:noAutofit/>
          </a:bodyPr>
          <a:lstStyle/>
          <a:p>
            <a:r>
              <a:rPr lang="en-US" sz="4800" b="1">
                <a:latin typeface="Calibri"/>
                <a:ea typeface="Calibri"/>
                <a:cs typeface="Calibri"/>
              </a:rPr>
              <a:t>QHCM Project Change Champions &amp; SMEs Readiness Workshops</a:t>
            </a:r>
          </a:p>
        </p:txBody>
      </p:sp>
      <p:grpSp>
        <p:nvGrpSpPr>
          <p:cNvPr id="9" name="Google Shape;775;p30">
            <a:extLst>
              <a:ext uri="{FF2B5EF4-FFF2-40B4-BE49-F238E27FC236}">
                <a16:creationId xmlns:a16="http://schemas.microsoft.com/office/drawing/2014/main" id="{1AE67F46-7DBE-6415-2ABA-D3F550E821D1}"/>
              </a:ext>
            </a:extLst>
          </p:cNvPr>
          <p:cNvGrpSpPr/>
          <p:nvPr/>
        </p:nvGrpSpPr>
        <p:grpSpPr>
          <a:xfrm>
            <a:off x="4391195" y="2501082"/>
            <a:ext cx="2723930" cy="2952502"/>
            <a:chOff x="3478896" y="1664017"/>
            <a:chExt cx="2180795" cy="2180795"/>
          </a:xfrm>
        </p:grpSpPr>
        <p:sp>
          <p:nvSpPr>
            <p:cNvPr id="46" name="Google Shape;776;p30">
              <a:extLst>
                <a:ext uri="{FF2B5EF4-FFF2-40B4-BE49-F238E27FC236}">
                  <a16:creationId xmlns:a16="http://schemas.microsoft.com/office/drawing/2014/main" id="{6D99E098-1866-4E40-9EE3-B032C40BFC45}"/>
                </a:ext>
              </a:extLst>
            </p:cNvPr>
            <p:cNvSpPr/>
            <p:nvPr/>
          </p:nvSpPr>
          <p:spPr>
            <a:xfrm>
              <a:off x="3765816" y="1950933"/>
              <a:ext cx="1606962" cy="1606962"/>
            </a:xfrm>
            <a:custGeom>
              <a:avLst/>
              <a:gdLst/>
              <a:ahLst/>
              <a:cxnLst/>
              <a:rect l="l" t="t" r="r" b="b"/>
              <a:pathLst>
                <a:path w="84488" h="84488" extrusionOk="0">
                  <a:moveTo>
                    <a:pt x="42244" y="7144"/>
                  </a:moveTo>
                  <a:cubicBezTo>
                    <a:pt x="61592" y="7144"/>
                    <a:pt x="77332" y="22884"/>
                    <a:pt x="77332" y="42244"/>
                  </a:cubicBezTo>
                  <a:cubicBezTo>
                    <a:pt x="77332" y="61591"/>
                    <a:pt x="61592" y="77331"/>
                    <a:pt x="42244" y="77331"/>
                  </a:cubicBezTo>
                  <a:cubicBezTo>
                    <a:pt x="22897" y="77331"/>
                    <a:pt x="7157" y="61591"/>
                    <a:pt x="7157" y="42244"/>
                  </a:cubicBezTo>
                  <a:cubicBezTo>
                    <a:pt x="7157" y="22884"/>
                    <a:pt x="22897" y="7144"/>
                    <a:pt x="42244" y="7144"/>
                  </a:cubicBezTo>
                  <a:close/>
                  <a:moveTo>
                    <a:pt x="42244" y="1"/>
                  </a:moveTo>
                  <a:cubicBezTo>
                    <a:pt x="18956" y="1"/>
                    <a:pt x="1" y="18943"/>
                    <a:pt x="1" y="42244"/>
                  </a:cubicBezTo>
                  <a:cubicBezTo>
                    <a:pt x="1" y="65532"/>
                    <a:pt x="18956" y="84487"/>
                    <a:pt x="42244" y="84487"/>
                  </a:cubicBezTo>
                  <a:cubicBezTo>
                    <a:pt x="65533" y="84487"/>
                    <a:pt x="84488" y="65532"/>
                    <a:pt x="84488" y="42244"/>
                  </a:cubicBezTo>
                  <a:cubicBezTo>
                    <a:pt x="84488" y="18943"/>
                    <a:pt x="65533" y="1"/>
                    <a:pt x="42244" y="1"/>
                  </a:cubicBezTo>
                  <a:close/>
                </a:path>
              </a:pathLst>
            </a:custGeom>
            <a:solidFill>
              <a:srgbClr val="CCCCC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777;p30">
              <a:extLst>
                <a:ext uri="{FF2B5EF4-FFF2-40B4-BE49-F238E27FC236}">
                  <a16:creationId xmlns:a16="http://schemas.microsoft.com/office/drawing/2014/main" id="{8D864017-7B03-3DA8-DF2E-09128B5149DF}"/>
                </a:ext>
              </a:extLst>
            </p:cNvPr>
            <p:cNvSpPr/>
            <p:nvPr/>
          </p:nvSpPr>
          <p:spPr>
            <a:xfrm>
              <a:off x="3478896" y="1664017"/>
              <a:ext cx="2180795" cy="2180795"/>
            </a:xfrm>
            <a:custGeom>
              <a:avLst/>
              <a:gdLst/>
              <a:ahLst/>
              <a:cxnLst/>
              <a:rect l="l" t="t" r="r" b="b"/>
              <a:pathLst>
                <a:path w="114658" h="114658" extrusionOk="0">
                  <a:moveTo>
                    <a:pt x="57329" y="7085"/>
                  </a:moveTo>
                  <a:cubicBezTo>
                    <a:pt x="85035" y="7085"/>
                    <a:pt x="107562" y="29623"/>
                    <a:pt x="107562" y="57329"/>
                  </a:cubicBezTo>
                  <a:cubicBezTo>
                    <a:pt x="107562" y="85023"/>
                    <a:pt x="85035" y="107561"/>
                    <a:pt x="57329" y="107561"/>
                  </a:cubicBezTo>
                  <a:cubicBezTo>
                    <a:pt x="29623" y="107561"/>
                    <a:pt x="7097" y="85023"/>
                    <a:pt x="7097" y="57329"/>
                  </a:cubicBezTo>
                  <a:cubicBezTo>
                    <a:pt x="7097" y="29623"/>
                    <a:pt x="29623" y="7085"/>
                    <a:pt x="57329" y="7085"/>
                  </a:cubicBezTo>
                  <a:close/>
                  <a:moveTo>
                    <a:pt x="57329" y="0"/>
                  </a:moveTo>
                  <a:cubicBezTo>
                    <a:pt x="25718" y="0"/>
                    <a:pt x="1" y="25718"/>
                    <a:pt x="1" y="57329"/>
                  </a:cubicBezTo>
                  <a:cubicBezTo>
                    <a:pt x="1" y="88940"/>
                    <a:pt x="25718" y="114657"/>
                    <a:pt x="57329" y="114657"/>
                  </a:cubicBezTo>
                  <a:cubicBezTo>
                    <a:pt x="88940" y="114657"/>
                    <a:pt x="114658" y="88940"/>
                    <a:pt x="114658" y="57329"/>
                  </a:cubicBezTo>
                  <a:cubicBezTo>
                    <a:pt x="114658" y="25718"/>
                    <a:pt x="88940" y="0"/>
                    <a:pt x="57329" y="0"/>
                  </a:cubicBezTo>
                  <a:close/>
                </a:path>
              </a:pathLst>
            </a:custGeom>
            <a:solidFill>
              <a:srgbClr val="CCCCC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778;p30">
              <a:extLst>
                <a:ext uri="{FF2B5EF4-FFF2-40B4-BE49-F238E27FC236}">
                  <a16:creationId xmlns:a16="http://schemas.microsoft.com/office/drawing/2014/main" id="{C6761A5C-C0A2-7EE5-1A14-C07F4AD4E878}"/>
                </a:ext>
              </a:extLst>
            </p:cNvPr>
            <p:cNvSpPr/>
            <p:nvPr/>
          </p:nvSpPr>
          <p:spPr>
            <a:xfrm>
              <a:off x="4061580" y="2246694"/>
              <a:ext cx="1015440" cy="1015212"/>
            </a:xfrm>
            <a:custGeom>
              <a:avLst/>
              <a:gdLst/>
              <a:ahLst/>
              <a:cxnLst/>
              <a:rect l="l" t="t" r="r" b="b"/>
              <a:pathLst>
                <a:path w="53388" h="53376" extrusionOk="0">
                  <a:moveTo>
                    <a:pt x="26694" y="7144"/>
                  </a:moveTo>
                  <a:cubicBezTo>
                    <a:pt x="37469" y="7144"/>
                    <a:pt x="46232" y="15919"/>
                    <a:pt x="46232" y="26694"/>
                  </a:cubicBezTo>
                  <a:cubicBezTo>
                    <a:pt x="46232" y="37469"/>
                    <a:pt x="37469" y="46232"/>
                    <a:pt x="26694" y="46232"/>
                  </a:cubicBezTo>
                  <a:cubicBezTo>
                    <a:pt x="15919" y="46232"/>
                    <a:pt x="7156" y="37469"/>
                    <a:pt x="7156" y="26694"/>
                  </a:cubicBezTo>
                  <a:cubicBezTo>
                    <a:pt x="7156" y="15919"/>
                    <a:pt x="15919" y="7144"/>
                    <a:pt x="26694" y="7144"/>
                  </a:cubicBezTo>
                  <a:close/>
                  <a:moveTo>
                    <a:pt x="26694" y="0"/>
                  </a:moveTo>
                  <a:cubicBezTo>
                    <a:pt x="11978" y="0"/>
                    <a:pt x="0" y="11978"/>
                    <a:pt x="0" y="26694"/>
                  </a:cubicBezTo>
                  <a:cubicBezTo>
                    <a:pt x="0" y="41410"/>
                    <a:pt x="11978" y="53376"/>
                    <a:pt x="26694" y="53376"/>
                  </a:cubicBezTo>
                  <a:cubicBezTo>
                    <a:pt x="41410" y="53376"/>
                    <a:pt x="53388" y="41410"/>
                    <a:pt x="53388" y="26694"/>
                  </a:cubicBezTo>
                  <a:cubicBezTo>
                    <a:pt x="53388" y="11978"/>
                    <a:pt x="41410" y="0"/>
                    <a:pt x="26694" y="0"/>
                  </a:cubicBezTo>
                  <a:close/>
                </a:path>
              </a:pathLst>
            </a:custGeom>
            <a:solidFill>
              <a:srgbClr val="CCCCC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779;p30">
              <a:extLst>
                <a:ext uri="{FF2B5EF4-FFF2-40B4-BE49-F238E27FC236}">
                  <a16:creationId xmlns:a16="http://schemas.microsoft.com/office/drawing/2014/main" id="{C894A371-6419-0921-6D1B-6B2F7951EFE8}"/>
                </a:ext>
              </a:extLst>
            </p:cNvPr>
            <p:cNvSpPr/>
            <p:nvPr/>
          </p:nvSpPr>
          <p:spPr>
            <a:xfrm>
              <a:off x="4401491" y="2586373"/>
              <a:ext cx="335627" cy="335855"/>
            </a:xfrm>
            <a:custGeom>
              <a:avLst/>
              <a:gdLst/>
              <a:ahLst/>
              <a:cxnLst/>
              <a:rect l="l" t="t" r="r" b="b"/>
              <a:pathLst>
                <a:path w="17646" h="17658" extrusionOk="0">
                  <a:moveTo>
                    <a:pt x="8823" y="0"/>
                  </a:moveTo>
                  <a:cubicBezTo>
                    <a:pt x="3954" y="0"/>
                    <a:pt x="1" y="3953"/>
                    <a:pt x="1" y="8835"/>
                  </a:cubicBezTo>
                  <a:cubicBezTo>
                    <a:pt x="1" y="13704"/>
                    <a:pt x="3954" y="17657"/>
                    <a:pt x="8823" y="17657"/>
                  </a:cubicBezTo>
                  <a:cubicBezTo>
                    <a:pt x="13693" y="17657"/>
                    <a:pt x="17646" y="13704"/>
                    <a:pt x="17646" y="8835"/>
                  </a:cubicBezTo>
                  <a:cubicBezTo>
                    <a:pt x="17646" y="3953"/>
                    <a:pt x="13693" y="0"/>
                    <a:pt x="8823" y="0"/>
                  </a:cubicBezTo>
                  <a:close/>
                </a:path>
              </a:pathLst>
            </a:custGeom>
            <a:solidFill>
              <a:srgbClr val="CCCCC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oogle Shape;780;p30">
            <a:extLst>
              <a:ext uri="{FF2B5EF4-FFF2-40B4-BE49-F238E27FC236}">
                <a16:creationId xmlns:a16="http://schemas.microsoft.com/office/drawing/2014/main" id="{A08DEC86-284E-C49B-5247-461CF87D2B00}"/>
              </a:ext>
            </a:extLst>
          </p:cNvPr>
          <p:cNvGrpSpPr/>
          <p:nvPr/>
        </p:nvGrpSpPr>
        <p:grpSpPr>
          <a:xfrm>
            <a:off x="4014797" y="2088352"/>
            <a:ext cx="3485788" cy="3778688"/>
            <a:chOff x="3006384" y="1202800"/>
            <a:chExt cx="3131772" cy="3132102"/>
          </a:xfrm>
        </p:grpSpPr>
        <p:sp>
          <p:nvSpPr>
            <p:cNvPr id="35" name="Google Shape;781;p30">
              <a:extLst>
                <a:ext uri="{FF2B5EF4-FFF2-40B4-BE49-F238E27FC236}">
                  <a16:creationId xmlns:a16="http://schemas.microsoft.com/office/drawing/2014/main" id="{A829F9A5-4D58-FBA5-108D-C46B757C63EC}"/>
                </a:ext>
              </a:extLst>
            </p:cNvPr>
            <p:cNvSpPr/>
            <p:nvPr/>
          </p:nvSpPr>
          <p:spPr>
            <a:xfrm>
              <a:off x="3088502" y="1285364"/>
              <a:ext cx="1483514" cy="1483491"/>
            </a:xfrm>
            <a:custGeom>
              <a:avLst/>
              <a:gdLst/>
              <a:ahLst/>
              <a:cxnLst/>
              <a:rect l="l" t="t" r="r" b="b"/>
              <a:pathLst>
                <a:path w="65045" h="65044" extrusionOk="0">
                  <a:moveTo>
                    <a:pt x="65044" y="0"/>
                  </a:moveTo>
                  <a:cubicBezTo>
                    <a:pt x="56257" y="0"/>
                    <a:pt x="47744" y="1727"/>
                    <a:pt x="39720" y="5120"/>
                  </a:cubicBezTo>
                  <a:cubicBezTo>
                    <a:pt x="31980" y="8394"/>
                    <a:pt x="25027" y="13085"/>
                    <a:pt x="19050" y="19050"/>
                  </a:cubicBezTo>
                  <a:cubicBezTo>
                    <a:pt x="13085" y="25027"/>
                    <a:pt x="8394" y="31980"/>
                    <a:pt x="5120" y="39719"/>
                  </a:cubicBezTo>
                  <a:cubicBezTo>
                    <a:pt x="1727" y="47744"/>
                    <a:pt x="0" y="56257"/>
                    <a:pt x="0" y="65044"/>
                  </a:cubicBezTo>
                  <a:lnTo>
                    <a:pt x="2727" y="65044"/>
                  </a:lnTo>
                  <a:cubicBezTo>
                    <a:pt x="2727" y="56626"/>
                    <a:pt x="4382" y="48470"/>
                    <a:pt x="7620" y="40791"/>
                  </a:cubicBezTo>
                  <a:cubicBezTo>
                    <a:pt x="10764" y="33361"/>
                    <a:pt x="15252" y="26706"/>
                    <a:pt x="20979" y="20979"/>
                  </a:cubicBezTo>
                  <a:cubicBezTo>
                    <a:pt x="26706" y="15252"/>
                    <a:pt x="33362" y="10763"/>
                    <a:pt x="40791" y="7620"/>
                  </a:cubicBezTo>
                  <a:cubicBezTo>
                    <a:pt x="48471" y="4382"/>
                    <a:pt x="56626" y="2727"/>
                    <a:pt x="65044" y="2727"/>
                  </a:cubicBezTo>
                  <a:lnTo>
                    <a:pt x="65044" y="0"/>
                  </a:lnTo>
                  <a:close/>
                </a:path>
              </a:pathLst>
            </a:custGeom>
            <a:solidFill>
              <a:srgbClr val="C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6" name="Google Shape;782;p30">
              <a:extLst>
                <a:ext uri="{FF2B5EF4-FFF2-40B4-BE49-F238E27FC236}">
                  <a16:creationId xmlns:a16="http://schemas.microsoft.com/office/drawing/2014/main" id="{EE5A73F1-0583-8829-3FF2-8799DC320500}"/>
                </a:ext>
              </a:extLst>
            </p:cNvPr>
            <p:cNvGrpSpPr/>
            <p:nvPr/>
          </p:nvGrpSpPr>
          <p:grpSpPr>
            <a:xfrm>
              <a:off x="3006384" y="2666912"/>
              <a:ext cx="1565892" cy="1585415"/>
              <a:chOff x="3266250" y="2669262"/>
              <a:chExt cx="1305781" cy="1322061"/>
            </a:xfrm>
          </p:grpSpPr>
          <p:sp>
            <p:nvSpPr>
              <p:cNvPr id="44" name="Google Shape;783;p30">
                <a:extLst>
                  <a:ext uri="{FF2B5EF4-FFF2-40B4-BE49-F238E27FC236}">
                    <a16:creationId xmlns:a16="http://schemas.microsoft.com/office/drawing/2014/main" id="{21CB0DA6-CAC4-4996-0C4C-9B6585E7EE07}"/>
                  </a:ext>
                </a:extLst>
              </p:cNvPr>
              <p:cNvSpPr/>
              <p:nvPr/>
            </p:nvSpPr>
            <p:spPr>
              <a:xfrm>
                <a:off x="3334875" y="2754395"/>
                <a:ext cx="1237156" cy="1236928"/>
              </a:xfrm>
              <a:custGeom>
                <a:avLst/>
                <a:gdLst/>
                <a:ahLst/>
                <a:cxnLst/>
                <a:rect l="l" t="t" r="r" b="b"/>
                <a:pathLst>
                  <a:path w="65045" h="65033" extrusionOk="0">
                    <a:moveTo>
                      <a:pt x="0" y="1"/>
                    </a:moveTo>
                    <a:cubicBezTo>
                      <a:pt x="0" y="8776"/>
                      <a:pt x="1727" y="17289"/>
                      <a:pt x="5120" y="25313"/>
                    </a:cubicBezTo>
                    <a:cubicBezTo>
                      <a:pt x="8394" y="33053"/>
                      <a:pt x="13085" y="40018"/>
                      <a:pt x="19050" y="45983"/>
                    </a:cubicBezTo>
                    <a:cubicBezTo>
                      <a:pt x="25027" y="51960"/>
                      <a:pt x="31980" y="56651"/>
                      <a:pt x="39731" y="59925"/>
                    </a:cubicBezTo>
                    <a:cubicBezTo>
                      <a:pt x="47744" y="63318"/>
                      <a:pt x="56257" y="65033"/>
                      <a:pt x="65044" y="65033"/>
                    </a:cubicBezTo>
                    <a:lnTo>
                      <a:pt x="65044" y="62306"/>
                    </a:lnTo>
                    <a:cubicBezTo>
                      <a:pt x="56626" y="62306"/>
                      <a:pt x="48471" y="60663"/>
                      <a:pt x="40791" y="57413"/>
                    </a:cubicBezTo>
                    <a:cubicBezTo>
                      <a:pt x="33362" y="54269"/>
                      <a:pt x="26706" y="49781"/>
                      <a:pt x="20979" y="44054"/>
                    </a:cubicBezTo>
                    <a:cubicBezTo>
                      <a:pt x="15252" y="38339"/>
                      <a:pt x="10764" y="31671"/>
                      <a:pt x="7620" y="24254"/>
                    </a:cubicBezTo>
                    <a:cubicBezTo>
                      <a:pt x="4382" y="16574"/>
                      <a:pt x="2727" y="8407"/>
                      <a:pt x="2727"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784;p30">
                <a:extLst>
                  <a:ext uri="{FF2B5EF4-FFF2-40B4-BE49-F238E27FC236}">
                    <a16:creationId xmlns:a16="http://schemas.microsoft.com/office/drawing/2014/main" id="{D3B49685-BFBE-EB51-F137-2396FB32381E}"/>
                  </a:ext>
                </a:extLst>
              </p:cNvPr>
              <p:cNvSpPr/>
              <p:nvPr/>
            </p:nvSpPr>
            <p:spPr>
              <a:xfrm>
                <a:off x="3266250" y="2669262"/>
                <a:ext cx="189344" cy="141319"/>
              </a:xfrm>
              <a:custGeom>
                <a:avLst/>
                <a:gdLst/>
                <a:ahLst/>
                <a:cxnLst/>
                <a:rect l="l" t="t" r="r" b="b"/>
                <a:pathLst>
                  <a:path w="9955" h="7430" extrusionOk="0">
                    <a:moveTo>
                      <a:pt x="4977" y="0"/>
                    </a:moveTo>
                    <a:lnTo>
                      <a:pt x="1" y="7430"/>
                    </a:lnTo>
                    <a:lnTo>
                      <a:pt x="4977" y="5846"/>
                    </a:lnTo>
                    <a:lnTo>
                      <a:pt x="9954" y="7430"/>
                    </a:lnTo>
                    <a:lnTo>
                      <a:pt x="4977" y="0"/>
                    </a:lnTo>
                    <a:close/>
                  </a:path>
                </a:pathLst>
              </a:custGeom>
              <a:solidFill>
                <a:schemeClr val="tx1"/>
              </a:solidFill>
              <a:ln>
                <a:noFill/>
              </a:ln>
              <a:effectLst>
                <a:outerShdw blurRad="57150" dist="19050" dir="5400000" algn="bl" rotWithShape="0">
                  <a:srgbClr val="000000">
                    <a:alpha val="13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7" name="Google Shape;785;p30">
              <a:extLst>
                <a:ext uri="{FF2B5EF4-FFF2-40B4-BE49-F238E27FC236}">
                  <a16:creationId xmlns:a16="http://schemas.microsoft.com/office/drawing/2014/main" id="{F87A5042-348A-7139-497A-23025D604448}"/>
                </a:ext>
              </a:extLst>
            </p:cNvPr>
            <p:cNvGrpSpPr/>
            <p:nvPr/>
          </p:nvGrpSpPr>
          <p:grpSpPr>
            <a:xfrm>
              <a:off x="4444084" y="2769008"/>
              <a:ext cx="1611488" cy="1565894"/>
              <a:chOff x="4465133" y="2754395"/>
              <a:chExt cx="1343802" cy="1305781"/>
            </a:xfrm>
          </p:grpSpPr>
          <p:sp>
            <p:nvSpPr>
              <p:cNvPr id="42" name="Google Shape;786;p30">
                <a:extLst>
                  <a:ext uri="{FF2B5EF4-FFF2-40B4-BE49-F238E27FC236}">
                    <a16:creationId xmlns:a16="http://schemas.microsoft.com/office/drawing/2014/main" id="{14E032B4-74B5-7A5B-4888-2D264846327B}"/>
                  </a:ext>
                </a:extLst>
              </p:cNvPr>
              <p:cNvSpPr/>
              <p:nvPr/>
            </p:nvSpPr>
            <p:spPr>
              <a:xfrm>
                <a:off x="4572026" y="2754395"/>
                <a:ext cx="1236909" cy="1236928"/>
              </a:xfrm>
              <a:custGeom>
                <a:avLst/>
                <a:gdLst/>
                <a:ahLst/>
                <a:cxnLst/>
                <a:rect l="l" t="t" r="r" b="b"/>
                <a:pathLst>
                  <a:path w="65032" h="65033" extrusionOk="0">
                    <a:moveTo>
                      <a:pt x="62306" y="1"/>
                    </a:moveTo>
                    <a:cubicBezTo>
                      <a:pt x="62306" y="8407"/>
                      <a:pt x="60662" y="16574"/>
                      <a:pt x="57412" y="24254"/>
                    </a:cubicBezTo>
                    <a:cubicBezTo>
                      <a:pt x="54281" y="31671"/>
                      <a:pt x="49780" y="38339"/>
                      <a:pt x="44053" y="44054"/>
                    </a:cubicBezTo>
                    <a:cubicBezTo>
                      <a:pt x="38338" y="49781"/>
                      <a:pt x="31671" y="54269"/>
                      <a:pt x="24253" y="57413"/>
                    </a:cubicBezTo>
                    <a:cubicBezTo>
                      <a:pt x="16574" y="60663"/>
                      <a:pt x="8406" y="62306"/>
                      <a:pt x="0" y="62306"/>
                    </a:cubicBezTo>
                    <a:lnTo>
                      <a:pt x="0" y="65033"/>
                    </a:lnTo>
                    <a:cubicBezTo>
                      <a:pt x="8775" y="65033"/>
                      <a:pt x="17300" y="63318"/>
                      <a:pt x="25313" y="59925"/>
                    </a:cubicBezTo>
                    <a:cubicBezTo>
                      <a:pt x="33064" y="56651"/>
                      <a:pt x="40017" y="51960"/>
                      <a:pt x="45982" y="45983"/>
                    </a:cubicBezTo>
                    <a:cubicBezTo>
                      <a:pt x="51959" y="40018"/>
                      <a:pt x="56650" y="33053"/>
                      <a:pt x="59924" y="25313"/>
                    </a:cubicBezTo>
                    <a:cubicBezTo>
                      <a:pt x="63318" y="17289"/>
                      <a:pt x="65032" y="8776"/>
                      <a:pt x="6503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787;p30">
                <a:extLst>
                  <a:ext uri="{FF2B5EF4-FFF2-40B4-BE49-F238E27FC236}">
                    <a16:creationId xmlns:a16="http://schemas.microsoft.com/office/drawing/2014/main" id="{40405F91-B957-341B-7FD7-6B3CB41750A4}"/>
                  </a:ext>
                </a:extLst>
              </p:cNvPr>
              <p:cNvSpPr/>
              <p:nvPr/>
            </p:nvSpPr>
            <p:spPr>
              <a:xfrm>
                <a:off x="4465133" y="3870604"/>
                <a:ext cx="141319" cy="189572"/>
              </a:xfrm>
              <a:custGeom>
                <a:avLst/>
                <a:gdLst/>
                <a:ahLst/>
                <a:cxnLst/>
                <a:rect l="l" t="t" r="r" b="b"/>
                <a:pathLst>
                  <a:path w="7430" h="9967" extrusionOk="0">
                    <a:moveTo>
                      <a:pt x="7430" y="1"/>
                    </a:moveTo>
                    <a:lnTo>
                      <a:pt x="0" y="4989"/>
                    </a:lnTo>
                    <a:lnTo>
                      <a:pt x="7430" y="9966"/>
                    </a:lnTo>
                    <a:lnTo>
                      <a:pt x="5846" y="4989"/>
                    </a:lnTo>
                    <a:lnTo>
                      <a:pt x="7430" y="1"/>
                    </a:lnTo>
                    <a:close/>
                  </a:path>
                </a:pathLst>
              </a:custGeom>
              <a:solidFill>
                <a:schemeClr val="accent3"/>
              </a:solidFill>
              <a:ln>
                <a:noFill/>
              </a:ln>
              <a:effectLst>
                <a:outerShdw blurRad="57150" dist="19050" dir="5400000" algn="bl" rotWithShape="0">
                  <a:srgbClr val="000000">
                    <a:alpha val="13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 name="Google Shape;788;p30">
              <a:extLst>
                <a:ext uri="{FF2B5EF4-FFF2-40B4-BE49-F238E27FC236}">
                  <a16:creationId xmlns:a16="http://schemas.microsoft.com/office/drawing/2014/main" id="{8521819C-98F4-313B-1586-588447D8C855}"/>
                </a:ext>
              </a:extLst>
            </p:cNvPr>
            <p:cNvGrpSpPr/>
            <p:nvPr/>
          </p:nvGrpSpPr>
          <p:grpSpPr>
            <a:xfrm>
              <a:off x="4572271" y="1285452"/>
              <a:ext cx="1565885" cy="1592486"/>
              <a:chOff x="4572026" y="1517277"/>
              <a:chExt cx="1305774" cy="1327958"/>
            </a:xfrm>
          </p:grpSpPr>
          <p:sp>
            <p:nvSpPr>
              <p:cNvPr id="40" name="Google Shape;789;p30">
                <a:extLst>
                  <a:ext uri="{FF2B5EF4-FFF2-40B4-BE49-F238E27FC236}">
                    <a16:creationId xmlns:a16="http://schemas.microsoft.com/office/drawing/2014/main" id="{27FBF65C-A522-9BEA-88AC-45F9C6938570}"/>
                  </a:ext>
                </a:extLst>
              </p:cNvPr>
              <p:cNvSpPr/>
              <p:nvPr/>
            </p:nvSpPr>
            <p:spPr>
              <a:xfrm>
                <a:off x="4572026" y="1517277"/>
                <a:ext cx="1236909" cy="1237137"/>
              </a:xfrm>
              <a:custGeom>
                <a:avLst/>
                <a:gdLst/>
                <a:ahLst/>
                <a:cxnLst/>
                <a:rect l="l" t="t" r="r" b="b"/>
                <a:pathLst>
                  <a:path w="65032" h="65044" extrusionOk="0">
                    <a:moveTo>
                      <a:pt x="0" y="0"/>
                    </a:moveTo>
                    <a:lnTo>
                      <a:pt x="0" y="2727"/>
                    </a:lnTo>
                    <a:cubicBezTo>
                      <a:pt x="8406" y="2727"/>
                      <a:pt x="16574" y="4382"/>
                      <a:pt x="24253" y="7620"/>
                    </a:cubicBezTo>
                    <a:cubicBezTo>
                      <a:pt x="31671" y="10763"/>
                      <a:pt x="38338" y="15252"/>
                      <a:pt x="44053" y="20979"/>
                    </a:cubicBezTo>
                    <a:cubicBezTo>
                      <a:pt x="49780" y="26706"/>
                      <a:pt x="54269" y="33361"/>
                      <a:pt x="57412" y="40791"/>
                    </a:cubicBezTo>
                    <a:cubicBezTo>
                      <a:pt x="60662" y="48470"/>
                      <a:pt x="62306" y="56626"/>
                      <a:pt x="62306" y="65044"/>
                    </a:cubicBezTo>
                    <a:lnTo>
                      <a:pt x="65032" y="65044"/>
                    </a:lnTo>
                    <a:cubicBezTo>
                      <a:pt x="65032" y="56257"/>
                      <a:pt x="63318" y="47744"/>
                      <a:pt x="59924" y="39719"/>
                    </a:cubicBezTo>
                    <a:cubicBezTo>
                      <a:pt x="56650" y="31980"/>
                      <a:pt x="51959" y="25027"/>
                      <a:pt x="45982" y="19050"/>
                    </a:cubicBezTo>
                    <a:cubicBezTo>
                      <a:pt x="40017" y="13085"/>
                      <a:pt x="33064" y="8394"/>
                      <a:pt x="25313" y="5120"/>
                    </a:cubicBezTo>
                    <a:cubicBezTo>
                      <a:pt x="17300" y="1727"/>
                      <a:pt x="8775" y="0"/>
                      <a:pt x="0" y="0"/>
                    </a:cubicBezTo>
                    <a:close/>
                  </a:path>
                </a:pathLst>
              </a:custGeom>
              <a:solidFill>
                <a:srgbClr val="FFC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790;p30">
                <a:extLst>
                  <a:ext uri="{FF2B5EF4-FFF2-40B4-BE49-F238E27FC236}">
                    <a16:creationId xmlns:a16="http://schemas.microsoft.com/office/drawing/2014/main" id="{8AD23B06-9E99-18BA-9D50-0258822C5F34}"/>
                  </a:ext>
                </a:extLst>
              </p:cNvPr>
              <p:cNvSpPr/>
              <p:nvPr/>
            </p:nvSpPr>
            <p:spPr>
              <a:xfrm>
                <a:off x="5688456" y="2703897"/>
                <a:ext cx="189344" cy="141338"/>
              </a:xfrm>
              <a:custGeom>
                <a:avLst/>
                <a:gdLst/>
                <a:ahLst/>
                <a:cxnLst/>
                <a:rect l="l" t="t" r="r" b="b"/>
                <a:pathLst>
                  <a:path w="9955" h="7431" extrusionOk="0">
                    <a:moveTo>
                      <a:pt x="1" y="1"/>
                    </a:moveTo>
                    <a:lnTo>
                      <a:pt x="4978" y="7430"/>
                    </a:lnTo>
                    <a:lnTo>
                      <a:pt x="9955" y="1"/>
                    </a:lnTo>
                    <a:lnTo>
                      <a:pt x="9955" y="1"/>
                    </a:lnTo>
                    <a:lnTo>
                      <a:pt x="4978" y="1584"/>
                    </a:lnTo>
                    <a:lnTo>
                      <a:pt x="1" y="1"/>
                    </a:lnTo>
                    <a:close/>
                  </a:path>
                </a:pathLst>
              </a:custGeom>
              <a:solidFill>
                <a:schemeClr val="accent4"/>
              </a:solidFill>
              <a:ln>
                <a:noFill/>
              </a:ln>
              <a:effectLst>
                <a:outerShdw blurRad="57150" dist="19050" dir="5400000" algn="bl" rotWithShape="0">
                  <a:srgbClr val="000000">
                    <a:alpha val="13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Google Shape;791;p30">
              <a:extLst>
                <a:ext uri="{FF2B5EF4-FFF2-40B4-BE49-F238E27FC236}">
                  <a16:creationId xmlns:a16="http://schemas.microsoft.com/office/drawing/2014/main" id="{B4A57E25-1A24-0DFF-18AB-F3BBC78712B8}"/>
                </a:ext>
              </a:extLst>
            </p:cNvPr>
            <p:cNvSpPr/>
            <p:nvPr/>
          </p:nvSpPr>
          <p:spPr>
            <a:xfrm>
              <a:off x="4528579" y="1202800"/>
              <a:ext cx="169460" cy="227322"/>
            </a:xfrm>
            <a:custGeom>
              <a:avLst/>
              <a:gdLst/>
              <a:ahLst/>
              <a:cxnLst/>
              <a:rect l="l" t="t" r="r" b="b"/>
              <a:pathLst>
                <a:path w="7430" h="9967" extrusionOk="0">
                  <a:moveTo>
                    <a:pt x="0" y="1"/>
                  </a:moveTo>
                  <a:lnTo>
                    <a:pt x="1584" y="4989"/>
                  </a:lnTo>
                  <a:lnTo>
                    <a:pt x="0" y="9966"/>
                  </a:lnTo>
                  <a:lnTo>
                    <a:pt x="7430" y="4989"/>
                  </a:lnTo>
                  <a:lnTo>
                    <a:pt x="0" y="1"/>
                  </a:lnTo>
                  <a:close/>
                </a:path>
              </a:pathLst>
            </a:custGeom>
            <a:solidFill>
              <a:srgbClr val="C00000"/>
            </a:solidFill>
            <a:ln>
              <a:noFill/>
            </a:ln>
            <a:effectLst>
              <a:outerShdw blurRad="57150" dist="19050" dir="5400000" algn="bl" rotWithShape="0">
                <a:srgbClr val="000000">
                  <a:alpha val="13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oogle Shape;792;p30">
            <a:extLst>
              <a:ext uri="{FF2B5EF4-FFF2-40B4-BE49-F238E27FC236}">
                <a16:creationId xmlns:a16="http://schemas.microsoft.com/office/drawing/2014/main" id="{A8860CFE-7726-09E7-3F91-6154FE6FA6AD}"/>
              </a:ext>
            </a:extLst>
          </p:cNvPr>
          <p:cNvGrpSpPr/>
          <p:nvPr/>
        </p:nvGrpSpPr>
        <p:grpSpPr>
          <a:xfrm>
            <a:off x="4921166" y="2985558"/>
            <a:ext cx="901019" cy="1196264"/>
            <a:chOff x="3820702" y="1946479"/>
            <a:chExt cx="809512" cy="991566"/>
          </a:xfrm>
        </p:grpSpPr>
        <p:sp>
          <p:nvSpPr>
            <p:cNvPr id="23" name="Google Shape;793;p30">
              <a:extLst>
                <a:ext uri="{FF2B5EF4-FFF2-40B4-BE49-F238E27FC236}">
                  <a16:creationId xmlns:a16="http://schemas.microsoft.com/office/drawing/2014/main" id="{B2C934FC-AC03-7104-62BD-E73B74B09486}"/>
                </a:ext>
              </a:extLst>
            </p:cNvPr>
            <p:cNvSpPr/>
            <p:nvPr/>
          </p:nvSpPr>
          <p:spPr>
            <a:xfrm>
              <a:off x="4516793" y="2700809"/>
              <a:ext cx="113421" cy="237236"/>
            </a:xfrm>
            <a:custGeom>
              <a:avLst/>
              <a:gdLst/>
              <a:ahLst/>
              <a:cxnLst/>
              <a:rect l="l" t="t" r="r" b="b"/>
              <a:pathLst>
                <a:path w="4561" h="9540" extrusionOk="0">
                  <a:moveTo>
                    <a:pt x="1739" y="0"/>
                  </a:moveTo>
                  <a:cubicBezTo>
                    <a:pt x="1129" y="0"/>
                    <a:pt x="551" y="246"/>
                    <a:pt x="357" y="968"/>
                  </a:cubicBezTo>
                  <a:cubicBezTo>
                    <a:pt x="0" y="2290"/>
                    <a:pt x="738" y="7790"/>
                    <a:pt x="976" y="8326"/>
                  </a:cubicBezTo>
                  <a:cubicBezTo>
                    <a:pt x="1226" y="8874"/>
                    <a:pt x="1607" y="9338"/>
                    <a:pt x="2084" y="9505"/>
                  </a:cubicBezTo>
                  <a:cubicBezTo>
                    <a:pt x="2165" y="9529"/>
                    <a:pt x="2249" y="9539"/>
                    <a:pt x="2334" y="9539"/>
                  </a:cubicBezTo>
                  <a:cubicBezTo>
                    <a:pt x="2459" y="9539"/>
                    <a:pt x="2587" y="9517"/>
                    <a:pt x="2715" y="9481"/>
                  </a:cubicBezTo>
                  <a:cubicBezTo>
                    <a:pt x="4179" y="9041"/>
                    <a:pt x="4524" y="4838"/>
                    <a:pt x="4548" y="3457"/>
                  </a:cubicBezTo>
                  <a:cubicBezTo>
                    <a:pt x="4560" y="3076"/>
                    <a:pt x="4548" y="2695"/>
                    <a:pt x="4477" y="2325"/>
                  </a:cubicBezTo>
                  <a:cubicBezTo>
                    <a:pt x="4298" y="1433"/>
                    <a:pt x="3739" y="694"/>
                    <a:pt x="3060" y="337"/>
                  </a:cubicBezTo>
                  <a:cubicBezTo>
                    <a:pt x="2711" y="149"/>
                    <a:pt x="2215" y="0"/>
                    <a:pt x="1739" y="0"/>
                  </a:cubicBezTo>
                  <a:close/>
                </a:path>
              </a:pathLst>
            </a:custGeom>
            <a:solidFill>
              <a:srgbClr val="000000">
                <a:alpha val="31279"/>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794;p30">
              <a:extLst>
                <a:ext uri="{FF2B5EF4-FFF2-40B4-BE49-F238E27FC236}">
                  <a16:creationId xmlns:a16="http://schemas.microsoft.com/office/drawing/2014/main" id="{E472F980-33AF-9389-932D-91C74C384DF3}"/>
                </a:ext>
              </a:extLst>
            </p:cNvPr>
            <p:cNvSpPr/>
            <p:nvPr/>
          </p:nvSpPr>
          <p:spPr>
            <a:xfrm>
              <a:off x="4055501" y="1946479"/>
              <a:ext cx="255837" cy="471388"/>
            </a:xfrm>
            <a:custGeom>
              <a:avLst/>
              <a:gdLst/>
              <a:ahLst/>
              <a:cxnLst/>
              <a:rect l="l" t="t" r="r" b="b"/>
              <a:pathLst>
                <a:path w="10288" h="18956" extrusionOk="0">
                  <a:moveTo>
                    <a:pt x="0" y="1"/>
                  </a:moveTo>
                  <a:lnTo>
                    <a:pt x="631" y="10573"/>
                  </a:lnTo>
                  <a:lnTo>
                    <a:pt x="10287" y="18955"/>
                  </a:lnTo>
                  <a:lnTo>
                    <a:pt x="9299" y="13800"/>
                  </a:lnTo>
                  <a:lnTo>
                    <a:pt x="0" y="1"/>
                  </a:lnTo>
                  <a:close/>
                </a:path>
              </a:pathLst>
            </a:custGeom>
            <a:solidFill>
              <a:srgbClr val="C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795;p30">
              <a:extLst>
                <a:ext uri="{FF2B5EF4-FFF2-40B4-BE49-F238E27FC236}">
                  <a16:creationId xmlns:a16="http://schemas.microsoft.com/office/drawing/2014/main" id="{547B236E-7BCE-8741-35EE-64F5AB2C6566}"/>
                </a:ext>
              </a:extLst>
            </p:cNvPr>
            <p:cNvSpPr/>
            <p:nvPr/>
          </p:nvSpPr>
          <p:spPr>
            <a:xfrm>
              <a:off x="4025585" y="1946479"/>
              <a:ext cx="46801" cy="280108"/>
            </a:xfrm>
            <a:custGeom>
              <a:avLst/>
              <a:gdLst/>
              <a:ahLst/>
              <a:cxnLst/>
              <a:rect l="l" t="t" r="r" b="b"/>
              <a:pathLst>
                <a:path w="1882" h="11264" extrusionOk="0">
                  <a:moveTo>
                    <a:pt x="1203" y="1"/>
                  </a:moveTo>
                  <a:lnTo>
                    <a:pt x="1" y="108"/>
                  </a:lnTo>
                  <a:lnTo>
                    <a:pt x="120" y="11264"/>
                  </a:lnTo>
                  <a:lnTo>
                    <a:pt x="1882" y="11264"/>
                  </a:lnTo>
                  <a:lnTo>
                    <a:pt x="1203" y="1"/>
                  </a:lnTo>
                  <a:close/>
                </a:path>
              </a:pathLst>
            </a:custGeom>
            <a:solidFill>
              <a:srgbClr val="FFC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796;p30">
              <a:extLst>
                <a:ext uri="{FF2B5EF4-FFF2-40B4-BE49-F238E27FC236}">
                  <a16:creationId xmlns:a16="http://schemas.microsoft.com/office/drawing/2014/main" id="{0951150E-1F17-0F1B-8098-516BF4837F04}"/>
                </a:ext>
              </a:extLst>
            </p:cNvPr>
            <p:cNvSpPr/>
            <p:nvPr/>
          </p:nvSpPr>
          <p:spPr>
            <a:xfrm>
              <a:off x="3820702" y="2350327"/>
              <a:ext cx="177081" cy="157237"/>
            </a:xfrm>
            <a:custGeom>
              <a:avLst/>
              <a:gdLst/>
              <a:ahLst/>
              <a:cxnLst/>
              <a:rect l="l" t="t" r="r" b="b"/>
              <a:pathLst>
                <a:path w="7121" h="6323" extrusionOk="0">
                  <a:moveTo>
                    <a:pt x="5894" y="1"/>
                  </a:moveTo>
                  <a:lnTo>
                    <a:pt x="1" y="5597"/>
                  </a:lnTo>
                  <a:lnTo>
                    <a:pt x="584" y="6323"/>
                  </a:lnTo>
                  <a:lnTo>
                    <a:pt x="7120" y="691"/>
                  </a:lnTo>
                  <a:lnTo>
                    <a:pt x="5894" y="1"/>
                  </a:lnTo>
                  <a:close/>
                </a:path>
              </a:pathLst>
            </a:custGeom>
            <a:solidFill>
              <a:srgbClr val="FFC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oogle Shape;797;p30">
              <a:extLst>
                <a:ext uri="{FF2B5EF4-FFF2-40B4-BE49-F238E27FC236}">
                  <a16:creationId xmlns:a16="http://schemas.microsoft.com/office/drawing/2014/main" id="{979BC026-6343-41E7-9461-36B96DA65219}"/>
                </a:ext>
              </a:extLst>
            </p:cNvPr>
            <p:cNvSpPr/>
            <p:nvPr/>
          </p:nvSpPr>
          <p:spPr>
            <a:xfrm>
              <a:off x="3835199" y="2367510"/>
              <a:ext cx="367169" cy="200159"/>
            </a:xfrm>
            <a:custGeom>
              <a:avLst/>
              <a:gdLst/>
              <a:ahLst/>
              <a:cxnLst/>
              <a:rect l="l" t="t" r="r" b="b"/>
              <a:pathLst>
                <a:path w="14765" h="8049" extrusionOk="0">
                  <a:moveTo>
                    <a:pt x="6537" y="0"/>
                  </a:moveTo>
                  <a:lnTo>
                    <a:pt x="1" y="5632"/>
                  </a:lnTo>
                  <a:lnTo>
                    <a:pt x="9669" y="8049"/>
                  </a:lnTo>
                  <a:lnTo>
                    <a:pt x="14765" y="6811"/>
                  </a:lnTo>
                  <a:lnTo>
                    <a:pt x="6537" y="0"/>
                  </a:lnTo>
                  <a:close/>
                </a:path>
              </a:pathLst>
            </a:custGeom>
            <a:solidFill>
              <a:srgbClr val="C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oogle Shape;798;p30">
              <a:extLst>
                <a:ext uri="{FF2B5EF4-FFF2-40B4-BE49-F238E27FC236}">
                  <a16:creationId xmlns:a16="http://schemas.microsoft.com/office/drawing/2014/main" id="{BB25EA2B-5286-C0AA-C840-C346F35BE7F3}"/>
                </a:ext>
              </a:extLst>
            </p:cNvPr>
            <p:cNvGrpSpPr/>
            <p:nvPr/>
          </p:nvGrpSpPr>
          <p:grpSpPr>
            <a:xfrm>
              <a:off x="3990945" y="2244938"/>
              <a:ext cx="633922" cy="565239"/>
              <a:chOff x="3990945" y="2244938"/>
              <a:chExt cx="633922" cy="565239"/>
            </a:xfrm>
          </p:grpSpPr>
          <p:sp>
            <p:nvSpPr>
              <p:cNvPr id="33" name="Google Shape;799;p30">
                <a:extLst>
                  <a:ext uri="{FF2B5EF4-FFF2-40B4-BE49-F238E27FC236}">
                    <a16:creationId xmlns:a16="http://schemas.microsoft.com/office/drawing/2014/main" id="{1364BBA1-1EC6-EE7A-51E5-2ED65FC8D5CB}"/>
                  </a:ext>
                </a:extLst>
              </p:cNvPr>
              <p:cNvSpPr/>
              <p:nvPr/>
            </p:nvSpPr>
            <p:spPr>
              <a:xfrm>
                <a:off x="4515599" y="2700884"/>
                <a:ext cx="109268" cy="109293"/>
              </a:xfrm>
              <a:custGeom>
                <a:avLst/>
                <a:gdLst/>
                <a:ahLst/>
                <a:cxnLst/>
                <a:rect l="l" t="t" r="r" b="b"/>
                <a:pathLst>
                  <a:path w="4394" h="4395" extrusionOk="0">
                    <a:moveTo>
                      <a:pt x="2203" y="1"/>
                    </a:moveTo>
                    <a:cubicBezTo>
                      <a:pt x="989" y="1"/>
                      <a:pt x="0" y="989"/>
                      <a:pt x="0" y="2192"/>
                    </a:cubicBezTo>
                    <a:cubicBezTo>
                      <a:pt x="0" y="3406"/>
                      <a:pt x="989" y="4394"/>
                      <a:pt x="2203" y="4394"/>
                    </a:cubicBezTo>
                    <a:cubicBezTo>
                      <a:pt x="3406" y="4394"/>
                      <a:pt x="4394" y="3406"/>
                      <a:pt x="4394" y="2192"/>
                    </a:cubicBezTo>
                    <a:cubicBezTo>
                      <a:pt x="4394" y="989"/>
                      <a:pt x="3406" y="1"/>
                      <a:pt x="220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800;p30">
                <a:extLst>
                  <a:ext uri="{FF2B5EF4-FFF2-40B4-BE49-F238E27FC236}">
                    <a16:creationId xmlns:a16="http://schemas.microsoft.com/office/drawing/2014/main" id="{171207A5-BB72-3FD3-2CBA-8C75D79477D5}"/>
                  </a:ext>
                </a:extLst>
              </p:cNvPr>
              <p:cNvSpPr/>
              <p:nvPr/>
            </p:nvSpPr>
            <p:spPr>
              <a:xfrm>
                <a:off x="3990945" y="2244938"/>
                <a:ext cx="616167" cy="554570"/>
              </a:xfrm>
              <a:custGeom>
                <a:avLst/>
                <a:gdLst/>
                <a:ahLst/>
                <a:cxnLst/>
                <a:rect l="l" t="t" r="r" b="b"/>
                <a:pathLst>
                  <a:path w="24778" h="22301" extrusionOk="0">
                    <a:moveTo>
                      <a:pt x="5978" y="0"/>
                    </a:moveTo>
                    <a:lnTo>
                      <a:pt x="1" y="5370"/>
                    </a:lnTo>
                    <a:lnTo>
                      <a:pt x="22003" y="22301"/>
                    </a:lnTo>
                    <a:lnTo>
                      <a:pt x="24778" y="18907"/>
                    </a:lnTo>
                    <a:lnTo>
                      <a:pt x="597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 name="Google Shape;801;p30">
              <a:extLst>
                <a:ext uri="{FF2B5EF4-FFF2-40B4-BE49-F238E27FC236}">
                  <a16:creationId xmlns:a16="http://schemas.microsoft.com/office/drawing/2014/main" id="{EAD8B424-3736-CD27-CFC3-2D0CBFCDB1E2}"/>
                </a:ext>
              </a:extLst>
            </p:cNvPr>
            <p:cNvSpPr/>
            <p:nvPr/>
          </p:nvSpPr>
          <p:spPr>
            <a:xfrm>
              <a:off x="3946233" y="2191050"/>
              <a:ext cx="206102" cy="205803"/>
            </a:xfrm>
            <a:custGeom>
              <a:avLst/>
              <a:gdLst/>
              <a:ahLst/>
              <a:cxnLst/>
              <a:rect l="l" t="t" r="r" b="b"/>
              <a:pathLst>
                <a:path w="8288" h="8276" extrusionOk="0">
                  <a:moveTo>
                    <a:pt x="4144" y="0"/>
                  </a:moveTo>
                  <a:cubicBezTo>
                    <a:pt x="1858" y="0"/>
                    <a:pt x="1" y="1846"/>
                    <a:pt x="1" y="4132"/>
                  </a:cubicBezTo>
                  <a:cubicBezTo>
                    <a:pt x="1" y="6418"/>
                    <a:pt x="1858" y="8275"/>
                    <a:pt x="4144" y="8275"/>
                  </a:cubicBezTo>
                  <a:cubicBezTo>
                    <a:pt x="6430" y="8275"/>
                    <a:pt x="8288" y="6418"/>
                    <a:pt x="8288" y="4132"/>
                  </a:cubicBezTo>
                  <a:cubicBezTo>
                    <a:pt x="8288" y="1846"/>
                    <a:pt x="6430" y="0"/>
                    <a:pt x="4144" y="0"/>
                  </a:cubicBezTo>
                  <a:close/>
                </a:path>
              </a:pathLst>
            </a:custGeom>
            <a:solidFill>
              <a:srgbClr val="FFC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802;p30">
              <a:extLst>
                <a:ext uri="{FF2B5EF4-FFF2-40B4-BE49-F238E27FC236}">
                  <a16:creationId xmlns:a16="http://schemas.microsoft.com/office/drawing/2014/main" id="{6A248E8E-FBDC-87BB-1158-813FC93EECE2}"/>
                </a:ext>
              </a:extLst>
            </p:cNvPr>
            <p:cNvSpPr/>
            <p:nvPr/>
          </p:nvSpPr>
          <p:spPr>
            <a:xfrm>
              <a:off x="4140174" y="2336724"/>
              <a:ext cx="243403" cy="169671"/>
            </a:xfrm>
            <a:custGeom>
              <a:avLst/>
              <a:gdLst/>
              <a:ahLst/>
              <a:cxnLst/>
              <a:rect l="l" t="t" r="r" b="b"/>
              <a:pathLst>
                <a:path w="9788" h="6823" extrusionOk="0">
                  <a:moveTo>
                    <a:pt x="929" y="0"/>
                  </a:moveTo>
                  <a:lnTo>
                    <a:pt x="0" y="1381"/>
                  </a:lnTo>
                  <a:lnTo>
                    <a:pt x="9240" y="6822"/>
                  </a:lnTo>
                  <a:lnTo>
                    <a:pt x="9787" y="5822"/>
                  </a:lnTo>
                  <a:lnTo>
                    <a:pt x="929" y="0"/>
                  </a:lnTo>
                  <a:close/>
                </a:path>
              </a:pathLst>
            </a:custGeom>
            <a:solidFill>
              <a:srgbClr val="FFC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803;p30">
              <a:extLst>
                <a:ext uri="{FF2B5EF4-FFF2-40B4-BE49-F238E27FC236}">
                  <a16:creationId xmlns:a16="http://schemas.microsoft.com/office/drawing/2014/main" id="{0363A8BD-0C13-704C-EDF6-EBD13E8D4A93}"/>
                </a:ext>
              </a:extLst>
            </p:cNvPr>
            <p:cNvSpPr/>
            <p:nvPr/>
          </p:nvSpPr>
          <p:spPr>
            <a:xfrm>
              <a:off x="4140174" y="2371066"/>
              <a:ext cx="231541" cy="185661"/>
            </a:xfrm>
            <a:custGeom>
              <a:avLst/>
              <a:gdLst/>
              <a:ahLst/>
              <a:cxnLst/>
              <a:rect l="l" t="t" r="r" b="b"/>
              <a:pathLst>
                <a:path w="9311" h="7466" extrusionOk="0">
                  <a:moveTo>
                    <a:pt x="0" y="0"/>
                  </a:moveTo>
                  <a:lnTo>
                    <a:pt x="0" y="0"/>
                  </a:lnTo>
                  <a:cubicBezTo>
                    <a:pt x="620" y="369"/>
                    <a:pt x="7918" y="7465"/>
                    <a:pt x="7918" y="7465"/>
                  </a:cubicBezTo>
                  <a:lnTo>
                    <a:pt x="9311" y="7037"/>
                  </a:lnTo>
                  <a:lnTo>
                    <a:pt x="9240" y="5441"/>
                  </a:lnTo>
                  <a:lnTo>
                    <a:pt x="0" y="0"/>
                  </a:lnTo>
                  <a:close/>
                </a:path>
              </a:pathLst>
            </a:custGeom>
            <a:solidFill>
              <a:srgbClr val="C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804;p30">
              <a:extLst>
                <a:ext uri="{FF2B5EF4-FFF2-40B4-BE49-F238E27FC236}">
                  <a16:creationId xmlns:a16="http://schemas.microsoft.com/office/drawing/2014/main" id="{8F2D6F6A-1E4C-6B21-64E4-94A2E790E3C1}"/>
                </a:ext>
              </a:extLst>
            </p:cNvPr>
            <p:cNvSpPr/>
            <p:nvPr/>
          </p:nvSpPr>
          <p:spPr>
            <a:xfrm>
              <a:off x="4369925" y="2481503"/>
              <a:ext cx="18079" cy="64556"/>
            </a:xfrm>
            <a:custGeom>
              <a:avLst/>
              <a:gdLst/>
              <a:ahLst/>
              <a:cxnLst/>
              <a:rect l="l" t="t" r="r" b="b"/>
              <a:pathLst>
                <a:path w="727" h="2596" extrusionOk="0">
                  <a:moveTo>
                    <a:pt x="548" y="0"/>
                  </a:moveTo>
                  <a:lnTo>
                    <a:pt x="1" y="1000"/>
                  </a:lnTo>
                  <a:lnTo>
                    <a:pt x="72" y="2596"/>
                  </a:lnTo>
                  <a:lnTo>
                    <a:pt x="727" y="1179"/>
                  </a:lnTo>
                  <a:lnTo>
                    <a:pt x="54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 name="Google Shape;806;p30">
            <a:extLst>
              <a:ext uri="{FF2B5EF4-FFF2-40B4-BE49-F238E27FC236}">
                <a16:creationId xmlns:a16="http://schemas.microsoft.com/office/drawing/2014/main" id="{642AD343-F82F-9EB3-6402-3DF3BD2CB560}"/>
              </a:ext>
            </a:extLst>
          </p:cNvPr>
          <p:cNvSpPr txBox="1"/>
          <p:nvPr/>
        </p:nvSpPr>
        <p:spPr>
          <a:xfrm>
            <a:off x="1365601" y="2880971"/>
            <a:ext cx="2715904" cy="850163"/>
          </a:xfrm>
          <a:prstGeom prst="rect">
            <a:avLst/>
          </a:prstGeom>
          <a:noFill/>
          <a:ln>
            <a:noFill/>
          </a:ln>
        </p:spPr>
        <p:txBody>
          <a:bodyPr spcFirstLastPara="1" wrap="square" lIns="121900" tIns="121900" rIns="121900" bIns="121900" anchor="ctr" anchorCtr="0">
            <a:noAutofit/>
          </a:bodyPr>
          <a:lstStyle/>
          <a:p>
            <a:pPr>
              <a:defRPr/>
            </a:pPr>
            <a:r>
              <a:rPr lang="en">
                <a:solidFill>
                  <a:prstClr val="black"/>
                </a:solidFill>
                <a:latin typeface="Calibri"/>
                <a:ea typeface="Calibri"/>
                <a:cs typeface="Calibri"/>
              </a:rPr>
              <a:t>Create early learners and embedded experts in high-impact areas</a:t>
            </a:r>
          </a:p>
        </p:txBody>
      </p:sp>
      <p:sp>
        <p:nvSpPr>
          <p:cNvPr id="22" name="Google Shape;807;p30">
            <a:extLst>
              <a:ext uri="{FF2B5EF4-FFF2-40B4-BE49-F238E27FC236}">
                <a16:creationId xmlns:a16="http://schemas.microsoft.com/office/drawing/2014/main" id="{6EB25612-4117-49B9-0923-4135E3C5F7CE}"/>
              </a:ext>
            </a:extLst>
          </p:cNvPr>
          <p:cNvSpPr txBox="1"/>
          <p:nvPr/>
        </p:nvSpPr>
        <p:spPr>
          <a:xfrm>
            <a:off x="1365601" y="2486866"/>
            <a:ext cx="2796015" cy="286911"/>
          </a:xfrm>
          <a:prstGeom prst="rect">
            <a:avLst/>
          </a:prstGeom>
          <a:noFill/>
          <a:ln>
            <a:noFill/>
          </a:ln>
        </p:spPr>
        <p:txBody>
          <a:bodyPr spcFirstLastPara="1" wrap="square" lIns="121900" tIns="121900" rIns="121900" bIns="121900" anchor="ctr" anchorCtr="0">
            <a:noAutofit/>
          </a:bodyPr>
          <a:lstStyle/>
          <a:p>
            <a:pPr>
              <a:defRPr/>
            </a:pPr>
            <a:r>
              <a:rPr lang="en" sz="2300" b="1">
                <a:solidFill>
                  <a:srgbClr val="C00000"/>
                </a:solidFill>
                <a:latin typeface="Calibri"/>
                <a:ea typeface="Calibri"/>
                <a:cs typeface="Calibri"/>
                <a:sym typeface="Fira Sans Extra Condensed Medium"/>
              </a:rPr>
              <a:t>Focus</a:t>
            </a:r>
            <a:endParaRPr lang="en" sz="2300" b="1">
              <a:solidFill>
                <a:srgbClr val="C00000"/>
              </a:solidFill>
              <a:ea typeface="Calibri"/>
              <a:cs typeface="Calibri"/>
            </a:endParaRPr>
          </a:p>
        </p:txBody>
      </p:sp>
      <p:sp>
        <p:nvSpPr>
          <p:cNvPr id="13" name="Google Shape;809;p30">
            <a:extLst>
              <a:ext uri="{FF2B5EF4-FFF2-40B4-BE49-F238E27FC236}">
                <a16:creationId xmlns:a16="http://schemas.microsoft.com/office/drawing/2014/main" id="{D6063981-0CCB-77FE-0FF9-D947D621114A}"/>
              </a:ext>
            </a:extLst>
          </p:cNvPr>
          <p:cNvSpPr txBox="1"/>
          <p:nvPr/>
        </p:nvSpPr>
        <p:spPr>
          <a:xfrm>
            <a:off x="1365601" y="4567527"/>
            <a:ext cx="2602510" cy="297078"/>
          </a:xfrm>
          <a:prstGeom prst="rect">
            <a:avLst/>
          </a:prstGeom>
          <a:noFill/>
          <a:ln>
            <a:noFill/>
          </a:ln>
        </p:spPr>
        <p:txBody>
          <a:bodyPr spcFirstLastPara="1" wrap="square" lIns="121900" tIns="121900" rIns="121900" bIns="121900" anchor="ctr" anchorCtr="0">
            <a:noAutofit/>
          </a:bodyPr>
          <a:lstStyle/>
          <a:p>
            <a:pPr marL="0" marR="0" lvl="0" indent="0" algn="l" defTabSz="914400">
              <a:lnSpc>
                <a:spcPct val="100000"/>
              </a:lnSpc>
              <a:spcBef>
                <a:spcPts val="0"/>
              </a:spcBef>
              <a:spcAft>
                <a:spcPts val="0"/>
              </a:spcAft>
              <a:buNone/>
              <a:tabLst/>
              <a:defRPr/>
            </a:pPr>
            <a:r>
              <a:rPr lang="en" sz="2300" b="1">
                <a:solidFill>
                  <a:prstClr val="black"/>
                </a:solidFill>
                <a:latin typeface="Calibri"/>
                <a:ea typeface="Calibri"/>
                <a:cs typeface="Calibri"/>
                <a:sym typeface="Fira Sans Extra Condensed Medium"/>
              </a:rPr>
              <a:t>Audience</a:t>
            </a:r>
            <a:endParaRPr lang="en-US"/>
          </a:p>
        </p:txBody>
      </p:sp>
      <p:sp>
        <p:nvSpPr>
          <p:cNvPr id="19" name="Google Shape;812;p30">
            <a:extLst>
              <a:ext uri="{FF2B5EF4-FFF2-40B4-BE49-F238E27FC236}">
                <a16:creationId xmlns:a16="http://schemas.microsoft.com/office/drawing/2014/main" id="{F3F3E91D-8F5D-753D-0B9F-A8DB6F8D4F6A}"/>
              </a:ext>
            </a:extLst>
          </p:cNvPr>
          <p:cNvSpPr txBox="1"/>
          <p:nvPr/>
        </p:nvSpPr>
        <p:spPr>
          <a:xfrm>
            <a:off x="7115125" y="2486866"/>
            <a:ext cx="3222371" cy="286249"/>
          </a:xfrm>
          <a:prstGeom prst="rect">
            <a:avLst/>
          </a:prstGeom>
          <a:noFill/>
          <a:ln>
            <a:noFill/>
          </a:ln>
        </p:spPr>
        <p:txBody>
          <a:bodyPr spcFirstLastPara="1" wrap="square" lIns="121900" tIns="121900" rIns="121900" bIns="121900" anchor="ctr" anchorCtr="0">
            <a:noAutofit/>
          </a:bodyPr>
          <a:lstStyle/>
          <a:p>
            <a:pPr marL="0" marR="0" lvl="0" indent="0" algn="r" defTabSz="914400">
              <a:lnSpc>
                <a:spcPct val="100000"/>
              </a:lnSpc>
              <a:spcBef>
                <a:spcPts val="0"/>
              </a:spcBef>
              <a:spcAft>
                <a:spcPts val="0"/>
              </a:spcAft>
              <a:buNone/>
              <a:tabLst/>
              <a:defRPr/>
            </a:pPr>
            <a:r>
              <a:rPr lang="en" sz="2300" b="1">
                <a:solidFill>
                  <a:srgbClr val="FFC000"/>
                </a:solidFill>
                <a:ea typeface="Calibri"/>
                <a:cs typeface="Calibri"/>
              </a:rPr>
              <a:t>Purpose</a:t>
            </a:r>
            <a:endParaRPr lang="en-US"/>
          </a:p>
        </p:txBody>
      </p:sp>
      <p:sp>
        <p:nvSpPr>
          <p:cNvPr id="20" name="Google Shape;813;p30">
            <a:extLst>
              <a:ext uri="{FF2B5EF4-FFF2-40B4-BE49-F238E27FC236}">
                <a16:creationId xmlns:a16="http://schemas.microsoft.com/office/drawing/2014/main" id="{9AC6F6F4-E1FB-525B-5EEC-CFB1B7576C52}"/>
              </a:ext>
            </a:extLst>
          </p:cNvPr>
          <p:cNvSpPr txBox="1"/>
          <p:nvPr/>
        </p:nvSpPr>
        <p:spPr>
          <a:xfrm>
            <a:off x="7529052" y="2876267"/>
            <a:ext cx="2819502" cy="863033"/>
          </a:xfrm>
          <a:prstGeom prst="rect">
            <a:avLst/>
          </a:prstGeom>
          <a:noFill/>
          <a:ln>
            <a:noFill/>
          </a:ln>
        </p:spPr>
        <p:txBody>
          <a:bodyPr spcFirstLastPara="1" wrap="square" lIns="121900" tIns="121900" rIns="121900" bIns="121900" anchor="ctr" anchorCtr="0">
            <a:noAutofit/>
          </a:bodyPr>
          <a:lstStyle/>
          <a:p>
            <a:pPr algn="r">
              <a:defRPr/>
            </a:pPr>
            <a:r>
              <a:rPr lang="en">
                <a:solidFill>
                  <a:prstClr val="black"/>
                </a:solidFill>
                <a:latin typeface="Calibri"/>
                <a:ea typeface="Calibri"/>
                <a:cs typeface="Calibri"/>
                <a:sym typeface="Roboto"/>
              </a:rPr>
              <a:t>Demonstrate completing transactions in the system to prepare for training</a:t>
            </a:r>
            <a:endParaRPr lang="en-US" sz="2000">
              <a:solidFill>
                <a:prstClr val="black"/>
              </a:solidFill>
            </a:endParaRPr>
          </a:p>
        </p:txBody>
      </p:sp>
      <p:sp>
        <p:nvSpPr>
          <p:cNvPr id="17" name="Google Shape;815;p30">
            <a:extLst>
              <a:ext uri="{FF2B5EF4-FFF2-40B4-BE49-F238E27FC236}">
                <a16:creationId xmlns:a16="http://schemas.microsoft.com/office/drawing/2014/main" id="{DBE600C2-A888-C34D-FDA6-C449473F3E68}"/>
              </a:ext>
            </a:extLst>
          </p:cNvPr>
          <p:cNvSpPr txBox="1"/>
          <p:nvPr/>
        </p:nvSpPr>
        <p:spPr>
          <a:xfrm>
            <a:off x="7416162" y="4567526"/>
            <a:ext cx="2928829" cy="297078"/>
          </a:xfrm>
          <a:prstGeom prst="rect">
            <a:avLst/>
          </a:prstGeom>
          <a:noFill/>
          <a:ln>
            <a:noFill/>
          </a:ln>
        </p:spPr>
        <p:txBody>
          <a:bodyPr spcFirstLastPara="1" wrap="square" lIns="121900" tIns="121900" rIns="121900" bIns="121900" anchor="ctr" anchorCtr="0">
            <a:noAutofit/>
          </a:bodyPr>
          <a:lstStyle/>
          <a:p>
            <a:pPr marL="0" marR="0" lvl="0" indent="0" algn="r" defTabSz="914400">
              <a:lnSpc>
                <a:spcPct val="100000"/>
              </a:lnSpc>
              <a:spcBef>
                <a:spcPts val="0"/>
              </a:spcBef>
              <a:spcAft>
                <a:spcPts val="0"/>
              </a:spcAft>
              <a:buNone/>
              <a:tabLst/>
              <a:defRPr/>
            </a:pPr>
            <a:r>
              <a:rPr lang="en-US" sz="2300" b="1">
                <a:solidFill>
                  <a:srgbClr val="A5A5A5"/>
                </a:solidFill>
                <a:latin typeface="Calibri"/>
                <a:ea typeface="Calibri"/>
                <a:cs typeface="Calibri"/>
                <a:sym typeface="Fira Sans Extra Condensed Medium"/>
              </a:rPr>
              <a:t>Training</a:t>
            </a:r>
            <a:endParaRPr lang="en-US"/>
          </a:p>
        </p:txBody>
      </p:sp>
      <p:sp>
        <p:nvSpPr>
          <p:cNvPr id="18" name="Google Shape;816;p30">
            <a:extLst>
              <a:ext uri="{FF2B5EF4-FFF2-40B4-BE49-F238E27FC236}">
                <a16:creationId xmlns:a16="http://schemas.microsoft.com/office/drawing/2014/main" id="{EA5F8BC1-97E4-8854-8655-88493594A690}"/>
              </a:ext>
            </a:extLst>
          </p:cNvPr>
          <p:cNvSpPr txBox="1"/>
          <p:nvPr/>
        </p:nvSpPr>
        <p:spPr>
          <a:xfrm>
            <a:off x="7453792" y="4866422"/>
            <a:ext cx="2891737" cy="812535"/>
          </a:xfrm>
          <a:prstGeom prst="rect">
            <a:avLst/>
          </a:prstGeom>
          <a:noFill/>
          <a:ln>
            <a:noFill/>
          </a:ln>
        </p:spPr>
        <p:txBody>
          <a:bodyPr spcFirstLastPara="1" wrap="square" lIns="121900" tIns="121900" rIns="121900" bIns="121900" anchor="ctr" anchorCtr="0">
            <a:noAutofit/>
          </a:bodyPr>
          <a:lstStyle/>
          <a:p>
            <a:pPr algn="r">
              <a:defRPr/>
            </a:pPr>
            <a:r>
              <a:rPr lang="en">
                <a:solidFill>
                  <a:prstClr val="black"/>
                </a:solidFill>
                <a:latin typeface="Calibri"/>
                <a:ea typeface="Calibri"/>
                <a:cs typeface="Calibri"/>
                <a:sym typeface="Roboto"/>
              </a:rPr>
              <a:t>Prepare users for training but not intended as training </a:t>
            </a:r>
            <a:endParaRPr lang="en">
              <a:solidFill>
                <a:prstClr val="black"/>
              </a:solidFill>
              <a:ea typeface="Calibri"/>
              <a:cs typeface="Calibri"/>
            </a:endParaRPr>
          </a:p>
        </p:txBody>
      </p:sp>
      <p:sp>
        <p:nvSpPr>
          <p:cNvPr id="52" name="Google Shape;806;p30">
            <a:extLst>
              <a:ext uri="{FF2B5EF4-FFF2-40B4-BE49-F238E27FC236}">
                <a16:creationId xmlns:a16="http://schemas.microsoft.com/office/drawing/2014/main" id="{E311B9C9-E5D4-3585-1D34-517A76E1522F}"/>
              </a:ext>
            </a:extLst>
          </p:cNvPr>
          <p:cNvSpPr txBox="1"/>
          <p:nvPr/>
        </p:nvSpPr>
        <p:spPr>
          <a:xfrm>
            <a:off x="1365601" y="4866422"/>
            <a:ext cx="2715904" cy="812536"/>
          </a:xfrm>
          <a:prstGeom prst="rect">
            <a:avLst/>
          </a:prstGeom>
          <a:noFill/>
          <a:ln>
            <a:noFill/>
          </a:ln>
        </p:spPr>
        <p:txBody>
          <a:bodyPr spcFirstLastPara="1" wrap="square" lIns="121900" tIns="121900" rIns="121900" bIns="121900" anchor="ctr" anchorCtr="0">
            <a:noAutofit/>
          </a:bodyPr>
          <a:lstStyle/>
          <a:p>
            <a:pPr>
              <a:defRPr/>
            </a:pPr>
            <a:r>
              <a:rPr lang="en">
                <a:solidFill>
                  <a:prstClr val="black"/>
                </a:solidFill>
                <a:latin typeface="Calibri"/>
                <a:ea typeface="Calibri"/>
                <a:cs typeface="Calibri"/>
                <a:sym typeface="Roboto"/>
              </a:rPr>
              <a:t>QHCM Project Change Champions &amp; SMEs</a:t>
            </a:r>
            <a:endParaRPr lang="en-US" sz="2000">
              <a:solidFill>
                <a:prstClr val="black"/>
              </a:solidFill>
            </a:endParaRPr>
          </a:p>
        </p:txBody>
      </p:sp>
    </p:spTree>
    <p:extLst>
      <p:ext uri="{BB962C8B-B14F-4D97-AF65-F5344CB8AC3E}">
        <p14:creationId xmlns:p14="http://schemas.microsoft.com/office/powerpoint/2010/main" val="197883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744AA-83C9-99D0-A2A2-F8930B5E15D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0648ED9-2BA1-27A9-00C1-E5D57D283052}"/>
              </a:ext>
            </a:extLst>
          </p:cNvPr>
          <p:cNvSpPr>
            <a:spLocks noGrp="1"/>
          </p:cNvSpPr>
          <p:nvPr>
            <p:ph type="title"/>
          </p:nvPr>
        </p:nvSpPr>
        <p:spPr>
          <a:xfrm>
            <a:off x="211899" y="250303"/>
            <a:ext cx="9599140" cy="1463235"/>
          </a:xfrm>
        </p:spPr>
        <p:txBody>
          <a:bodyPr>
            <a:noAutofit/>
          </a:bodyPr>
          <a:lstStyle/>
          <a:p>
            <a:r>
              <a:rPr lang="en-US" sz="4800" b="1">
                <a:latin typeface="Calibri"/>
                <a:ea typeface="Calibri"/>
                <a:cs typeface="Calibri"/>
              </a:rPr>
              <a:t>QHCM Project Training</a:t>
            </a:r>
          </a:p>
        </p:txBody>
      </p:sp>
      <p:grpSp>
        <p:nvGrpSpPr>
          <p:cNvPr id="114" name="Group 113">
            <a:extLst>
              <a:ext uri="{FF2B5EF4-FFF2-40B4-BE49-F238E27FC236}">
                <a16:creationId xmlns:a16="http://schemas.microsoft.com/office/drawing/2014/main" id="{41C03398-70DF-3D3A-4830-80E2021B1269}"/>
              </a:ext>
            </a:extLst>
          </p:cNvPr>
          <p:cNvGrpSpPr/>
          <p:nvPr/>
        </p:nvGrpSpPr>
        <p:grpSpPr>
          <a:xfrm>
            <a:off x="1991472" y="1722581"/>
            <a:ext cx="7658605" cy="4510329"/>
            <a:chOff x="2643488" y="1946560"/>
            <a:chExt cx="6332161" cy="3748330"/>
          </a:xfrm>
        </p:grpSpPr>
        <p:grpSp>
          <p:nvGrpSpPr>
            <p:cNvPr id="65" name="Group 64">
              <a:extLst>
                <a:ext uri="{FF2B5EF4-FFF2-40B4-BE49-F238E27FC236}">
                  <a16:creationId xmlns:a16="http://schemas.microsoft.com/office/drawing/2014/main" id="{19A846CE-2235-C0AE-3767-3A885CA4E2E7}"/>
                </a:ext>
              </a:extLst>
            </p:cNvPr>
            <p:cNvGrpSpPr/>
            <p:nvPr/>
          </p:nvGrpSpPr>
          <p:grpSpPr>
            <a:xfrm>
              <a:off x="2880493" y="1946560"/>
              <a:ext cx="1239648" cy="3748330"/>
              <a:chOff x="5117913" y="2019053"/>
              <a:chExt cx="1239648" cy="3748330"/>
            </a:xfrm>
          </p:grpSpPr>
          <p:grpSp>
            <p:nvGrpSpPr>
              <p:cNvPr id="59" name="Group 58">
                <a:extLst>
                  <a:ext uri="{FF2B5EF4-FFF2-40B4-BE49-F238E27FC236}">
                    <a16:creationId xmlns:a16="http://schemas.microsoft.com/office/drawing/2014/main" id="{78D2B943-9CCE-0BDC-7D68-8377745335AD}"/>
                  </a:ext>
                </a:extLst>
              </p:cNvPr>
              <p:cNvGrpSpPr/>
              <p:nvPr/>
            </p:nvGrpSpPr>
            <p:grpSpPr>
              <a:xfrm>
                <a:off x="5315137" y="2019053"/>
                <a:ext cx="842991" cy="1726601"/>
                <a:chOff x="2034284" y="2071745"/>
                <a:chExt cx="842991" cy="1726601"/>
              </a:xfrm>
            </p:grpSpPr>
            <p:cxnSp>
              <p:nvCxnSpPr>
                <p:cNvPr id="63" name="Google Shape;520;p24">
                  <a:extLst>
                    <a:ext uri="{FF2B5EF4-FFF2-40B4-BE49-F238E27FC236}">
                      <a16:creationId xmlns:a16="http://schemas.microsoft.com/office/drawing/2014/main" id="{AC465B5D-139F-2F59-D447-B101CB814AD4}"/>
                    </a:ext>
                  </a:extLst>
                </p:cNvPr>
                <p:cNvCxnSpPr>
                  <a:cxnSpLocks/>
                </p:cNvCxnSpPr>
                <p:nvPr/>
              </p:nvCxnSpPr>
              <p:spPr>
                <a:xfrm>
                  <a:off x="2451415" y="2152426"/>
                  <a:ext cx="0" cy="1645920"/>
                </a:xfrm>
                <a:prstGeom prst="straightConnector1">
                  <a:avLst/>
                </a:prstGeom>
                <a:noFill/>
                <a:ln w="9525" cap="flat" cmpd="sng">
                  <a:solidFill>
                    <a:srgbClr val="000000"/>
                  </a:solidFill>
                  <a:prstDash val="dash"/>
                  <a:round/>
                  <a:headEnd type="none" w="med" len="med"/>
                  <a:tailEnd type="none" w="med" len="med"/>
                </a:ln>
              </p:spPr>
            </p:cxnSp>
            <p:sp>
              <p:nvSpPr>
                <p:cNvPr id="64" name="Google Shape;521;p24">
                  <a:extLst>
                    <a:ext uri="{FF2B5EF4-FFF2-40B4-BE49-F238E27FC236}">
                      <a16:creationId xmlns:a16="http://schemas.microsoft.com/office/drawing/2014/main" id="{F253DE8B-D27C-3332-8D89-0E3A9C3CACDB}"/>
                    </a:ext>
                  </a:extLst>
                </p:cNvPr>
                <p:cNvSpPr/>
                <p:nvPr/>
              </p:nvSpPr>
              <p:spPr>
                <a:xfrm rot="10800000" flipV="1">
                  <a:off x="2034284" y="2071745"/>
                  <a:ext cx="842991" cy="842991"/>
                </a:xfrm>
                <a:prstGeom prst="ellipse">
                  <a:avLst/>
                </a:prstGeom>
                <a:solidFill>
                  <a:srgbClr val="FBB831"/>
                </a:solidFill>
                <a:ln>
                  <a:noFill/>
                </a:ln>
              </p:spPr>
              <p:txBody>
                <a:bodyPr spcFirstLastPara="1" wrap="square" lIns="27432" tIns="27432" rIns="27432" bIns="27432"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a:pPr>
                  <a:r>
                    <a:rPr lang="en-US" sz="1800" b="1" kern="0">
                      <a:solidFill>
                        <a:srgbClr val="000000"/>
                      </a:solidFill>
                      <a:latin typeface="Calibri" panose="020F0502020204030204"/>
                      <a:cs typeface="Arial"/>
                      <a:sym typeface="Arial"/>
                    </a:rPr>
                    <a:t>June '25</a:t>
                  </a:r>
                  <a:endParaRPr lang="en-US"/>
                </a:p>
              </p:txBody>
            </p:sp>
          </p:grpSp>
          <p:grpSp>
            <p:nvGrpSpPr>
              <p:cNvPr id="60" name="Group 59">
                <a:extLst>
                  <a:ext uri="{FF2B5EF4-FFF2-40B4-BE49-F238E27FC236}">
                    <a16:creationId xmlns:a16="http://schemas.microsoft.com/office/drawing/2014/main" id="{437CF448-489D-3255-B3E0-2D2D855ED5C2}"/>
                  </a:ext>
                </a:extLst>
              </p:cNvPr>
              <p:cNvGrpSpPr/>
              <p:nvPr/>
            </p:nvGrpSpPr>
            <p:grpSpPr>
              <a:xfrm>
                <a:off x="5117913" y="3942463"/>
                <a:ext cx="1239648" cy="1824920"/>
                <a:chOff x="4267671" y="3283005"/>
                <a:chExt cx="1239648" cy="1824920"/>
              </a:xfrm>
            </p:grpSpPr>
            <p:cxnSp>
              <p:nvCxnSpPr>
                <p:cNvPr id="61" name="Google Shape;520;p24">
                  <a:extLst>
                    <a:ext uri="{FF2B5EF4-FFF2-40B4-BE49-F238E27FC236}">
                      <a16:creationId xmlns:a16="http://schemas.microsoft.com/office/drawing/2014/main" id="{CE19A0B0-0795-75E9-DDBA-9998B78E6E27}"/>
                    </a:ext>
                  </a:extLst>
                </p:cNvPr>
                <p:cNvCxnSpPr>
                  <a:cxnSpLocks/>
                </p:cNvCxnSpPr>
                <p:nvPr/>
              </p:nvCxnSpPr>
              <p:spPr>
                <a:xfrm>
                  <a:off x="4882026" y="3283005"/>
                  <a:ext cx="0" cy="1097280"/>
                </a:xfrm>
                <a:prstGeom prst="straightConnector1">
                  <a:avLst/>
                </a:prstGeom>
                <a:noFill/>
                <a:ln w="9525" cap="flat" cmpd="sng">
                  <a:solidFill>
                    <a:srgbClr val="000000"/>
                  </a:solidFill>
                  <a:prstDash val="dash"/>
                  <a:round/>
                  <a:headEnd type="none" w="med" len="med"/>
                  <a:tailEnd type="none" w="med" len="med"/>
                </a:ln>
              </p:spPr>
            </p:cxnSp>
            <p:sp>
              <p:nvSpPr>
                <p:cNvPr id="62" name="Google Shape;521;p24">
                  <a:extLst>
                    <a:ext uri="{FF2B5EF4-FFF2-40B4-BE49-F238E27FC236}">
                      <a16:creationId xmlns:a16="http://schemas.microsoft.com/office/drawing/2014/main" id="{C9D3196B-351A-24A0-B4CF-3D10F18CE713}"/>
                    </a:ext>
                  </a:extLst>
                </p:cNvPr>
                <p:cNvSpPr/>
                <p:nvPr/>
              </p:nvSpPr>
              <p:spPr>
                <a:xfrm rot="10800000" flipV="1">
                  <a:off x="4267671" y="4351947"/>
                  <a:ext cx="1239648" cy="755978"/>
                </a:xfrm>
                <a:prstGeom prst="roundRect">
                  <a:avLst/>
                </a:prstGeom>
                <a:solidFill>
                  <a:srgbClr val="F2F2F2"/>
                </a:solidFill>
                <a:ln w="15875">
                  <a:solidFill>
                    <a:schemeClr val="bg1">
                      <a:lumMod val="75000"/>
                    </a:schemeClr>
                  </a:solidFill>
                </a:ln>
              </p:spPr>
              <p:txBody>
                <a:bodyPr spcFirstLastPara="1" wrap="square" lIns="0" tIns="27432" rIns="27432" bIns="27432"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a:pPr>
                  <a:r>
                    <a:rPr lang="en-US" sz="1400" kern="0">
                      <a:solidFill>
                        <a:prstClr val="black"/>
                      </a:solidFill>
                      <a:latin typeface="Calibri" panose="020F0502020204030204"/>
                      <a:cs typeface="Arial"/>
                      <a:sym typeface="Arial"/>
                    </a:rPr>
                    <a:t>Pilot Training &amp; Trainer Preparation</a:t>
                  </a:r>
                  <a:endParaRPr lang="en-US">
                    <a:solidFill>
                      <a:prstClr val="black"/>
                    </a:solidFill>
                    <a:ea typeface="+mn-ea"/>
                  </a:endParaRPr>
                </a:p>
              </p:txBody>
            </p:sp>
          </p:grpSp>
        </p:grpSp>
        <p:grpSp>
          <p:nvGrpSpPr>
            <p:cNvPr id="73" name="Group 72">
              <a:extLst>
                <a:ext uri="{FF2B5EF4-FFF2-40B4-BE49-F238E27FC236}">
                  <a16:creationId xmlns:a16="http://schemas.microsoft.com/office/drawing/2014/main" id="{E50C5827-BF94-2EB2-2BBF-A437DBB1303C}"/>
                </a:ext>
              </a:extLst>
            </p:cNvPr>
            <p:cNvGrpSpPr/>
            <p:nvPr/>
          </p:nvGrpSpPr>
          <p:grpSpPr>
            <a:xfrm>
              <a:off x="4501985" y="1946562"/>
              <a:ext cx="1239648" cy="3045929"/>
              <a:chOff x="5638800" y="2019053"/>
              <a:chExt cx="1239648" cy="3045929"/>
            </a:xfrm>
          </p:grpSpPr>
          <p:grpSp>
            <p:nvGrpSpPr>
              <p:cNvPr id="67" name="Group 66">
                <a:extLst>
                  <a:ext uri="{FF2B5EF4-FFF2-40B4-BE49-F238E27FC236}">
                    <a16:creationId xmlns:a16="http://schemas.microsoft.com/office/drawing/2014/main" id="{092BF34B-FE3C-CD04-779B-BBCA78E7E128}"/>
                  </a:ext>
                </a:extLst>
              </p:cNvPr>
              <p:cNvGrpSpPr/>
              <p:nvPr/>
            </p:nvGrpSpPr>
            <p:grpSpPr>
              <a:xfrm>
                <a:off x="5836024" y="2019053"/>
                <a:ext cx="842991" cy="1717637"/>
                <a:chOff x="2034284" y="2071745"/>
                <a:chExt cx="842991" cy="1717637"/>
              </a:xfrm>
            </p:grpSpPr>
            <p:cxnSp>
              <p:nvCxnSpPr>
                <p:cNvPr id="71" name="Google Shape;520;p24">
                  <a:extLst>
                    <a:ext uri="{FF2B5EF4-FFF2-40B4-BE49-F238E27FC236}">
                      <a16:creationId xmlns:a16="http://schemas.microsoft.com/office/drawing/2014/main" id="{E6663F9D-A233-FCAB-CA91-FECA01779C91}"/>
                    </a:ext>
                  </a:extLst>
                </p:cNvPr>
                <p:cNvCxnSpPr>
                  <a:cxnSpLocks/>
                </p:cNvCxnSpPr>
                <p:nvPr/>
              </p:nvCxnSpPr>
              <p:spPr>
                <a:xfrm>
                  <a:off x="2455779" y="2143462"/>
                  <a:ext cx="0" cy="1645920"/>
                </a:xfrm>
                <a:prstGeom prst="straightConnector1">
                  <a:avLst/>
                </a:prstGeom>
                <a:noFill/>
                <a:ln w="9525" cap="flat" cmpd="sng">
                  <a:solidFill>
                    <a:srgbClr val="000000"/>
                  </a:solidFill>
                  <a:prstDash val="dash"/>
                  <a:round/>
                  <a:headEnd type="none" w="med" len="med"/>
                  <a:tailEnd type="none" w="med" len="med"/>
                </a:ln>
              </p:spPr>
            </p:cxnSp>
            <p:sp>
              <p:nvSpPr>
                <p:cNvPr id="72" name="Google Shape;521;p24">
                  <a:extLst>
                    <a:ext uri="{FF2B5EF4-FFF2-40B4-BE49-F238E27FC236}">
                      <a16:creationId xmlns:a16="http://schemas.microsoft.com/office/drawing/2014/main" id="{AE02710C-9333-3997-18D0-712AFB0C38D2}"/>
                    </a:ext>
                  </a:extLst>
                </p:cNvPr>
                <p:cNvSpPr/>
                <p:nvPr/>
              </p:nvSpPr>
              <p:spPr>
                <a:xfrm rot="10800000" flipV="1">
                  <a:off x="2034284" y="2071745"/>
                  <a:ext cx="842991" cy="842991"/>
                </a:xfrm>
                <a:prstGeom prst="ellipse">
                  <a:avLst/>
                </a:prstGeom>
                <a:solidFill>
                  <a:srgbClr val="FBB831"/>
                </a:solidFill>
                <a:ln>
                  <a:noFill/>
                </a:ln>
              </p:spPr>
              <p:txBody>
                <a:bodyPr spcFirstLastPara="1" wrap="square" lIns="27432" tIns="27432" rIns="27432" bIns="27432"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a:pPr>
                  <a:r>
                    <a:rPr lang="en-US" sz="1800" b="1" kern="0">
                      <a:solidFill>
                        <a:srgbClr val="000000"/>
                      </a:solidFill>
                      <a:latin typeface="Calibri" panose="020F0502020204030204"/>
                      <a:cs typeface="Arial"/>
                      <a:sym typeface="Arial"/>
                    </a:rPr>
                    <a:t>July '25</a:t>
                  </a:r>
                  <a:endParaRPr lang="en-US"/>
                </a:p>
              </p:txBody>
            </p:sp>
          </p:grpSp>
          <p:grpSp>
            <p:nvGrpSpPr>
              <p:cNvPr id="68" name="Group 67">
                <a:extLst>
                  <a:ext uri="{FF2B5EF4-FFF2-40B4-BE49-F238E27FC236}">
                    <a16:creationId xmlns:a16="http://schemas.microsoft.com/office/drawing/2014/main" id="{0E1B57D1-8359-0246-F01C-066A65E56129}"/>
                  </a:ext>
                </a:extLst>
              </p:cNvPr>
              <p:cNvGrpSpPr/>
              <p:nvPr/>
            </p:nvGrpSpPr>
            <p:grpSpPr>
              <a:xfrm>
                <a:off x="5638800" y="3926188"/>
                <a:ext cx="1239648" cy="1138794"/>
                <a:chOff x="6731073" y="3926188"/>
                <a:chExt cx="1239648" cy="1138794"/>
              </a:xfrm>
            </p:grpSpPr>
            <p:sp>
              <p:nvSpPr>
                <p:cNvPr id="69" name="Google Shape;521;p24">
                  <a:extLst>
                    <a:ext uri="{FF2B5EF4-FFF2-40B4-BE49-F238E27FC236}">
                      <a16:creationId xmlns:a16="http://schemas.microsoft.com/office/drawing/2014/main" id="{34098832-FF49-21F8-4E5E-07126CFAA07B}"/>
                    </a:ext>
                  </a:extLst>
                </p:cNvPr>
                <p:cNvSpPr/>
                <p:nvPr/>
              </p:nvSpPr>
              <p:spPr>
                <a:xfrm rot="10800000" flipV="1">
                  <a:off x="6731073" y="4309004"/>
                  <a:ext cx="1239648" cy="755978"/>
                </a:xfrm>
                <a:prstGeom prst="roundRect">
                  <a:avLst/>
                </a:prstGeom>
                <a:solidFill>
                  <a:srgbClr val="767171"/>
                </a:solidFill>
                <a:ln w="15875">
                  <a:solidFill>
                    <a:schemeClr val="bg1">
                      <a:lumMod val="75000"/>
                    </a:schemeClr>
                  </a:solidFill>
                </a:ln>
              </p:spPr>
              <p:txBody>
                <a:bodyPr spcFirstLastPara="1" wrap="square" lIns="0" tIns="27432" rIns="27432" bIns="27432"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a:pPr>
                  <a:r>
                    <a:rPr lang="en-US" sz="1400" kern="0">
                      <a:solidFill>
                        <a:prstClr val="white"/>
                      </a:solidFill>
                      <a:latin typeface="Calibri" panose="020F0502020204030204"/>
                      <a:cs typeface="Arial"/>
                      <a:sym typeface="Arial"/>
                    </a:rPr>
                    <a:t>Central Office Training Launch</a:t>
                  </a:r>
                  <a:endParaRPr lang="en-US">
                    <a:solidFill>
                      <a:prstClr val="white"/>
                    </a:solidFill>
                    <a:ea typeface="+mn-ea"/>
                  </a:endParaRPr>
                </a:p>
              </p:txBody>
            </p:sp>
            <p:cxnSp>
              <p:nvCxnSpPr>
                <p:cNvPr id="70" name="Google Shape;520;p24">
                  <a:extLst>
                    <a:ext uri="{FF2B5EF4-FFF2-40B4-BE49-F238E27FC236}">
                      <a16:creationId xmlns:a16="http://schemas.microsoft.com/office/drawing/2014/main" id="{2FCD90DC-4E1B-BC32-D5AF-1C3C9CCA32F3}"/>
                    </a:ext>
                  </a:extLst>
                </p:cNvPr>
                <p:cNvCxnSpPr>
                  <a:cxnSpLocks/>
                </p:cNvCxnSpPr>
                <p:nvPr/>
              </p:nvCxnSpPr>
              <p:spPr>
                <a:xfrm>
                  <a:off x="7350896" y="3926188"/>
                  <a:ext cx="0" cy="365760"/>
                </a:xfrm>
                <a:prstGeom prst="straightConnector1">
                  <a:avLst/>
                </a:prstGeom>
                <a:noFill/>
                <a:ln w="9525" cap="flat" cmpd="sng">
                  <a:solidFill>
                    <a:srgbClr val="000000"/>
                  </a:solidFill>
                  <a:prstDash val="dash"/>
                  <a:round/>
                  <a:headEnd type="none" w="med" len="med"/>
                  <a:tailEnd type="none" w="med" len="med"/>
                </a:ln>
              </p:spPr>
            </p:cxnSp>
          </p:grpSp>
        </p:grpSp>
        <p:grpSp>
          <p:nvGrpSpPr>
            <p:cNvPr id="81" name="Group 80">
              <a:extLst>
                <a:ext uri="{FF2B5EF4-FFF2-40B4-BE49-F238E27FC236}">
                  <a16:creationId xmlns:a16="http://schemas.microsoft.com/office/drawing/2014/main" id="{173BB789-4734-4A35-1B37-C772B380681C}"/>
                </a:ext>
              </a:extLst>
            </p:cNvPr>
            <p:cNvGrpSpPr/>
            <p:nvPr/>
          </p:nvGrpSpPr>
          <p:grpSpPr>
            <a:xfrm>
              <a:off x="6123475" y="1946562"/>
              <a:ext cx="1239648" cy="3712636"/>
              <a:chOff x="5638800" y="2019053"/>
              <a:chExt cx="1239648" cy="3712636"/>
            </a:xfrm>
          </p:grpSpPr>
          <p:grpSp>
            <p:nvGrpSpPr>
              <p:cNvPr id="75" name="Group 74">
                <a:extLst>
                  <a:ext uri="{FF2B5EF4-FFF2-40B4-BE49-F238E27FC236}">
                    <a16:creationId xmlns:a16="http://schemas.microsoft.com/office/drawing/2014/main" id="{6A7C6946-C30B-389C-C7F2-8BD42A97AB3D}"/>
                  </a:ext>
                </a:extLst>
              </p:cNvPr>
              <p:cNvGrpSpPr/>
              <p:nvPr/>
            </p:nvGrpSpPr>
            <p:grpSpPr>
              <a:xfrm>
                <a:off x="5836024" y="2019053"/>
                <a:ext cx="842991" cy="1717637"/>
                <a:chOff x="2034284" y="2071745"/>
                <a:chExt cx="842991" cy="1717637"/>
              </a:xfrm>
            </p:grpSpPr>
            <p:cxnSp>
              <p:nvCxnSpPr>
                <p:cNvPr id="79" name="Google Shape;520;p24">
                  <a:extLst>
                    <a:ext uri="{FF2B5EF4-FFF2-40B4-BE49-F238E27FC236}">
                      <a16:creationId xmlns:a16="http://schemas.microsoft.com/office/drawing/2014/main" id="{D0360A62-FC73-B82C-FA8D-D30C14276841}"/>
                    </a:ext>
                  </a:extLst>
                </p:cNvPr>
                <p:cNvCxnSpPr>
                  <a:cxnSpLocks/>
                </p:cNvCxnSpPr>
                <p:nvPr/>
              </p:nvCxnSpPr>
              <p:spPr>
                <a:xfrm>
                  <a:off x="2455779" y="2143462"/>
                  <a:ext cx="0" cy="1645920"/>
                </a:xfrm>
                <a:prstGeom prst="straightConnector1">
                  <a:avLst/>
                </a:prstGeom>
                <a:noFill/>
                <a:ln w="9525" cap="flat" cmpd="sng">
                  <a:solidFill>
                    <a:srgbClr val="000000"/>
                  </a:solidFill>
                  <a:prstDash val="dash"/>
                  <a:round/>
                  <a:headEnd type="none" w="med" len="med"/>
                  <a:tailEnd type="none" w="med" len="med"/>
                </a:ln>
              </p:spPr>
            </p:cxnSp>
            <p:sp>
              <p:nvSpPr>
                <p:cNvPr id="80" name="Google Shape;521;p24">
                  <a:extLst>
                    <a:ext uri="{FF2B5EF4-FFF2-40B4-BE49-F238E27FC236}">
                      <a16:creationId xmlns:a16="http://schemas.microsoft.com/office/drawing/2014/main" id="{262293AD-A261-3C71-D2DC-BE632B821500}"/>
                    </a:ext>
                  </a:extLst>
                </p:cNvPr>
                <p:cNvSpPr/>
                <p:nvPr/>
              </p:nvSpPr>
              <p:spPr>
                <a:xfrm rot="10800000" flipV="1">
                  <a:off x="2034284" y="2071745"/>
                  <a:ext cx="842991" cy="842991"/>
                </a:xfrm>
                <a:prstGeom prst="ellipse">
                  <a:avLst/>
                </a:prstGeom>
                <a:solidFill>
                  <a:srgbClr val="FBB831"/>
                </a:solidFill>
                <a:ln>
                  <a:noFill/>
                </a:ln>
              </p:spPr>
              <p:txBody>
                <a:bodyPr spcFirstLastPara="1" wrap="square" lIns="27432" tIns="27432" rIns="27432" bIns="27432"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a:pPr>
                  <a:r>
                    <a:rPr lang="en-US" sz="1800" b="1" kern="0">
                      <a:solidFill>
                        <a:srgbClr val="000000"/>
                      </a:solidFill>
                      <a:latin typeface="Calibri" panose="020F0502020204030204"/>
                      <a:cs typeface="Arial"/>
                      <a:sym typeface="Arial"/>
                    </a:rPr>
                    <a:t>Aug. '25</a:t>
                  </a:r>
                  <a:endParaRPr lang="en-US"/>
                </a:p>
              </p:txBody>
            </p:sp>
          </p:grpSp>
          <p:grpSp>
            <p:nvGrpSpPr>
              <p:cNvPr id="76" name="Group 75">
                <a:extLst>
                  <a:ext uri="{FF2B5EF4-FFF2-40B4-BE49-F238E27FC236}">
                    <a16:creationId xmlns:a16="http://schemas.microsoft.com/office/drawing/2014/main" id="{F32C4907-E5BE-235D-7E1C-03042D3C6B35}"/>
                  </a:ext>
                </a:extLst>
              </p:cNvPr>
              <p:cNvGrpSpPr/>
              <p:nvPr/>
            </p:nvGrpSpPr>
            <p:grpSpPr>
              <a:xfrm>
                <a:off x="5638800" y="3914145"/>
                <a:ext cx="1239648" cy="1817544"/>
                <a:chOff x="8111198" y="3914145"/>
                <a:chExt cx="1239648" cy="1817544"/>
              </a:xfrm>
            </p:grpSpPr>
            <p:sp>
              <p:nvSpPr>
                <p:cNvPr id="77" name="Google Shape;521;p24">
                  <a:extLst>
                    <a:ext uri="{FF2B5EF4-FFF2-40B4-BE49-F238E27FC236}">
                      <a16:creationId xmlns:a16="http://schemas.microsoft.com/office/drawing/2014/main" id="{938BDD51-337D-8A54-32FF-6B9D54F4FA01}"/>
                    </a:ext>
                  </a:extLst>
                </p:cNvPr>
                <p:cNvSpPr/>
                <p:nvPr/>
              </p:nvSpPr>
              <p:spPr>
                <a:xfrm rot="10800000" flipV="1">
                  <a:off x="8111198" y="4975711"/>
                  <a:ext cx="1239648" cy="755978"/>
                </a:xfrm>
                <a:prstGeom prst="roundRect">
                  <a:avLst/>
                </a:prstGeom>
                <a:solidFill>
                  <a:srgbClr val="F2F2F2"/>
                </a:solidFill>
                <a:ln w="15875">
                  <a:solidFill>
                    <a:schemeClr val="bg1">
                      <a:lumMod val="75000"/>
                    </a:schemeClr>
                  </a:solidFill>
                </a:ln>
              </p:spPr>
              <p:txBody>
                <a:bodyPr spcFirstLastPara="1" wrap="square" lIns="0" tIns="27432" rIns="27432" bIns="27432"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a:pPr>
                  <a:r>
                    <a:rPr lang="en-US" sz="1400" kern="0">
                      <a:solidFill>
                        <a:prstClr val="black"/>
                      </a:solidFill>
                      <a:latin typeface="Calibri" panose="020F0502020204030204"/>
                      <a:cs typeface="Arial"/>
                      <a:sym typeface="Arial"/>
                    </a:rPr>
                    <a:t>End User Training Launch</a:t>
                  </a:r>
                  <a:endParaRPr lang="en-US">
                    <a:solidFill>
                      <a:prstClr val="black"/>
                    </a:solidFill>
                    <a:ea typeface="+mn-ea"/>
                  </a:endParaRPr>
                </a:p>
              </p:txBody>
            </p:sp>
            <p:cxnSp>
              <p:nvCxnSpPr>
                <p:cNvPr id="78" name="Google Shape;520;p24">
                  <a:extLst>
                    <a:ext uri="{FF2B5EF4-FFF2-40B4-BE49-F238E27FC236}">
                      <a16:creationId xmlns:a16="http://schemas.microsoft.com/office/drawing/2014/main" id="{48F49718-26B9-12A6-1F3A-34B6D9F2C2FA}"/>
                    </a:ext>
                  </a:extLst>
                </p:cNvPr>
                <p:cNvCxnSpPr>
                  <a:cxnSpLocks/>
                </p:cNvCxnSpPr>
                <p:nvPr/>
              </p:nvCxnSpPr>
              <p:spPr>
                <a:xfrm>
                  <a:off x="8736138" y="3914145"/>
                  <a:ext cx="0" cy="1005840"/>
                </a:xfrm>
                <a:prstGeom prst="straightConnector1">
                  <a:avLst/>
                </a:prstGeom>
                <a:noFill/>
                <a:ln w="9525" cap="flat" cmpd="sng">
                  <a:solidFill>
                    <a:srgbClr val="000000"/>
                  </a:solidFill>
                  <a:prstDash val="dash"/>
                  <a:round/>
                  <a:headEnd type="none" w="med" len="med"/>
                  <a:tailEnd type="none" w="med" len="med"/>
                </a:ln>
              </p:spPr>
            </p:cxnSp>
          </p:grpSp>
        </p:grpSp>
        <p:grpSp>
          <p:nvGrpSpPr>
            <p:cNvPr id="89" name="Group 88">
              <a:extLst>
                <a:ext uri="{FF2B5EF4-FFF2-40B4-BE49-F238E27FC236}">
                  <a16:creationId xmlns:a16="http://schemas.microsoft.com/office/drawing/2014/main" id="{08373539-7528-7ADB-AB8E-C8F304E71085}"/>
                </a:ext>
              </a:extLst>
            </p:cNvPr>
            <p:cNvGrpSpPr/>
            <p:nvPr/>
          </p:nvGrpSpPr>
          <p:grpSpPr>
            <a:xfrm>
              <a:off x="7736001" y="1946561"/>
              <a:ext cx="1239648" cy="3132244"/>
              <a:chOff x="5472953" y="2019052"/>
              <a:chExt cx="1239648" cy="3132242"/>
            </a:xfrm>
          </p:grpSpPr>
          <p:grpSp>
            <p:nvGrpSpPr>
              <p:cNvPr id="83" name="Group 82">
                <a:extLst>
                  <a:ext uri="{FF2B5EF4-FFF2-40B4-BE49-F238E27FC236}">
                    <a16:creationId xmlns:a16="http://schemas.microsoft.com/office/drawing/2014/main" id="{0D2B336C-FD57-D4C2-EA2E-80167A4AA3D5}"/>
                  </a:ext>
                </a:extLst>
              </p:cNvPr>
              <p:cNvGrpSpPr/>
              <p:nvPr/>
            </p:nvGrpSpPr>
            <p:grpSpPr>
              <a:xfrm>
                <a:off x="5674659" y="2019052"/>
                <a:ext cx="842991" cy="1721534"/>
                <a:chOff x="2034284" y="2071745"/>
                <a:chExt cx="842991" cy="1721534"/>
              </a:xfrm>
            </p:grpSpPr>
            <p:cxnSp>
              <p:nvCxnSpPr>
                <p:cNvPr id="87" name="Google Shape;520;p24">
                  <a:extLst>
                    <a:ext uri="{FF2B5EF4-FFF2-40B4-BE49-F238E27FC236}">
                      <a16:creationId xmlns:a16="http://schemas.microsoft.com/office/drawing/2014/main" id="{A76FD96D-493A-E2DA-446C-56AA910FBD5C}"/>
                    </a:ext>
                  </a:extLst>
                </p:cNvPr>
                <p:cNvCxnSpPr>
                  <a:cxnSpLocks/>
                </p:cNvCxnSpPr>
                <p:nvPr/>
              </p:nvCxnSpPr>
              <p:spPr>
                <a:xfrm>
                  <a:off x="2455779" y="2147359"/>
                  <a:ext cx="0" cy="1645920"/>
                </a:xfrm>
                <a:prstGeom prst="straightConnector1">
                  <a:avLst/>
                </a:prstGeom>
                <a:noFill/>
                <a:ln w="9525" cap="flat" cmpd="sng">
                  <a:solidFill>
                    <a:srgbClr val="000000"/>
                  </a:solidFill>
                  <a:prstDash val="dash"/>
                  <a:round/>
                  <a:headEnd type="none" w="med" len="med"/>
                  <a:tailEnd type="none" w="med" len="med"/>
                </a:ln>
              </p:spPr>
            </p:cxnSp>
            <p:sp>
              <p:nvSpPr>
                <p:cNvPr id="88" name="Google Shape;521;p24">
                  <a:extLst>
                    <a:ext uri="{FF2B5EF4-FFF2-40B4-BE49-F238E27FC236}">
                      <a16:creationId xmlns:a16="http://schemas.microsoft.com/office/drawing/2014/main" id="{2CE30A46-DF70-6707-3360-830D0BC83F37}"/>
                    </a:ext>
                  </a:extLst>
                </p:cNvPr>
                <p:cNvSpPr/>
                <p:nvPr/>
              </p:nvSpPr>
              <p:spPr>
                <a:xfrm rot="10800000" flipV="1">
                  <a:off x="2034284" y="2071745"/>
                  <a:ext cx="842991" cy="842991"/>
                </a:xfrm>
                <a:prstGeom prst="ellipse">
                  <a:avLst/>
                </a:prstGeom>
                <a:solidFill>
                  <a:srgbClr val="FBB831"/>
                </a:solidFill>
                <a:ln>
                  <a:noFill/>
                </a:ln>
              </p:spPr>
              <p:txBody>
                <a:bodyPr spcFirstLastPara="1" wrap="square" lIns="27432" tIns="27432" rIns="27432" bIns="27432"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77">
                    <a:defRPr/>
                  </a:pPr>
                  <a:r>
                    <a:rPr lang="en-US" sz="1800" b="1" kern="0">
                      <a:solidFill>
                        <a:srgbClr val="000000"/>
                      </a:solidFill>
                      <a:latin typeface="Calibri" panose="020F0502020204030204"/>
                      <a:cs typeface="Arial"/>
                      <a:sym typeface="Arial"/>
                    </a:rPr>
                    <a:t>Oct. '25</a:t>
                  </a:r>
                  <a:endParaRPr lang="en-US" sz="1800" b="1"/>
                </a:p>
              </p:txBody>
            </p:sp>
          </p:grpSp>
          <p:grpSp>
            <p:nvGrpSpPr>
              <p:cNvPr id="84" name="Group 83">
                <a:extLst>
                  <a:ext uri="{FF2B5EF4-FFF2-40B4-BE49-F238E27FC236}">
                    <a16:creationId xmlns:a16="http://schemas.microsoft.com/office/drawing/2014/main" id="{14456112-EC2B-76DE-C4C1-62EB5ECEBE3C}"/>
                  </a:ext>
                </a:extLst>
              </p:cNvPr>
              <p:cNvGrpSpPr/>
              <p:nvPr/>
            </p:nvGrpSpPr>
            <p:grpSpPr>
              <a:xfrm>
                <a:off x="5472953" y="3905180"/>
                <a:ext cx="1239648" cy="1246114"/>
                <a:chOff x="5472953" y="3905180"/>
                <a:chExt cx="1239648" cy="1246114"/>
              </a:xfrm>
            </p:grpSpPr>
            <p:sp>
              <p:nvSpPr>
                <p:cNvPr id="85" name="Google Shape;521;p24">
                  <a:extLst>
                    <a:ext uri="{FF2B5EF4-FFF2-40B4-BE49-F238E27FC236}">
                      <a16:creationId xmlns:a16="http://schemas.microsoft.com/office/drawing/2014/main" id="{B3ED7434-AEAA-7CAE-450F-83F4B0BD2147}"/>
                    </a:ext>
                  </a:extLst>
                </p:cNvPr>
                <p:cNvSpPr/>
                <p:nvPr/>
              </p:nvSpPr>
              <p:spPr>
                <a:xfrm rot="10800000" flipV="1">
                  <a:off x="5472953" y="4395316"/>
                  <a:ext cx="1239648" cy="755978"/>
                </a:xfrm>
                <a:prstGeom prst="roundRect">
                  <a:avLst/>
                </a:prstGeom>
                <a:solidFill>
                  <a:srgbClr val="767171"/>
                </a:solidFill>
                <a:ln w="15875">
                  <a:solidFill>
                    <a:schemeClr val="bg1">
                      <a:lumMod val="75000"/>
                    </a:schemeClr>
                  </a:solidFill>
                </a:ln>
              </p:spPr>
              <p:txBody>
                <a:bodyPr spcFirstLastPara="1" wrap="square" lIns="0" tIns="27432" rIns="27432" bIns="27432"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a:ln>
                        <a:noFill/>
                      </a:ln>
                      <a:solidFill>
                        <a:prstClr val="white"/>
                      </a:solidFill>
                      <a:effectLst/>
                      <a:uLnTx/>
                      <a:uFillTx/>
                      <a:latin typeface="Calibri" panose="020F0502020204030204"/>
                      <a:ea typeface="+mn-ea"/>
                      <a:cs typeface="Arial"/>
                      <a:sym typeface="Arial"/>
                    </a:rPr>
                    <a:t>Post Go-Live Training Support</a:t>
                  </a:r>
                </a:p>
              </p:txBody>
            </p:sp>
            <p:cxnSp>
              <p:nvCxnSpPr>
                <p:cNvPr id="86" name="Google Shape;520;p24">
                  <a:extLst>
                    <a:ext uri="{FF2B5EF4-FFF2-40B4-BE49-F238E27FC236}">
                      <a16:creationId xmlns:a16="http://schemas.microsoft.com/office/drawing/2014/main" id="{C8C4776D-97ED-BA79-9340-A090094546E3}"/>
                    </a:ext>
                  </a:extLst>
                </p:cNvPr>
                <p:cNvCxnSpPr>
                  <a:cxnSpLocks/>
                </p:cNvCxnSpPr>
                <p:nvPr/>
              </p:nvCxnSpPr>
              <p:spPr>
                <a:xfrm>
                  <a:off x="6096000" y="3905180"/>
                  <a:ext cx="0" cy="552224"/>
                </a:xfrm>
                <a:prstGeom prst="straightConnector1">
                  <a:avLst/>
                </a:prstGeom>
                <a:noFill/>
                <a:ln w="9525" cap="flat" cmpd="sng">
                  <a:solidFill>
                    <a:srgbClr val="000000"/>
                  </a:solidFill>
                  <a:prstDash val="dash"/>
                  <a:round/>
                  <a:headEnd type="none" w="med" len="med"/>
                  <a:tailEnd type="none" w="med" len="med"/>
                </a:ln>
              </p:spPr>
            </p:cxnSp>
          </p:grpSp>
        </p:grpSp>
        <p:grpSp>
          <p:nvGrpSpPr>
            <p:cNvPr id="107" name="Group 106">
              <a:extLst>
                <a:ext uri="{FF2B5EF4-FFF2-40B4-BE49-F238E27FC236}">
                  <a16:creationId xmlns:a16="http://schemas.microsoft.com/office/drawing/2014/main" id="{76E707E9-C3D9-13A2-F507-E664475196A0}"/>
                </a:ext>
              </a:extLst>
            </p:cNvPr>
            <p:cNvGrpSpPr/>
            <p:nvPr/>
          </p:nvGrpSpPr>
          <p:grpSpPr>
            <a:xfrm>
              <a:off x="2643488" y="3636473"/>
              <a:ext cx="5688078" cy="182880"/>
              <a:chOff x="5075775" y="3843436"/>
              <a:chExt cx="6351889" cy="182880"/>
            </a:xfrm>
          </p:grpSpPr>
          <p:cxnSp>
            <p:nvCxnSpPr>
              <p:cNvPr id="99" name="Straight Connector 98">
                <a:extLst>
                  <a:ext uri="{FF2B5EF4-FFF2-40B4-BE49-F238E27FC236}">
                    <a16:creationId xmlns:a16="http://schemas.microsoft.com/office/drawing/2014/main" id="{997B14F5-FDE3-7DB5-E07A-1D9FAACA4864}"/>
                  </a:ext>
                </a:extLst>
              </p:cNvPr>
              <p:cNvCxnSpPr>
                <a:cxnSpLocks/>
              </p:cNvCxnSpPr>
              <p:nvPr/>
            </p:nvCxnSpPr>
            <p:spPr>
              <a:xfrm flipV="1">
                <a:off x="5075775" y="3950185"/>
                <a:ext cx="6351889" cy="9407"/>
              </a:xfrm>
              <a:prstGeom prst="line">
                <a:avLst/>
              </a:prstGeom>
              <a:ln w="130175">
                <a:solidFill>
                  <a:srgbClr val="FFCE33">
                    <a:alpha val="59000"/>
                  </a:srgbClr>
                </a:solidFill>
              </a:ln>
            </p:spPr>
            <p:style>
              <a:lnRef idx="1">
                <a:schemeClr val="accent1"/>
              </a:lnRef>
              <a:fillRef idx="0">
                <a:schemeClr val="accent1"/>
              </a:fillRef>
              <a:effectRef idx="0">
                <a:schemeClr val="accent1"/>
              </a:effectRef>
              <a:fontRef idx="minor">
                <a:schemeClr val="tx1"/>
              </a:fontRef>
            </p:style>
          </p:cxnSp>
          <p:sp>
            <p:nvSpPr>
              <p:cNvPr id="101" name="Google Shape;521;p24">
                <a:extLst>
                  <a:ext uri="{FF2B5EF4-FFF2-40B4-BE49-F238E27FC236}">
                    <a16:creationId xmlns:a16="http://schemas.microsoft.com/office/drawing/2014/main" id="{C9C07E75-8DC0-3BAA-8ADA-0D63A4E444B2}"/>
                  </a:ext>
                </a:extLst>
              </p:cNvPr>
              <p:cNvSpPr/>
              <p:nvPr/>
            </p:nvSpPr>
            <p:spPr>
              <a:xfrm rot="10800000" flipV="1">
                <a:off x="5912110" y="3843436"/>
                <a:ext cx="182880" cy="182880"/>
              </a:xfrm>
              <a:prstGeom prst="ellipse">
                <a:avLst/>
              </a:prstGeom>
              <a:solidFill>
                <a:schemeClr val="bg1"/>
              </a:solidFill>
              <a:ln w="28575">
                <a:solidFill>
                  <a:srgbClr val="C00000"/>
                </a:solidFill>
              </a:ln>
            </p:spPr>
            <p:txBody>
              <a:bodyPr spcFirstLastPara="1" wrap="square" lIns="27432" tIns="27432" rIns="27432" bIns="27432"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521;p24">
                <a:extLst>
                  <a:ext uri="{FF2B5EF4-FFF2-40B4-BE49-F238E27FC236}">
                    <a16:creationId xmlns:a16="http://schemas.microsoft.com/office/drawing/2014/main" id="{9781BEDE-5C0A-4555-DEC7-C246157F7AF9}"/>
                  </a:ext>
                </a:extLst>
              </p:cNvPr>
              <p:cNvSpPr/>
              <p:nvPr/>
            </p:nvSpPr>
            <p:spPr>
              <a:xfrm rot="10800000" flipV="1">
                <a:off x="7753792" y="3843436"/>
                <a:ext cx="182880" cy="182880"/>
              </a:xfrm>
              <a:prstGeom prst="ellipse">
                <a:avLst/>
              </a:prstGeom>
              <a:solidFill>
                <a:schemeClr val="bg1"/>
              </a:solidFill>
              <a:ln w="28575">
                <a:solidFill>
                  <a:srgbClr val="C00000"/>
                </a:solidFill>
              </a:ln>
            </p:spPr>
            <p:txBody>
              <a:bodyPr spcFirstLastPara="1" wrap="square" lIns="27432" tIns="27432" rIns="27432" bIns="27432"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521;p24">
                <a:extLst>
                  <a:ext uri="{FF2B5EF4-FFF2-40B4-BE49-F238E27FC236}">
                    <a16:creationId xmlns:a16="http://schemas.microsoft.com/office/drawing/2014/main" id="{FC400C88-4BDB-04CF-C5E3-566D0909450E}"/>
                  </a:ext>
                </a:extLst>
              </p:cNvPr>
              <p:cNvSpPr/>
              <p:nvPr/>
            </p:nvSpPr>
            <p:spPr>
              <a:xfrm rot="10800000" flipV="1">
                <a:off x="9565499" y="3843436"/>
                <a:ext cx="182880" cy="182880"/>
              </a:xfrm>
              <a:prstGeom prst="ellipse">
                <a:avLst/>
              </a:prstGeom>
              <a:solidFill>
                <a:schemeClr val="bg1"/>
              </a:solidFill>
              <a:ln w="28575">
                <a:solidFill>
                  <a:srgbClr val="C00000"/>
                </a:solidFill>
              </a:ln>
            </p:spPr>
            <p:txBody>
              <a:bodyPr spcFirstLastPara="1" wrap="square" lIns="27432" tIns="27432" rIns="27432" bIns="27432"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9" name="Star: 5 Points 108">
              <a:extLst>
                <a:ext uri="{FF2B5EF4-FFF2-40B4-BE49-F238E27FC236}">
                  <a16:creationId xmlns:a16="http://schemas.microsoft.com/office/drawing/2014/main" id="{585B190B-B7E2-FB48-74B6-24A4FD2A55CC}"/>
                </a:ext>
              </a:extLst>
            </p:cNvPr>
            <p:cNvSpPr/>
            <p:nvPr/>
          </p:nvSpPr>
          <p:spPr>
            <a:xfrm>
              <a:off x="7737027" y="3047550"/>
              <a:ext cx="1236363" cy="1073971"/>
            </a:xfrm>
            <a:prstGeom prst="star5">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endParaRPr>
            </a:p>
          </p:txBody>
        </p:sp>
        <p:sp>
          <p:nvSpPr>
            <p:cNvPr id="111" name="TextBox 110">
              <a:extLst>
                <a:ext uri="{FF2B5EF4-FFF2-40B4-BE49-F238E27FC236}">
                  <a16:creationId xmlns:a16="http://schemas.microsoft.com/office/drawing/2014/main" id="{8EF9D0E0-AC9C-9F2B-75F2-4B47A0DB2935}"/>
                </a:ext>
              </a:extLst>
            </p:cNvPr>
            <p:cNvSpPr txBox="1"/>
            <p:nvPr/>
          </p:nvSpPr>
          <p:spPr>
            <a:xfrm>
              <a:off x="7999063" y="3414779"/>
              <a:ext cx="726143" cy="4464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a:ln>
                    <a:noFill/>
                  </a:ln>
                  <a:solidFill>
                    <a:prstClr val="white"/>
                  </a:solidFill>
                  <a:effectLst/>
                  <a:uLnTx/>
                  <a:uFillTx/>
                  <a:latin typeface="Calibri" panose="020F0502020204030204"/>
                  <a:ea typeface="+mn-ea"/>
                  <a:cs typeface="+mn-cs"/>
                </a:rPr>
                <a:t>System </a:t>
              </a:r>
              <a:endParaRPr kumimoji="0" lang="en-US" sz="1150" b="1" i="0" u="none" strike="noStrike" kern="1200" cap="none" spc="0" normalizeH="0" baseline="0" noProof="0">
                <a:ln>
                  <a:noFill/>
                </a:ln>
                <a:solidFill>
                  <a:prstClr val="white"/>
                </a:solidFill>
                <a:effectLst/>
                <a:uLnTx/>
                <a:uFillTx/>
                <a:latin typeface="Calibri" panose="020F0502020204030204"/>
                <a:ea typeface="Calibri"/>
                <a:cs typeface="Calibri"/>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a:ln>
                    <a:noFill/>
                  </a:ln>
                  <a:solidFill>
                    <a:prstClr val="white"/>
                  </a:solidFill>
                  <a:effectLst/>
                  <a:uLnTx/>
                  <a:uFillTx/>
                  <a:latin typeface="Calibri" panose="020F0502020204030204"/>
                  <a:ea typeface="+mn-ea"/>
                  <a:cs typeface="+mn-cs"/>
                </a:rPr>
                <a:t>Go-Live</a:t>
              </a:r>
              <a:r>
                <a:rPr kumimoji="0" lang="en-US" sz="1150" b="1" i="0" u="none" strike="noStrike" kern="1200" cap="none" spc="0" normalizeH="0" baseline="0" noProof="0">
                  <a:ln>
                    <a:noFill/>
                  </a:ln>
                  <a:solidFill>
                    <a:prstClr val="white"/>
                  </a:solidFill>
                  <a:effectLst/>
                  <a:uLnTx/>
                  <a:uFillTx/>
                  <a:latin typeface="Calibri" panose="020F0502020204030204"/>
                  <a:ea typeface="Calibri"/>
                  <a:cs typeface="Calibri"/>
                </a:rPr>
                <a:t>​</a:t>
              </a:r>
            </a:p>
          </p:txBody>
        </p:sp>
      </p:grpSp>
    </p:spTree>
    <p:extLst>
      <p:ext uri="{BB962C8B-B14F-4D97-AF65-F5344CB8AC3E}">
        <p14:creationId xmlns:p14="http://schemas.microsoft.com/office/powerpoint/2010/main" val="108525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FD12E2F-E589-FB4A-C213-039C4CB1AB93}"/>
              </a:ext>
            </a:extLst>
          </p:cNvPr>
          <p:cNvSpPr txBox="1">
            <a:spLocks noChangeArrowheads="1"/>
          </p:cNvSpPr>
          <p:nvPr/>
        </p:nvSpPr>
        <p:spPr>
          <a:xfrm>
            <a:off x="335902" y="2817545"/>
            <a:ext cx="11856098" cy="1578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latin typeface="Calibri" panose="020F0502020204030204" pitchFamily="34" charset="0"/>
              </a:rPr>
              <a:t>HRS- Compensation</a:t>
            </a:r>
          </a:p>
          <a:p>
            <a:pPr algn="ctr"/>
            <a:endParaRPr lang="en-US" altLang="en-US" dirty="0">
              <a:latin typeface="Calibri" panose="020F0502020204030204" pitchFamily="34" charset="0"/>
            </a:endParaRPr>
          </a:p>
        </p:txBody>
      </p:sp>
    </p:spTree>
    <p:extLst>
      <p:ext uri="{BB962C8B-B14F-4D97-AF65-F5344CB8AC3E}">
        <p14:creationId xmlns:p14="http://schemas.microsoft.com/office/powerpoint/2010/main" val="2321110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4F6D032F0BA34EAB2E07E669F6116E" ma:contentTypeVersion="19" ma:contentTypeDescription="Create a new document." ma:contentTypeScope="" ma:versionID="bfeb7b9e70d81de118413a313a02b36d">
  <xsd:schema xmlns:xsd="http://www.w3.org/2001/XMLSchema" xmlns:xs="http://www.w3.org/2001/XMLSchema" xmlns:p="http://schemas.microsoft.com/office/2006/metadata/properties" xmlns:ns1="http://schemas.microsoft.com/sharepoint/v3" xmlns:ns2="e56bf9b9-a292-4631-b206-0fc4dc660361" xmlns:ns3="505d9080-e815-47d5-a07c-b75f74544b01" targetNamespace="http://schemas.microsoft.com/office/2006/metadata/properties" ma:root="true" ma:fieldsID="b28856d9b0e664897b93d5e80892549a" ns1:_="" ns2:_="" ns3:_="">
    <xsd:import namespace="http://schemas.microsoft.com/sharepoint/v3"/>
    <xsd:import namespace="e56bf9b9-a292-4631-b206-0fc4dc660361"/>
    <xsd:import namespace="505d9080-e815-47d5-a07c-b75f74544b0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_Flow_SignoffStatu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6bf9b9-a292-4631-b206-0fc4dc6603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5d9080-e815-47d5-a07c-b75f74544b0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81391972-935d-43d2-866a-c97070a5c37d}" ma:internalName="TaxCatchAll" ma:showField="CatchAllData" ma:web="505d9080-e815-47d5-a07c-b75f74544b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56bf9b9-a292-4631-b206-0fc4dc660361">
      <Terms xmlns="http://schemas.microsoft.com/office/infopath/2007/PartnerControls"/>
    </lcf76f155ced4ddcb4097134ff3c332f>
    <TaxCatchAll xmlns="505d9080-e815-47d5-a07c-b75f74544b01" xsi:nil="true"/>
    <_ip_UnifiedCompliancePolicyProperties xmlns="http://schemas.microsoft.com/sharepoint/v3" xsi:nil="true"/>
    <_Flow_SignoffStatus xmlns="e56bf9b9-a292-4631-b206-0fc4dc660361" xsi:nil="true"/>
  </documentManagement>
</p:properties>
</file>

<file path=customXml/itemProps1.xml><?xml version="1.0" encoding="utf-8"?>
<ds:datastoreItem xmlns:ds="http://schemas.openxmlformats.org/officeDocument/2006/customXml" ds:itemID="{F2D57456-E6C7-4765-A26F-285E03AA702C}">
  <ds:schemaRefs>
    <ds:schemaRef ds:uri="http://schemas.microsoft.com/sharepoint/v3/contenttype/forms"/>
  </ds:schemaRefs>
</ds:datastoreItem>
</file>

<file path=customXml/itemProps2.xml><?xml version="1.0" encoding="utf-8"?>
<ds:datastoreItem xmlns:ds="http://schemas.openxmlformats.org/officeDocument/2006/customXml" ds:itemID="{7AC70BD1-9B01-4D74-A921-635CED8E31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6bf9b9-a292-4631-b206-0fc4dc660361"/>
    <ds:schemaRef ds:uri="505d9080-e815-47d5-a07c-b75f74544b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F24D31-31E8-4E3D-854C-A4550D29BC2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aac796e-7952-49e0-be90-9000f2fb1017"/>
    <ds:schemaRef ds:uri="http://www.w3.org/XML/1998/namespace"/>
    <ds:schemaRef ds:uri="http://purl.org/dc/dcmitype/"/>
    <ds:schemaRef ds:uri="http://schemas.microsoft.com/sharepoint/v3"/>
    <ds:schemaRef ds:uri="e56bf9b9-a292-4631-b206-0fc4dc660361"/>
    <ds:schemaRef ds:uri="505d9080-e815-47d5-a07c-b75f74544b01"/>
  </ds:schemaRefs>
</ds:datastoreItem>
</file>

<file path=docProps/app.xml><?xml version="1.0" encoding="utf-8"?>
<Properties xmlns="http://schemas.openxmlformats.org/officeDocument/2006/extended-properties" xmlns:vt="http://schemas.openxmlformats.org/officeDocument/2006/docPropsVTypes">
  <TotalTime>20004</TotalTime>
  <Words>1811</Words>
  <Application>Microsoft Office PowerPoint</Application>
  <PresentationFormat>Widescreen</PresentationFormat>
  <Paragraphs>307</Paragraphs>
  <Slides>46</Slides>
  <Notes>14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46</vt:i4>
      </vt:variant>
    </vt:vector>
  </HeadingPairs>
  <TitlesOfParts>
    <vt:vector size="58" baseType="lpstr">
      <vt:lpstr>-apple-system</vt:lpstr>
      <vt:lpstr>Arial</vt:lpstr>
      <vt:lpstr>Calibri</vt:lpstr>
      <vt:lpstr>Calibri Light</vt:lpstr>
      <vt:lpstr>Gotham</vt:lpstr>
      <vt:lpstr>Montserrat</vt:lpstr>
      <vt:lpstr>Times New Roman</vt:lpstr>
      <vt:lpstr>Office Theme</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 QHCM Project Updates  Payroll Reps Meeting May 8, 2025 </vt:lpstr>
      <vt:lpstr>QHCM Project Timeline</vt:lpstr>
      <vt:lpstr>QHCM Project Change Champions &amp; SMEs Readiness Workshops</vt:lpstr>
      <vt:lpstr>QHCM Project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Rhodes</dc:creator>
  <cp:lastModifiedBy>Chow, Candace</cp:lastModifiedBy>
  <cp:revision>73</cp:revision>
  <dcterms:created xsi:type="dcterms:W3CDTF">2022-10-24T15:39:48Z</dcterms:created>
  <dcterms:modified xsi:type="dcterms:W3CDTF">2025-05-08T14:17:36Z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95e5178-20cb-4c9f-b31a-2c16abe10585_Enabled">
    <vt:lpwstr>true</vt:lpwstr>
  </property>
  <property fmtid="{D5CDD505-2E9C-101B-9397-08002B2CF9AE}" pid="3" name="MSIP_Label_a95e5178-20cb-4c9f-b31a-2c16abe10585_SetDate">
    <vt:lpwstr>2022-10-24T15:39:52Z</vt:lpwstr>
  </property>
  <property fmtid="{D5CDD505-2E9C-101B-9397-08002B2CF9AE}" pid="4" name="MSIP_Label_a95e5178-20cb-4c9f-b31a-2c16abe10585_Method">
    <vt:lpwstr>Standard</vt:lpwstr>
  </property>
  <property fmtid="{D5CDD505-2E9C-101B-9397-08002B2CF9AE}" pid="5" name="MSIP_Label_a95e5178-20cb-4c9f-b31a-2c16abe10585_Name">
    <vt:lpwstr>General</vt:lpwstr>
  </property>
  <property fmtid="{D5CDD505-2E9C-101B-9397-08002B2CF9AE}" pid="6" name="MSIP_Label_a95e5178-20cb-4c9f-b31a-2c16abe10585_SiteId">
    <vt:lpwstr>b7d27e93-356b-4ad8-8a70-89c35df207c0</vt:lpwstr>
  </property>
  <property fmtid="{D5CDD505-2E9C-101B-9397-08002B2CF9AE}" pid="7" name="MSIP_Label_a95e5178-20cb-4c9f-b31a-2c16abe10585_ActionId">
    <vt:lpwstr>87760a27-a2de-4b6b-8f03-d2a6db42bc90</vt:lpwstr>
  </property>
  <property fmtid="{D5CDD505-2E9C-101B-9397-08002B2CF9AE}" pid="8" name="MSIP_Label_a95e5178-20cb-4c9f-b31a-2c16abe10585_ContentBits">
    <vt:lpwstr>0</vt:lpwstr>
  </property>
  <property fmtid="{D5CDD505-2E9C-101B-9397-08002B2CF9AE}" pid="9" name="ContentTypeId">
    <vt:lpwstr>0x010100014F6D032F0BA34EAB2E07E669F6116E</vt:lpwstr>
  </property>
</Properties>
</file>