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64" r:id="rId5"/>
    <p:sldId id="282" r:id="rId6"/>
    <p:sldId id="281" r:id="rId7"/>
    <p:sldId id="257" r:id="rId8"/>
    <p:sldId id="283" r:id="rId9"/>
    <p:sldId id="261" r:id="rId10"/>
    <p:sldId id="284" r:id="rId11"/>
    <p:sldId id="274" r:id="rId12"/>
    <p:sldId id="285" r:id="rId13"/>
    <p:sldId id="290" r:id="rId14"/>
    <p:sldId id="270" r:id="rId15"/>
    <p:sldId id="278" r:id="rId16"/>
    <p:sldId id="286" r:id="rId17"/>
    <p:sldId id="265" r:id="rId18"/>
    <p:sldId id="268" r:id="rId19"/>
    <p:sldId id="266" r:id="rId20"/>
    <p:sldId id="267" r:id="rId21"/>
    <p:sldId id="287" r:id="rId22"/>
    <p:sldId id="289" r:id="rId23"/>
    <p:sldId id="269" r:id="rId24"/>
    <p:sldId id="271" r:id="rId25"/>
    <p:sldId id="272" r:id="rId26"/>
    <p:sldId id="273" r:id="rId27"/>
    <p:sldId id="275" r:id="rId28"/>
    <p:sldId id="276" r:id="rId29"/>
    <p:sldId id="277" r:id="rId30"/>
    <p:sldId id="279" r:id="rId31"/>
    <p:sldId id="280" r:id="rId32"/>
    <p:sldId id="291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9D389-9720-4BB0-5466-A58A7C4FD8B9}" v="7" dt="2026-01-20T19:57:51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4" d="100"/>
          <a:sy n="144" d="100"/>
        </p:scale>
        <p:origin x="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endez, Becky" userId="8967fac8-110f-4acc-a8e9-6c33e880c41b" providerId="ADAL" clId="{C19FC735-05FE-44BE-BA92-B4A1DFE23A29}"/>
    <pc:docChg chg="undo custSel addSld modSld">
      <pc:chgData name="Menendez, Becky" userId="8967fac8-110f-4acc-a8e9-6c33e880c41b" providerId="ADAL" clId="{C19FC735-05FE-44BE-BA92-B4A1DFE23A29}" dt="2026-01-09T17:51:01.781" v="1610" actId="478"/>
      <pc:docMkLst>
        <pc:docMk/>
      </pc:docMkLst>
      <pc:sldChg chg="modSp mod">
        <pc:chgData name="Menendez, Becky" userId="8967fac8-110f-4acc-a8e9-6c33e880c41b" providerId="ADAL" clId="{C19FC735-05FE-44BE-BA92-B4A1DFE23A29}" dt="2026-01-09T17:14:52.033" v="133" actId="14734"/>
        <pc:sldMkLst>
          <pc:docMk/>
          <pc:sldMk cId="986921420" sldId="267"/>
        </pc:sldMkLst>
        <pc:graphicFrameChg chg="mod modGraphic">
          <ac:chgData name="Menendez, Becky" userId="8967fac8-110f-4acc-a8e9-6c33e880c41b" providerId="ADAL" clId="{C19FC735-05FE-44BE-BA92-B4A1DFE23A29}" dt="2026-01-09T17:14:52.033" v="133" actId="14734"/>
          <ac:graphicFrameMkLst>
            <pc:docMk/>
            <pc:sldMk cId="986921420" sldId="267"/>
            <ac:graphicFrameMk id="4" creationId="{1FE4F288-AECE-67FC-058B-41C7088349F4}"/>
          </ac:graphicFrameMkLst>
        </pc:graphicFrameChg>
        <pc:picChg chg="mod">
          <ac:chgData name="Menendez, Becky" userId="8967fac8-110f-4acc-a8e9-6c33e880c41b" providerId="ADAL" clId="{C19FC735-05FE-44BE-BA92-B4A1DFE23A29}" dt="2026-01-09T17:14:23.366" v="124" actId="14100"/>
          <ac:picMkLst>
            <pc:docMk/>
            <pc:sldMk cId="986921420" sldId="267"/>
            <ac:picMk id="7174" creationId="{F08F4388-B60F-53D2-3FD0-7475DF2D0B8C}"/>
          </ac:picMkLst>
        </pc:picChg>
      </pc:sldChg>
      <pc:sldChg chg="addSp modSp mod">
        <pc:chgData name="Menendez, Becky" userId="8967fac8-110f-4acc-a8e9-6c33e880c41b" providerId="ADAL" clId="{C19FC735-05FE-44BE-BA92-B4A1DFE23A29}" dt="2026-01-09T17:50:27.373" v="1605" actId="13244"/>
        <pc:sldMkLst>
          <pc:docMk/>
          <pc:sldMk cId="2823061727" sldId="278"/>
        </pc:sldMkLst>
        <pc:spChg chg="add mod ord">
          <ac:chgData name="Menendez, Becky" userId="8967fac8-110f-4acc-a8e9-6c33e880c41b" providerId="ADAL" clId="{C19FC735-05FE-44BE-BA92-B4A1DFE23A29}" dt="2026-01-09T17:50:27.373" v="1605" actId="13244"/>
          <ac:spMkLst>
            <pc:docMk/>
            <pc:sldMk cId="2823061727" sldId="278"/>
            <ac:spMk id="3" creationId="{C82C282A-D438-0330-7B79-2BF5694BAC3D}"/>
          </ac:spMkLst>
        </pc:spChg>
        <pc:graphicFrameChg chg="mod modGraphic">
          <ac:chgData name="Menendez, Becky" userId="8967fac8-110f-4acc-a8e9-6c33e880c41b" providerId="ADAL" clId="{C19FC735-05FE-44BE-BA92-B4A1DFE23A29}" dt="2026-01-09T17:48:18.410" v="1507" actId="14100"/>
          <ac:graphicFrameMkLst>
            <pc:docMk/>
            <pc:sldMk cId="2823061727" sldId="278"/>
            <ac:graphicFrameMk id="4" creationId="{A118D08B-D9FA-966E-1DB0-37B65E3BDF2A}"/>
          </ac:graphicFrameMkLst>
        </pc:graphicFrameChg>
        <pc:picChg chg="mod">
          <ac:chgData name="Menendez, Becky" userId="8967fac8-110f-4acc-a8e9-6c33e880c41b" providerId="ADAL" clId="{C19FC735-05FE-44BE-BA92-B4A1DFE23A29}" dt="2026-01-09T17:48:12.086" v="1505" actId="1076"/>
          <ac:picMkLst>
            <pc:docMk/>
            <pc:sldMk cId="2823061727" sldId="278"/>
            <ac:picMk id="2050" creationId="{367DE455-85E2-116C-0AE9-06E48E11E747}"/>
          </ac:picMkLst>
        </pc:picChg>
        <pc:picChg chg="mod">
          <ac:chgData name="Menendez, Becky" userId="8967fac8-110f-4acc-a8e9-6c33e880c41b" providerId="ADAL" clId="{C19FC735-05FE-44BE-BA92-B4A1DFE23A29}" dt="2026-01-09T17:48:08.546" v="1504" actId="1076"/>
          <ac:picMkLst>
            <pc:docMk/>
            <pc:sldMk cId="2823061727" sldId="278"/>
            <ac:picMk id="2052" creationId="{682C7CEF-3403-A347-C5EE-75B8214F1E68}"/>
          </ac:picMkLst>
        </pc:picChg>
      </pc:sldChg>
      <pc:sldChg chg="modSp mod">
        <pc:chgData name="Menendez, Becky" userId="8967fac8-110f-4acc-a8e9-6c33e880c41b" providerId="ADAL" clId="{C19FC735-05FE-44BE-BA92-B4A1DFE23A29}" dt="2026-01-09T17:41:50.888" v="1492" actId="27636"/>
        <pc:sldMkLst>
          <pc:docMk/>
          <pc:sldMk cId="2956352644" sldId="281"/>
        </pc:sldMkLst>
        <pc:spChg chg="mod">
          <ac:chgData name="Menendez, Becky" userId="8967fac8-110f-4acc-a8e9-6c33e880c41b" providerId="ADAL" clId="{C19FC735-05FE-44BE-BA92-B4A1DFE23A29}" dt="2026-01-09T17:41:50.888" v="1492" actId="27636"/>
          <ac:spMkLst>
            <pc:docMk/>
            <pc:sldMk cId="2956352644" sldId="281"/>
            <ac:spMk id="3" creationId="{1447B38E-8695-1137-4EDC-B269B7D074D3}"/>
          </ac:spMkLst>
        </pc:spChg>
      </pc:sldChg>
      <pc:sldChg chg="modSp mod">
        <pc:chgData name="Menendez, Becky" userId="8967fac8-110f-4acc-a8e9-6c33e880c41b" providerId="ADAL" clId="{C19FC735-05FE-44BE-BA92-B4A1DFE23A29}" dt="2026-01-09T17:28:57.214" v="859" actId="20577"/>
        <pc:sldMkLst>
          <pc:docMk/>
          <pc:sldMk cId="1588938538" sldId="285"/>
        </pc:sldMkLst>
        <pc:spChg chg="mod">
          <ac:chgData name="Menendez, Becky" userId="8967fac8-110f-4acc-a8e9-6c33e880c41b" providerId="ADAL" clId="{C19FC735-05FE-44BE-BA92-B4A1DFE23A29}" dt="2026-01-09T17:28:57.214" v="859" actId="20577"/>
          <ac:spMkLst>
            <pc:docMk/>
            <pc:sldMk cId="1588938538" sldId="285"/>
            <ac:spMk id="3" creationId="{18E39CBB-C163-ECBC-8FEE-BB9471229406}"/>
          </ac:spMkLst>
        </pc:spChg>
      </pc:sldChg>
      <pc:sldChg chg="addSp delSp modSp mod">
        <pc:chgData name="Menendez, Becky" userId="8967fac8-110f-4acc-a8e9-6c33e880c41b" providerId="ADAL" clId="{C19FC735-05FE-44BE-BA92-B4A1DFE23A29}" dt="2026-01-09T17:30:27" v="875" actId="14100"/>
        <pc:sldMkLst>
          <pc:docMk/>
          <pc:sldMk cId="349505446" sldId="286"/>
        </pc:sldMkLst>
        <pc:graphicFrameChg chg="add del mod modGraphic">
          <ac:chgData name="Menendez, Becky" userId="8967fac8-110f-4acc-a8e9-6c33e880c41b" providerId="ADAL" clId="{C19FC735-05FE-44BE-BA92-B4A1DFE23A29}" dt="2026-01-09T17:30:27" v="875" actId="14100"/>
          <ac:graphicFrameMkLst>
            <pc:docMk/>
            <pc:sldMk cId="349505446" sldId="286"/>
            <ac:graphicFrameMk id="4" creationId="{D599AC90-4FAD-8B71-4400-8BE43C11DF31}"/>
          </ac:graphicFrameMkLst>
        </pc:graphicFrameChg>
        <pc:picChg chg="mod">
          <ac:chgData name="Menendez, Becky" userId="8967fac8-110f-4acc-a8e9-6c33e880c41b" providerId="ADAL" clId="{C19FC735-05FE-44BE-BA92-B4A1DFE23A29}" dt="2026-01-09T17:29:56.643" v="864" actId="732"/>
          <ac:picMkLst>
            <pc:docMk/>
            <pc:sldMk cId="349505446" sldId="286"/>
            <ac:picMk id="3074" creationId="{2FE87901-14C7-FCF2-165F-7D18100747F4}"/>
          </ac:picMkLst>
        </pc:picChg>
      </pc:sldChg>
      <pc:sldChg chg="addSp delSp modSp mod modNotesTx">
        <pc:chgData name="Menendez, Becky" userId="8967fac8-110f-4acc-a8e9-6c33e880c41b" providerId="ADAL" clId="{C19FC735-05FE-44BE-BA92-B4A1DFE23A29}" dt="2026-01-09T17:51:01.781" v="1610" actId="478"/>
        <pc:sldMkLst>
          <pc:docMk/>
          <pc:sldMk cId="2606730740" sldId="287"/>
        </pc:sldMkLst>
      </pc:sldChg>
      <pc:sldChg chg="modSp mod">
        <pc:chgData name="Menendez, Becky" userId="8967fac8-110f-4acc-a8e9-6c33e880c41b" providerId="ADAL" clId="{C19FC735-05FE-44BE-BA92-B4A1DFE23A29}" dt="2026-01-09T17:12:09.216" v="118" actId="20577"/>
        <pc:sldMkLst>
          <pc:docMk/>
          <pc:sldMk cId="3928604489" sldId="288"/>
        </pc:sldMkLst>
        <pc:spChg chg="mod">
          <ac:chgData name="Menendez, Becky" userId="8967fac8-110f-4acc-a8e9-6c33e880c41b" providerId="ADAL" clId="{C19FC735-05FE-44BE-BA92-B4A1DFE23A29}" dt="2026-01-09T17:12:09.216" v="118" actId="20577"/>
          <ac:spMkLst>
            <pc:docMk/>
            <pc:sldMk cId="3928604489" sldId="288"/>
            <ac:spMk id="3" creationId="{33F1D1F0-51A8-2860-527D-5AD51E54D30C}"/>
          </ac:spMkLst>
        </pc:spChg>
      </pc:sldChg>
      <pc:sldChg chg="addSp delSp modSp add mod modNotesTx">
        <pc:chgData name="Menendez, Becky" userId="8967fac8-110f-4acc-a8e9-6c33e880c41b" providerId="ADAL" clId="{C19FC735-05FE-44BE-BA92-B4A1DFE23A29}" dt="2026-01-09T17:50:48.627" v="1608" actId="13244"/>
        <pc:sldMkLst>
          <pc:docMk/>
          <pc:sldMk cId="1993171183" sldId="289"/>
        </pc:sldMkLst>
        <pc:spChg chg="mod">
          <ac:chgData name="Menendez, Becky" userId="8967fac8-110f-4acc-a8e9-6c33e880c41b" providerId="ADAL" clId="{C19FC735-05FE-44BE-BA92-B4A1DFE23A29}" dt="2026-01-09T17:07:16.990" v="6" actId="20577"/>
          <ac:spMkLst>
            <pc:docMk/>
            <pc:sldMk cId="1993171183" sldId="289"/>
            <ac:spMk id="2" creationId="{10A741A4-DC0A-97D7-0684-FEA5965928CC}"/>
          </ac:spMkLst>
        </pc:spChg>
        <pc:spChg chg="mod ord">
          <ac:chgData name="Menendez, Becky" userId="8967fac8-110f-4acc-a8e9-6c33e880c41b" providerId="ADAL" clId="{C19FC735-05FE-44BE-BA92-B4A1DFE23A29}" dt="2026-01-09T17:50:48.627" v="1608" actId="13244"/>
          <ac:spMkLst>
            <pc:docMk/>
            <pc:sldMk cId="1993171183" sldId="289"/>
            <ac:spMk id="5" creationId="{BFF9BE52-683D-4330-CD67-4D9E40C05C29}"/>
          </ac:spMkLst>
        </pc:spChg>
        <pc:graphicFrameChg chg="add mod modGraphic">
          <ac:chgData name="Menendez, Becky" userId="8967fac8-110f-4acc-a8e9-6c33e880c41b" providerId="ADAL" clId="{C19FC735-05FE-44BE-BA92-B4A1DFE23A29}" dt="2026-01-09T17:19:04.801" v="362" actId="14100"/>
          <ac:graphicFrameMkLst>
            <pc:docMk/>
            <pc:sldMk cId="1993171183" sldId="289"/>
            <ac:graphicFrameMk id="4" creationId="{8764EF3F-1FEB-1336-3D6F-D1600D6A82BA}"/>
          </ac:graphicFrameMkLst>
        </pc:graphicFrameChg>
        <pc:picChg chg="add mod">
          <ac:chgData name="Menendez, Becky" userId="8967fac8-110f-4acc-a8e9-6c33e880c41b" providerId="ADAL" clId="{C19FC735-05FE-44BE-BA92-B4A1DFE23A29}" dt="2026-01-09T17:18:40.948" v="353" actId="14100"/>
          <ac:picMkLst>
            <pc:docMk/>
            <pc:sldMk cId="1993171183" sldId="289"/>
            <ac:picMk id="1028" creationId="{2E9CEA4C-E6F2-5962-8459-18890B7E74C3}"/>
          </ac:picMkLst>
        </pc:picChg>
      </pc:sldChg>
      <pc:sldChg chg="modSp add mod">
        <pc:chgData name="Menendez, Becky" userId="8967fac8-110f-4acc-a8e9-6c33e880c41b" providerId="ADAL" clId="{C19FC735-05FE-44BE-BA92-B4A1DFE23A29}" dt="2026-01-09T17:27:35.459" v="672" actId="27636"/>
        <pc:sldMkLst>
          <pc:docMk/>
          <pc:sldMk cId="1109278725" sldId="290"/>
        </pc:sldMkLst>
        <pc:spChg chg="mod">
          <ac:chgData name="Menendez, Becky" userId="8967fac8-110f-4acc-a8e9-6c33e880c41b" providerId="ADAL" clId="{C19FC735-05FE-44BE-BA92-B4A1DFE23A29}" dt="2026-01-09T17:27:14.198" v="667" actId="20577"/>
          <ac:spMkLst>
            <pc:docMk/>
            <pc:sldMk cId="1109278725" sldId="290"/>
            <ac:spMk id="2" creationId="{78AC2DE0-35BD-6ACA-4D67-6DFC2064B046}"/>
          </ac:spMkLst>
        </pc:spChg>
        <pc:spChg chg="mod">
          <ac:chgData name="Menendez, Becky" userId="8967fac8-110f-4acc-a8e9-6c33e880c41b" providerId="ADAL" clId="{C19FC735-05FE-44BE-BA92-B4A1DFE23A29}" dt="2026-01-09T17:27:35.459" v="672" actId="27636"/>
          <ac:spMkLst>
            <pc:docMk/>
            <pc:sldMk cId="1109278725" sldId="290"/>
            <ac:spMk id="3" creationId="{2D9B079E-06E0-D82A-3C1B-B8C951A45D82}"/>
          </ac:spMkLst>
        </pc:spChg>
      </pc:sldChg>
      <pc:sldChg chg="modSp new mod">
        <pc:chgData name="Menendez, Becky" userId="8967fac8-110f-4acc-a8e9-6c33e880c41b" providerId="ADAL" clId="{C19FC735-05FE-44BE-BA92-B4A1DFE23A29}" dt="2026-01-09T17:37:16.981" v="1316" actId="20577"/>
        <pc:sldMkLst>
          <pc:docMk/>
          <pc:sldMk cId="1946869969" sldId="291"/>
        </pc:sldMkLst>
        <pc:spChg chg="mod">
          <ac:chgData name="Menendez, Becky" userId="8967fac8-110f-4acc-a8e9-6c33e880c41b" providerId="ADAL" clId="{C19FC735-05FE-44BE-BA92-B4A1DFE23A29}" dt="2026-01-09T17:36:07.350" v="1306" actId="20577"/>
          <ac:spMkLst>
            <pc:docMk/>
            <pc:sldMk cId="1946869969" sldId="291"/>
            <ac:spMk id="2" creationId="{9BD295FC-192A-54DA-2D48-7F0FD4C8E8E6}"/>
          </ac:spMkLst>
        </pc:spChg>
        <pc:spChg chg="mod">
          <ac:chgData name="Menendez, Becky" userId="8967fac8-110f-4acc-a8e9-6c33e880c41b" providerId="ADAL" clId="{C19FC735-05FE-44BE-BA92-B4A1DFE23A29}" dt="2026-01-09T17:37:16.981" v="1316" actId="20577"/>
          <ac:spMkLst>
            <pc:docMk/>
            <pc:sldMk cId="1946869969" sldId="291"/>
            <ac:spMk id="3" creationId="{975F4B48-D397-4323-2EF2-7E7F663317AC}"/>
          </ac:spMkLst>
        </pc:spChg>
      </pc:sldChg>
    </pc:docChg>
  </pc:docChgLst>
  <pc:docChgLst>
    <pc:chgData name="Menendez, Becky" userId="S::bmenendez@umaryland.edu::8967fac8-110f-4acc-a8e9-6c33e880c41b" providerId="AD" clId="Web-{76C9D389-9720-4BB0-5466-A58A7C4FD8B9}"/>
    <pc:docChg chg="modSld">
      <pc:chgData name="Menendez, Becky" userId="S::bmenendez@umaryland.edu::8967fac8-110f-4acc-a8e9-6c33e880c41b" providerId="AD" clId="Web-{76C9D389-9720-4BB0-5466-A58A7C4FD8B9}" dt="2026-01-20T19:57:51.269" v="7" actId="14100"/>
      <pc:docMkLst>
        <pc:docMk/>
      </pc:docMkLst>
      <pc:sldChg chg="modSp">
        <pc:chgData name="Menendez, Becky" userId="S::bmenendez@umaryland.edu::8967fac8-110f-4acc-a8e9-6c33e880c41b" providerId="AD" clId="Web-{76C9D389-9720-4BB0-5466-A58A7C4FD8B9}" dt="2026-01-20T19:57:43.081" v="6" actId="14100"/>
        <pc:sldMkLst>
          <pc:docMk/>
          <pc:sldMk cId="1189778240" sldId="261"/>
        </pc:sldMkLst>
        <pc:spChg chg="mod">
          <ac:chgData name="Menendez, Becky" userId="S::bmenendez@umaryland.edu::8967fac8-110f-4acc-a8e9-6c33e880c41b" providerId="AD" clId="Web-{76C9D389-9720-4BB0-5466-A58A7C4FD8B9}" dt="2026-01-20T19:57:43.081" v="6" actId="14100"/>
          <ac:spMkLst>
            <pc:docMk/>
            <pc:sldMk cId="1189778240" sldId="261"/>
            <ac:spMk id="3" creationId="{A9F2BC46-52FC-565D-6906-EC76EBD2CA0B}"/>
          </ac:spMkLst>
        </pc:spChg>
      </pc:sldChg>
      <pc:sldChg chg="modSp">
        <pc:chgData name="Menendez, Becky" userId="S::bmenendez@umaryland.edu::8967fac8-110f-4acc-a8e9-6c33e880c41b" providerId="AD" clId="Web-{76C9D389-9720-4BB0-5466-A58A7C4FD8B9}" dt="2026-01-20T19:57:51.269" v="7" actId="14100"/>
        <pc:sldMkLst>
          <pc:docMk/>
          <pc:sldMk cId="961460818" sldId="283"/>
        </pc:sldMkLst>
        <pc:spChg chg="mod">
          <ac:chgData name="Menendez, Becky" userId="S::bmenendez@umaryland.edu::8967fac8-110f-4acc-a8e9-6c33e880c41b" providerId="AD" clId="Web-{76C9D389-9720-4BB0-5466-A58A7C4FD8B9}" dt="2026-01-20T19:57:51.269" v="7" actId="14100"/>
          <ac:spMkLst>
            <pc:docMk/>
            <pc:sldMk cId="961460818" sldId="283"/>
            <ac:spMk id="3" creationId="{73435EDA-8475-3F26-AE16-F2D5D6D69078}"/>
          </ac:spMkLst>
        </pc:spChg>
      </pc:sldChg>
      <pc:sldChg chg="modSp">
        <pc:chgData name="Menendez, Becky" userId="S::bmenendez@umaryland.edu::8967fac8-110f-4acc-a8e9-6c33e880c41b" providerId="AD" clId="Web-{76C9D389-9720-4BB0-5466-A58A7C4FD8B9}" dt="2026-01-20T19:57:28.737" v="0" actId="14100"/>
        <pc:sldMkLst>
          <pc:docMk/>
          <pc:sldMk cId="344027657" sldId="284"/>
        </pc:sldMkLst>
        <pc:spChg chg="mod">
          <ac:chgData name="Menendez, Becky" userId="S::bmenendez@umaryland.edu::8967fac8-110f-4acc-a8e9-6c33e880c41b" providerId="AD" clId="Web-{76C9D389-9720-4BB0-5466-A58A7C4FD8B9}" dt="2026-01-20T19:57:28.737" v="0" actId="14100"/>
          <ac:spMkLst>
            <pc:docMk/>
            <pc:sldMk cId="344027657" sldId="284"/>
            <ac:spMk id="3" creationId="{B599C8DB-16FB-C411-8218-A2627B2F7D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1D548-E04F-495F-9708-318351D6E40E}" type="datetimeFigureOut"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02505-AEDD-45F4-AD59-B86DC4F36D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0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mbcits.sharepoint.com/:p:/s/FCTL/IQDrNFIXqyZVQLSXP5lSzzg_AVhvWLNJBrLorCEAteekMdc?e=aby7IP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Presentation - PDFs.pptx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02505-AEDD-45F4-AD59-B86DC4F36D3A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hierarchal grouping for other elements.</a:t>
            </a:r>
          </a:p>
          <a:p>
            <a:r>
              <a:rPr lang="en-US" dirty="0"/>
              <a:t>Not required but can be helpful.</a:t>
            </a:r>
          </a:p>
          <a:p>
            <a:r>
              <a:rPr lang="en-US" b="1" dirty="0"/>
              <a:t>Part</a:t>
            </a:r>
            <a:r>
              <a:rPr lang="en-US" dirty="0"/>
              <a:t> and </a:t>
            </a:r>
            <a:r>
              <a:rPr lang="en-US" b="1" dirty="0"/>
              <a:t>section</a:t>
            </a:r>
            <a:r>
              <a:rPr lang="en-US" dirty="0"/>
              <a:t> would be more commonly used.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1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</a:t>
            </a:r>
            <a:r>
              <a:rPr lang="en-US" b="1" dirty="0"/>
              <a:t>H1</a:t>
            </a:r>
            <a:r>
              <a:rPr lang="en-US" dirty="0"/>
              <a:t> (title).</a:t>
            </a:r>
          </a:p>
          <a:p>
            <a:r>
              <a:rPr lang="en-US" dirty="0"/>
              <a:t>Use subsequent heading levels in logical order to indicate hierarchy.</a:t>
            </a:r>
          </a:p>
          <a:p>
            <a:r>
              <a:rPr lang="en-US" dirty="0"/>
              <a:t>Use paragraph tag for each separate paragraph.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&lt;L&gt; </a:t>
            </a:r>
            <a:r>
              <a:rPr lang="en-US" dirty="0"/>
              <a:t>(starts list)</a:t>
            </a:r>
          </a:p>
          <a:p>
            <a:pPr lvl="1"/>
            <a:r>
              <a:rPr lang="en-US" b="1" dirty="0"/>
              <a:t>&lt;LI&gt; </a:t>
            </a:r>
            <a:r>
              <a:rPr lang="en-US" dirty="0"/>
              <a:t>(starts a list item)</a:t>
            </a:r>
          </a:p>
          <a:p>
            <a:pPr lvl="2"/>
            <a:r>
              <a:rPr lang="en-US" b="1" dirty="0"/>
              <a:t>&lt;LB&gt; </a:t>
            </a:r>
            <a:r>
              <a:rPr lang="en-US" dirty="0"/>
              <a:t>(the bullet/number)</a:t>
            </a:r>
          </a:p>
          <a:p>
            <a:pPr lvl="2"/>
            <a:r>
              <a:rPr lang="en-US" b="1" dirty="0"/>
              <a:t>&lt;</a:t>
            </a:r>
            <a:r>
              <a:rPr lang="en-US" b="1" dirty="0" err="1"/>
              <a:t>Lbody</a:t>
            </a:r>
            <a:r>
              <a:rPr lang="en-US" b="1" dirty="0"/>
              <a:t>&gt;</a:t>
            </a:r>
            <a:r>
              <a:rPr lang="en-US" dirty="0"/>
              <a:t> (the item content)</a:t>
            </a:r>
          </a:p>
          <a:p>
            <a:pPr lvl="1"/>
            <a:r>
              <a:rPr lang="en-US" b="1" dirty="0"/>
              <a:t>&lt;LI&gt; </a:t>
            </a:r>
            <a:r>
              <a:rPr lang="en-US" dirty="0"/>
              <a:t>(starts 2nd list item)</a:t>
            </a:r>
          </a:p>
          <a:p>
            <a:pPr lvl="2"/>
            <a:r>
              <a:rPr lang="en-US" b="1" dirty="0"/>
              <a:t>&lt;</a:t>
            </a:r>
            <a:r>
              <a:rPr lang="en-US" b="1" dirty="0" err="1"/>
              <a:t>Lbl</a:t>
            </a:r>
            <a:r>
              <a:rPr lang="en-US" b="1" dirty="0"/>
              <a:t>&gt; </a:t>
            </a:r>
            <a:r>
              <a:rPr lang="en-US" dirty="0"/>
              <a:t>(the bullet/number)</a:t>
            </a:r>
          </a:p>
          <a:p>
            <a:pPr lvl="2"/>
            <a:r>
              <a:rPr lang="en-US" b="1" dirty="0"/>
              <a:t>&lt;</a:t>
            </a:r>
            <a:r>
              <a:rPr lang="en-US" b="1" dirty="0" err="1"/>
              <a:t>LBody</a:t>
            </a:r>
            <a:r>
              <a:rPr lang="en-US" b="1" dirty="0"/>
              <a:t>&gt; </a:t>
            </a:r>
            <a:r>
              <a:rPr lang="en-US" dirty="0"/>
              <a:t>(the item content)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3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Identify text that isn’t used as a generic paragraph.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1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Identifies a span of text that has specific formatting or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Identifies a span of text that has specific formatting or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5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001CE-81B0-6D09-D3BD-82B2BF7FA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DAD5A-A334-6B10-01C2-F119965A49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C4431-8C9B-0814-71C3-50471AF19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87CE8-2FFB-719A-5AAF-5D945ECD6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2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D2700-CC35-F556-D272-457AE55D3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EB794-5A7D-5C26-D9E9-5075E96E8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CD3B6-CEAC-3DC5-2BE6-D1373476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3DB15-05B9-61DF-A1F6-B5D4E59B4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8FD013-EB8F-4C16-849E-29F7F4576B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3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7D246FE-8FBB-536A-36F9-60C9381FE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14D32A-4AC7-EB59-8933-3060E3A4F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2A922-E831-838C-8515-DBFE0CAE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43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C6783B0-32DA-4F84-C276-59FDD6056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9C867-EE54-9AF7-28FF-4B11A5EF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43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990866-E8C6-FEEC-81AD-FCBC6D22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6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34B762A-E630-02AC-7BDC-C351136C57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B7995C-5D74-925B-E552-1C3C577D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EA0BA-2873-1952-D363-10157FA9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1FD3D-37AA-ED38-79DA-44F281186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0843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53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24CACCC5-214D-0FD6-FCA4-4B1EA9983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66E0508-7913-9BF6-9650-5C99618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670891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3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863A4F-231B-F416-4AC8-D77FA16395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4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E82727C-55F5-6403-BEB0-FC9435AF5D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C78998-51CC-2B50-E645-AF8E6063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214" y="81500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C9293-3C59-BB67-B803-3B8E36CC4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7" y="1452631"/>
            <a:ext cx="4258849" cy="3952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DED25-E7F6-1186-0BD3-CB4D72AD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6214" y="2415209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37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660764-5DBB-7886-8AF5-12650D47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1257C-A7DD-19D8-5A42-A30F1A67E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1424C-37E3-5F07-51CA-E9B13ADD7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980B3-F64A-AF49-98FE-F3688125C386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808A1-2FE3-7565-AC14-636620E9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BE1E-F856-8AD9-6145-D6C5023F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823C2D-61FC-6E4C-B5A4-60925C74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ibility.ct.edu/training/creating-accessible-content/pdfs-fillable-form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usm.edu/iits/services/accessibility/documents/pdf/how_to_properly_tag_a_table_in_adobe_acrobat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opilot.microsoft.com/" TargetMode="External"/><Relationship Id="rId2" Type="http://schemas.openxmlformats.org/officeDocument/2006/relationships/hyperlink" Target="https://webaim.org/techniques/alttex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vispero.com/color-contrast-checke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cpa/website-manual/accessibility/creating-accessible-documents/equidox/" TargetMode="External"/><Relationship Id="rId2" Type="http://schemas.openxmlformats.org/officeDocument/2006/relationships/hyperlink" Target="https://www.umaryland.edu/cits/software/adobe-license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vispero.com/color-contrast-checker/" TargetMode="External"/><Relationship Id="rId3" Type="http://schemas.openxmlformats.org/officeDocument/2006/relationships/hyperlink" Target="https://webaccess.msu.edu/tutorials/documents/word-vs-pdf" TargetMode="External"/><Relationship Id="rId7" Type="http://schemas.openxmlformats.org/officeDocument/2006/relationships/hyperlink" Target="https://webaim.org/techniques/alttext/" TargetMode="External"/><Relationship Id="rId2" Type="http://schemas.openxmlformats.org/officeDocument/2006/relationships/hyperlink" Target="https://www.section508.gov/create/pdf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ysed.gov/sites/default/files/programs/webaccess/how-to-create-or-fix-adobe-pdf-link-tags.pdf" TargetMode="External"/><Relationship Id="rId11" Type="http://schemas.openxmlformats.org/officeDocument/2006/relationships/hyperlink" Target="https://help.illinoisstate.edu/accessibility/website-and-digital/pdf-accessibility-with-adobe-acrobat-pro/tagging-a-pdf-in-adobe-acrobat-pro/tagging-simple-data-tables-in-adobe-acrobat-pro" TargetMode="External"/><Relationship Id="rId5" Type="http://schemas.openxmlformats.org/officeDocument/2006/relationships/hyperlink" Target="https://www.section508.gov/create/pdfs/common-tags-and-usage/" TargetMode="External"/><Relationship Id="rId10" Type="http://schemas.openxmlformats.org/officeDocument/2006/relationships/hyperlink" Target="https://www.csusm.edu/iits/services/accessibility/documents/pdf/how_to_properly_tag_a_table_in_adobe_acrobat.pdf" TargetMode="External"/><Relationship Id="rId4" Type="http://schemas.openxmlformats.org/officeDocument/2006/relationships/hyperlink" Target="https://blog.uwgb.edu/catl/digital-accessibility-tip-when-to-use-optical-character-recognition-ocr-on-pdfs/#:~:text=Some%20PDFs%20are%20digitally%20created,document%2C%20consider%20the%20following%20alternatives:" TargetMode="External"/><Relationship Id="rId9" Type="http://schemas.openxmlformats.org/officeDocument/2006/relationships/hyperlink" Target="https://accessibility.ct.edu/training/creating-accessible-content/pdfs-fillable-form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272D7-5FC0-3638-A3C9-8F9CAE0B7C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PDF Accessibility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49B39-175C-70C9-CE13-46DCD8EF3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A33EC-EE7F-55F2-D409-A5459DE4C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C2DE0-35BD-6ACA-4D67-6DFC2064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</a:t>
            </a:r>
            <a:r>
              <a:rPr lang="en-US" dirty="0" err="1"/>
              <a:t>Autotagging</a:t>
            </a:r>
            <a:r>
              <a:rPr lang="en-US" dirty="0"/>
              <a:t> vs. Manual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079E-06E0-D82A-3C1B-B8C951A4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832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Auto-tagging feature can be helpful but requires checking/fixing</a:t>
            </a:r>
          </a:p>
          <a:p>
            <a:r>
              <a:rPr lang="en-US" dirty="0"/>
              <a:t>Important tools/panels in Adobe Acrobat:</a:t>
            </a:r>
          </a:p>
          <a:p>
            <a:pPr lvl="1"/>
            <a:r>
              <a:rPr lang="en-US" dirty="0"/>
              <a:t>All tools &gt; Prepare for accessibility &gt; </a:t>
            </a:r>
            <a:r>
              <a:rPr lang="en-US" dirty="0" err="1"/>
              <a:t>Autotag</a:t>
            </a:r>
            <a:r>
              <a:rPr lang="en-US" dirty="0"/>
              <a:t> document</a:t>
            </a:r>
          </a:p>
          <a:p>
            <a:pPr lvl="1"/>
            <a:r>
              <a:rPr lang="en-US" dirty="0"/>
              <a:t>Prepare for Accessibility &gt; Fix reading order</a:t>
            </a:r>
          </a:p>
          <a:p>
            <a:pPr lvl="2"/>
            <a:r>
              <a:rPr lang="en-US" dirty="0"/>
              <a:t>Can toggle between “Page Content Order” and “Structure Types”</a:t>
            </a:r>
          </a:p>
          <a:p>
            <a:pPr lvl="1"/>
            <a:r>
              <a:rPr lang="en-US" dirty="0"/>
              <a:t>Menu &gt; View &gt; Show/Hide &gt; Side panels &gt; Accessibility tags</a:t>
            </a:r>
          </a:p>
          <a:p>
            <a:pPr lvl="1"/>
            <a:r>
              <a:rPr lang="en-US" dirty="0"/>
              <a:t>Menu &gt; View &gt; Show/Hide &gt; Side panels &gt; Order</a:t>
            </a:r>
          </a:p>
          <a:p>
            <a:pPr lvl="1"/>
            <a:r>
              <a:rPr lang="en-US" dirty="0"/>
              <a:t>Menu &gt; View &gt; Show/Hide &gt; Side panels &gt; Content</a:t>
            </a:r>
          </a:p>
          <a:p>
            <a:pPr marL="0" indent="0">
              <a:lnSpc>
                <a:spcPct val="134000"/>
              </a:lnSpc>
              <a:buNone/>
            </a:pPr>
            <a:br>
              <a:rPr lang="en-US" sz="1900" b="1" dirty="0"/>
            </a:br>
            <a:r>
              <a:rPr lang="en-US" sz="1900" b="1" dirty="0"/>
              <a:t>Tip: When doing manual remediation, save often. </a:t>
            </a:r>
            <a:br>
              <a:rPr lang="en-US" sz="1900" b="1" dirty="0"/>
            </a:br>
            <a:r>
              <a:rPr lang="en-US" sz="1900" b="1" dirty="0"/>
              <a:t>No “undo” option if something goes wrong.</a:t>
            </a:r>
          </a:p>
        </p:txBody>
      </p:sp>
    </p:spTree>
    <p:extLst>
      <p:ext uri="{BB962C8B-B14F-4D97-AF65-F5344CB8AC3E}">
        <p14:creationId xmlns:p14="http://schemas.microsoft.com/office/powerpoint/2010/main" val="110927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AAAA16-EB57-284B-94CF-E06027E8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Artifact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9DDC0-8716-57C5-ABEB-8C963CB9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&lt;Artifact&gt; is used to identify decorative images, non-essential content</a:t>
            </a:r>
          </a:p>
          <a:p>
            <a:r>
              <a:rPr lang="en-US" dirty="0"/>
              <a:t>Elements designated as artifacts will not appear in the </a:t>
            </a:r>
            <a:r>
              <a:rPr lang="en-US" b="1" dirty="0"/>
              <a:t>Tag tree </a:t>
            </a:r>
            <a:r>
              <a:rPr lang="en-US" dirty="0"/>
              <a:t>and will not be read by screen readers</a:t>
            </a:r>
          </a:p>
          <a:p>
            <a:pPr lvl="1"/>
            <a:r>
              <a:rPr lang="en-US" dirty="0"/>
              <a:t>Tag tree: shows all the tags used in the document</a:t>
            </a:r>
          </a:p>
          <a:p>
            <a:r>
              <a:rPr lang="en-US" dirty="0"/>
              <a:t>Will only appear in the </a:t>
            </a:r>
            <a:r>
              <a:rPr lang="en-US" b="1" dirty="0"/>
              <a:t>Content</a:t>
            </a:r>
            <a:r>
              <a:rPr lang="en-US" dirty="0"/>
              <a:t> panel</a:t>
            </a:r>
          </a:p>
          <a:p>
            <a:pPr lvl="1"/>
            <a:r>
              <a:rPr lang="en-US" dirty="0"/>
              <a:t>Content panel: shows a hierarchal view of all the objects that make up the PDF</a:t>
            </a:r>
          </a:p>
          <a:p>
            <a:pPr lvl="1"/>
            <a:r>
              <a:rPr lang="en-US" dirty="0"/>
              <a:t>Menu &gt; View &gt; Show/Hide &gt; Side panels &gt; </a:t>
            </a:r>
            <a:r>
              <a:rPr lang="en-US" b="1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222764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86346-9F9F-4AAF-5217-8D4699A65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1092-4A56-81E8-6BBB-88DD4878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Container elements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C282A-D438-0330-7B79-2BF5694BAC3D}"/>
              </a:ext>
            </a:extLst>
          </p:cNvPr>
          <p:cNvSpPr txBox="1"/>
          <p:nvPr/>
        </p:nvSpPr>
        <p:spPr>
          <a:xfrm>
            <a:off x="570287" y="1731567"/>
            <a:ext cx="1105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only required container is the </a:t>
            </a:r>
            <a:r>
              <a:rPr lang="en-US" sz="2000" b="1" dirty="0"/>
              <a:t>&lt;Document&gt; </a:t>
            </a:r>
            <a:r>
              <a:rPr lang="en-US" sz="2000" dirty="0"/>
              <a:t>tag (first item in tags tree, containing all others).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18D08B-D9FA-966E-1DB0-37B65E3BD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60821"/>
              </p:ext>
            </p:extLst>
          </p:nvPr>
        </p:nvGraphicFramePr>
        <p:xfrm>
          <a:off x="3031006" y="2294448"/>
          <a:ext cx="8616572" cy="3631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7755">
                  <a:extLst>
                    <a:ext uri="{9D8B030D-6E8A-4147-A177-3AD203B41FA5}">
                      <a16:colId xmlns:a16="http://schemas.microsoft.com/office/drawing/2014/main" val="3214746011"/>
                    </a:ext>
                  </a:extLst>
                </a:gridCol>
                <a:gridCol w="7178817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39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862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&lt;Part&gt;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Large major section of a document (e.g., a report chapter). Can be used to group smaller units of content together.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783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&lt;Div&gt;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Division element is a generic block-level element or group of block-level elements.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790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&lt;Art&gt;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Article element is a self-contained body of text considered to be a single narrative.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44504"/>
                  </a:ext>
                </a:extLst>
              </a:tr>
              <a:tr h="7978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&lt;Sect&gt;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Small section within a larger part (e.g., pull quote, sidebar, boxed text).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76629"/>
                  </a:ext>
                </a:extLst>
              </a:tr>
            </a:tbl>
          </a:graphicData>
        </a:graphic>
      </p:graphicFrame>
      <p:pic>
        <p:nvPicPr>
          <p:cNvPr id="2050" name="Picture 2" descr="Screenshot of the tags panel showing the 'Part' tag as the parent element to an 'H1' and 'H2', each with a tag symbols, and a 'P' tag with its paragraph symbol (¶).">
            <a:extLst>
              <a:ext uri="{FF2B5EF4-FFF2-40B4-BE49-F238E27FC236}">
                <a16:creationId xmlns:a16="http://schemas.microsoft.com/office/drawing/2014/main" id="{367DE455-85E2-116C-0AE9-06E48E11E7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2" y="2287308"/>
            <a:ext cx="2032931" cy="176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reenshot of the tags panel showing the 'SECT' tag as the parent element to two 'P' tags, each with its paragraph symbol (¶).">
            <a:extLst>
              <a:ext uri="{FF2B5EF4-FFF2-40B4-BE49-F238E27FC236}">
                <a16:creationId xmlns:a16="http://schemas.microsoft.com/office/drawing/2014/main" id="{682C7CEF-3403-A347-C5EE-75B8214F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2" y="4195511"/>
            <a:ext cx="2068790" cy="14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06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7B9E6-6675-26BF-6B6F-CDF9B0EDF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C479-A762-157F-7903-3A3BE297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815618" cy="1404004"/>
          </a:xfrm>
        </p:spPr>
        <p:txBody>
          <a:bodyPr/>
          <a:lstStyle/>
          <a:p>
            <a:r>
              <a:rPr lang="en-US" dirty="0"/>
              <a:t>Tags: Heading &amp; paragraph elements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99AC90-4FAD-8B71-4400-8BE43C11D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211915"/>
              </p:ext>
            </p:extLst>
          </p:nvPr>
        </p:nvGraphicFramePr>
        <p:xfrm>
          <a:off x="4531540" y="1825625"/>
          <a:ext cx="6898462" cy="3677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178">
                  <a:extLst>
                    <a:ext uri="{9D8B030D-6E8A-4147-A177-3AD203B41FA5}">
                      <a16:colId xmlns:a16="http://schemas.microsoft.com/office/drawing/2014/main" val="3214746011"/>
                    </a:ext>
                  </a:extLst>
                </a:gridCol>
                <a:gridCol w="5262284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480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5193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&lt;H&gt;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Not recommended.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9305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&lt;H1&gt;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Heading level 1. Best used for title/highest section level of document.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5256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&lt;H2&gt;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Main-level headings after title.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8167879"/>
                  </a:ext>
                </a:extLst>
              </a:tr>
              <a:tr h="598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&lt;H2&gt; - &lt;H6&gt;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(Sub)heading levels 3, 4, 5, 6.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44504"/>
                  </a:ext>
                </a:extLst>
              </a:tr>
              <a:tr h="6224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&lt;P&gt;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Paragraph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76629"/>
                  </a:ext>
                </a:extLst>
              </a:tr>
            </a:tbl>
          </a:graphicData>
        </a:graphic>
      </p:graphicFrame>
      <p:pic>
        <p:nvPicPr>
          <p:cNvPr id="3074" name="Picture 2" descr="Screenshot of an accessibility tag structure showing a section &lt;Sect&gt; with nested elements. Inside the section, there is an &lt;H1&gt; heading labeled 'Cooking techniques' followed by a paragraph &lt;P&gt;. Below that, an &lt;H2&gt; heading labeled 'Cooking with oil' with its own paragraph &lt;P&gt;. Further nested is another &lt;H2&gt; heading labeled 'Cooking with butter', highlighted in blue, followed by a paragraph &lt;P&gt;">
            <a:extLst>
              <a:ext uri="{FF2B5EF4-FFF2-40B4-BE49-F238E27FC236}">
                <a16:creationId xmlns:a16="http://schemas.microsoft.com/office/drawing/2014/main" id="{2FE87901-14C7-FCF2-165F-7D18100747F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85" t="27699" r="15056" b="6582"/>
          <a:stretch>
            <a:fillRect/>
          </a:stretch>
        </p:blipFill>
        <p:spPr bwMode="auto">
          <a:xfrm>
            <a:off x="883024" y="1864659"/>
            <a:ext cx="3012141" cy="286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5596A-2084-E791-061A-89D6CCDA3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583E-DBDA-C303-7E79-B1A84365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Label &amp; list elements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FF601B-03E7-4D9C-DD9D-2C845D12EF7A}"/>
              </a:ext>
            </a:extLst>
          </p:cNvPr>
          <p:cNvGraphicFramePr>
            <a:graphicFrameLocks noGrp="1"/>
          </p:cNvGraphicFramePr>
          <p:nvPr/>
        </p:nvGraphicFramePr>
        <p:xfrm>
          <a:off x="4337824" y="1825625"/>
          <a:ext cx="7092178" cy="4092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080">
                  <a:extLst>
                    <a:ext uri="{9D8B030D-6E8A-4147-A177-3AD203B41FA5}">
                      <a16:colId xmlns:a16="http://schemas.microsoft.com/office/drawing/2014/main" val="3214746011"/>
                    </a:ext>
                  </a:extLst>
                </a:gridCol>
                <a:gridCol w="5206098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495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866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&lt;L&gt;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 element, indicates a list. Must contain list items.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1256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&lt;LI&gt;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List element item, indicates a member of the list. Must have a list body element, might have a label element.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9307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Lbl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Label element would be a bullet, number, etc. that precedes the item content.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84310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&lt;</a:t>
                      </a:r>
                      <a:r>
                        <a:rPr lang="en-US" sz="2000" dirty="0" err="1">
                          <a:effectLst/>
                        </a:rPr>
                        <a:t>LBody</a:t>
                      </a:r>
                      <a:r>
                        <a:rPr lang="en-US" sz="2000" dirty="0">
                          <a:effectLst/>
                        </a:rPr>
                        <a:t>&gt;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The content of the list item.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44504"/>
                  </a:ext>
                </a:extLst>
              </a:tr>
            </a:tbl>
          </a:graphicData>
        </a:graphic>
      </p:graphicFrame>
      <p:pic>
        <p:nvPicPr>
          <p:cNvPr id="4098" name="Picture 2" descr="Screenshot of the tags panel showing the 'L' tag as the parent element to a 'LI' tag, which is a parent element to a 'Lbl' and 'Body' tag, each with its own tag symbol.">
            <a:extLst>
              <a:ext uri="{FF2B5EF4-FFF2-40B4-BE49-F238E27FC236}">
                <a16:creationId xmlns:a16="http://schemas.microsoft.com/office/drawing/2014/main" id="{DE764326-0B8C-8E25-C150-2BC955AC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013609" cy="23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6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CE3BD-95EB-A926-77A8-F988372D7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A923-C007-AEB1-D171-34A542CB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Special text elements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B9386C-545E-11CE-CF9F-C3A78CF70BE5}"/>
              </a:ext>
            </a:extLst>
          </p:cNvPr>
          <p:cNvGraphicFramePr>
            <a:graphicFrameLocks noGrp="1"/>
          </p:cNvGraphicFramePr>
          <p:nvPr/>
        </p:nvGraphicFramePr>
        <p:xfrm>
          <a:off x="5307980" y="1825625"/>
          <a:ext cx="6122022" cy="4632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643">
                  <a:extLst>
                    <a:ext uri="{9D8B030D-6E8A-4147-A177-3AD203B41FA5}">
                      <a16:colId xmlns:a16="http://schemas.microsoft.com/office/drawing/2014/main" val="3214746011"/>
                    </a:ext>
                  </a:extLst>
                </a:gridCol>
                <a:gridCol w="4341379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4957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10183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000" b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BlockQuote</a:t>
                      </a:r>
                      <a:r>
                        <a:rPr lang="en-US" sz="2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one or more paragraphs of text attributed to someone other than the author of the immediate surrounding text.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&lt;Caption&gt;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Abrief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portion of text that describes a table or a figure.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&lt;Index&gt;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sequence of entries that point out the occurrence of specific text in the main body of the document.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84310"/>
                  </a:ext>
                </a:extLst>
              </a:tr>
              <a:tr h="5426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&lt;TOC&gt;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Contains a structured list of items and labels identifying those items; has its own discrete hierarchy.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44504"/>
                  </a:ext>
                </a:extLst>
              </a:tr>
            </a:tbl>
          </a:graphicData>
        </a:graphic>
      </p:graphicFrame>
      <p:pic>
        <p:nvPicPr>
          <p:cNvPr id="5122" name="Picture 2" descr="Screenshot of the tags panel showing the 'TOC' tag as the parent element to a 'TOCI' tag, which is the parent element to a 'Reference' tag, the parent element to a 'Link' tag, each with its own tag symbol.">
            <a:extLst>
              <a:ext uri="{FF2B5EF4-FFF2-40B4-BE49-F238E27FC236}">
                <a16:creationId xmlns:a16="http://schemas.microsoft.com/office/drawing/2014/main" id="{30DF31AF-C30B-0EBE-93F5-D390FE60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74" y="1690688"/>
            <a:ext cx="27336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reenshot of the tags panel showing the 'Caption' and 'Figure' tag, each with its tag symbol.">
            <a:extLst>
              <a:ext uri="{FF2B5EF4-FFF2-40B4-BE49-F238E27FC236}">
                <a16:creationId xmlns:a16="http://schemas.microsoft.com/office/drawing/2014/main" id="{62EF0D79-AB90-7BBC-24D3-0238B393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58" y="4231888"/>
            <a:ext cx="2733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creenshot of the tags panel showing the 'Caption' tag with its tag symbol, and a 'Table' tag, with its grid symbol.">
            <a:extLst>
              <a:ext uri="{FF2B5EF4-FFF2-40B4-BE49-F238E27FC236}">
                <a16:creationId xmlns:a16="http://schemas.microsoft.com/office/drawing/2014/main" id="{5860432D-EB9B-EFC0-30F7-558B7B6DB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22" y="5157788"/>
            <a:ext cx="27622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1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1F8DD-355B-D950-7BB7-B631DAE3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2A0A-1333-86FC-9CAD-33BE094C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Inline-level elements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0D3C34-C9E8-675A-819C-2FCA9B19AC59}"/>
              </a:ext>
            </a:extLst>
          </p:cNvPr>
          <p:cNvGraphicFramePr>
            <a:graphicFrameLocks noGrp="1"/>
          </p:cNvGraphicFramePr>
          <p:nvPr/>
        </p:nvGraphicFramePr>
        <p:xfrm>
          <a:off x="5307980" y="1825626"/>
          <a:ext cx="6122022" cy="452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8079">
                  <a:extLst>
                    <a:ext uri="{9D8B030D-6E8A-4147-A177-3AD203B41FA5}">
                      <a16:colId xmlns:a16="http://schemas.microsoft.com/office/drawing/2014/main" val="3214746011"/>
                    </a:ext>
                  </a:extLst>
                </a:gridCol>
                <a:gridCol w="4493943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562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9057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&lt;BibEntry&gt; 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Describes where some cited information may be found.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1887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&lt;Quote&gt;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an inline portion of text attributed to someone other than the author of the text surrounding it; different from a block quote, which is a whole paragraph or multiple paragraphs.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11727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&lt;Span&gt;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inline segment of text; commonly used to delimit text that is associated with a set of styling properties.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84310"/>
                  </a:ext>
                </a:extLst>
              </a:tr>
            </a:tbl>
          </a:graphicData>
        </a:graphic>
      </p:graphicFrame>
      <p:pic>
        <p:nvPicPr>
          <p:cNvPr id="6146" name="Picture 2" descr="Screenshot of the tags panel showing the 'P' tag, with its paragraph symbol (¶), as the parent element to a 'Span' tag, with its tag symbol.">
            <a:extLst>
              <a:ext uri="{FF2B5EF4-FFF2-40B4-BE49-F238E27FC236}">
                <a16:creationId xmlns:a16="http://schemas.microsoft.com/office/drawing/2014/main" id="{403F4BB8-E477-5630-9C53-5F61E24C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7241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37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11B48-C5CC-F136-F446-06DC2CAC6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04EF-E524-AC47-D286-B3FDA917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9185413" cy="1392798"/>
          </a:xfrm>
        </p:spPr>
        <p:txBody>
          <a:bodyPr/>
          <a:lstStyle/>
          <a:p>
            <a:r>
              <a:rPr lang="en-US" dirty="0"/>
              <a:t>Tags: Special inline-level elements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E4F288-AECE-67FC-058B-41C708834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7107"/>
              </p:ext>
            </p:extLst>
          </p:nvPr>
        </p:nvGraphicFramePr>
        <p:xfrm>
          <a:off x="3720896" y="1825625"/>
          <a:ext cx="7778772" cy="4735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932">
                  <a:extLst>
                    <a:ext uri="{9D8B030D-6E8A-4147-A177-3AD203B41FA5}">
                      <a16:colId xmlns:a16="http://schemas.microsoft.com/office/drawing/2014/main" val="3361400692"/>
                    </a:ext>
                  </a:extLst>
                </a:gridCol>
                <a:gridCol w="6339840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507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7586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&lt;Code&gt;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programming text embedded within a document.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5661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&lt;Figure&gt;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graphic or graphic representation.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840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&lt;Form&gt;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Interactive form-fillable elements (checkboxes, fillable text, </a:t>
                      </a:r>
                      <a:r>
                        <a:rPr lang="en-US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signuatures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84310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&lt;Formula&gt;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a mathematical formula.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79214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&lt;Link&gt;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hyperlink container.  Must have children: link text &amp; Link – OBJR tag.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937379"/>
                  </a:ext>
                </a:extLst>
              </a:tr>
              <a:tr h="7210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&lt;Note&gt;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Explanatory text or documentation, such as a footnote or endnote.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4257323"/>
                  </a:ext>
                </a:extLst>
              </a:tr>
            </a:tbl>
          </a:graphicData>
        </a:graphic>
      </p:graphicFrame>
      <p:pic>
        <p:nvPicPr>
          <p:cNvPr id="7174" name="Picture 6" descr="Screenshot of the tags panel showing the 'P' tag, with its paragraph symbol (¶), as the parent element to object 'Postsecondary...', with its box symbol, a 'Reference' and 'Note' tag, each with a tag symbol, followed by another object 'If a student with...'. The 'Reference' tag is a parent element to a 'Link' tag, which is a parent to an object '33' and 'Link - OBJR' tag. The 'Note' element is also a parent of an object '33 42 U.S.C. §...' with its box symbol.">
            <a:extLst>
              <a:ext uri="{FF2B5EF4-FFF2-40B4-BE49-F238E27FC236}">
                <a16:creationId xmlns:a16="http://schemas.microsoft.com/office/drawing/2014/main" id="{F08F4388-B60F-53D2-3FD0-7475DF2D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294801" cy="37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921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45478-2029-13F7-16F6-D59B6DB92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7D05-3DF4-7489-3678-FB8666B4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983707" cy="1370386"/>
          </a:xfrm>
        </p:spPr>
        <p:txBody>
          <a:bodyPr/>
          <a:lstStyle/>
          <a:p>
            <a:r>
              <a:rPr lang="en-US" dirty="0"/>
              <a:t>Tags: Forms</a:t>
            </a:r>
          </a:p>
        </p:txBody>
      </p:sp>
      <p:pic>
        <p:nvPicPr>
          <p:cNvPr id="8194" name="Picture 2" descr="Screenshot showing the Tags panel and the main PDF viewing window in Adobe Acrobat. The relevant form elements and their associated tags are outlined with a red border. Red arrows are starting from the tags on the left side and pointing at their associated form elements in the PDF itself.">
            <a:extLst>
              <a:ext uri="{FF2B5EF4-FFF2-40B4-BE49-F238E27FC236}">
                <a16:creationId xmlns:a16="http://schemas.microsoft.com/office/drawing/2014/main" id="{DF5C3EBA-FC02-F7AA-F7CC-9C78BABB6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515600" cy="312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5A8698-5B5B-912D-7534-EF6DCDE2643C}"/>
              </a:ext>
            </a:extLst>
          </p:cNvPr>
          <p:cNvSpPr txBox="1"/>
          <p:nvPr/>
        </p:nvSpPr>
        <p:spPr>
          <a:xfrm>
            <a:off x="838200" y="5274527"/>
            <a:ext cx="105156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CSCU Digital Accessibility: </a:t>
            </a:r>
            <a:r>
              <a:rPr lang="en-US" sz="2000" dirty="0">
                <a:hlinkClick r:id="rId4"/>
              </a:rPr>
              <a:t>PDFs with Fillable Forms</a:t>
            </a:r>
            <a:br>
              <a:rPr lang="en-US" sz="2000" dirty="0"/>
            </a:br>
            <a:r>
              <a:rPr lang="en-US" sz="1600" dirty="0"/>
              <a:t>https://accessibility.ct.edu/training/creating-accessible-content/pdfs-fillable-forms/</a:t>
            </a:r>
          </a:p>
        </p:txBody>
      </p:sp>
    </p:spTree>
    <p:extLst>
      <p:ext uri="{BB962C8B-B14F-4D97-AF65-F5344CB8AC3E}">
        <p14:creationId xmlns:p14="http://schemas.microsoft.com/office/powerpoint/2010/main" val="260673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21F23-C827-4E17-1EA7-6CFBABC8B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741A4-DC0A-97D7-0684-FEA59659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983707" cy="1370386"/>
          </a:xfrm>
        </p:spPr>
        <p:txBody>
          <a:bodyPr/>
          <a:lstStyle/>
          <a:p>
            <a:r>
              <a:rPr lang="en-US" dirty="0"/>
              <a:t>Tags: Tables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64EF3F-1FEB-1336-3D6F-D1600D6A8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31900"/>
              </p:ext>
            </p:extLst>
          </p:nvPr>
        </p:nvGraphicFramePr>
        <p:xfrm>
          <a:off x="3439886" y="1825625"/>
          <a:ext cx="7646125" cy="276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453">
                  <a:extLst>
                    <a:ext uri="{9D8B030D-6E8A-4147-A177-3AD203B41FA5}">
                      <a16:colId xmlns:a16="http://schemas.microsoft.com/office/drawing/2014/main" val="3361400692"/>
                    </a:ext>
                  </a:extLst>
                </a:gridCol>
                <a:gridCol w="6492672">
                  <a:extLst>
                    <a:ext uri="{9D8B030D-6E8A-4147-A177-3AD203B41FA5}">
                      <a16:colId xmlns:a16="http://schemas.microsoft.com/office/drawing/2014/main" val="7123393"/>
                    </a:ext>
                  </a:extLst>
                </a:gridCol>
              </a:tblGrid>
              <a:tr h="507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Tag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>
                          <a:effectLst/>
                        </a:rPr>
                        <a:t>Description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688401"/>
                  </a:ext>
                </a:extLst>
              </a:tr>
              <a:tr h="5498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&lt;Table&gt;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tag that houses all table tag components.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817243"/>
                  </a:ext>
                </a:extLst>
              </a:tr>
              <a:tr h="648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&lt;TR&gt; 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tag that houses all tags/cells within a specific row.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257986"/>
                  </a:ext>
                </a:extLst>
              </a:tr>
              <a:tr h="5442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&lt;TH&gt;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Heading cells within a table row tag.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0684310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&lt;TD&gt;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cells within table row tag.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792140"/>
                  </a:ext>
                </a:extLst>
              </a:tr>
            </a:tbl>
          </a:graphicData>
        </a:graphic>
      </p:graphicFrame>
      <p:pic>
        <p:nvPicPr>
          <p:cNvPr id="1028" name="Picture 4" descr="Screenshot of the tags panel showing the 'Table' tag, with its grid symbol, as the parent element to a 'TR' tag, with its grid row symbol, which is the parent element to a 'TH', with its grid header symbol, and two 'TD' tags, each with its grid cell symbol.">
            <a:extLst>
              <a:ext uri="{FF2B5EF4-FFF2-40B4-BE49-F238E27FC236}">
                <a16:creationId xmlns:a16="http://schemas.microsoft.com/office/drawing/2014/main" id="{2E9CEA4C-E6F2-5962-8459-18890B7E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2" y="1825626"/>
            <a:ext cx="2405640" cy="21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9BE52-683D-4330-CD67-4D9E40C05C29}"/>
              </a:ext>
            </a:extLst>
          </p:cNvPr>
          <p:cNvSpPr txBox="1"/>
          <p:nvPr/>
        </p:nvSpPr>
        <p:spPr>
          <a:xfrm>
            <a:off x="838200" y="5274527"/>
            <a:ext cx="105156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CSUSM: </a:t>
            </a:r>
            <a:r>
              <a:rPr lang="en-US" sz="2000" dirty="0">
                <a:hlinkClick r:id="rId4"/>
              </a:rPr>
              <a:t>How to properly tag a table in Adobe Acrobat</a:t>
            </a:r>
            <a:br>
              <a:rPr lang="en-US" sz="2000" dirty="0"/>
            </a:br>
            <a:r>
              <a:rPr lang="en-US" sz="1100" dirty="0"/>
              <a:t>https://www.csusm.edu/iits/services/accessibility/documents/pdf/how_to_properly_tag_a_table_in_adobe_acrobat.pdf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317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00190-0F90-AA64-1C31-F9307C48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7A435-482D-4E7C-FDE4-0D72D14E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Remediation Tools</a:t>
            </a:r>
          </a:p>
          <a:p>
            <a:r>
              <a:rPr lang="en-US" dirty="0"/>
              <a:t>Accessibility Checklist (what to look for)</a:t>
            </a:r>
          </a:p>
          <a:p>
            <a:pPr lvl="1"/>
            <a:r>
              <a:rPr lang="en-US" dirty="0"/>
              <a:t>Document properties</a:t>
            </a:r>
          </a:p>
          <a:p>
            <a:pPr lvl="1"/>
            <a:r>
              <a:rPr lang="en-US" dirty="0"/>
              <a:t>Machine-readable (OCR)</a:t>
            </a:r>
          </a:p>
          <a:p>
            <a:pPr lvl="1"/>
            <a:r>
              <a:rPr lang="en-US" dirty="0"/>
              <a:t>Tags</a:t>
            </a:r>
          </a:p>
          <a:p>
            <a:pPr lvl="1"/>
            <a:r>
              <a:rPr lang="en-US" dirty="0"/>
              <a:t>Logical reading order</a:t>
            </a:r>
          </a:p>
          <a:p>
            <a:pPr lvl="1"/>
            <a:r>
              <a:rPr lang="en-US" dirty="0"/>
              <a:t>Alt text</a:t>
            </a:r>
          </a:p>
          <a:p>
            <a:pPr lvl="1"/>
            <a:r>
              <a:rPr lang="en-US" dirty="0"/>
              <a:t>Color &amp; contrast</a:t>
            </a:r>
          </a:p>
          <a:p>
            <a:r>
              <a:rPr lang="en-US" dirty="0"/>
              <a:t>Using Adobe Acrobat’s accessibility checker</a:t>
            </a:r>
          </a:p>
          <a:p>
            <a:r>
              <a:rPr lang="en-US" dirty="0"/>
              <a:t>Example 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4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94E042-763D-5E11-006B-20F02604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Order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C0993-1C7E-8121-6773-A164D6022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tags follow the visual/logical reading order of the document.</a:t>
            </a:r>
          </a:p>
          <a:p>
            <a:r>
              <a:rPr lang="en-US" dirty="0"/>
              <a:t>Menu &gt; View &gt; Show/Hide &gt; Side panels &gt; </a:t>
            </a:r>
            <a:r>
              <a:rPr lang="en-US" b="1" dirty="0"/>
              <a:t>Order</a:t>
            </a:r>
          </a:p>
        </p:txBody>
      </p:sp>
    </p:spTree>
    <p:extLst>
      <p:ext uri="{BB962C8B-B14F-4D97-AF65-F5344CB8AC3E}">
        <p14:creationId xmlns:p14="http://schemas.microsoft.com/office/powerpoint/2010/main" val="271221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2255E-F86C-7DEA-B362-00717E514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CB2D56-7040-74E7-5AB6-4859D224A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text: How to add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18ECB-A31C-2312-45A3-978E5AFF6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Images/visual objects that convey meaning are tagged as Figures.</a:t>
            </a:r>
          </a:p>
          <a:p>
            <a:r>
              <a:rPr lang="en-US" dirty="0"/>
              <a:t>All “Figures” have alternative text that describes its purpose/function.</a:t>
            </a:r>
          </a:p>
          <a:p>
            <a:r>
              <a:rPr lang="en-US" dirty="0"/>
              <a:t>To add alt text:</a:t>
            </a:r>
          </a:p>
          <a:p>
            <a:pPr lvl="1"/>
            <a:r>
              <a:rPr lang="en-US" dirty="0"/>
              <a:t>From tag panel, right click “Figure tag” &gt; Properties</a:t>
            </a:r>
          </a:p>
          <a:p>
            <a:pPr lvl="1"/>
            <a:r>
              <a:rPr lang="en-US" dirty="0"/>
              <a:t>Open Reading Order, right click “Figure” on page &gt; Edit Alternative Text</a:t>
            </a:r>
          </a:p>
        </p:txBody>
      </p:sp>
    </p:spTree>
    <p:extLst>
      <p:ext uri="{BB962C8B-B14F-4D97-AF65-F5344CB8AC3E}">
        <p14:creationId xmlns:p14="http://schemas.microsoft.com/office/powerpoint/2010/main" val="4284999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6BBDA-71F6-BEDE-9951-13D8A57DF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ED7E38-1CC5-7B10-1E99-B903BE238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 text: What to write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6EF03-F2E3-91CA-D450-7854D6CA0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How to write alt text</a:t>
            </a:r>
            <a:endParaRPr lang="en-US" dirty="0"/>
          </a:p>
          <a:p>
            <a:pPr lvl="1"/>
            <a:r>
              <a:rPr lang="en-US" dirty="0"/>
              <a:t>Content and function - why is the image included?</a:t>
            </a:r>
          </a:p>
          <a:p>
            <a:pPr lvl="1"/>
            <a:r>
              <a:rPr lang="en-US" dirty="0"/>
              <a:t>Avoid redundancy</a:t>
            </a:r>
          </a:p>
          <a:p>
            <a:r>
              <a:rPr lang="en-US" dirty="0"/>
              <a:t>Working with AI</a:t>
            </a:r>
          </a:p>
          <a:p>
            <a:pPr lvl="1"/>
            <a:r>
              <a:rPr lang="en-US" dirty="0"/>
              <a:t>Download the image</a:t>
            </a:r>
            <a:endParaRPr lang="en-US" sz="2800" dirty="0"/>
          </a:p>
          <a:p>
            <a:pPr lvl="1"/>
            <a:r>
              <a:rPr lang="en-US" dirty="0"/>
              <a:t>Go to </a:t>
            </a:r>
            <a:r>
              <a:rPr lang="en-US" u="sng" dirty="0">
                <a:hlinkClick r:id="rId3"/>
              </a:rPr>
              <a:t>Microsoft Copilot</a:t>
            </a:r>
            <a:r>
              <a:rPr lang="en-US" dirty="0"/>
              <a:t> </a:t>
            </a:r>
            <a:endParaRPr lang="en-US" sz="2800" dirty="0"/>
          </a:p>
          <a:p>
            <a:pPr lvl="1"/>
            <a:r>
              <a:rPr lang="en-US" dirty="0"/>
              <a:t>Click the + icon in the prompt box and upload your image.</a:t>
            </a:r>
            <a:endParaRPr lang="en-US" sz="2800" dirty="0"/>
          </a:p>
          <a:p>
            <a:pPr lvl="1"/>
            <a:r>
              <a:rPr lang="en-US" dirty="0"/>
              <a:t>Input the following prompt: “Can you describe this image for a screen reader?  Please format as alt text for PowerPoint.”</a:t>
            </a:r>
            <a:endParaRPr lang="en-US" sz="2800" dirty="0"/>
          </a:p>
          <a:p>
            <a:pPr lvl="1"/>
            <a:r>
              <a:rPr lang="en-US" dirty="0"/>
              <a:t>Modify as needed.</a:t>
            </a:r>
            <a:endParaRPr lang="en-US" sz="28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702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989C-F0F7-966D-8993-BF669A60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&amp; Contrast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2E908-8232-C693-9338-F967D1DE5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has sufficient contrast (including text in images)</a:t>
            </a:r>
          </a:p>
          <a:p>
            <a:r>
              <a:rPr lang="en-US" dirty="0"/>
              <a:t>Color alone is not used to convey meaning</a:t>
            </a:r>
          </a:p>
          <a:p>
            <a:r>
              <a:rPr lang="en-US" dirty="0"/>
              <a:t>If manual check required:</a:t>
            </a:r>
          </a:p>
          <a:p>
            <a:pPr lvl="1"/>
            <a:r>
              <a:rPr lang="en-US" dirty="0" err="1">
                <a:hlinkClick r:id="rId2"/>
              </a:rPr>
              <a:t>Colour</a:t>
            </a:r>
            <a:r>
              <a:rPr lang="en-US" dirty="0">
                <a:hlinkClick r:id="rId2"/>
              </a:rPr>
              <a:t> Contrast </a:t>
            </a:r>
            <a:r>
              <a:rPr lang="en-US" dirty="0" err="1">
                <a:hlinkClick r:id="rId2"/>
              </a:rPr>
              <a:t>Analyser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6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1855-7676-0CE5-3A3B-4BED66B6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Accessibility Checker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56795-A6F4-1C1D-1BA3-F73D11CD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Tools &gt; Prepare for Accessibility &gt; Check for Accessibility</a:t>
            </a:r>
          </a:p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Document</a:t>
            </a:r>
          </a:p>
          <a:p>
            <a:pPr lvl="1"/>
            <a:r>
              <a:rPr lang="en-US" dirty="0"/>
              <a:t>Page Content</a:t>
            </a:r>
          </a:p>
          <a:p>
            <a:pPr lvl="1"/>
            <a:r>
              <a:rPr lang="en-US" dirty="0"/>
              <a:t>Forms</a:t>
            </a:r>
          </a:p>
          <a:p>
            <a:pPr lvl="1"/>
            <a:r>
              <a:rPr lang="en-US" dirty="0"/>
              <a:t>Alternate Text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Headings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318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F627-F3E7-F2B6-E0AB-3AE37135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77B4-CB5F-1AE6-8D24-D927E81D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Checker: Statuses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4373-25AA-3E2A-D223-DCE5FCB1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Passed</a:t>
            </a:r>
          </a:p>
          <a:p>
            <a:r>
              <a:rPr lang="en-US" dirty="0"/>
              <a:t>Skipped by User (not checked)</a:t>
            </a:r>
          </a:p>
          <a:p>
            <a:r>
              <a:rPr lang="en-US" dirty="0"/>
              <a:t>Needs Manual Check (e.g. logical reading order)</a:t>
            </a:r>
          </a:p>
          <a:p>
            <a:r>
              <a:rPr lang="en-US" dirty="0"/>
              <a:t>Failed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46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72B7C-C41D-5CA6-50B1-F1D1F724E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D5B9-9E15-0AD4-DB45-1CB364CB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9319882" cy="1392799"/>
          </a:xfrm>
        </p:spPr>
        <p:txBody>
          <a:bodyPr/>
          <a:lstStyle/>
          <a:p>
            <a:r>
              <a:rPr lang="en-US" dirty="0"/>
              <a:t>Accessibility Checker: Options for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64AFE-DBED-C172-34FD-0AF5ECF5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Fix</a:t>
            </a:r>
            <a:r>
              <a:rPr lang="en-US" dirty="0"/>
              <a:t>: Either fixes the item automatically or displays a dialog box prompting you to fix the item manually.</a:t>
            </a:r>
          </a:p>
          <a:p>
            <a:r>
              <a:rPr lang="en-US" b="1" dirty="0"/>
              <a:t>Skip Rule</a:t>
            </a:r>
            <a:r>
              <a:rPr lang="en-US" dirty="0"/>
              <a:t>: Skips future checks and changes status to Skipped</a:t>
            </a:r>
          </a:p>
          <a:p>
            <a:r>
              <a:rPr lang="en-US" b="1" dirty="0"/>
              <a:t>Explain</a:t>
            </a:r>
            <a:r>
              <a:rPr lang="en-US" dirty="0"/>
              <a:t>: Provides more details about the issue.</a:t>
            </a:r>
          </a:p>
          <a:p>
            <a:r>
              <a:rPr lang="en-US" b="1" dirty="0"/>
              <a:t>Check Again</a:t>
            </a:r>
            <a:r>
              <a:rPr lang="en-US" dirty="0"/>
              <a:t>: Use after manually modifying item(s).</a:t>
            </a:r>
          </a:p>
          <a:p>
            <a:r>
              <a:rPr lang="en-US" b="1" dirty="0"/>
              <a:t>Show Report</a:t>
            </a:r>
            <a:r>
              <a:rPr lang="en-US" dirty="0"/>
              <a:t>: Report with links to repair tips.</a:t>
            </a:r>
          </a:p>
          <a:p>
            <a:r>
              <a:rPr lang="en-US" b="1" dirty="0"/>
              <a:t>Options</a:t>
            </a:r>
            <a:r>
              <a:rPr lang="en-US" dirty="0"/>
              <a:t>: Opens dialog box where you select which checks are performed.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574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17E6-CA70-C7BF-7296-5CD38605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882854" cy="1404004"/>
          </a:xfrm>
        </p:spPr>
        <p:txBody>
          <a:bodyPr>
            <a:normAutofit/>
          </a:bodyPr>
          <a:lstStyle/>
          <a:p>
            <a:r>
              <a:rPr lang="en-US" sz="4000" dirty="0"/>
              <a:t>Example: </a:t>
            </a:r>
            <a:br>
              <a:rPr lang="en-US" sz="4000" dirty="0"/>
            </a:br>
            <a:r>
              <a:rPr lang="en-US" sz="4000" dirty="0"/>
              <a:t>Guidelines for Discussion Forum Posts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1DAC6-A71B-7BF2-6EEE-44A375723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title</a:t>
            </a:r>
          </a:p>
          <a:p>
            <a:r>
              <a:rPr lang="en-US" dirty="0"/>
              <a:t>Tagged – but one unnecessary tag to clear</a:t>
            </a:r>
          </a:p>
          <a:p>
            <a:r>
              <a:rPr lang="en-US" dirty="0"/>
              <a:t>Logical Reading Order – looks good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56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6D391-25F4-B92C-B550-119CA3621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14AE-4EB3-6482-EDA8-36B2DCFB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How to Create a Blog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45B98-F365-7F26-6BF5-C56061F9E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Needs title</a:t>
            </a:r>
          </a:p>
          <a:p>
            <a:r>
              <a:rPr lang="en-US" dirty="0"/>
              <a:t>Tagged – but incorrectly (e.g. figures)</a:t>
            </a:r>
          </a:p>
          <a:p>
            <a:r>
              <a:rPr lang="en-US" dirty="0"/>
              <a:t>Logical reading order – several items out of order</a:t>
            </a:r>
          </a:p>
          <a:p>
            <a:r>
              <a:rPr lang="en-US" dirty="0"/>
              <a:t>Figures need alternative text</a:t>
            </a:r>
          </a:p>
        </p:txBody>
      </p:sp>
    </p:spTree>
    <p:extLst>
      <p:ext uri="{BB962C8B-B14F-4D97-AF65-F5344CB8AC3E}">
        <p14:creationId xmlns:p14="http://schemas.microsoft.com/office/powerpoint/2010/main" val="21418989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295FC-192A-54DA-2D48-7F0FD4C8E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9776" cy="3956610"/>
          </a:xfrm>
        </p:spPr>
        <p:txBody>
          <a:bodyPr>
            <a:normAutofit/>
          </a:bodyPr>
          <a:lstStyle/>
          <a:p>
            <a:r>
              <a:rPr lang="en-US" dirty="0"/>
              <a:t>Import documents &gt; open document &gt; click into document</a:t>
            </a:r>
          </a:p>
          <a:p>
            <a:r>
              <a:rPr lang="en-US" dirty="0"/>
              <a:t>“Zones” are the items/blocks that get tagged</a:t>
            </a:r>
          </a:p>
          <a:p>
            <a:pPr lvl="1"/>
            <a:r>
              <a:rPr lang="en-US" dirty="0"/>
              <a:t>When you select a zone, its properties will appear in the left panel</a:t>
            </a:r>
          </a:p>
          <a:p>
            <a:pPr lvl="2"/>
            <a:r>
              <a:rPr lang="en-US" dirty="0"/>
              <a:t>Properties</a:t>
            </a:r>
          </a:p>
          <a:p>
            <a:pPr lvl="3"/>
            <a:r>
              <a:rPr lang="en-US" dirty="0"/>
              <a:t>Name</a:t>
            </a:r>
          </a:p>
          <a:p>
            <a:pPr lvl="3"/>
            <a:r>
              <a:rPr lang="en-US" dirty="0"/>
              <a:t>Type</a:t>
            </a:r>
          </a:p>
          <a:p>
            <a:pPr lvl="3"/>
            <a:r>
              <a:rPr lang="en-US" dirty="0"/>
              <a:t>Language</a:t>
            </a:r>
          </a:p>
          <a:p>
            <a:pPr lvl="3"/>
            <a:r>
              <a:rPr lang="en-US" dirty="0"/>
              <a:t>Order</a:t>
            </a:r>
          </a:p>
          <a:p>
            <a:pPr lvl="2"/>
            <a:r>
              <a:rPr lang="en-US" dirty="0"/>
              <a:t>“Type” properties</a:t>
            </a:r>
          </a:p>
          <a:p>
            <a:pPr lvl="3"/>
            <a:r>
              <a:rPr lang="en-US" dirty="0"/>
              <a:t>Text: tag, indentation, merge, break lines</a:t>
            </a:r>
          </a:p>
          <a:p>
            <a:pPr lvl="3"/>
            <a:r>
              <a:rPr lang="en-US" dirty="0"/>
              <a:t>Heading: Level, merge, break lines, use as template</a:t>
            </a:r>
          </a:p>
          <a:p>
            <a:pPr lvl="3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5F4B48-D397-4323-2EF2-7E7F66331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Equidox</a:t>
            </a:r>
            <a:r>
              <a:rPr lang="en-US" dirty="0"/>
              <a:t> interface</a:t>
            </a:r>
          </a:p>
        </p:txBody>
      </p:sp>
    </p:spTree>
    <p:extLst>
      <p:ext uri="{BB962C8B-B14F-4D97-AF65-F5344CB8AC3E}">
        <p14:creationId xmlns:p14="http://schemas.microsoft.com/office/powerpoint/2010/main" val="194686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BA27-795C-B883-A5E5-70257E39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7B38E-8695-1137-4EDC-B269B7D07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>
                <a:hlinkClick r:id="rId2"/>
              </a:rPr>
              <a:t>Adobe Acrobat Pro</a:t>
            </a:r>
            <a:endParaRPr lang="en-US" dirty="0"/>
          </a:p>
          <a:p>
            <a:pPr lvl="1"/>
            <a:r>
              <a:rPr lang="en-US" dirty="0"/>
              <a:t>Downloadable software</a:t>
            </a:r>
          </a:p>
          <a:p>
            <a:pPr lvl="1"/>
            <a:r>
              <a:rPr lang="en-US" dirty="0"/>
              <a:t>Requires license (free 7-day trial available)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CITS Adobe licensing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hlinkClick r:id="rId3"/>
              </a:rPr>
              <a:t>Equidox</a:t>
            </a:r>
            <a:endParaRPr lang="en-US" b="1" dirty="0"/>
          </a:p>
          <a:p>
            <a:pPr lvl="1"/>
            <a:r>
              <a:rPr lang="en-US" dirty="0"/>
              <a:t>Online platform</a:t>
            </a:r>
          </a:p>
          <a:p>
            <a:pPr lvl="1"/>
            <a:r>
              <a:rPr lang="en-US" dirty="0"/>
              <a:t>UMB has limited license</a:t>
            </a:r>
          </a:p>
          <a:p>
            <a:pPr lvl="1"/>
            <a:r>
              <a:rPr lang="en-US" dirty="0"/>
              <a:t>2 people at a time can be logged into platform</a:t>
            </a:r>
          </a:p>
        </p:txBody>
      </p:sp>
    </p:spTree>
    <p:extLst>
      <p:ext uri="{BB962C8B-B14F-4D97-AF65-F5344CB8AC3E}">
        <p14:creationId xmlns:p14="http://schemas.microsoft.com/office/powerpoint/2010/main" val="2956352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1B50-CB9E-F0F6-E82F-3F5E3E5A8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D1F0-51A8-2860-527D-5AD51E54D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General Services Administration. </a:t>
            </a:r>
            <a:r>
              <a:rPr lang="en-US" dirty="0">
                <a:hlinkClick r:id="rId2"/>
              </a:rPr>
              <a:t>Create Accessible PDFs</a:t>
            </a:r>
            <a:r>
              <a:rPr lang="en-US" dirty="0"/>
              <a:t>.</a:t>
            </a:r>
          </a:p>
          <a:p>
            <a:r>
              <a:rPr lang="en-US" dirty="0"/>
              <a:t>Michigan State University. </a:t>
            </a:r>
            <a:r>
              <a:rPr lang="en-US" dirty="0">
                <a:hlinkClick r:id="rId3"/>
              </a:rPr>
              <a:t>Word vs. PDF</a:t>
            </a:r>
            <a:r>
              <a:rPr lang="en-US" dirty="0"/>
              <a:t>.</a:t>
            </a:r>
          </a:p>
          <a:p>
            <a:r>
              <a:rPr lang="en-US" dirty="0"/>
              <a:t>University of Wisconsin-Green Bay. </a:t>
            </a:r>
            <a:r>
              <a:rPr lang="en-US" dirty="0">
                <a:hlinkClick r:id="rId4"/>
              </a:rPr>
              <a:t>Digital Accessibility Tip: When to Use Optical Character Recognition (OCR) on PDFs</a:t>
            </a:r>
            <a:r>
              <a:rPr lang="en-US" dirty="0"/>
              <a:t>.</a:t>
            </a:r>
          </a:p>
          <a:p>
            <a:r>
              <a:rPr lang="en-US" dirty="0"/>
              <a:t>General Services Administration. </a:t>
            </a:r>
            <a:r>
              <a:rPr lang="en-US" dirty="0">
                <a:hlinkClick r:id="rId5"/>
              </a:rPr>
              <a:t>Common PDF Tags and Their Usage</a:t>
            </a:r>
            <a:r>
              <a:rPr lang="en-US" dirty="0"/>
              <a:t>.</a:t>
            </a:r>
          </a:p>
          <a:p>
            <a:r>
              <a:rPr lang="en-US" dirty="0"/>
              <a:t>NYSED. </a:t>
            </a:r>
            <a:r>
              <a:rPr lang="en-US" dirty="0">
                <a:hlinkClick r:id="rId6"/>
              </a:rPr>
              <a:t>How to Create or Fix Adobe PDF Link Tags</a:t>
            </a:r>
            <a:r>
              <a:rPr lang="en-US" dirty="0"/>
              <a:t>.</a:t>
            </a:r>
          </a:p>
          <a:p>
            <a:r>
              <a:rPr lang="en-US" dirty="0" err="1"/>
              <a:t>WebAIM</a:t>
            </a:r>
            <a:r>
              <a:rPr lang="en-US" dirty="0"/>
              <a:t>. </a:t>
            </a:r>
            <a:r>
              <a:rPr lang="en-US" dirty="0">
                <a:hlinkClick r:id="rId7"/>
              </a:rPr>
              <a:t>Alternative Text</a:t>
            </a:r>
            <a:r>
              <a:rPr lang="en-US" dirty="0"/>
              <a:t>.</a:t>
            </a:r>
          </a:p>
          <a:p>
            <a:r>
              <a:rPr lang="en-US" dirty="0" err="1"/>
              <a:t>Vispero</a:t>
            </a:r>
            <a:r>
              <a:rPr lang="en-US" dirty="0"/>
              <a:t>. </a:t>
            </a:r>
            <a:r>
              <a:rPr lang="en-US" dirty="0" err="1">
                <a:hlinkClick r:id="rId8"/>
              </a:rPr>
              <a:t>Colour</a:t>
            </a:r>
            <a:r>
              <a:rPr lang="en-US" dirty="0">
                <a:hlinkClick r:id="rId8"/>
              </a:rPr>
              <a:t> Contrast </a:t>
            </a:r>
            <a:r>
              <a:rPr lang="en-US" dirty="0" err="1">
                <a:hlinkClick r:id="rId8"/>
              </a:rPr>
              <a:t>Analyser</a:t>
            </a:r>
            <a:r>
              <a:rPr lang="en-US" dirty="0">
                <a:hlinkClick r:id="rId8"/>
              </a:rPr>
              <a:t> (CCA)</a:t>
            </a:r>
            <a:r>
              <a:rPr lang="en-US" dirty="0"/>
              <a:t>.</a:t>
            </a:r>
          </a:p>
          <a:p>
            <a:r>
              <a:rPr lang="en-US" dirty="0"/>
              <a:t>CSCU. </a:t>
            </a:r>
            <a:r>
              <a:rPr lang="en-US" dirty="0">
                <a:hlinkClick r:id="rId9"/>
              </a:rPr>
              <a:t>PDFs with Fillable Forms</a:t>
            </a:r>
            <a:r>
              <a:rPr lang="en-US" dirty="0"/>
              <a:t>.</a:t>
            </a:r>
          </a:p>
          <a:p>
            <a:r>
              <a:rPr lang="en-US" dirty="0"/>
              <a:t>California State University San Marcos. </a:t>
            </a:r>
            <a:r>
              <a:rPr lang="en-US" dirty="0">
                <a:hlinkClick r:id="rId10"/>
              </a:rPr>
              <a:t>How to Properly Tag a Table in Adobe Acrobat</a:t>
            </a:r>
            <a:r>
              <a:rPr lang="en-US" dirty="0"/>
              <a:t>.</a:t>
            </a:r>
          </a:p>
          <a:p>
            <a:r>
              <a:rPr lang="en-US" dirty="0"/>
              <a:t>Illinois State University. </a:t>
            </a:r>
            <a:r>
              <a:rPr lang="en-US" dirty="0">
                <a:hlinkClick r:id="rId11"/>
              </a:rPr>
              <a:t>Accessibility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860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27B1D-B6B0-1DC0-FC97-B4AC76E1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9174207" cy="1404004"/>
          </a:xfrm>
        </p:spPr>
        <p:txBody>
          <a:bodyPr/>
          <a:lstStyle/>
          <a:p>
            <a:r>
              <a:rPr lang="en-US" dirty="0"/>
              <a:t>Alternatives to PDF remediation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6030-6113-CF4B-6811-33225023B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Avoid using a PDF altogether</a:t>
            </a:r>
          </a:p>
          <a:p>
            <a:pPr lvl="1"/>
            <a:r>
              <a:rPr lang="en-US" dirty="0"/>
              <a:t>HTML/CSS (e.g. web pages, Blackboard pages)</a:t>
            </a:r>
          </a:p>
          <a:p>
            <a:pPr lvl="1"/>
            <a:r>
              <a:rPr lang="en-US" dirty="0" err="1"/>
              <a:t>ePub</a:t>
            </a:r>
            <a:r>
              <a:rPr lang="en-US" dirty="0"/>
              <a:t> (if available)</a:t>
            </a:r>
          </a:p>
          <a:p>
            <a:pPr lvl="1"/>
            <a:r>
              <a:rPr lang="en-US" dirty="0"/>
              <a:t>Native creation formats (e.g. Word, PowerPoint, Excel)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Recreate the original document </a:t>
            </a:r>
          </a:p>
          <a:p>
            <a:pPr lvl="1"/>
            <a:r>
              <a:rPr lang="en-US" dirty="0"/>
              <a:t>E.g. instructor-made handouts, worksheets</a:t>
            </a:r>
          </a:p>
          <a:p>
            <a:pPr lvl="1"/>
            <a:r>
              <a:rPr lang="en-US" dirty="0"/>
              <a:t>Easier to make a document accessible in Word and convert to an accessible PDF than it is to do all the remediation in the PDF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9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E2CE-2D75-2B3D-056F-8208B6A4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35EDA-8475-3F26-AE16-F2D5D6D69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94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Document 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Machine-readable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Tagged (correctly)</a:t>
            </a:r>
          </a:p>
          <a:p>
            <a:pPr lvl="1"/>
            <a:r>
              <a:rPr lang="en-US" dirty="0"/>
              <a:t>Headings</a:t>
            </a:r>
          </a:p>
          <a:p>
            <a:pPr lvl="1"/>
            <a:r>
              <a:rPr lang="en-US" dirty="0"/>
              <a:t>Lists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Figures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Form fields</a:t>
            </a:r>
          </a:p>
          <a:p>
            <a:pPr lvl="1"/>
            <a:r>
              <a:rPr lang="en-US" dirty="0"/>
              <a:t>Decorative content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Logical reading order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Alt text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Color &amp; contrast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6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C83F-82AC-11E4-84A3-E73D9D7B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BC46-52FC-565D-6906-EC76EBD2C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080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/>
              <a:t>Document Title</a:t>
            </a:r>
          </a:p>
          <a:p>
            <a:pPr lvl="1"/>
            <a:r>
              <a:rPr lang="en-US" dirty="0"/>
              <a:t>Descriptive file name</a:t>
            </a:r>
          </a:p>
          <a:p>
            <a:pPr lvl="1"/>
            <a:r>
              <a:rPr lang="en-US" dirty="0"/>
              <a:t>Initial view set to show Document Title</a:t>
            </a:r>
          </a:p>
          <a:p>
            <a:pPr lvl="1"/>
            <a:r>
              <a:rPr lang="en-US" dirty="0"/>
              <a:t>File &gt; Properties &gt; Description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Security settings</a:t>
            </a:r>
          </a:p>
          <a:p>
            <a:pPr lvl="1"/>
            <a:r>
              <a:rPr lang="en-US" dirty="0"/>
              <a:t>Content Copying for Accessibility is allowed</a:t>
            </a:r>
          </a:p>
          <a:p>
            <a:pPr lvl="1"/>
            <a:r>
              <a:rPr lang="en-US" dirty="0"/>
              <a:t>File &gt; Properties &gt; Security &gt; Security Method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Primary language assigned</a:t>
            </a:r>
          </a:p>
          <a:p>
            <a:pPr lvl="1"/>
            <a:r>
              <a:rPr lang="en-US" dirty="0"/>
              <a:t>File &gt; Properties &gt; Advanced &gt; Language</a:t>
            </a:r>
          </a:p>
        </p:txBody>
      </p:sp>
    </p:spTree>
    <p:extLst>
      <p:ext uri="{BB962C8B-B14F-4D97-AF65-F5344CB8AC3E}">
        <p14:creationId xmlns:p14="http://schemas.microsoft.com/office/powerpoint/2010/main" val="1189778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9812-58FD-FD6B-9600-977302E72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8DA3-3F80-625A-FF3E-88E6FA13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Machine-readable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9C8DB-16FB-C411-8218-A2627B2F7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41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Can you highlight specific words? 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Digital document</a:t>
            </a:r>
            <a:r>
              <a:rPr lang="en-US" dirty="0"/>
              <a:t> (best option)</a:t>
            </a:r>
          </a:p>
          <a:p>
            <a:pPr lvl="1"/>
            <a:r>
              <a:rPr lang="en-US" dirty="0"/>
              <a:t>Designed with a word processing program from the start</a:t>
            </a:r>
          </a:p>
          <a:p>
            <a:pPr lvl="1"/>
            <a:r>
              <a:rPr lang="en-US" dirty="0"/>
              <a:t>Already machine-readable, but may require additional remediation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Optical Character Recognition (OCR)</a:t>
            </a:r>
          </a:p>
          <a:p>
            <a:pPr lvl="1"/>
            <a:r>
              <a:rPr lang="en-US" dirty="0"/>
              <a:t>Tries to recognize text on a scanned image to make it machine-readable</a:t>
            </a:r>
          </a:p>
          <a:p>
            <a:pPr lvl="1"/>
            <a:r>
              <a:rPr lang="en-US" dirty="0"/>
              <a:t>Works best with clear, high-resolution scans</a:t>
            </a:r>
          </a:p>
          <a:p>
            <a:pPr lvl="1"/>
            <a:r>
              <a:rPr lang="en-US" dirty="0"/>
              <a:t>Errors may need to be corrected</a:t>
            </a:r>
          </a:p>
          <a:p>
            <a:pPr lvl="1"/>
            <a:r>
              <a:rPr lang="en-US" dirty="0"/>
              <a:t>Usually requires more extensive remediation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Scanned image of document</a:t>
            </a:r>
          </a:p>
          <a:p>
            <a:pPr lvl="1"/>
            <a:r>
              <a:rPr lang="en-US" dirty="0"/>
              <a:t>Not accessible.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165D6-4DDA-1C44-A390-66C8327F2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46237-1170-2F2E-A353-A6B63760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443" y="325368"/>
            <a:ext cx="8860442" cy="1404004"/>
          </a:xfrm>
        </p:spPr>
        <p:txBody>
          <a:bodyPr/>
          <a:lstStyle/>
          <a:p>
            <a:r>
              <a:rPr lang="en-US" dirty="0"/>
              <a:t>Machine-readable: How to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5D741-85FA-C5F3-5CF3-FE1EE1405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All tools &gt; Scan &amp; OCR &gt; Enhance Scanned File </a:t>
            </a:r>
          </a:p>
          <a:p>
            <a:pPr lvl="2"/>
            <a:r>
              <a:rPr lang="en-US" dirty="0"/>
              <a:t>Adjusts brightness/contrasts to make text recognition easier</a:t>
            </a:r>
          </a:p>
          <a:p>
            <a:pPr lvl="1"/>
            <a:r>
              <a:rPr lang="en-US" dirty="0"/>
              <a:t>All tools &gt; Scan &amp; OCR &gt; Recognize Text (in this file)</a:t>
            </a:r>
          </a:p>
          <a:p>
            <a:pPr lvl="1"/>
            <a:r>
              <a:rPr lang="en-US" dirty="0"/>
              <a:t>Make necessary corrections if needed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249B-4292-BA4A-2495-87EB4461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39CBB-C163-ECBC-8FEE-BB947122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83289"/>
          </a:xfrm>
        </p:spPr>
        <p:txBody>
          <a:bodyPr>
            <a:normAutofit/>
          </a:bodyPr>
          <a:lstStyle/>
          <a:p>
            <a:r>
              <a:rPr lang="en-US" dirty="0"/>
              <a:t>Convey document’s formatting and structure to a screen reader</a:t>
            </a:r>
          </a:p>
          <a:p>
            <a:r>
              <a:rPr lang="en-US" dirty="0"/>
              <a:t>37 possible tags</a:t>
            </a:r>
          </a:p>
          <a:p>
            <a:pPr lvl="1"/>
            <a:r>
              <a:rPr lang="en-US" dirty="0"/>
              <a:t>Container elements</a:t>
            </a:r>
          </a:p>
          <a:p>
            <a:pPr lvl="1"/>
            <a:r>
              <a:rPr lang="en-US" dirty="0"/>
              <a:t>Heading &amp; paragraph elements</a:t>
            </a:r>
          </a:p>
          <a:p>
            <a:pPr lvl="1"/>
            <a:r>
              <a:rPr lang="en-US" dirty="0"/>
              <a:t>Label &amp; list elements</a:t>
            </a:r>
          </a:p>
          <a:p>
            <a:pPr lvl="1"/>
            <a:r>
              <a:rPr lang="en-US" dirty="0"/>
              <a:t>Special text elements</a:t>
            </a:r>
          </a:p>
          <a:p>
            <a:pPr lvl="1"/>
            <a:r>
              <a:rPr lang="en-US" dirty="0"/>
              <a:t>Inline-level elements</a:t>
            </a:r>
          </a:p>
          <a:p>
            <a:pPr lvl="1"/>
            <a:r>
              <a:rPr lang="en-US" dirty="0"/>
              <a:t>Special inline-level elements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3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82abd7-1ab7-48ef-8c98-72d235b81a08">
      <Terms xmlns="http://schemas.microsoft.com/office/infopath/2007/PartnerControls"/>
    </lcf76f155ced4ddcb4097134ff3c332f>
    <Notes xmlns="3882abd7-1ab7-48ef-8c98-72d235b81a08" xsi:nil="true"/>
    <TaxCatchAll xmlns="99231557-d139-4a0a-b246-b8b4047cac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D3B2ECC4948B4AAC4E21187997D365" ma:contentTypeVersion="21" ma:contentTypeDescription="Create a new document." ma:contentTypeScope="" ma:versionID="989fb0c101885bf88f5c8ebaa50be81c">
  <xsd:schema xmlns:xsd="http://www.w3.org/2001/XMLSchema" xmlns:xs="http://www.w3.org/2001/XMLSchema" xmlns:p="http://schemas.microsoft.com/office/2006/metadata/properties" xmlns:ns2="3882abd7-1ab7-48ef-8c98-72d235b81a08" xmlns:ns3="99231557-d139-4a0a-b246-b8b4047cac07" targetNamespace="http://schemas.microsoft.com/office/2006/metadata/properties" ma:root="true" ma:fieldsID="c7317938980b78b7d496338bcb2457a8" ns2:_="" ns3:_="">
    <xsd:import namespace="3882abd7-1ab7-48ef-8c98-72d235b81a08"/>
    <xsd:import namespace="99231557-d139-4a0a-b246-b8b4047cac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Note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2abd7-1ab7-48ef-8c98-72d235b81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d37ae30-1c3a-40e1-94c5-05ea5a1665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31557-d139-4a0a-b246-b8b4047cac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83b254f-fc54-4dc1-869e-d2d00e5ecfec}" ma:internalName="TaxCatchAll" ma:showField="CatchAllData" ma:web="99231557-d139-4a0a-b246-b8b4047cac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8BEB93-EE03-4751-B25D-0331C47FE8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70D0E-DEF0-4EB4-92CC-B0FCDC5D7840}">
  <ds:schemaRefs>
    <ds:schemaRef ds:uri="http://schemas.microsoft.com/office/2006/metadata/properties"/>
    <ds:schemaRef ds:uri="http://schemas.microsoft.com/office/infopath/2007/PartnerControls"/>
    <ds:schemaRef ds:uri="3882abd7-1ab7-48ef-8c98-72d235b81a08"/>
    <ds:schemaRef ds:uri="99231557-d139-4a0a-b246-b8b4047cac07"/>
  </ds:schemaRefs>
</ds:datastoreItem>
</file>

<file path=customXml/itemProps3.xml><?xml version="1.0" encoding="utf-8"?>
<ds:datastoreItem xmlns:ds="http://schemas.openxmlformats.org/officeDocument/2006/customXml" ds:itemID="{57A55AE3-923A-4950-AB9F-5A3647DEA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2abd7-1ab7-48ef-8c98-72d235b81a08"/>
    <ds:schemaRef ds:uri="99231557-d139-4a0a-b246-b8b4047cac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1906</Words>
  <Application>Microsoft Office PowerPoint</Application>
  <PresentationFormat>Widescreen</PresentationFormat>
  <Paragraphs>288</Paragraphs>
  <Slides>30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PDF Accessibility</vt:lpstr>
      <vt:lpstr>Possible topics</vt:lpstr>
      <vt:lpstr>Tools</vt:lpstr>
      <vt:lpstr>Alternatives to PDF remediation </vt:lpstr>
      <vt:lpstr>Accessibility Checklist</vt:lpstr>
      <vt:lpstr>Document properties</vt:lpstr>
      <vt:lpstr>Machine-readable</vt:lpstr>
      <vt:lpstr>Machine-readable: How to OCR</vt:lpstr>
      <vt:lpstr>Tags: Overview</vt:lpstr>
      <vt:lpstr>Tags: Autotagging vs. Manual </vt:lpstr>
      <vt:lpstr>Tags: Artifact</vt:lpstr>
      <vt:lpstr>Tags: Container elements</vt:lpstr>
      <vt:lpstr>Tags: Heading &amp; paragraph elements</vt:lpstr>
      <vt:lpstr>Tags: Label &amp; list elements</vt:lpstr>
      <vt:lpstr>Tags: Special text elements</vt:lpstr>
      <vt:lpstr>Tags: Inline-level elements</vt:lpstr>
      <vt:lpstr>Tags: Special inline-level elements</vt:lpstr>
      <vt:lpstr>Tags: Forms</vt:lpstr>
      <vt:lpstr>Tags: Tables</vt:lpstr>
      <vt:lpstr>Reading Order</vt:lpstr>
      <vt:lpstr>Alt text: How to add</vt:lpstr>
      <vt:lpstr>Alt text: What to write</vt:lpstr>
      <vt:lpstr>Color &amp; Contrast</vt:lpstr>
      <vt:lpstr>Using the Accessibility Checker</vt:lpstr>
      <vt:lpstr>Accessibility Checker: Statuses</vt:lpstr>
      <vt:lpstr>Accessibility Checker: Options for items</vt:lpstr>
      <vt:lpstr>Example:  Guidelines for Discussion Forum Posts</vt:lpstr>
      <vt:lpstr>Example: How to Create a Blog</vt:lpstr>
      <vt:lpstr>Equidox interface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Dows, Douglas</dc:creator>
  <cp:lastModifiedBy>Menendez, Becky</cp:lastModifiedBy>
  <cp:revision>38</cp:revision>
  <dcterms:created xsi:type="dcterms:W3CDTF">2025-12-18T20:28:38Z</dcterms:created>
  <dcterms:modified xsi:type="dcterms:W3CDTF">2026-01-20T19:57:58Z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0x01010082D3B2ECC4948B4AAC4E21187997D365</vt:lpwstr>
  </property>
  <property fmtid="{D5CDD505-2E9C-101B-9397-08002B2CF9AE}" pid="3" name="MediaServiceImageTags">
    <vt:lpwstr/>
  </property>
</Properties>
</file>