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 id="2147483688" r:id="rId2"/>
  </p:sldMasterIdLst>
  <p:notesMasterIdLst>
    <p:notesMasterId r:id="rId37"/>
  </p:notesMasterIdLst>
  <p:handoutMasterIdLst>
    <p:handoutMasterId r:id="rId38"/>
  </p:handoutMasterIdLst>
  <p:sldIdLst>
    <p:sldId id="880" r:id="rId3"/>
    <p:sldId id="544" r:id="rId4"/>
    <p:sldId id="823" r:id="rId5"/>
    <p:sldId id="824" r:id="rId6"/>
    <p:sldId id="270" r:id="rId7"/>
    <p:sldId id="818" r:id="rId8"/>
    <p:sldId id="822" r:id="rId9"/>
    <p:sldId id="864" r:id="rId10"/>
    <p:sldId id="861" r:id="rId11"/>
    <p:sldId id="890" r:id="rId12"/>
    <p:sldId id="865" r:id="rId13"/>
    <p:sldId id="329" r:id="rId14"/>
    <p:sldId id="330" r:id="rId15"/>
    <p:sldId id="331" r:id="rId16"/>
    <p:sldId id="332" r:id="rId17"/>
    <p:sldId id="333" r:id="rId18"/>
    <p:sldId id="257" r:id="rId19"/>
    <p:sldId id="299" r:id="rId20"/>
    <p:sldId id="671" r:id="rId21"/>
    <p:sldId id="264" r:id="rId22"/>
    <p:sldId id="267" r:id="rId23"/>
    <p:sldId id="262" r:id="rId24"/>
    <p:sldId id="851" r:id="rId25"/>
    <p:sldId id="304" r:id="rId26"/>
    <p:sldId id="297" r:id="rId27"/>
    <p:sldId id="316" r:id="rId28"/>
    <p:sldId id="853" r:id="rId29"/>
    <p:sldId id="887" r:id="rId30"/>
    <p:sldId id="888" r:id="rId31"/>
    <p:sldId id="860" r:id="rId32"/>
    <p:sldId id="446" r:id="rId33"/>
    <p:sldId id="852" r:id="rId34"/>
    <p:sldId id="573" r:id="rId35"/>
    <p:sldId id="886"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197"/>
    <p:restoredTop sz="60376"/>
  </p:normalViewPr>
  <p:slideViewPr>
    <p:cSldViewPr snapToGrid="0" snapToObjects="1">
      <p:cViewPr varScale="1">
        <p:scale>
          <a:sx n="119" d="100"/>
          <a:sy n="119" d="100"/>
        </p:scale>
        <p:origin x="1320" y="176"/>
      </p:cViewPr>
      <p:guideLst/>
    </p:cSldViewPr>
  </p:slideViewPr>
  <p:notesTextViewPr>
    <p:cViewPr>
      <p:scale>
        <a:sx n="100" d="100"/>
        <a:sy n="100" d="100"/>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handoutMaster" Target="handoutMasters/handout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svg"/><Relationship Id="rId1" Type="http://schemas.openxmlformats.org/officeDocument/2006/relationships/image" Target="../media/image64.png"/><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svg"/><Relationship Id="rId1" Type="http://schemas.openxmlformats.org/officeDocument/2006/relationships/image" Target="../media/image64.png"/><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1CE8F7-3726-4B2F-892B-50E6669CC4C7}"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6D80353-FBC5-4314-96E1-6CE8A590C1A8}">
      <dgm:prSet custT="1"/>
      <dgm:spPr/>
      <dgm:t>
        <a:bodyPr/>
        <a:lstStyle/>
        <a:p>
          <a:r>
            <a:rPr lang="en-US" sz="3600" dirty="0"/>
            <a:t>More accessible.</a:t>
          </a:r>
        </a:p>
      </dgm:t>
    </dgm:pt>
    <dgm:pt modelId="{627500CC-7380-4980-B0EF-CAA36E19C798}" type="parTrans" cxnId="{06FA708A-C8CE-4858-A828-FD6F63052F7E}">
      <dgm:prSet/>
      <dgm:spPr/>
      <dgm:t>
        <a:bodyPr/>
        <a:lstStyle/>
        <a:p>
          <a:endParaRPr lang="en-US"/>
        </a:p>
      </dgm:t>
    </dgm:pt>
    <dgm:pt modelId="{1946F95B-307F-4927-8332-9E201C979132}" type="sibTrans" cxnId="{06FA708A-C8CE-4858-A828-FD6F63052F7E}">
      <dgm:prSet/>
      <dgm:spPr/>
      <dgm:t>
        <a:bodyPr/>
        <a:lstStyle/>
        <a:p>
          <a:endParaRPr lang="en-US"/>
        </a:p>
      </dgm:t>
    </dgm:pt>
    <dgm:pt modelId="{391015F5-E9A5-4CF5-9248-49FD89E839DE}">
      <dgm:prSet custT="1"/>
      <dgm:spPr/>
      <dgm:t>
        <a:bodyPr/>
        <a:lstStyle/>
        <a:p>
          <a:r>
            <a:rPr lang="en-US" sz="3600" dirty="0"/>
            <a:t>More cost-effective.</a:t>
          </a:r>
        </a:p>
      </dgm:t>
    </dgm:pt>
    <dgm:pt modelId="{356B5B3E-FF3C-4F2F-BC1B-27A3453CF2F2}" type="parTrans" cxnId="{C0AF3497-E04A-4305-961B-4067CECADFEE}">
      <dgm:prSet/>
      <dgm:spPr/>
      <dgm:t>
        <a:bodyPr/>
        <a:lstStyle/>
        <a:p>
          <a:endParaRPr lang="en-US"/>
        </a:p>
      </dgm:t>
    </dgm:pt>
    <dgm:pt modelId="{BE22DAD2-65ED-4A9F-9BDC-564F3C020D5E}" type="sibTrans" cxnId="{C0AF3497-E04A-4305-961B-4067CECADFEE}">
      <dgm:prSet/>
      <dgm:spPr/>
      <dgm:t>
        <a:bodyPr/>
        <a:lstStyle/>
        <a:p>
          <a:endParaRPr lang="en-US"/>
        </a:p>
      </dgm:t>
    </dgm:pt>
    <dgm:pt modelId="{F9CDEDE5-A8F7-41EA-B05A-E1D03BFFEEE8}">
      <dgm:prSet custT="1"/>
      <dgm:spPr/>
      <dgm:t>
        <a:bodyPr/>
        <a:lstStyle/>
        <a:p>
          <a:r>
            <a:rPr lang="en-US" sz="3600" dirty="0"/>
            <a:t>Better outcomes.</a:t>
          </a:r>
        </a:p>
      </dgm:t>
    </dgm:pt>
    <dgm:pt modelId="{CDE102CE-1540-4BC6-8C9E-638365BC1651}" type="parTrans" cxnId="{C9EB287A-2274-4DC5-AFBA-F897DA461EA1}">
      <dgm:prSet/>
      <dgm:spPr/>
      <dgm:t>
        <a:bodyPr/>
        <a:lstStyle/>
        <a:p>
          <a:endParaRPr lang="en-US"/>
        </a:p>
      </dgm:t>
    </dgm:pt>
    <dgm:pt modelId="{812FED92-83A0-4FB2-8E8C-315E251713A5}" type="sibTrans" cxnId="{C9EB287A-2274-4DC5-AFBA-F897DA461EA1}">
      <dgm:prSet/>
      <dgm:spPr/>
      <dgm:t>
        <a:bodyPr/>
        <a:lstStyle/>
        <a:p>
          <a:endParaRPr lang="en-US"/>
        </a:p>
      </dgm:t>
    </dgm:pt>
    <dgm:pt modelId="{413F0FE2-EE20-42D5-A614-4EDE9201B6C7}" type="pres">
      <dgm:prSet presAssocID="{E91CE8F7-3726-4B2F-892B-50E6669CC4C7}" presName="root" presStyleCnt="0">
        <dgm:presLayoutVars>
          <dgm:dir/>
          <dgm:resizeHandles val="exact"/>
        </dgm:presLayoutVars>
      </dgm:prSet>
      <dgm:spPr/>
    </dgm:pt>
    <dgm:pt modelId="{B22AA648-53D7-44AA-AC53-A4918BCAC47B}" type="pres">
      <dgm:prSet presAssocID="{A6D80353-FBC5-4314-96E1-6CE8A590C1A8}" presName="compNode" presStyleCnt="0"/>
      <dgm:spPr/>
    </dgm:pt>
    <dgm:pt modelId="{7955C942-B2F3-4FB2-85AE-07E569010C5D}" type="pres">
      <dgm:prSet presAssocID="{A6D80353-FBC5-4314-96E1-6CE8A590C1A8}" presName="bgRect" presStyleLbl="bgShp" presStyleIdx="0" presStyleCnt="3"/>
      <dgm:spPr/>
    </dgm:pt>
    <dgm:pt modelId="{B9AF30E2-B69C-4A9B-AEFA-3099D30384F1}" type="pres">
      <dgm:prSet presAssocID="{A6D80353-FBC5-4314-96E1-6CE8A590C1A8}" presName="iconRect" presStyleLbl="node1" presStyleIdx="0" presStyleCnt="3" custScaleX="132748" custScaleY="132748"/>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onnections"/>
        </a:ext>
      </dgm:extLst>
    </dgm:pt>
    <dgm:pt modelId="{4B065C61-930D-45F6-9DD2-F39ED3380D85}" type="pres">
      <dgm:prSet presAssocID="{A6D80353-FBC5-4314-96E1-6CE8A590C1A8}" presName="spaceRect" presStyleCnt="0"/>
      <dgm:spPr/>
    </dgm:pt>
    <dgm:pt modelId="{D89C9957-E330-4496-B600-0FB63574FF11}" type="pres">
      <dgm:prSet presAssocID="{A6D80353-FBC5-4314-96E1-6CE8A590C1A8}" presName="parTx" presStyleLbl="revTx" presStyleIdx="0" presStyleCnt="3" custLinFactNeighborX="-8288" custLinFactNeighborY="-43">
        <dgm:presLayoutVars>
          <dgm:chMax val="0"/>
          <dgm:chPref val="0"/>
        </dgm:presLayoutVars>
      </dgm:prSet>
      <dgm:spPr/>
    </dgm:pt>
    <dgm:pt modelId="{6BDA0FA6-07D3-4195-8006-3042C9B8C8FA}" type="pres">
      <dgm:prSet presAssocID="{1946F95B-307F-4927-8332-9E201C979132}" presName="sibTrans" presStyleCnt="0"/>
      <dgm:spPr/>
    </dgm:pt>
    <dgm:pt modelId="{09934536-B939-4B9F-A24E-F2A26AEE0A47}" type="pres">
      <dgm:prSet presAssocID="{391015F5-E9A5-4CF5-9248-49FD89E839DE}" presName="compNode" presStyleCnt="0"/>
      <dgm:spPr/>
    </dgm:pt>
    <dgm:pt modelId="{FB023324-9EAC-4004-A271-2077062BE9C7}" type="pres">
      <dgm:prSet presAssocID="{391015F5-E9A5-4CF5-9248-49FD89E839DE}" presName="bgRect" presStyleLbl="bgShp" presStyleIdx="1" presStyleCnt="3"/>
      <dgm:spPr/>
    </dgm:pt>
    <dgm:pt modelId="{08E90DDD-0959-4EAF-9A6C-09027E5C5F63}" type="pres">
      <dgm:prSet presAssocID="{391015F5-E9A5-4CF5-9248-49FD89E839DE}" presName="iconRect" presStyleLbl="node1" presStyleIdx="1" presStyleCnt="3" custScaleX="154411" custScaleY="154411"/>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llar"/>
        </a:ext>
      </dgm:extLst>
    </dgm:pt>
    <dgm:pt modelId="{F6DC7DF0-BF15-4B68-A5BA-1A3B01127256}" type="pres">
      <dgm:prSet presAssocID="{391015F5-E9A5-4CF5-9248-49FD89E839DE}" presName="spaceRect" presStyleCnt="0"/>
      <dgm:spPr/>
    </dgm:pt>
    <dgm:pt modelId="{E8552C21-C42B-472E-8F88-AFA7A7EEF665}" type="pres">
      <dgm:prSet presAssocID="{391015F5-E9A5-4CF5-9248-49FD89E839DE}" presName="parTx" presStyleLbl="revTx" presStyleIdx="1" presStyleCnt="3" custLinFactNeighborX="-8288" custLinFactNeighborY="-234">
        <dgm:presLayoutVars>
          <dgm:chMax val="0"/>
          <dgm:chPref val="0"/>
        </dgm:presLayoutVars>
      </dgm:prSet>
      <dgm:spPr/>
    </dgm:pt>
    <dgm:pt modelId="{70D10E67-89AC-4EF8-AD8B-B0A65EE565B0}" type="pres">
      <dgm:prSet presAssocID="{BE22DAD2-65ED-4A9F-9BDC-564F3C020D5E}" presName="sibTrans" presStyleCnt="0"/>
      <dgm:spPr/>
    </dgm:pt>
    <dgm:pt modelId="{088A3309-51F0-4FF9-A08B-F2A4E6ACC3F0}" type="pres">
      <dgm:prSet presAssocID="{F9CDEDE5-A8F7-41EA-B05A-E1D03BFFEEE8}" presName="compNode" presStyleCnt="0"/>
      <dgm:spPr/>
    </dgm:pt>
    <dgm:pt modelId="{7BB817DA-8DA5-4EF9-861C-CADB01C31D40}" type="pres">
      <dgm:prSet presAssocID="{F9CDEDE5-A8F7-41EA-B05A-E1D03BFFEEE8}" presName="bgRect" presStyleLbl="bgShp" presStyleIdx="2" presStyleCnt="3"/>
      <dgm:spPr/>
    </dgm:pt>
    <dgm:pt modelId="{A43B716B-8501-455F-96E5-0B2867B9F871}" type="pres">
      <dgm:prSet presAssocID="{F9CDEDE5-A8F7-41EA-B05A-E1D03BFFEEE8}" presName="iconRect" presStyleLbl="node1" presStyleIdx="2" presStyleCnt="3" custScaleX="114152" custScaleY="114671"/>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Diploma"/>
        </a:ext>
      </dgm:extLst>
    </dgm:pt>
    <dgm:pt modelId="{B483850F-0F6D-4B5E-AC44-C9279416B976}" type="pres">
      <dgm:prSet presAssocID="{F9CDEDE5-A8F7-41EA-B05A-E1D03BFFEEE8}" presName="spaceRect" presStyleCnt="0"/>
      <dgm:spPr/>
    </dgm:pt>
    <dgm:pt modelId="{59D4FA62-AA90-40A6-B4A0-D3C4A1D656F3}" type="pres">
      <dgm:prSet presAssocID="{F9CDEDE5-A8F7-41EA-B05A-E1D03BFFEEE8}" presName="parTx" presStyleLbl="revTx" presStyleIdx="2" presStyleCnt="3" custLinFactNeighborX="-8288" custLinFactNeighborY="440">
        <dgm:presLayoutVars>
          <dgm:chMax val="0"/>
          <dgm:chPref val="0"/>
        </dgm:presLayoutVars>
      </dgm:prSet>
      <dgm:spPr/>
    </dgm:pt>
  </dgm:ptLst>
  <dgm:cxnLst>
    <dgm:cxn modelId="{34655C1E-0ECB-4C82-9449-88625F0FFC7F}" type="presOf" srcId="{A6D80353-FBC5-4314-96E1-6CE8A590C1A8}" destId="{D89C9957-E330-4496-B600-0FB63574FF11}" srcOrd="0" destOrd="0" presId="urn:microsoft.com/office/officeart/2018/2/layout/IconVerticalSolidList"/>
    <dgm:cxn modelId="{91C1A657-A0C8-424A-BB55-AA08FCAE0DEA}" type="presOf" srcId="{391015F5-E9A5-4CF5-9248-49FD89E839DE}" destId="{E8552C21-C42B-472E-8F88-AFA7A7EEF665}" srcOrd="0" destOrd="0" presId="urn:microsoft.com/office/officeart/2018/2/layout/IconVerticalSolidList"/>
    <dgm:cxn modelId="{C9EB287A-2274-4DC5-AFBA-F897DA461EA1}" srcId="{E91CE8F7-3726-4B2F-892B-50E6669CC4C7}" destId="{F9CDEDE5-A8F7-41EA-B05A-E1D03BFFEEE8}" srcOrd="2" destOrd="0" parTransId="{CDE102CE-1540-4BC6-8C9E-638365BC1651}" sibTransId="{812FED92-83A0-4FB2-8E8C-315E251713A5}"/>
    <dgm:cxn modelId="{06FA708A-C8CE-4858-A828-FD6F63052F7E}" srcId="{E91CE8F7-3726-4B2F-892B-50E6669CC4C7}" destId="{A6D80353-FBC5-4314-96E1-6CE8A590C1A8}" srcOrd="0" destOrd="0" parTransId="{627500CC-7380-4980-B0EF-CAA36E19C798}" sibTransId="{1946F95B-307F-4927-8332-9E201C979132}"/>
    <dgm:cxn modelId="{974D3795-3C9F-4416-A428-5FFA74841F5E}" type="presOf" srcId="{F9CDEDE5-A8F7-41EA-B05A-E1D03BFFEEE8}" destId="{59D4FA62-AA90-40A6-B4A0-D3C4A1D656F3}" srcOrd="0" destOrd="0" presId="urn:microsoft.com/office/officeart/2018/2/layout/IconVerticalSolidList"/>
    <dgm:cxn modelId="{C0AF3497-E04A-4305-961B-4067CECADFEE}" srcId="{E91CE8F7-3726-4B2F-892B-50E6669CC4C7}" destId="{391015F5-E9A5-4CF5-9248-49FD89E839DE}" srcOrd="1" destOrd="0" parTransId="{356B5B3E-FF3C-4F2F-BC1B-27A3453CF2F2}" sibTransId="{BE22DAD2-65ED-4A9F-9BDC-564F3C020D5E}"/>
    <dgm:cxn modelId="{06E718A6-0768-4A2F-AF34-B984B3837BF0}" type="presOf" srcId="{E91CE8F7-3726-4B2F-892B-50E6669CC4C7}" destId="{413F0FE2-EE20-42D5-A614-4EDE9201B6C7}" srcOrd="0" destOrd="0" presId="urn:microsoft.com/office/officeart/2018/2/layout/IconVerticalSolidList"/>
    <dgm:cxn modelId="{7E2AFA8A-009A-4044-98DD-CED13ECA4956}" type="presParOf" srcId="{413F0FE2-EE20-42D5-A614-4EDE9201B6C7}" destId="{B22AA648-53D7-44AA-AC53-A4918BCAC47B}" srcOrd="0" destOrd="0" presId="urn:microsoft.com/office/officeart/2018/2/layout/IconVerticalSolidList"/>
    <dgm:cxn modelId="{9F8EFF17-B1B8-4595-AB19-EBE5270CA825}" type="presParOf" srcId="{B22AA648-53D7-44AA-AC53-A4918BCAC47B}" destId="{7955C942-B2F3-4FB2-85AE-07E569010C5D}" srcOrd="0" destOrd="0" presId="urn:microsoft.com/office/officeart/2018/2/layout/IconVerticalSolidList"/>
    <dgm:cxn modelId="{70B23A95-B39D-4A44-A050-074645A0AC65}" type="presParOf" srcId="{B22AA648-53D7-44AA-AC53-A4918BCAC47B}" destId="{B9AF30E2-B69C-4A9B-AEFA-3099D30384F1}" srcOrd="1" destOrd="0" presId="urn:microsoft.com/office/officeart/2018/2/layout/IconVerticalSolidList"/>
    <dgm:cxn modelId="{6B8F6F31-A84F-4BCA-AEFE-CAC1D5C99380}" type="presParOf" srcId="{B22AA648-53D7-44AA-AC53-A4918BCAC47B}" destId="{4B065C61-930D-45F6-9DD2-F39ED3380D85}" srcOrd="2" destOrd="0" presId="urn:microsoft.com/office/officeart/2018/2/layout/IconVerticalSolidList"/>
    <dgm:cxn modelId="{74F6ED17-3A88-4A2D-BFC1-B26DA32E328E}" type="presParOf" srcId="{B22AA648-53D7-44AA-AC53-A4918BCAC47B}" destId="{D89C9957-E330-4496-B600-0FB63574FF11}" srcOrd="3" destOrd="0" presId="urn:microsoft.com/office/officeart/2018/2/layout/IconVerticalSolidList"/>
    <dgm:cxn modelId="{4E2E91E8-A172-4F0B-BD09-4B16577F670D}" type="presParOf" srcId="{413F0FE2-EE20-42D5-A614-4EDE9201B6C7}" destId="{6BDA0FA6-07D3-4195-8006-3042C9B8C8FA}" srcOrd="1" destOrd="0" presId="urn:microsoft.com/office/officeart/2018/2/layout/IconVerticalSolidList"/>
    <dgm:cxn modelId="{9CB32F7C-CC11-4B8D-8618-827626B76BB4}" type="presParOf" srcId="{413F0FE2-EE20-42D5-A614-4EDE9201B6C7}" destId="{09934536-B939-4B9F-A24E-F2A26AEE0A47}" srcOrd="2" destOrd="0" presId="urn:microsoft.com/office/officeart/2018/2/layout/IconVerticalSolidList"/>
    <dgm:cxn modelId="{F5613257-BA30-4AEF-A477-38697EA6E72A}" type="presParOf" srcId="{09934536-B939-4B9F-A24E-F2A26AEE0A47}" destId="{FB023324-9EAC-4004-A271-2077062BE9C7}" srcOrd="0" destOrd="0" presId="urn:microsoft.com/office/officeart/2018/2/layout/IconVerticalSolidList"/>
    <dgm:cxn modelId="{AF191650-D34B-47E8-9FEA-AAF291CDDDCB}" type="presParOf" srcId="{09934536-B939-4B9F-A24E-F2A26AEE0A47}" destId="{08E90DDD-0959-4EAF-9A6C-09027E5C5F63}" srcOrd="1" destOrd="0" presId="urn:microsoft.com/office/officeart/2018/2/layout/IconVerticalSolidList"/>
    <dgm:cxn modelId="{D23BA360-46EA-48F6-BF0D-A51599854BB3}" type="presParOf" srcId="{09934536-B939-4B9F-A24E-F2A26AEE0A47}" destId="{F6DC7DF0-BF15-4B68-A5BA-1A3B01127256}" srcOrd="2" destOrd="0" presId="urn:microsoft.com/office/officeart/2018/2/layout/IconVerticalSolidList"/>
    <dgm:cxn modelId="{674CBB91-26C5-4823-9382-29BA058B24E3}" type="presParOf" srcId="{09934536-B939-4B9F-A24E-F2A26AEE0A47}" destId="{E8552C21-C42B-472E-8F88-AFA7A7EEF665}" srcOrd="3" destOrd="0" presId="urn:microsoft.com/office/officeart/2018/2/layout/IconVerticalSolidList"/>
    <dgm:cxn modelId="{326ADAA5-E0BC-4B92-862D-6EF5299A24EE}" type="presParOf" srcId="{413F0FE2-EE20-42D5-A614-4EDE9201B6C7}" destId="{70D10E67-89AC-4EF8-AD8B-B0A65EE565B0}" srcOrd="3" destOrd="0" presId="urn:microsoft.com/office/officeart/2018/2/layout/IconVerticalSolidList"/>
    <dgm:cxn modelId="{293A9180-12EF-46E2-9136-22566E26BC12}" type="presParOf" srcId="{413F0FE2-EE20-42D5-A614-4EDE9201B6C7}" destId="{088A3309-51F0-4FF9-A08B-F2A4E6ACC3F0}" srcOrd="4" destOrd="0" presId="urn:microsoft.com/office/officeart/2018/2/layout/IconVerticalSolidList"/>
    <dgm:cxn modelId="{91F38631-BD32-4CD2-ADAA-256A871F93AE}" type="presParOf" srcId="{088A3309-51F0-4FF9-A08B-F2A4E6ACC3F0}" destId="{7BB817DA-8DA5-4EF9-861C-CADB01C31D40}" srcOrd="0" destOrd="0" presId="urn:microsoft.com/office/officeart/2018/2/layout/IconVerticalSolidList"/>
    <dgm:cxn modelId="{EE807216-A9E5-4DAF-997F-11FF3532E2E6}" type="presParOf" srcId="{088A3309-51F0-4FF9-A08B-F2A4E6ACC3F0}" destId="{A43B716B-8501-455F-96E5-0B2867B9F871}" srcOrd="1" destOrd="0" presId="urn:microsoft.com/office/officeart/2018/2/layout/IconVerticalSolidList"/>
    <dgm:cxn modelId="{BE7FC99B-92D6-4296-A217-F3CED0106710}" type="presParOf" srcId="{088A3309-51F0-4FF9-A08B-F2A4E6ACC3F0}" destId="{B483850F-0F6D-4B5E-AC44-C9279416B976}" srcOrd="2" destOrd="0" presId="urn:microsoft.com/office/officeart/2018/2/layout/IconVerticalSolidList"/>
    <dgm:cxn modelId="{A09C63CA-5C79-4A7F-BCF4-1A44D9BD6AD1}" type="presParOf" srcId="{088A3309-51F0-4FF9-A08B-F2A4E6ACC3F0}" destId="{59D4FA62-AA90-40A6-B4A0-D3C4A1D656F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55C942-B2F3-4FB2-85AE-07E569010C5D}">
      <dsp:nvSpPr>
        <dsp:cNvPr id="0" name=""/>
        <dsp:cNvSpPr/>
      </dsp:nvSpPr>
      <dsp:spPr>
        <a:xfrm>
          <a:off x="0" y="718"/>
          <a:ext cx="6513603" cy="16811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AF30E2-B69C-4A9B-AEFA-3099D30384F1}">
      <dsp:nvSpPr>
        <dsp:cNvPr id="0" name=""/>
        <dsp:cNvSpPr/>
      </dsp:nvSpPr>
      <dsp:spPr>
        <a:xfrm>
          <a:off x="357146" y="227576"/>
          <a:ext cx="1227423" cy="1227423"/>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89C9957-E330-4496-B600-0FB63574FF11}">
      <dsp:nvSpPr>
        <dsp:cNvPr id="0" name=""/>
        <dsp:cNvSpPr/>
      </dsp:nvSpPr>
      <dsp:spPr>
        <a:xfrm>
          <a:off x="1562798" y="0"/>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600200">
            <a:lnSpc>
              <a:spcPct val="90000"/>
            </a:lnSpc>
            <a:spcBef>
              <a:spcPct val="0"/>
            </a:spcBef>
            <a:spcAft>
              <a:spcPct val="35000"/>
            </a:spcAft>
            <a:buNone/>
          </a:pPr>
          <a:r>
            <a:rPr lang="en-US" sz="3600" kern="1200" dirty="0"/>
            <a:t>More accessible.</a:t>
          </a:r>
        </a:p>
      </dsp:txBody>
      <dsp:txXfrm>
        <a:off x="1562798" y="0"/>
        <a:ext cx="4571887" cy="1681139"/>
      </dsp:txXfrm>
    </dsp:sp>
    <dsp:sp modelId="{FB023324-9EAC-4004-A271-2077062BE9C7}">
      <dsp:nvSpPr>
        <dsp:cNvPr id="0" name=""/>
        <dsp:cNvSpPr/>
      </dsp:nvSpPr>
      <dsp:spPr>
        <a:xfrm>
          <a:off x="0" y="2102143"/>
          <a:ext cx="6513603" cy="16811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E90DDD-0959-4EAF-9A6C-09027E5C5F63}">
      <dsp:nvSpPr>
        <dsp:cNvPr id="0" name=""/>
        <dsp:cNvSpPr/>
      </dsp:nvSpPr>
      <dsp:spPr>
        <a:xfrm>
          <a:off x="256995" y="2228850"/>
          <a:ext cx="1427725" cy="1427725"/>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8552C21-C42B-472E-8F88-AFA7A7EEF665}">
      <dsp:nvSpPr>
        <dsp:cNvPr id="0" name=""/>
        <dsp:cNvSpPr/>
      </dsp:nvSpPr>
      <dsp:spPr>
        <a:xfrm>
          <a:off x="1562798" y="2098209"/>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600200">
            <a:lnSpc>
              <a:spcPct val="90000"/>
            </a:lnSpc>
            <a:spcBef>
              <a:spcPct val="0"/>
            </a:spcBef>
            <a:spcAft>
              <a:spcPct val="35000"/>
            </a:spcAft>
            <a:buNone/>
          </a:pPr>
          <a:r>
            <a:rPr lang="en-US" sz="3600" kern="1200" dirty="0"/>
            <a:t>More cost-effective.</a:t>
          </a:r>
        </a:p>
      </dsp:txBody>
      <dsp:txXfrm>
        <a:off x="1562798" y="2098209"/>
        <a:ext cx="4571887" cy="1681139"/>
      </dsp:txXfrm>
    </dsp:sp>
    <dsp:sp modelId="{7BB817DA-8DA5-4EF9-861C-CADB01C31D40}">
      <dsp:nvSpPr>
        <dsp:cNvPr id="0" name=""/>
        <dsp:cNvSpPr/>
      </dsp:nvSpPr>
      <dsp:spPr>
        <a:xfrm>
          <a:off x="0" y="4203567"/>
          <a:ext cx="6513603" cy="16811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3B716B-8501-455F-96E5-0B2867B9F871}">
      <dsp:nvSpPr>
        <dsp:cNvPr id="0" name=""/>
        <dsp:cNvSpPr/>
      </dsp:nvSpPr>
      <dsp:spPr>
        <a:xfrm>
          <a:off x="443118" y="4513998"/>
          <a:ext cx="1055480" cy="1060278"/>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D4FA62-AA90-40A6-B4A0-D3C4A1D656F3}">
      <dsp:nvSpPr>
        <dsp:cNvPr id="0" name=""/>
        <dsp:cNvSpPr/>
      </dsp:nvSpPr>
      <dsp:spPr>
        <a:xfrm>
          <a:off x="1562798" y="4204286"/>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600200">
            <a:lnSpc>
              <a:spcPct val="90000"/>
            </a:lnSpc>
            <a:spcBef>
              <a:spcPct val="0"/>
            </a:spcBef>
            <a:spcAft>
              <a:spcPct val="35000"/>
            </a:spcAft>
            <a:buNone/>
          </a:pPr>
          <a:r>
            <a:rPr lang="en-US" sz="3600" kern="1200" dirty="0"/>
            <a:t>Better outcomes.</a:t>
          </a:r>
        </a:p>
      </dsp:txBody>
      <dsp:txXfrm>
        <a:off x="1562798" y="4204286"/>
        <a:ext cx="4571887" cy="168113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AC05599-2E94-774D-BEEE-3F9AF53D958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58E1AE9-5E41-C24B-ADBA-ECE5F01A2A9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020CF4-8D95-AB47-833F-7C28809D5ACE}" type="datetimeFigureOut">
              <a:rPr lang="en-US" smtClean="0"/>
              <a:t>5/24/21</a:t>
            </a:fld>
            <a:endParaRPr lang="en-US"/>
          </a:p>
        </p:txBody>
      </p:sp>
      <p:sp>
        <p:nvSpPr>
          <p:cNvPr id="4" name="Footer Placeholder 3">
            <a:extLst>
              <a:ext uri="{FF2B5EF4-FFF2-40B4-BE49-F238E27FC236}">
                <a16:creationId xmlns:a16="http://schemas.microsoft.com/office/drawing/2014/main" id="{69CCE9F7-1664-E844-B6F4-4975130F7CD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9D8531A-5DCE-F04D-AF01-E500D62D2F8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218090-1173-C945-91F3-72A4FEEFBD47}" type="slidenum">
              <a:rPr lang="en-US" smtClean="0"/>
              <a:t>‹#›</a:t>
            </a:fld>
            <a:endParaRPr lang="en-US"/>
          </a:p>
        </p:txBody>
      </p:sp>
    </p:spTree>
    <p:extLst>
      <p:ext uri="{BB962C8B-B14F-4D97-AF65-F5344CB8AC3E}">
        <p14:creationId xmlns:p14="http://schemas.microsoft.com/office/powerpoint/2010/main" val="609943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E50B6475-480A-0C4D-9DC8-D1D1905F8157}" type="datetimeFigureOut">
              <a:rPr lang="en-US" smtClean="0"/>
              <a:t>5/24/21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3D3B1A-E312-C84F-AD4D-393078B02C24}" type="slidenum">
              <a:rPr lang="en-US" smtClean="0"/>
              <a:t>‹#›</a:t>
            </a:fld>
            <a:endParaRPr lang="en-US"/>
          </a:p>
        </p:txBody>
      </p:sp>
    </p:spTree>
    <p:extLst>
      <p:ext uri="{BB962C8B-B14F-4D97-AF65-F5344CB8AC3E}">
        <p14:creationId xmlns:p14="http://schemas.microsoft.com/office/powerpoint/2010/main" val="4203417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umgc.edu/about/federal-government-employees/index.cfm"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Hello and thank you for having me back!</a:t>
            </a:r>
          </a:p>
          <a:p>
            <a:endParaRPr lang="en-US" sz="1200" kern="1200" dirty="0">
              <a:solidFill>
                <a:schemeClr val="tx1"/>
              </a:solidFill>
              <a:effectLst/>
              <a:latin typeface="+mn-lt"/>
              <a:ea typeface="+mn-ea"/>
              <a:cs typeface="+mn-cs"/>
            </a:endParaRPr>
          </a:p>
          <a:p>
            <a:pPr marL="0" lvl="0" indent="0" algn="l" rtl="0">
              <a:spcBef>
                <a:spcPts val="0"/>
              </a:spcBef>
              <a:spcAft>
                <a:spcPts val="0"/>
              </a:spcAft>
              <a:buNone/>
            </a:pPr>
            <a:r>
              <a:rPr lang="en-US" sz="1200" dirty="0">
                <a:solidFill>
                  <a:schemeClr val="dk1"/>
                </a:solidFill>
                <a:latin typeface="+mn-lt"/>
                <a:ea typeface="Calibri"/>
                <a:cs typeface="Calibri"/>
                <a:sym typeface="Calibri"/>
              </a:rPr>
              <a:t>I’m MJ Bishop, Associate Vice Chancellor and Director of the Kirwan Center for Academic Innovation… which, since 2013…</a:t>
            </a:r>
          </a:p>
          <a:p>
            <a:endParaRPr lang="en-US" dirty="0"/>
          </a:p>
        </p:txBody>
      </p:sp>
      <p:sp>
        <p:nvSpPr>
          <p:cNvPr id="4" name="Slide Number Placeholder 3"/>
          <p:cNvSpPr>
            <a:spLocks noGrp="1"/>
          </p:cNvSpPr>
          <p:nvPr>
            <p:ph type="sldNum" sz="quarter" idx="5"/>
          </p:nvPr>
        </p:nvSpPr>
        <p:spPr/>
        <p:txBody>
          <a:bodyPr/>
          <a:lstStyle/>
          <a:p>
            <a:fld id="{DDF7874F-CC24-F444-ACED-A5BCCE153B3B}" type="slidenum">
              <a:rPr lang="en-US" smtClean="0"/>
              <a:t>1</a:t>
            </a:fld>
            <a:endParaRPr lang="en-US"/>
          </a:p>
        </p:txBody>
      </p:sp>
    </p:spTree>
    <p:extLst>
      <p:ext uri="{BB962C8B-B14F-4D97-AF65-F5344CB8AC3E}">
        <p14:creationId xmlns:p14="http://schemas.microsoft.com/office/powerpoint/2010/main" val="5663332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changes, like the </a:t>
            </a:r>
            <a:r>
              <a:rPr lang="en-US" dirty="0" err="1"/>
              <a:t>murmerations</a:t>
            </a:r>
            <a:r>
              <a:rPr lang="en-US" dirty="0"/>
              <a:t> of starlings rapidly changing directions to avoid a marauding falcon or some other external threat, are typically made quickly and reactively, yielding temporary results or, worse --as can happen in complex systems with lots of interacting parts-- the attempt to solve the problem can itself cause problems down the line or elsewhere in the system.</a:t>
            </a:r>
          </a:p>
          <a:p>
            <a:endParaRPr lang="en-US" dirty="0"/>
          </a:p>
          <a:p>
            <a:r>
              <a:rPr lang="en-US" dirty="0"/>
              <a:t>The starting point of change is “the world as it is”…</a:t>
            </a:r>
          </a:p>
          <a:p>
            <a:endParaRPr lang="en-US" dirty="0"/>
          </a:p>
        </p:txBody>
      </p:sp>
      <p:sp>
        <p:nvSpPr>
          <p:cNvPr id="4" name="Slide Number Placeholder 3"/>
          <p:cNvSpPr>
            <a:spLocks noGrp="1"/>
          </p:cNvSpPr>
          <p:nvPr>
            <p:ph type="sldNum" sz="quarter" idx="5"/>
          </p:nvPr>
        </p:nvSpPr>
        <p:spPr/>
        <p:txBody>
          <a:bodyPr/>
          <a:lstStyle/>
          <a:p>
            <a:fld id="{323D3B1A-E312-C84F-AD4D-393078B02C24}" type="slidenum">
              <a:rPr lang="en-US" smtClean="0"/>
              <a:t>10</a:t>
            </a:fld>
            <a:endParaRPr lang="en-US"/>
          </a:p>
        </p:txBody>
      </p:sp>
    </p:spTree>
    <p:extLst>
      <p:ext uri="{BB962C8B-B14F-4D97-AF65-F5344CB8AC3E}">
        <p14:creationId xmlns:p14="http://schemas.microsoft.com/office/powerpoint/2010/main" val="14041199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Innovation, on the other hand,</a:t>
            </a:r>
            <a:r>
              <a:rPr lang="en-US" dirty="0"/>
              <a:t> is structural. It involves seeing the world in a different way, challenging assumptions, and creating a new way of seeing things completely. Inevitably it involves new ways of doing things, changing values and goals, and probably structural change in current processes and systems.  It requires new learning and often is often described as ‘transformational’ or “revolutionary.” </a:t>
            </a:r>
          </a:p>
        </p:txBody>
      </p:sp>
      <p:sp>
        <p:nvSpPr>
          <p:cNvPr id="4" name="Slide Number Placeholder 3"/>
          <p:cNvSpPr>
            <a:spLocks noGrp="1"/>
          </p:cNvSpPr>
          <p:nvPr>
            <p:ph type="sldNum" sz="quarter" idx="5"/>
          </p:nvPr>
        </p:nvSpPr>
        <p:spPr/>
        <p:txBody>
          <a:bodyPr/>
          <a:lstStyle/>
          <a:p>
            <a:fld id="{323D3B1A-E312-C84F-AD4D-393078B02C24}" type="slidenum">
              <a:rPr lang="en-US" smtClean="0"/>
              <a:t>11</a:t>
            </a:fld>
            <a:endParaRPr lang="en-US"/>
          </a:p>
        </p:txBody>
      </p:sp>
    </p:spTree>
    <p:extLst>
      <p:ext uri="{BB962C8B-B14F-4D97-AF65-F5344CB8AC3E}">
        <p14:creationId xmlns:p14="http://schemas.microsoft.com/office/powerpoint/2010/main" val="36401392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while it feels like it has been revolutionary to have lived our lives largely via these kinds of devices over the last year, technology and innovation are not the same thing.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technology can be used to implement innovation --and sometimes even </a:t>
            </a:r>
            <a:r>
              <a:rPr lang="en-US" sz="1200" i="1" kern="1200" dirty="0">
                <a:solidFill>
                  <a:schemeClr val="tx1"/>
                </a:solidFill>
                <a:effectLst/>
                <a:latin typeface="+mn-lt"/>
                <a:ea typeface="+mn-ea"/>
                <a:cs typeface="+mn-cs"/>
              </a:rPr>
              <a:t>inspire</a:t>
            </a:r>
            <a:r>
              <a:rPr lang="en-US" sz="1200" kern="1200" dirty="0">
                <a:solidFill>
                  <a:schemeClr val="tx1"/>
                </a:solidFill>
                <a:effectLst/>
                <a:latin typeface="+mn-lt"/>
                <a:ea typeface="+mn-ea"/>
                <a:cs typeface="+mn-cs"/>
              </a:rPr>
              <a:t> innovation-- but the technology itself doesn’t produce innovation.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Simply introducing new technologies into the mix is not likely to result in meaningful and sustainable innovation without also being very deliberate about how we’re </a:t>
            </a:r>
            <a:r>
              <a:rPr lang="en-US" sz="1200" i="1" kern="1200" dirty="0">
                <a:solidFill>
                  <a:schemeClr val="tx1"/>
                </a:solidFill>
                <a:effectLst/>
                <a:latin typeface="+mn-lt"/>
                <a:ea typeface="+mn-ea"/>
                <a:cs typeface="+mn-cs"/>
              </a:rPr>
              <a:t>using </a:t>
            </a:r>
            <a:r>
              <a:rPr lang="en-US" sz="1200" i="0" kern="1200" dirty="0">
                <a:solidFill>
                  <a:schemeClr val="tx1"/>
                </a:solidFill>
                <a:effectLst/>
                <a:latin typeface="+mn-lt"/>
                <a:ea typeface="+mn-ea"/>
                <a:cs typeface="+mn-cs"/>
              </a:rPr>
              <a:t>the tools.</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18B0E68-9FA0-1342-A9E8-963205DDF85E}" type="slidenum">
              <a:rPr lang="en-US" smtClean="0"/>
              <a:t>12</a:t>
            </a:fld>
            <a:endParaRPr lang="en-US"/>
          </a:p>
        </p:txBody>
      </p:sp>
    </p:spTree>
    <p:extLst>
      <p:ext uri="{BB962C8B-B14F-4D97-AF65-F5344CB8AC3E}">
        <p14:creationId xmlns:p14="http://schemas.microsoft.com/office/powerpoint/2010/main" val="35125939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spcBef>
                <a:spcPts val="600"/>
              </a:spcBef>
            </a:pPr>
            <a:r>
              <a:rPr lang="en-US" sz="1200" b="0" i="0" u="none" strike="noStrike" cap="none" dirty="0">
                <a:solidFill>
                  <a:schemeClr val="dk1"/>
                </a:solidFill>
                <a:effectLst/>
                <a:latin typeface="Calibri"/>
                <a:ea typeface="Calibri"/>
                <a:cs typeface="Calibri"/>
                <a:sym typeface="Calibri"/>
              </a:rPr>
              <a:t>In fact, in the Kirwan Center, we define the term “technology” itself as [READ]</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a:solidFill>
                <a:schemeClr val="tx1"/>
              </a:solidFill>
              <a:effectLst/>
              <a:latin typeface="Calibri"/>
              <a:ea typeface="Calibri"/>
              <a:cs typeface="Calibri"/>
              <a:sym typeface="Calibri"/>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tx1"/>
                </a:solidFill>
                <a:effectLst/>
                <a:latin typeface="Calibri"/>
                <a:ea typeface="Calibri"/>
                <a:cs typeface="Calibri"/>
                <a:sym typeface="Calibri"/>
              </a:rPr>
              <a:t>In addition to the fact this isn’t how most people would define technology…there are a few other things that should strike us about this definition. </a:t>
            </a:r>
            <a:endParaRPr lang="en-US" sz="1200" b="0" i="0" u="none" strike="noStrike" cap="none" dirty="0">
              <a:solidFill>
                <a:schemeClr val="dk1"/>
              </a:solidFill>
              <a:effectLst/>
              <a:latin typeface="Calibri"/>
              <a:ea typeface="Calibri"/>
              <a:cs typeface="Calibri"/>
              <a:sym typeface="Calibri"/>
            </a:endParaRPr>
          </a:p>
        </p:txBody>
      </p:sp>
      <p:sp>
        <p:nvSpPr>
          <p:cNvPr id="4" name="Slide Number Placeholder 3"/>
          <p:cNvSpPr>
            <a:spLocks noGrp="1"/>
          </p:cNvSpPr>
          <p:nvPr>
            <p:ph type="sldNum" sz="quarter" idx="10"/>
          </p:nvPr>
        </p:nvSpPr>
        <p:spPr/>
        <p:txBody>
          <a:bodyPr/>
          <a:lstStyle/>
          <a:p>
            <a:fld id="{118B0E68-9FA0-1342-A9E8-963205DDF85E}" type="slidenum">
              <a:rPr lang="en-US" smtClean="0"/>
              <a:t>13</a:t>
            </a:fld>
            <a:endParaRPr lang="en-US"/>
          </a:p>
        </p:txBody>
      </p:sp>
    </p:spTree>
    <p:extLst>
      <p:ext uri="{BB962C8B-B14F-4D97-AF65-F5344CB8AC3E}">
        <p14:creationId xmlns:p14="http://schemas.microsoft.com/office/powerpoint/2010/main" val="30035363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First, in some respects, technology is almost more of a verb than a noun.  While it often involves some sort of thing (tool, technique, or system) it’s the </a:t>
            </a:r>
            <a:r>
              <a:rPr lang="en-US" sz="1200" i="1" kern="1200" dirty="0">
                <a:solidFill>
                  <a:schemeClr val="tx1"/>
                </a:solidFill>
                <a:effectLst/>
                <a:latin typeface="+mn-lt"/>
                <a:ea typeface="+mn-ea"/>
                <a:cs typeface="+mn-cs"/>
              </a:rPr>
              <a:t>application</a:t>
            </a:r>
            <a:r>
              <a:rPr lang="en-US" sz="1200" kern="1200" dirty="0">
                <a:solidFill>
                  <a:schemeClr val="tx1"/>
                </a:solidFill>
                <a:effectLst/>
                <a:latin typeface="+mn-lt"/>
                <a:ea typeface="+mn-ea"/>
                <a:cs typeface="+mn-cs"/>
              </a:rPr>
              <a:t> --how we use the thing-- that’s key.  </a:t>
            </a:r>
          </a:p>
          <a:p>
            <a:endParaRPr lang="en-US" dirty="0"/>
          </a:p>
        </p:txBody>
      </p:sp>
      <p:sp>
        <p:nvSpPr>
          <p:cNvPr id="4" name="Slide Number Placeholder 3"/>
          <p:cNvSpPr>
            <a:spLocks noGrp="1"/>
          </p:cNvSpPr>
          <p:nvPr>
            <p:ph type="sldNum" sz="quarter" idx="10"/>
          </p:nvPr>
        </p:nvSpPr>
        <p:spPr/>
        <p:txBody>
          <a:bodyPr/>
          <a:lstStyle/>
          <a:p>
            <a:fld id="{118B0E68-9FA0-1342-A9E8-963205DDF85E}" type="slidenum">
              <a:rPr lang="en-US" smtClean="0"/>
              <a:t>14</a:t>
            </a:fld>
            <a:endParaRPr lang="en-US"/>
          </a:p>
        </p:txBody>
      </p:sp>
    </p:spTree>
    <p:extLst>
      <p:ext uri="{BB962C8B-B14F-4D97-AF65-F5344CB8AC3E}">
        <p14:creationId xmlns:p14="http://schemas.microsoft.com/office/powerpoint/2010/main" val="3510517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Second, note that what is actually being applied in the definition is our </a:t>
            </a:r>
            <a:r>
              <a:rPr lang="en-US" sz="1200" i="1" kern="1200" dirty="0">
                <a:solidFill>
                  <a:schemeClr val="tx1"/>
                </a:solidFill>
                <a:effectLst/>
                <a:latin typeface="+mn-lt"/>
                <a:ea typeface="+mn-ea"/>
                <a:cs typeface="+mn-cs"/>
              </a:rPr>
              <a:t>knowledge </a:t>
            </a:r>
            <a:r>
              <a:rPr lang="en-US" sz="1200" kern="1200" dirty="0">
                <a:solidFill>
                  <a:schemeClr val="tx1"/>
                </a:solidFill>
                <a:effectLst/>
                <a:latin typeface="+mn-lt"/>
                <a:ea typeface="+mn-ea"/>
                <a:cs typeface="+mn-cs"/>
              </a:rPr>
              <a:t>of the thing.  This suggests we must have a </a:t>
            </a:r>
            <a:r>
              <a:rPr lang="en-US" sz="1200" b="1" kern="1200" dirty="0">
                <a:solidFill>
                  <a:schemeClr val="tx1"/>
                </a:solidFill>
                <a:effectLst/>
                <a:latin typeface="+mn-lt"/>
                <a:ea typeface="+mn-ea"/>
                <a:cs typeface="+mn-cs"/>
              </a:rPr>
              <a:t>keen sense of the affordances or “action possibilities</a:t>
            </a:r>
            <a:r>
              <a:rPr lang="en-US" sz="1200" kern="1200" dirty="0">
                <a:solidFill>
                  <a:schemeClr val="tx1"/>
                </a:solidFill>
                <a:effectLst/>
                <a:latin typeface="+mn-lt"/>
                <a:ea typeface="+mn-ea"/>
                <a:cs typeface="+mn-cs"/>
              </a:rPr>
              <a:t>” that the thing provides upon which we might capitalize.  </a:t>
            </a:r>
          </a:p>
          <a:p>
            <a:endParaRPr lang="en-US" dirty="0"/>
          </a:p>
          <a:p>
            <a:endParaRPr lang="en-US" dirty="0"/>
          </a:p>
        </p:txBody>
      </p:sp>
      <p:sp>
        <p:nvSpPr>
          <p:cNvPr id="4" name="Slide Number Placeholder 3"/>
          <p:cNvSpPr>
            <a:spLocks noGrp="1"/>
          </p:cNvSpPr>
          <p:nvPr>
            <p:ph type="sldNum" sz="quarter" idx="10"/>
          </p:nvPr>
        </p:nvSpPr>
        <p:spPr/>
        <p:txBody>
          <a:bodyPr/>
          <a:lstStyle/>
          <a:p>
            <a:fld id="{118B0E68-9FA0-1342-A9E8-963205DDF85E}" type="slidenum">
              <a:rPr lang="en-US" smtClean="0"/>
              <a:t>15</a:t>
            </a:fld>
            <a:endParaRPr lang="en-US"/>
          </a:p>
        </p:txBody>
      </p:sp>
    </p:spTree>
    <p:extLst>
      <p:ext uri="{BB962C8B-B14F-4D97-AF65-F5344CB8AC3E}">
        <p14:creationId xmlns:p14="http://schemas.microsoft.com/office/powerpoint/2010/main" val="4054099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third, the definition </a:t>
            </a:r>
            <a:r>
              <a:rPr lang="en-US" sz="1200" b="1" kern="1200" dirty="0">
                <a:solidFill>
                  <a:schemeClr val="tx1"/>
                </a:solidFill>
                <a:effectLst/>
                <a:latin typeface="+mn-lt"/>
                <a:ea typeface="+mn-ea"/>
                <a:cs typeface="+mn-cs"/>
              </a:rPr>
              <a:t>presupposes some </a:t>
            </a:r>
            <a:r>
              <a:rPr lang="en-US" sz="1200" b="1" i="1" kern="1200" dirty="0">
                <a:solidFill>
                  <a:schemeClr val="tx1"/>
                </a:solidFill>
                <a:effectLst/>
                <a:latin typeface="+mn-lt"/>
                <a:ea typeface="+mn-ea"/>
                <a:cs typeface="+mn-cs"/>
              </a:rPr>
              <a:t>practical problem</a:t>
            </a:r>
            <a:r>
              <a:rPr lang="en-US" sz="1200" b="1" kern="1200" dirty="0">
                <a:solidFill>
                  <a:schemeClr val="tx1"/>
                </a:solidFill>
                <a:effectLst/>
                <a:latin typeface="+mn-lt"/>
                <a:ea typeface="+mn-ea"/>
                <a:cs typeface="+mn-cs"/>
              </a:rPr>
              <a:t> that must be solved or </a:t>
            </a:r>
            <a:r>
              <a:rPr lang="en-US" sz="1200" b="1" i="1" kern="1200" dirty="0">
                <a:solidFill>
                  <a:schemeClr val="tx1"/>
                </a:solidFill>
                <a:effectLst/>
                <a:latin typeface="+mn-lt"/>
                <a:ea typeface="+mn-ea"/>
                <a:cs typeface="+mn-cs"/>
              </a:rPr>
              <a:t>need</a:t>
            </a:r>
            <a:r>
              <a:rPr lang="en-US" sz="1200" b="1" kern="1200" dirty="0">
                <a:solidFill>
                  <a:schemeClr val="tx1"/>
                </a:solidFill>
                <a:effectLst/>
                <a:latin typeface="+mn-lt"/>
                <a:ea typeface="+mn-ea"/>
                <a:cs typeface="+mn-cs"/>
              </a:rPr>
              <a:t> that must be addressed</a:t>
            </a:r>
            <a:r>
              <a:rPr lang="en-US" sz="1200" kern="1200" dirty="0">
                <a:solidFill>
                  <a:schemeClr val="tx1"/>
                </a:solidFill>
                <a:effectLst/>
                <a:latin typeface="+mn-lt"/>
                <a:ea typeface="+mn-ea"/>
                <a:cs typeface="+mn-cs"/>
              </a:rPr>
              <a:t>.  One might even say that, unless the application of our knowledge of the thing is addressing some practical problem, it cannot be called a technology at all.</a:t>
            </a:r>
          </a:p>
          <a:p>
            <a:endParaRPr lang="en-US" sz="1000" kern="1200" dirty="0">
              <a:solidFill>
                <a:schemeClr val="tx1"/>
              </a:solidFill>
              <a:effectLst/>
              <a:latin typeface="+mn-lt"/>
              <a:ea typeface="+mn-ea"/>
              <a:cs typeface="+mn-cs"/>
            </a:endParaRPr>
          </a:p>
          <a:p>
            <a:pPr marL="0" indent="0">
              <a:spcBef>
                <a:spcPts val="600"/>
              </a:spcBef>
            </a:pPr>
            <a:endParaRPr lang="en-US" sz="1200" b="0" i="0" u="none" strike="noStrike" cap="none" dirty="0">
              <a:solidFill>
                <a:schemeClr val="dk1"/>
              </a:solidFill>
              <a:effectLst/>
              <a:latin typeface="Calibri"/>
              <a:ea typeface="Calibri"/>
              <a:cs typeface="Calibri"/>
              <a:sym typeface="Calibri"/>
            </a:endParaRPr>
          </a:p>
          <a:p>
            <a:pPr marL="0" indent="0">
              <a:spcBef>
                <a:spcPts val="600"/>
              </a:spcBef>
            </a:pPr>
            <a:r>
              <a:rPr lang="en-US" sz="1200" b="0" i="0" u="none" strike="noStrike" cap="none" dirty="0">
                <a:solidFill>
                  <a:schemeClr val="dk1"/>
                </a:solidFill>
                <a:effectLst/>
                <a:latin typeface="Calibri"/>
                <a:ea typeface="Calibri"/>
                <a:cs typeface="Calibri"/>
                <a:sym typeface="Calibri"/>
              </a:rPr>
              <a:t>Our philosophy has been to avoid the temptation to rush to adopt the next new digital device or “best practice” simply for the sake of being innovative.  Instead, we try hard to ground our activities in the problems we’re trying to solve… not lead with the technology.</a:t>
            </a:r>
          </a:p>
          <a:p>
            <a:pPr marL="0" indent="0">
              <a:spcBef>
                <a:spcPts val="600"/>
              </a:spcBef>
            </a:pPr>
            <a:endParaRPr lang="en-US" sz="1200" b="0" i="0" u="none" strike="noStrike" cap="none" dirty="0">
              <a:solidFill>
                <a:schemeClr val="dk1"/>
              </a:solidFill>
              <a:effectLst/>
              <a:latin typeface="Calibri"/>
              <a:ea typeface="Calibri"/>
              <a:cs typeface="Calibri"/>
              <a:sym typeface="Calibri"/>
            </a:endParaRPr>
          </a:p>
          <a:p>
            <a:pPr marL="0" indent="0">
              <a:spcBef>
                <a:spcPts val="600"/>
              </a:spcBef>
            </a:pPr>
            <a:r>
              <a:rPr lang="en-US" sz="1200" b="0" i="0" u="none" strike="noStrike" cap="none" dirty="0">
                <a:solidFill>
                  <a:schemeClr val="dk1"/>
                </a:solidFill>
                <a:effectLst/>
                <a:latin typeface="Calibri"/>
                <a:ea typeface="Calibri"/>
                <a:cs typeface="Calibri"/>
                <a:sym typeface="Calibri"/>
              </a:rPr>
              <a:t>SO… as I’ve been reflecting on the last year, it has occurred to me that </a:t>
            </a:r>
          </a:p>
          <a:p>
            <a:pPr marL="0" indent="0">
              <a:spcBef>
                <a:spcPts val="600"/>
              </a:spcBef>
            </a:pPr>
            <a:endParaRPr lang="en-US" sz="1200" b="0" i="0" u="none" strike="noStrike" cap="none" dirty="0">
              <a:solidFill>
                <a:schemeClr val="dk1"/>
              </a:solidFill>
              <a:effectLst/>
              <a:latin typeface="Calibri"/>
              <a:ea typeface="Calibri"/>
              <a:cs typeface="Calibri"/>
              <a:sym typeface="Calibri"/>
            </a:endParaRPr>
          </a:p>
          <a:p>
            <a:pPr marL="0" indent="0">
              <a:spcBef>
                <a:spcPts val="600"/>
              </a:spcBef>
            </a:pPr>
            <a:r>
              <a:rPr lang="en-US" sz="1200" b="0" i="0" u="none" strike="noStrike" cap="none" dirty="0">
                <a:solidFill>
                  <a:schemeClr val="dk1"/>
                </a:solidFill>
                <a:effectLst/>
                <a:latin typeface="Calibri"/>
                <a:ea typeface="Calibri"/>
                <a:cs typeface="Calibri"/>
                <a:sym typeface="Calibri"/>
              </a:rPr>
              <a:t>In the face of widespread closures as a result of the pandemic, the problem we were trying to solve became immediately clear and, perhaps –for the first time ever—we were all rallying together around the solution to that same, shared problem.</a:t>
            </a:r>
          </a:p>
          <a:p>
            <a:pPr marL="0" indent="0">
              <a:spcBef>
                <a:spcPts val="600"/>
              </a:spcBef>
            </a:pPr>
            <a:endParaRPr lang="en-US" sz="1200" b="0" i="0" u="none" strike="noStrike" cap="none" dirty="0">
              <a:solidFill>
                <a:schemeClr val="dk1"/>
              </a:solidFill>
              <a:effectLst/>
              <a:latin typeface="Calibri"/>
              <a:ea typeface="Calibri"/>
              <a:cs typeface="Calibri"/>
              <a:sym typeface="Calibri"/>
            </a:endParaRPr>
          </a:p>
          <a:p>
            <a:pPr marL="0" indent="0">
              <a:spcBef>
                <a:spcPts val="600"/>
              </a:spcBef>
            </a:pPr>
            <a:r>
              <a:rPr lang="en-US" sz="1200" b="0" i="0" u="none" strike="noStrike" cap="none" dirty="0">
                <a:solidFill>
                  <a:schemeClr val="dk1"/>
                </a:solidFill>
                <a:effectLst/>
                <a:latin typeface="Calibri"/>
                <a:ea typeface="Calibri"/>
                <a:cs typeface="Calibri"/>
                <a:sym typeface="Calibri"/>
              </a:rPr>
              <a:t>**HOW DO WE PROVIDE ACCESS TO INSTRUCTION WHEN WE CAN’T BE ON CAMPUS</a:t>
            </a:r>
          </a:p>
          <a:p>
            <a:pPr marL="0" indent="0">
              <a:spcBef>
                <a:spcPts val="600"/>
              </a:spcBef>
            </a:pPr>
            <a:endParaRPr lang="en-US" sz="1200" b="0" i="0" u="none" strike="noStrike" cap="none" dirty="0">
              <a:solidFill>
                <a:schemeClr val="dk1"/>
              </a:solidFill>
              <a:effectLst/>
              <a:latin typeface="Calibri"/>
              <a:ea typeface="Calibri"/>
              <a:cs typeface="Calibri"/>
              <a:sym typeface="Calibri"/>
            </a:endParaRPr>
          </a:p>
          <a:p>
            <a:pPr marL="0" indent="0">
              <a:spcBef>
                <a:spcPts val="600"/>
              </a:spcBef>
            </a:pPr>
            <a:r>
              <a:rPr lang="en-US" sz="1200" b="0" i="0" u="none" strike="noStrike" cap="none" dirty="0">
                <a:solidFill>
                  <a:schemeClr val="dk1"/>
                </a:solidFill>
                <a:effectLst/>
                <a:latin typeface="Calibri"/>
                <a:ea typeface="Calibri"/>
                <a:cs typeface="Calibri"/>
                <a:sym typeface="Calibri"/>
              </a:rPr>
              <a:t>But as things progressed over the year, several of the </a:t>
            </a:r>
            <a:r>
              <a:rPr lang="en-US" sz="1200" b="0" i="1" u="none" strike="noStrike" cap="none" dirty="0">
                <a:solidFill>
                  <a:schemeClr val="dk1"/>
                </a:solidFill>
                <a:effectLst/>
                <a:latin typeface="Calibri"/>
                <a:ea typeface="Calibri"/>
                <a:cs typeface="Calibri"/>
                <a:sym typeface="Calibri"/>
              </a:rPr>
              <a:t>other </a:t>
            </a:r>
            <a:r>
              <a:rPr lang="en-US" sz="1200" b="0" i="0" u="none" strike="noStrike" cap="none" dirty="0">
                <a:solidFill>
                  <a:schemeClr val="dk1"/>
                </a:solidFill>
                <a:effectLst/>
                <a:latin typeface="Calibri"/>
                <a:ea typeface="Calibri"/>
                <a:cs typeface="Calibri"/>
                <a:sym typeface="Calibri"/>
              </a:rPr>
              <a:t>problems higher education had even before the pandemic with respect to equitable access to education were brought into stark relief.</a:t>
            </a:r>
          </a:p>
          <a:p>
            <a:pPr marL="0" indent="0">
              <a:spcBef>
                <a:spcPts val="600"/>
              </a:spcBef>
            </a:pPr>
            <a:endParaRPr lang="en-US" sz="1200" b="0" i="0" u="none" strike="noStrike" cap="none" dirty="0">
              <a:solidFill>
                <a:schemeClr val="dk1"/>
              </a:solidFill>
              <a:effectLst/>
              <a:latin typeface="Calibri"/>
              <a:ea typeface="Calibri"/>
              <a:cs typeface="Calibri"/>
              <a:sym typeface="Calibri"/>
            </a:endParaRPr>
          </a:p>
          <a:p>
            <a:pPr marL="0" indent="0">
              <a:spcBef>
                <a:spcPts val="600"/>
              </a:spcBef>
            </a:pPr>
            <a:endParaRPr lang="en-US" sz="1200" b="0" i="0" u="none" strike="noStrike" cap="none" dirty="0">
              <a:solidFill>
                <a:schemeClr val="dk1"/>
              </a:solidFill>
              <a:effectLst/>
              <a:latin typeface="Calibri"/>
              <a:ea typeface="Calibri"/>
              <a:cs typeface="Calibri"/>
              <a:sym typeface="Calibri"/>
            </a:endParaRPr>
          </a:p>
          <a:p>
            <a:pPr marL="0" indent="0">
              <a:spcBef>
                <a:spcPts val="600"/>
              </a:spcBef>
            </a:pPr>
            <a:r>
              <a:rPr lang="en-US" sz="1200" b="0" i="0" u="none" strike="noStrike" cap="none" dirty="0">
                <a:solidFill>
                  <a:schemeClr val="dk1"/>
                </a:solidFill>
                <a:effectLst/>
                <a:latin typeface="Calibri"/>
                <a:ea typeface="Calibri"/>
                <a:cs typeface="Calibri"/>
                <a:sym typeface="Calibri"/>
              </a:rPr>
              <a:t>So, as things continue to slowly get back to “normal,” I’m hoping we don’t lose sight of the problems we’re trying to solve… and that we continue to build on the momentum that has been started in the solution to those problems…</a:t>
            </a:r>
          </a:p>
          <a:p>
            <a:pPr marL="0" indent="0">
              <a:spcBef>
                <a:spcPts val="600"/>
              </a:spcBef>
            </a:pPr>
            <a:endParaRPr lang="en-US" sz="1200" b="0" i="0" u="none" strike="noStrike" cap="none" dirty="0">
              <a:solidFill>
                <a:schemeClr val="dk1"/>
              </a:solidFill>
              <a:effectLst/>
              <a:latin typeface="Calibri"/>
              <a:ea typeface="Calibri"/>
              <a:cs typeface="Calibri"/>
              <a:sym typeface="Calibri"/>
            </a:endParaRPr>
          </a:p>
          <a:p>
            <a:pPr marL="0" indent="0">
              <a:spcBef>
                <a:spcPts val="600"/>
              </a:spcBef>
            </a:pPr>
            <a:r>
              <a:rPr lang="en-US" sz="1200" b="0" i="0" u="none" strike="noStrike" cap="none" dirty="0">
                <a:solidFill>
                  <a:schemeClr val="dk1"/>
                </a:solidFill>
                <a:effectLst/>
                <a:latin typeface="Calibri"/>
                <a:ea typeface="Calibri"/>
                <a:cs typeface="Calibri"/>
                <a:sym typeface="Calibri"/>
              </a:rPr>
              <a:t>Because, as we know, COVID-19 has been more than a public health crisis. The pandemic and its aftermath are likely to have significant impact on people’s behavior on a variety of fronts, including how they access educational opportunities… and we need to be ready for that paradigm shift.</a:t>
            </a:r>
          </a:p>
          <a:p>
            <a:endParaRPr lang="en-US" dirty="0"/>
          </a:p>
        </p:txBody>
      </p:sp>
      <p:sp>
        <p:nvSpPr>
          <p:cNvPr id="4" name="Slide Number Placeholder 3"/>
          <p:cNvSpPr>
            <a:spLocks noGrp="1"/>
          </p:cNvSpPr>
          <p:nvPr>
            <p:ph type="sldNum" sz="quarter" idx="10"/>
          </p:nvPr>
        </p:nvSpPr>
        <p:spPr/>
        <p:txBody>
          <a:bodyPr/>
          <a:lstStyle/>
          <a:p>
            <a:fld id="{118B0E68-9FA0-1342-A9E8-963205DDF85E}" type="slidenum">
              <a:rPr lang="en-US" smtClean="0"/>
              <a:t>16</a:t>
            </a:fld>
            <a:endParaRPr lang="en-US"/>
          </a:p>
        </p:txBody>
      </p:sp>
    </p:spTree>
    <p:extLst>
      <p:ext uri="{BB962C8B-B14F-4D97-AF65-F5344CB8AC3E}">
        <p14:creationId xmlns:p14="http://schemas.microsoft.com/office/powerpoint/2010/main" val="4887430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 fact, as the USM has been engaged in developing a new system-level strategic plan…</a:t>
            </a:r>
            <a:endParaRPr lang="en-US" dirty="0"/>
          </a:p>
          <a:p>
            <a:pPr>
              <a:lnSpc>
                <a:spcPct val="90000"/>
              </a:lnSpc>
              <a:spcBef>
                <a:spcPct val="0"/>
              </a:spcBef>
            </a:pPr>
            <a:endParaRPr lang="en-US" dirty="0"/>
          </a:p>
          <a:p>
            <a:pPr>
              <a:lnSpc>
                <a:spcPct val="90000"/>
              </a:lnSpc>
              <a:spcBef>
                <a:spcPts val="1000"/>
              </a:spcBef>
            </a:pPr>
            <a:r>
              <a:rPr lang="en-US" dirty="0"/>
              <a:t>We’ve been exploring the “gravitational forces” at play for higher education and both the challenges and opportunities they present for USM. </a:t>
            </a:r>
          </a:p>
          <a:p>
            <a:pPr>
              <a:lnSpc>
                <a:spcPct val="90000"/>
              </a:lnSpc>
              <a:spcBef>
                <a:spcPct val="0"/>
              </a:spcBef>
            </a:pPr>
            <a:endParaRPr lang="en-US" dirty="0">
              <a:cs typeface="Calibri" panose="020F0502020204030204"/>
            </a:endParaRPr>
          </a:p>
          <a:p>
            <a:pPr>
              <a:lnSpc>
                <a:spcPct val="90000"/>
              </a:lnSpc>
              <a:spcBef>
                <a:spcPct val="0"/>
              </a:spcBef>
            </a:pPr>
            <a:r>
              <a:rPr lang="en-US" dirty="0">
                <a:cs typeface="Calibri" panose="020F0502020204030204"/>
              </a:rPr>
              <a:t>This is a modified version of a slide Deloitte shared in the deck they presented on the Future of Higher Education at a full board meeting.  It depicts the extent to which internal pressures, market trends, and environmental impacts are forcing change across the system.</a:t>
            </a:r>
          </a:p>
          <a:p>
            <a:pPr>
              <a:lnSpc>
                <a:spcPct val="90000"/>
              </a:lnSpc>
              <a:spcBef>
                <a:spcPct val="0"/>
              </a:spcBef>
            </a:pPr>
            <a:endParaRPr lang="en-US" b="1" dirty="0">
              <a:cs typeface="Calibri"/>
            </a:endParaRPr>
          </a:p>
          <a:p>
            <a:pPr>
              <a:lnSpc>
                <a:spcPct val="90000"/>
              </a:lnSpc>
              <a:spcBef>
                <a:spcPct val="0"/>
              </a:spcBef>
            </a:pPr>
            <a:r>
              <a:rPr lang="en-US" b="1" dirty="0"/>
              <a:t>USM: </a:t>
            </a:r>
            <a:r>
              <a:rPr lang="en-US" dirty="0"/>
              <a:t>Being asked to do more with less...</a:t>
            </a:r>
            <a:endParaRPr lang="en-US" dirty="0">
              <a:cs typeface="Calibri"/>
            </a:endParaRPr>
          </a:p>
          <a:p>
            <a:pPr>
              <a:lnSpc>
                <a:spcPct val="90000"/>
              </a:lnSpc>
              <a:spcBef>
                <a:spcPct val="0"/>
              </a:spcBef>
            </a:pPr>
            <a:endParaRPr lang="en-US" dirty="0">
              <a:cs typeface="Calibri"/>
            </a:endParaRPr>
          </a:p>
          <a:p>
            <a:r>
              <a:rPr lang="en-US" dirty="0"/>
              <a:t>Over the last 12 years, starting with the financial meltdown of the 2008 Recession and now COVID and its aftermath have created funding shortfalls and altered campus revenue streams… shifting higher education from what economists perceived as a “public good” to a “private good.”  But the longer-term effects of the recession have been more profound and less obvious…</a:t>
            </a:r>
          </a:p>
          <a:p>
            <a:endParaRPr lang="en-US" dirty="0">
              <a:cs typeface="Calibri" panose="020F0502020204030204"/>
            </a:endParaRPr>
          </a:p>
          <a:p>
            <a:pPr>
              <a:lnSpc>
                <a:spcPct val="90000"/>
              </a:lnSpc>
              <a:spcBef>
                <a:spcPct val="0"/>
              </a:spcBef>
            </a:pPr>
            <a:r>
              <a:rPr lang="en-US" dirty="0"/>
              <a:t>While the proportion of high school graduates who go straight to college continues to increase, there are fewer of those students overall and, when they do come to us, 1 in 5 will quit… Most of those who leave, as we know, are among the most economically disadvantaged. As Brit Kirwan has pointed out many times in the past, the data are chilling . . . </a:t>
            </a:r>
            <a:r>
              <a:rPr lang="en-US" b="1" dirty="0"/>
              <a:t>a child born into a family in the highest quartile of income has a roughly 85 percent chance of earning a college degree. A child born into a family in the lowest quartile of income has less than an 8 percent chance of earning a degree. </a:t>
            </a:r>
          </a:p>
          <a:p>
            <a:pPr>
              <a:lnSpc>
                <a:spcPct val="90000"/>
              </a:lnSpc>
              <a:spcBef>
                <a:spcPct val="0"/>
              </a:spcBef>
            </a:pPr>
            <a:endParaRPr lang="en-US" b="1" dirty="0">
              <a:cs typeface="Calibri"/>
            </a:endParaRPr>
          </a:p>
          <a:p>
            <a:pPr>
              <a:lnSpc>
                <a:spcPct val="90000"/>
              </a:lnSpc>
              <a:spcBef>
                <a:spcPct val="0"/>
              </a:spcBef>
            </a:pPr>
            <a:r>
              <a:rPr lang="en-US" b="1" dirty="0"/>
              <a:t>Market Trends: </a:t>
            </a:r>
            <a:r>
              <a:rPr lang="en-US" dirty="0"/>
              <a:t>The world of work is undergoing a massive shift</a:t>
            </a:r>
            <a:r>
              <a:rPr lang="en-US" b="1" dirty="0"/>
              <a:t>.... </a:t>
            </a:r>
            <a:r>
              <a:rPr lang="en-US" b="0" dirty="0"/>
              <a:t>Some are calling it another “Industrial Revolution”</a:t>
            </a:r>
            <a:endParaRPr lang="en-US" dirty="0">
              <a:cs typeface="Calibri"/>
            </a:endParaRPr>
          </a:p>
          <a:p>
            <a:pPr>
              <a:lnSpc>
                <a:spcPct val="90000"/>
              </a:lnSpc>
              <a:spcBef>
                <a:spcPct val="0"/>
              </a:spcBef>
            </a:pPr>
            <a:endParaRPr lang="en-US" b="1" dirty="0"/>
          </a:p>
          <a:p>
            <a:pPr>
              <a:lnSpc>
                <a:spcPct val="90000"/>
              </a:lnSpc>
              <a:spcBef>
                <a:spcPct val="0"/>
              </a:spcBef>
            </a:pPr>
            <a:r>
              <a:rPr lang="en-US" dirty="0"/>
              <a:t>The scale of disruption in the current world of work with respect to the extent to which computers taking over jobs is being likened to the massive shifts that occurred during the Industrial Revolution in the 18th and 19th centuries and the Information Age that followed in the last century. </a:t>
            </a:r>
          </a:p>
          <a:p>
            <a:pPr>
              <a:lnSpc>
                <a:spcPct val="90000"/>
              </a:lnSpc>
              <a:spcBef>
                <a:spcPct val="0"/>
              </a:spcBef>
            </a:pPr>
            <a:endParaRPr lang="en-US" dirty="0"/>
          </a:p>
          <a:p>
            <a:pPr>
              <a:lnSpc>
                <a:spcPct val="90000"/>
              </a:lnSpc>
              <a:spcBef>
                <a:spcPct val="0"/>
              </a:spcBef>
            </a:pPr>
            <a:r>
              <a:rPr lang="en-US" dirty="0"/>
              <a:t>Studies are predicting that nearly half of American jobs are at risk of being taken over by computers within the next two decades… and that an estimated one-third of American workers may have to change jobs by 2030 because of artificial intelligence.  “Robot-proof jobs”</a:t>
            </a:r>
            <a:endParaRPr lang="en-US" dirty="0">
              <a:cs typeface="Calibri"/>
            </a:endParaRPr>
          </a:p>
          <a:p>
            <a:pPr>
              <a:lnSpc>
                <a:spcPct val="90000"/>
              </a:lnSpc>
              <a:spcBef>
                <a:spcPct val="0"/>
              </a:spcBef>
            </a:pPr>
            <a:endParaRPr lang="en-US" b="1" dirty="0">
              <a:cs typeface="Calibri"/>
            </a:endParaRPr>
          </a:p>
          <a:p>
            <a:pPr>
              <a:lnSpc>
                <a:spcPct val="90000"/>
              </a:lnSpc>
              <a:spcBef>
                <a:spcPct val="0"/>
              </a:spcBef>
            </a:pPr>
            <a:r>
              <a:rPr lang="en-US" b="1" dirty="0">
                <a:cs typeface="Calibri"/>
              </a:rPr>
              <a:t>Environmental Impacts: </a:t>
            </a:r>
            <a:r>
              <a:rPr lang="en-US" dirty="0">
                <a:cs typeface="Calibri"/>
              </a:rPr>
              <a:t>All pointing to fewer students coming to our institutions…</a:t>
            </a:r>
          </a:p>
          <a:p>
            <a:pPr>
              <a:lnSpc>
                <a:spcPct val="90000"/>
              </a:lnSpc>
              <a:spcBef>
                <a:spcPct val="0"/>
              </a:spcBef>
            </a:pPr>
            <a:endParaRPr lang="en-US" dirty="0">
              <a:cs typeface="Calibri"/>
            </a:endParaRPr>
          </a:p>
          <a:p>
            <a:r>
              <a:rPr lang="en-US" dirty="0"/>
              <a:t>Enrollment “cliff”…</a:t>
            </a:r>
          </a:p>
          <a:p>
            <a:endParaRPr lang="en-US" dirty="0"/>
          </a:p>
          <a:p>
            <a:r>
              <a:rPr lang="en-US" dirty="0"/>
              <a:t>Of course, no one yet knows the long-term impact that COVID will have but, nationally, we have seen drops in the number of first-time students… the question then becomes whether they enroll after the pandemic ends or whether they decide not to go to college at all.  The vast majority of students who decided not to enroll did so for financial reasons, which reflects how the pandemic has magnified the struggles that today’s students already face.  We talk a lot about the “return to normal after COVID,” but “normal” wasn’t so good for these students…</a:t>
            </a:r>
          </a:p>
          <a:p>
            <a:pPr>
              <a:lnSpc>
                <a:spcPct val="90000"/>
              </a:lnSpc>
              <a:spcBef>
                <a:spcPct val="0"/>
              </a:spcBef>
            </a:pPr>
            <a:endParaRPr lang="en-US" dirty="0"/>
          </a:p>
          <a:p>
            <a:pPr>
              <a:lnSpc>
                <a:spcPct val="90000"/>
              </a:lnSpc>
              <a:spcBef>
                <a:spcPct val="0"/>
              </a:spcBef>
            </a:pPr>
            <a:r>
              <a:rPr lang="en-US" dirty="0"/>
              <a:t>And, of course, as graduates leave our campuses unable to find jobs, there will continue to be questions about the value of a 4-year degree. </a:t>
            </a:r>
          </a:p>
          <a:p>
            <a:pPr>
              <a:lnSpc>
                <a:spcPct val="90000"/>
              </a:lnSpc>
              <a:spcBef>
                <a:spcPct val="0"/>
              </a:spcBef>
            </a:pPr>
            <a:endParaRPr lang="en-US" dirty="0"/>
          </a:p>
          <a:p>
            <a:pPr>
              <a:lnSpc>
                <a:spcPct val="90000"/>
              </a:lnSpc>
              <a:spcBef>
                <a:spcPct val="0"/>
              </a:spcBef>
            </a:pPr>
            <a:r>
              <a:rPr lang="en-US" dirty="0"/>
              <a:t>We need to rethink who today‘s postsecondary students are and figure out how to serve their needs. </a:t>
            </a:r>
          </a:p>
          <a:p>
            <a:pPr>
              <a:lnSpc>
                <a:spcPct val="90000"/>
              </a:lnSpc>
              <a:spcBef>
                <a:spcPct val="0"/>
              </a:spcBef>
            </a:pPr>
            <a:endParaRPr lang="en-US" dirty="0">
              <a:cs typeface="Calibri"/>
            </a:endParaRPr>
          </a:p>
        </p:txBody>
      </p:sp>
      <p:sp>
        <p:nvSpPr>
          <p:cNvPr id="4" name="Slide Number Placeholder 3"/>
          <p:cNvSpPr>
            <a:spLocks noGrp="1"/>
          </p:cNvSpPr>
          <p:nvPr>
            <p:ph type="sldNum" sz="quarter" idx="5"/>
          </p:nvPr>
        </p:nvSpPr>
        <p:spPr/>
        <p:txBody>
          <a:bodyPr/>
          <a:lstStyle/>
          <a:p>
            <a:fld id="{1AE1F35C-0A80-B048-9C42-740C752228AE}" type="slidenum">
              <a:rPr lang="en-US" smtClean="0"/>
              <a:t>17</a:t>
            </a:fld>
            <a:endParaRPr lang="en-US"/>
          </a:p>
        </p:txBody>
      </p:sp>
    </p:spTree>
    <p:extLst>
      <p:ext uri="{BB962C8B-B14F-4D97-AF65-F5344CB8AC3E}">
        <p14:creationId xmlns:p14="http://schemas.microsoft.com/office/powerpoint/2010/main" val="17573004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Regents Enrollment Workgroup has also been working from these data on U.S. Educational Market Segments, which was put together by Deloitte for a different discussion.</a:t>
            </a:r>
            <a:endParaRPr lang="en-US" i="1" dirty="0">
              <a:cs typeface="Calibri"/>
            </a:endParaRPr>
          </a:p>
          <a:p>
            <a:endParaRPr lang="en-US" dirty="0">
              <a:cs typeface="Calibri"/>
            </a:endParaRPr>
          </a:p>
          <a:p>
            <a:r>
              <a:rPr lang="en-US" dirty="0">
                <a:cs typeface="Calibri"/>
              </a:rPr>
              <a:t>The overall $1.4 trillion U.S. education market‘s estimated compound annual growth rate through 2023 is 1.2%.  </a:t>
            </a:r>
          </a:p>
          <a:p>
            <a:endParaRPr lang="en-US" dirty="0">
              <a:cs typeface="Calibri"/>
            </a:endParaRPr>
          </a:p>
          <a:p>
            <a:r>
              <a:rPr lang="en-US" dirty="0">
                <a:cs typeface="Calibri"/>
              </a:rPr>
              <a:t>Out of that “pie,” </a:t>
            </a:r>
            <a:r>
              <a:rPr lang="en-US" b="1" dirty="0">
                <a:cs typeface="Calibri"/>
              </a:rPr>
              <a:t>traditional non-profit 4-year higher education</a:t>
            </a:r>
            <a:r>
              <a:rPr lang="en-US" dirty="0">
                <a:cs typeface="Calibri"/>
              </a:rPr>
              <a:t> accounts for $580 billion with for-profit providers making up an additional $16 billion.  This segment is defined as that portion of the industry that is granting bachelors, graduate, and doctoral degrees... and we would add "certificates" as well.</a:t>
            </a:r>
          </a:p>
          <a:p>
            <a:endParaRPr lang="en-US" dirty="0">
              <a:cs typeface="Calibri"/>
            </a:endParaRPr>
          </a:p>
          <a:p>
            <a:r>
              <a:rPr lang="en-US" dirty="0">
                <a:cs typeface="Calibri"/>
              </a:rPr>
              <a:t>The other two segments highlighted here are </a:t>
            </a:r>
            <a:r>
              <a:rPr lang="en-US" b="1" dirty="0">
                <a:cs typeface="Calibri"/>
              </a:rPr>
              <a:t>corporate learning and development</a:t>
            </a:r>
            <a:r>
              <a:rPr lang="en-US" dirty="0">
                <a:cs typeface="Calibri"/>
              </a:rPr>
              <a:t>, which includes providers offering in-person and online courses to corporations and enterprises, and  </a:t>
            </a:r>
            <a:r>
              <a:rPr lang="en-US" b="1" dirty="0">
                <a:cs typeface="Calibri"/>
              </a:rPr>
              <a:t>MOOCs and OPMs</a:t>
            </a:r>
            <a:r>
              <a:rPr lang="en-US" dirty="0">
                <a:cs typeface="Calibri"/>
              </a:rPr>
              <a:t> (online program management providers), which offer courses, </a:t>
            </a:r>
            <a:r>
              <a:rPr lang="en-US" dirty="0" err="1">
                <a:cs typeface="Calibri"/>
              </a:rPr>
              <a:t>microcredentials</a:t>
            </a:r>
            <a:r>
              <a:rPr lang="en-US" dirty="0">
                <a:cs typeface="Calibri"/>
              </a:rPr>
              <a:t>, and fully-online degree offerings.  This final category shouldn't be confused with "online learning," which is a delivery mechanism that can be applied to any of these segments.  What's happening in that third category is really best characterized by the "M" in MOOC... </a:t>
            </a:r>
            <a:r>
              <a:rPr lang="en-US" i="1" dirty="0">
                <a:cs typeface="Calibri"/>
              </a:rPr>
              <a:t>massive.</a:t>
            </a:r>
            <a:r>
              <a:rPr lang="en-US" dirty="0">
                <a:cs typeface="Calibri"/>
              </a:rPr>
              <a:t>  This is about learning and credentialling at scale and at very low costs to students.</a:t>
            </a:r>
          </a:p>
          <a:p>
            <a:pPr>
              <a:buFont typeface="Arial"/>
            </a:pPr>
            <a:endParaRPr lang="en-US" dirty="0">
              <a:cs typeface="Calibri"/>
            </a:endParaRPr>
          </a:p>
          <a:p>
            <a:r>
              <a:rPr lang="en-US" dirty="0"/>
              <a:t>As you can see by the “compound annual growth rate” or CAGRs on the right side of this slide, steady --but only very small growth-- is projected in the Traditional Higher Education.  </a:t>
            </a:r>
          </a:p>
          <a:p>
            <a:endParaRPr lang="en-US" dirty="0"/>
          </a:p>
          <a:p>
            <a:r>
              <a:rPr lang="en-US" dirty="0"/>
              <a:t>And, while the Corporate Learning &amp; Development and the MOOCs and OPMs markets account for a much smaller percentage of the overall market, over the next 3 years they are projected to grow much faster.</a:t>
            </a:r>
            <a:endParaRPr lang="en-US" dirty="0">
              <a:cs typeface="Calibri"/>
            </a:endParaRPr>
          </a:p>
          <a:p>
            <a:endParaRPr lang="en-US" dirty="0"/>
          </a:p>
          <a:p>
            <a:r>
              <a:rPr lang="en-US" dirty="0">
                <a:cs typeface="Calibri"/>
              </a:rPr>
              <a:t>But traditional higher education is still a huge part of this pie... even a fraction of a percent of $580 billion is better than a 15% share of a $4 billion market.</a:t>
            </a:r>
            <a:r>
              <a:rPr lang="en-US" dirty="0"/>
              <a:t>  It's clear that we need to get a whole lot better at exploiting the traditional market (and retaining those students) at the same time we're smartly investing in growth of these other areas.</a:t>
            </a:r>
            <a:endParaRPr lang="en-US" dirty="0">
              <a:cs typeface="Calibri"/>
            </a:endParaRPr>
          </a:p>
          <a:p>
            <a:endParaRPr lang="en-US" dirty="0"/>
          </a:p>
          <a:p>
            <a:r>
              <a:rPr lang="en-US" dirty="0"/>
              <a:t>So, what are we doing in each of these market segments now?</a:t>
            </a:r>
          </a:p>
          <a:p>
            <a:endParaRPr lang="en-US" dirty="0">
              <a:cs typeface="Calibri"/>
            </a:endParaRPr>
          </a:p>
        </p:txBody>
      </p:sp>
      <p:sp>
        <p:nvSpPr>
          <p:cNvPr id="4" name="Slide Number Placeholder 3"/>
          <p:cNvSpPr>
            <a:spLocks noGrp="1"/>
          </p:cNvSpPr>
          <p:nvPr>
            <p:ph type="sldNum" sz="quarter" idx="5"/>
          </p:nvPr>
        </p:nvSpPr>
        <p:spPr/>
        <p:txBody>
          <a:bodyPr/>
          <a:lstStyle/>
          <a:p>
            <a:fld id="{1AE1F35C-0A80-B048-9C42-740C752228AE}" type="slidenum">
              <a:rPr lang="en-US" smtClean="0"/>
              <a:t>18</a:t>
            </a:fld>
            <a:endParaRPr lang="en-US"/>
          </a:p>
        </p:txBody>
      </p:sp>
    </p:spTree>
    <p:extLst>
      <p:ext uri="{BB962C8B-B14F-4D97-AF65-F5344CB8AC3E}">
        <p14:creationId xmlns:p14="http://schemas.microsoft.com/office/powerpoint/2010/main" val="20479446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With respect to optimizing our traditional higher education market… adult learners!</a:t>
            </a:r>
          </a:p>
          <a:p>
            <a:endParaRPr lang="en-US" sz="1200" b="1" kern="1200" dirty="0">
              <a:solidFill>
                <a:schemeClr val="tx1"/>
              </a:solidFill>
              <a:effectLst/>
              <a:latin typeface="+mn-lt"/>
              <a:ea typeface="+mn-ea"/>
              <a:cs typeface="+mn-cs"/>
            </a:endParaRPr>
          </a:p>
          <a:p>
            <a:r>
              <a:rPr lang="en-US" dirty="0"/>
              <a:t>Our student demographics are changing dramatically… “Non-traditional student” is becoming the new normal, with nearly 1/2 of students who are currently enrolled in higher ed now fitting into this category… attending part-time/working full time, financially independent, caring for dependents, etc., etc.</a:t>
            </a:r>
          </a:p>
          <a:p>
            <a:endParaRPr lang="en-US" dirty="0"/>
          </a:p>
          <a:p>
            <a:r>
              <a:rPr lang="en-US" dirty="0"/>
              <a:t>Unfortunately, too few 4-year institutions are adequately addressing these changes in demographics…Particularly with respect to their constant, competing tension between life obligations and educational obligations.  This sends these students the message that “this place is not made for me.”</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Many of our campuses are exploring how they prevent that from happening.</a:t>
            </a:r>
          </a:p>
        </p:txBody>
      </p:sp>
      <p:sp>
        <p:nvSpPr>
          <p:cNvPr id="4" name="Slide Number Placeholder 3"/>
          <p:cNvSpPr>
            <a:spLocks noGrp="1"/>
          </p:cNvSpPr>
          <p:nvPr>
            <p:ph type="sldNum" sz="quarter" idx="10"/>
          </p:nvPr>
        </p:nvSpPr>
        <p:spPr/>
        <p:txBody>
          <a:bodyPr/>
          <a:lstStyle/>
          <a:p>
            <a:fld id="{D5796E42-2A19-2B4C-86E1-53B7BB04C89F}" type="slidenum">
              <a:rPr lang="en-US" smtClean="0"/>
              <a:t>19</a:t>
            </a:fld>
            <a:endParaRPr lang="en-US"/>
          </a:p>
        </p:txBody>
      </p:sp>
    </p:spTree>
    <p:extLst>
      <p:ext uri="{BB962C8B-B14F-4D97-AF65-F5344CB8AC3E}">
        <p14:creationId xmlns:p14="http://schemas.microsoft.com/office/powerpoint/2010/main" val="2649496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Has been…  “creating a collaborative culture of academic innovation that catalyzes new ways of thinking about student success, translates ideas into action, and scales and sustains promising practices.”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are doing that by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Capitalizing on recent findings from the learning sciences and the capabilities of emerging technologies to support the institutions’ efforts to increase access, affordability, and achievement for our students.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Identifying best practices and facilitating efforts to scale and sustain them.</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5796E42-2A19-2B4C-86E1-53B7BB04C89F}" type="slidenum">
              <a:rPr lang="en-US" smtClean="0"/>
              <a:pPr/>
              <a:t>2</a:t>
            </a:fld>
            <a:endParaRPr lang="en-US" dirty="0"/>
          </a:p>
        </p:txBody>
      </p:sp>
    </p:spTree>
    <p:extLst>
      <p:ext uri="{BB962C8B-B14F-4D97-AF65-F5344CB8AC3E}">
        <p14:creationId xmlns:p14="http://schemas.microsoft.com/office/powerpoint/2010/main" val="1686665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p9: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marR="0" indent="0">
              <a:lnSpc>
                <a:spcPct val="115000"/>
              </a:lnSpc>
              <a:spcBef>
                <a:spcPts val="60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Building the foundation for our next steps in growth areas probably started in 2015 with kicking the tire on some alternative credentials with our current, matriculated students.</a:t>
            </a:r>
          </a:p>
          <a:p>
            <a:pPr marL="0" marR="0" indent="0">
              <a:lnSpc>
                <a:spcPct val="115000"/>
              </a:lnSpc>
              <a:spcBef>
                <a:spcPts val="60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60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Badging Essential Skills for Transitions (B.E.S.T.) initiative has been helping students actively explore how their curricular and co-curricular experiences are helping them</a:t>
            </a:r>
          </a:p>
          <a:p>
            <a:pPr marL="342900" marR="0" lvl="0" indent="-342900">
              <a:lnSpc>
                <a:spcPct val="115000"/>
              </a:lnSpc>
              <a:spcBef>
                <a:spcPts val="0"/>
              </a:spcBef>
              <a:spcAft>
                <a:spcPts val="0"/>
              </a:spcAft>
              <a:buFont typeface="Symbol"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acquire the higher-order skills employers are seeking (like leadership, collaboration, critical thinking, and problem solving),</a:t>
            </a:r>
          </a:p>
          <a:p>
            <a:pPr marL="342900" marR="0" lvl="0" indent="-342900">
              <a:lnSpc>
                <a:spcPct val="115000"/>
              </a:lnSpc>
              <a:spcBef>
                <a:spcPts val="0"/>
              </a:spcBef>
              <a:spcAft>
                <a:spcPts val="0"/>
              </a:spcAft>
              <a:buFont typeface="Symbol"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assessing the acquisition of those skills, and then </a:t>
            </a:r>
          </a:p>
          <a:p>
            <a:pPr marL="342900" marR="0" lvl="0" indent="-342900">
              <a:lnSpc>
                <a:spcPct val="115000"/>
              </a:lnSpc>
              <a:spcBef>
                <a:spcPts val="0"/>
              </a:spcBef>
              <a:spcAft>
                <a:spcPts val="0"/>
              </a:spcAft>
              <a:buFont typeface="Symbol"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issuing validated digital badges that communicate to employers the specific ways in which these students are “career ready.”</a:t>
            </a:r>
          </a:p>
          <a:p>
            <a:pPr marL="0" marR="0" indent="0">
              <a:lnSpc>
                <a:spcPct val="115000"/>
              </a:lnSpc>
              <a:spcBef>
                <a:spcPts val="60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60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Unlike a traditional transcript that simply lists what students are taught, digital badges are designed to make visible and validate learning from any kind of formal or informal setting.  Sort of like mini-</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ePortfolios</a:t>
            </a:r>
            <a:r>
              <a:rPr lang="en-US" sz="1200" dirty="0">
                <a:effectLst/>
                <a:latin typeface="Calibri" panose="020F0502020204030204" pitchFamily="34" charset="0"/>
                <a:ea typeface="Calibri" panose="020F0502020204030204" pitchFamily="34" charset="0"/>
                <a:cs typeface="Times New Roman" panose="02020603050405020304" pitchFamily="18" charset="0"/>
              </a:rPr>
              <a:t>, digital badges carry with them </a:t>
            </a:r>
          </a:p>
          <a:p>
            <a:pPr marL="342900" marR="0" lvl="0" indent="-342900">
              <a:lnSpc>
                <a:spcPct val="115000"/>
              </a:lnSpc>
              <a:spcBef>
                <a:spcPts val="0"/>
              </a:spcBef>
              <a:spcAft>
                <a:spcPts val="0"/>
              </a:spcAft>
              <a:buFont typeface="Arial" panose="020B0604020202020204" pitchFamily="34" charset="0"/>
              <a:buChar char="•"/>
              <a:tabLst>
                <a:tab pos="457200" algn="l"/>
              </a:tabLs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evidence</a:t>
            </a:r>
            <a:r>
              <a:rPr lang="en-US" sz="1200" dirty="0">
                <a:effectLst/>
                <a:latin typeface="Calibri" panose="020F0502020204030204" pitchFamily="34" charset="0"/>
                <a:ea typeface="Calibri" panose="020F0502020204030204" pitchFamily="34" charset="0"/>
                <a:cs typeface="Times New Roman" panose="02020603050405020304" pitchFamily="18" charset="0"/>
              </a:rPr>
              <a:t> of what the badge earner did, </a:t>
            </a:r>
          </a:p>
          <a:p>
            <a:pPr marL="342900" marR="0" lvl="0" indent="-342900">
              <a:lnSpc>
                <a:spcPct val="115000"/>
              </a:lnSpc>
              <a:spcBef>
                <a:spcPts val="0"/>
              </a:spcBef>
              <a:spcAft>
                <a:spcPts val="0"/>
              </a:spcAft>
              <a:buFont typeface="Arial" panose="020B0604020202020204" pitchFamily="34"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an explanation for how the skills represented by the badge were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assessed</a:t>
            </a:r>
            <a:r>
              <a:rPr lang="en-US" sz="1200" dirty="0">
                <a:effectLst/>
                <a:latin typeface="Calibri" panose="020F0502020204030204" pitchFamily="34" charset="0"/>
                <a:ea typeface="Calibri" panose="020F0502020204030204" pitchFamily="34" charset="0"/>
                <a:cs typeface="Times New Roman" panose="02020603050405020304" pitchFamily="18" charset="0"/>
              </a:rPr>
              <a:t>, and</a:t>
            </a:r>
          </a:p>
          <a:p>
            <a:pPr marL="342900" marR="0" lvl="0" indent="-342900">
              <a:lnSpc>
                <a:spcPct val="115000"/>
              </a:lnSpc>
              <a:spcBef>
                <a:spcPts val="0"/>
              </a:spcBef>
              <a:spcAft>
                <a:spcPts val="0"/>
              </a:spcAft>
              <a:buFont typeface="Arial" panose="020B0604020202020204" pitchFamily="34"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information that speaks to the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credibility of the badge issuer</a:t>
            </a:r>
            <a:r>
              <a:rPr lang="en-US" sz="1200" dirty="0">
                <a:effectLst/>
                <a:latin typeface="Calibri" panose="020F0502020204030204" pitchFamily="34" charset="0"/>
                <a:ea typeface="Calibri" panose="020F0502020204030204" pitchFamily="34" charset="0"/>
                <a:cs typeface="Times New Roman" panose="02020603050405020304" pitchFamily="18" charset="0"/>
              </a:rPr>
              <a:t>, like endorsements or accreditation.</a:t>
            </a:r>
          </a:p>
          <a:p>
            <a:pPr marL="0" marR="0" indent="0">
              <a:lnSpc>
                <a:spcPct val="115000"/>
              </a:lnSpc>
              <a:spcBef>
                <a:spcPts val="60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60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In addition, badges can be shared more openly than a transcript…</a:t>
            </a:r>
          </a:p>
          <a:p>
            <a:pPr marL="0" lvl="0" indent="0" algn="l" rtl="0">
              <a:spcBef>
                <a:spcPts val="0"/>
              </a:spcBef>
              <a:spcAft>
                <a:spcPts val="0"/>
              </a:spcAft>
              <a:buNone/>
            </a:pPr>
            <a:endParaRPr lang="en-US" sz="1200" b="1" dirty="0">
              <a:effectLst/>
              <a:latin typeface="Calibri" panose="020F0502020204030204" pitchFamily="34" charset="0"/>
              <a:cs typeface="Times New Roman" panose="02020603050405020304" pitchFamily="18" charset="0"/>
            </a:endParaRPr>
          </a:p>
          <a:p>
            <a:pPr marL="0" lvl="0" indent="0" algn="l" rtl="0">
              <a:spcBef>
                <a:spcPts val="0"/>
              </a:spcBef>
              <a:spcAft>
                <a:spcPts val="0"/>
              </a:spcAft>
              <a:buNone/>
            </a:pPr>
            <a:r>
              <a:rPr lang="en-US" sz="1200" b="1" dirty="0">
                <a:effectLst/>
                <a:latin typeface="Calibri" panose="020F0502020204030204" pitchFamily="34" charset="0"/>
                <a:cs typeface="Times New Roman" panose="02020603050405020304" pitchFamily="18" charset="0"/>
              </a:rPr>
              <a:t>Most recently, we’ve been working on developing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IPE badge-earning pathways</a:t>
            </a:r>
          </a:p>
          <a:p>
            <a:pPr marL="0" marR="0" indent="0">
              <a:lnSpc>
                <a:spcPct val="115000"/>
              </a:lnSpc>
              <a:spcBef>
                <a:spcPts val="60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60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Digital badges are increasingly gaining traction with employers as a means of understanding specifically what our students know… rather than just what they were taught.  Prior to COVID slowing things down a bit, we were collaborating with Cisco on the co-development of badge-earning pathways for a problem-solver badge… and GEICO and NASA are interested as well.</a:t>
            </a:r>
          </a:p>
          <a:p>
            <a:pPr marL="0" lvl="0" indent="0" algn="l" rtl="0">
              <a:spcBef>
                <a:spcPts val="0"/>
              </a:spcBef>
              <a:spcAft>
                <a:spcPts val="0"/>
              </a:spcAft>
              <a:buNone/>
            </a:pPr>
            <a:endParaRPr dirty="0"/>
          </a:p>
        </p:txBody>
      </p:sp>
      <p:sp>
        <p:nvSpPr>
          <p:cNvPr id="175" name="Google Shape;175;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65be175b2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65be175b2d_0_0:notes"/>
          <p:cNvSpPr txBox="1">
            <a:spLocks noGrp="1"/>
          </p:cNvSpPr>
          <p:nvPr>
            <p:ph type="body" idx="1"/>
          </p:nvPr>
        </p:nvSpPr>
        <p:spPr>
          <a:xfrm>
            <a:off x="685800" y="4400549"/>
            <a:ext cx="5486400" cy="3600600"/>
          </a:xfrm>
          <a:prstGeom prst="rect">
            <a:avLst/>
          </a:prstGeom>
        </p:spPr>
        <p:txBody>
          <a:bodyPr spcFirstLastPara="1" wrap="square" lIns="91425" tIns="45700" rIns="91425" bIns="45700" anchor="t" anchorCtr="0">
            <a:noAutofit/>
          </a:bodyPr>
          <a:lstStyle/>
          <a:p>
            <a:pPr marL="0" marR="0" indent="0">
              <a:lnSpc>
                <a:spcPct val="115000"/>
              </a:lnSpc>
              <a:spcBef>
                <a:spcPts val="60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Another indication that these kinds of alternative credentials are gaining traction with employers is the work we have been doing over the last year and a half with the Greater Washington Partnership.</a:t>
            </a:r>
          </a:p>
          <a:p>
            <a:pPr marL="0" marR="0" indent="0">
              <a:lnSpc>
                <a:spcPct val="115000"/>
              </a:lnSpc>
              <a:spcBef>
                <a:spcPts val="60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60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The Greater Washington Partnership is a civic alliance of regional employers from Baltimore to Richmond </a:t>
            </a:r>
          </a:p>
          <a:p>
            <a:pPr marL="342900" marR="0" lvl="0" indent="-342900">
              <a:lnSpc>
                <a:spcPct val="115000"/>
              </a:lnSpc>
              <a:spcBef>
                <a:spcPts val="0"/>
              </a:spcBef>
              <a:spcAft>
                <a:spcPts val="0"/>
              </a:spcAft>
              <a:buFont typeface="Symbol"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committed to making the Capital Region one of the best places to live, work, and build a business.  </a:t>
            </a:r>
          </a:p>
          <a:p>
            <a:pPr marL="342900" marR="0" lvl="0" indent="-342900">
              <a:lnSpc>
                <a:spcPct val="115000"/>
              </a:lnSpc>
              <a:spcBef>
                <a:spcPts val="0"/>
              </a:spcBef>
              <a:spcAft>
                <a:spcPts val="0"/>
              </a:spcAft>
              <a:buFont typeface="Symbol"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Seeking to increase access and diversity, retain talent, and elevate the region as an innovation hub.</a:t>
            </a:r>
          </a:p>
          <a:p>
            <a:pPr marL="0" marR="0" indent="0">
              <a:lnSpc>
                <a:spcPct val="115000"/>
              </a:lnSpc>
              <a:spcBef>
                <a:spcPts val="60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60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Recently, the GWP launched the Capital </a:t>
            </a:r>
            <a:r>
              <a:rPr lang="en-US" sz="1200" b="1" dirty="0" err="1">
                <a:effectLst/>
                <a:latin typeface="Calibri" panose="020F0502020204030204" pitchFamily="34" charset="0"/>
                <a:ea typeface="Calibri" panose="020F0502020204030204" pitchFamily="34" charset="0"/>
                <a:cs typeface="Times New Roman" panose="02020603050405020304" pitchFamily="18" charset="0"/>
              </a:rPr>
              <a:t>CoLAB</a:t>
            </a:r>
            <a:r>
              <a:rPr lang="en-US" sz="1200" b="1" dirty="0">
                <a:effectLst/>
                <a:latin typeface="Calibri" panose="020F0502020204030204" pitchFamily="34" charset="0"/>
                <a:ea typeface="Calibri" panose="020F0502020204030204" pitchFamily="34" charset="0"/>
                <a:cs typeface="Times New Roman" panose="02020603050405020304" pitchFamily="18" charset="0"/>
              </a:rPr>
              <a:t> initiative aimed at</a:t>
            </a:r>
          </a:p>
          <a:p>
            <a:pPr marL="342900" marR="0" lvl="0" indent="-342900">
              <a:lnSpc>
                <a:spcPct val="115000"/>
              </a:lnSpc>
              <a:spcBef>
                <a:spcPts val="0"/>
              </a:spcBef>
              <a:spcAft>
                <a:spcPts val="0"/>
              </a:spcAft>
              <a:buFont typeface="Symbol" pitchFamily="2" charset="2"/>
              <a:buChar cha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creating opportunities for individuals to acquire in-demand digital skills credentials</a:t>
            </a:r>
          </a:p>
          <a:p>
            <a:pPr marL="342900" marR="0" lvl="0" indent="-342900">
              <a:lnSpc>
                <a:spcPct val="115000"/>
              </a:lnSpc>
              <a:spcBef>
                <a:spcPts val="0"/>
              </a:spcBef>
              <a:spcAft>
                <a:spcPts val="0"/>
              </a:spcAft>
              <a:buFont typeface="Symbol" pitchFamily="2" charset="2"/>
              <a:buChar cha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diversifying the workforce </a:t>
            </a:r>
            <a:r>
              <a:rPr lang="en-US" sz="1200" dirty="0">
                <a:effectLst/>
                <a:latin typeface="Calibri" panose="020F0502020204030204" pitchFamily="34" charset="0"/>
                <a:ea typeface="Calibri" panose="020F0502020204030204" pitchFamily="34" charset="0"/>
                <a:cs typeface="Times New Roman" panose="02020603050405020304" pitchFamily="18" charset="0"/>
              </a:rPr>
              <a:t>through intentional talent identification and development of students</a:t>
            </a:r>
          </a:p>
          <a:p>
            <a:pPr marL="342900" marR="0" lvl="0" indent="-342900">
              <a:lnSpc>
                <a:spcPct val="115000"/>
              </a:lnSpc>
              <a:spcBef>
                <a:spcPts val="0"/>
              </a:spcBef>
              <a:spcAft>
                <a:spcPts val="0"/>
              </a:spcAft>
              <a:buFont typeface="Symbol"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and to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scaling educational opportunities </a:t>
            </a:r>
            <a:r>
              <a:rPr lang="en-US" sz="1200" dirty="0">
                <a:effectLst/>
                <a:latin typeface="Calibri" panose="020F0502020204030204" pitchFamily="34" charset="0"/>
                <a:ea typeface="Calibri" panose="020F0502020204030204" pitchFamily="34" charset="0"/>
                <a:cs typeface="Times New Roman" panose="02020603050405020304" pitchFamily="18" charset="0"/>
              </a:rPr>
              <a:t>to meet the region’s need for digital technology workers.</a:t>
            </a:r>
          </a:p>
          <a:p>
            <a:pPr marL="0" marR="0" indent="0">
              <a:lnSpc>
                <a:spcPct val="115000"/>
              </a:lnSpc>
              <a:spcBef>
                <a:spcPts val="60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60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CoLAB</a:t>
            </a:r>
            <a:r>
              <a:rPr lang="en-US" sz="1200" dirty="0">
                <a:effectLst/>
                <a:latin typeface="Calibri" panose="020F0502020204030204" pitchFamily="34" charset="0"/>
                <a:ea typeface="Calibri" panose="020F0502020204030204" pitchFamily="34" charset="0"/>
                <a:cs typeface="Times New Roman" panose="02020603050405020304" pitchFamily="18" charset="0"/>
              </a:rPr>
              <a:t> has identified five credentials: Digital Generalist (adjacent skills in tech) and Digital Specialist (Machine Learning, Cloud Computing, Data Analytics, Cybersecurity) and has developed a set of industry-identified list of knowledge, skills, and abilities (KSAs) they want to see incorporated into each.</a:t>
            </a:r>
          </a:p>
          <a:p>
            <a:pPr marL="0" marR="0" indent="0">
              <a:lnSpc>
                <a:spcPct val="115000"/>
              </a:lnSpc>
              <a:spcBef>
                <a:spcPts val="60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60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Kirwan Center has been coordinating a system-wide effort to support the USM institutions who are interested in offering these credentials to our students.</a:t>
            </a:r>
          </a:p>
          <a:p>
            <a:pPr marL="0" lvl="0" indent="0" algn="l" rtl="0">
              <a:spcBef>
                <a:spcPts val="0"/>
              </a:spcBef>
              <a:spcAft>
                <a:spcPts val="0"/>
              </a:spcAft>
              <a:buNone/>
            </a:pPr>
            <a:endParaRPr dirty="0"/>
          </a:p>
        </p:txBody>
      </p:sp>
      <p:sp>
        <p:nvSpPr>
          <p:cNvPr id="204" name="Google Shape;204;g65be175b2d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7: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With respect to </a:t>
            </a:r>
            <a:r>
              <a:rPr lang="en-US" sz="1200" b="1" i="0" u="none" strike="noStrike" dirty="0">
                <a:solidFill>
                  <a:schemeClr val="dk1"/>
                </a:solidFill>
                <a:latin typeface="Calibri"/>
                <a:ea typeface="Calibri"/>
                <a:cs typeface="Calibri"/>
                <a:sym typeface="Calibri"/>
              </a:rPr>
              <a:t>MOOCs and OPMs, </a:t>
            </a:r>
            <a:r>
              <a:rPr lang="en-US" sz="1200" b="0" i="0" u="none" strike="noStrike" dirty="0">
                <a:solidFill>
                  <a:schemeClr val="dk1"/>
                </a:solidFill>
                <a:latin typeface="Calibri"/>
                <a:ea typeface="Calibri"/>
                <a:cs typeface="Calibri"/>
                <a:sym typeface="Calibri"/>
              </a:rPr>
              <a:t>we have been systemwide members of edX since 2016… </a:t>
            </a:r>
            <a:r>
              <a:rPr lang="en-US" sz="1200" b="0" i="0" u="none" strike="noStrike" dirty="0">
                <a:solidFill>
                  <a:schemeClr val="dk1"/>
                </a:solidFill>
                <a:latin typeface="+mn-lt"/>
                <a:ea typeface="Calibri"/>
                <a:cs typeface="Calibri"/>
                <a:sym typeface="Calibri"/>
              </a:rPr>
              <a:t>non-matriculated students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Provides system institutions access to an online platform that functions outside of the typical learning management system’s (LMS) authentication firewall. This has enabled institutions to create pathways to graduate degree programs, support existing curricula at the institution level, launch mission-driven community outreach opportunities, and increase the global recognition of USM institutions. </a:t>
            </a:r>
          </a:p>
          <a:p>
            <a:pPr marL="0" lvl="0" indent="0" algn="l" rtl="0">
              <a:spcBef>
                <a:spcPts val="0"/>
              </a:spcBef>
              <a:spcAft>
                <a:spcPts val="0"/>
              </a:spcAft>
              <a:buNone/>
            </a:pPr>
            <a:endParaRPr lang="en-US" sz="1200" b="0" i="0" u="none" strike="noStrike" dirty="0">
              <a:solidFill>
                <a:schemeClr val="dk1"/>
              </a:solidFill>
              <a:latin typeface="+mn-lt"/>
              <a:ea typeface="Calibri"/>
              <a:cs typeface="Calibri"/>
              <a:sym typeface="Calibri"/>
            </a:endParaRPr>
          </a:p>
          <a:p>
            <a:pPr marL="0" lvl="0" indent="0" algn="l" rtl="0">
              <a:spcBef>
                <a:spcPts val="0"/>
              </a:spcBef>
              <a:spcAft>
                <a:spcPts val="0"/>
              </a:spcAft>
              <a:buNone/>
            </a:pPr>
            <a:r>
              <a:rPr lang="en-US" sz="1200" b="0" i="0" u="none" strike="noStrike" dirty="0">
                <a:solidFill>
                  <a:schemeClr val="dk1"/>
                </a:solidFill>
                <a:latin typeface="+mn-lt"/>
                <a:ea typeface="Calibri"/>
                <a:cs typeface="Calibri"/>
                <a:sym typeface="Calibri"/>
              </a:rPr>
              <a:t>Massively </a:t>
            </a:r>
            <a:r>
              <a:rPr lang="en-US" sz="1200" b="0" i="0" u="none" strike="noStrike" dirty="0">
                <a:solidFill>
                  <a:schemeClr val="dk1"/>
                </a:solidFill>
                <a:latin typeface="Calibri"/>
                <a:ea typeface="Calibri"/>
                <a:cs typeface="Calibri"/>
                <a:sym typeface="Calibri"/>
              </a:rPr>
              <a:t>Open Online Courses </a:t>
            </a:r>
          </a:p>
          <a:p>
            <a:r>
              <a:rPr lang="en-US" sz="1200" kern="1200" dirty="0" err="1">
                <a:solidFill>
                  <a:schemeClr val="tx1"/>
                </a:solidFill>
                <a:effectLst/>
                <a:latin typeface="+mn-lt"/>
                <a:ea typeface="+mn-ea"/>
                <a:cs typeface="+mn-cs"/>
              </a:rPr>
              <a:t>MicroMaster’s</a:t>
            </a:r>
            <a:r>
              <a:rPr lang="en-US" sz="1200" kern="1200" dirty="0">
                <a:solidFill>
                  <a:schemeClr val="tx1"/>
                </a:solidFill>
                <a:effectLst/>
                <a:latin typeface="+mn-lt"/>
                <a:ea typeface="+mn-ea"/>
                <a:cs typeface="+mn-cs"/>
              </a:rPr>
              <a:t> programs</a:t>
            </a:r>
          </a:p>
          <a:p>
            <a:r>
              <a:rPr lang="en-US" sz="1200" kern="1200" dirty="0">
                <a:solidFill>
                  <a:schemeClr val="tx1"/>
                </a:solidFill>
                <a:effectLst/>
                <a:latin typeface="+mn-lt"/>
                <a:ea typeface="+mn-ea"/>
                <a:cs typeface="+mn-cs"/>
              </a:rPr>
              <a:t>Professional Certificate programs</a:t>
            </a:r>
          </a:p>
          <a:p>
            <a:pPr marL="0" lvl="0" indent="0" algn="l" rtl="0">
              <a:spcBef>
                <a:spcPts val="0"/>
              </a:spcBef>
              <a:spcAft>
                <a:spcPts val="0"/>
              </a:spcAft>
              <a:buNone/>
            </a:pPr>
            <a:endParaRPr lang="en-US" dirty="0"/>
          </a:p>
          <a:p>
            <a:r>
              <a:rPr lang="en-US" sz="1200" kern="1200" dirty="0">
                <a:solidFill>
                  <a:schemeClr val="tx1"/>
                </a:solidFill>
                <a:effectLst/>
                <a:latin typeface="+mn-lt"/>
                <a:ea typeface="+mn-ea"/>
                <a:cs typeface="+mn-cs"/>
              </a:rPr>
              <a:t>To date, the </a:t>
            </a:r>
            <a:r>
              <a:rPr lang="en-US" sz="1200" kern="1200" dirty="0" err="1">
                <a:solidFill>
                  <a:schemeClr val="tx1"/>
                </a:solidFill>
                <a:effectLst/>
                <a:latin typeface="+mn-lt"/>
                <a:ea typeface="+mn-ea"/>
                <a:cs typeface="+mn-cs"/>
              </a:rPr>
              <a:t>USMx</a:t>
            </a:r>
            <a:r>
              <a:rPr lang="en-US" sz="1200" kern="1200" dirty="0">
                <a:solidFill>
                  <a:schemeClr val="tx1"/>
                </a:solidFill>
                <a:effectLst/>
                <a:latin typeface="+mn-lt"/>
                <a:ea typeface="+mn-ea"/>
                <a:cs typeface="+mn-cs"/>
              </a:rPr>
              <a:t> team has supported the development of 95 private and publicly available edX courses that have attracted nearly 1 million cumulative course enrollments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Among the </a:t>
            </a:r>
            <a:r>
              <a:rPr lang="en-US" sz="1200" kern="1200" dirty="0" err="1">
                <a:solidFill>
                  <a:schemeClr val="tx1"/>
                </a:solidFill>
                <a:effectLst/>
                <a:latin typeface="+mn-lt"/>
                <a:ea typeface="+mn-ea"/>
                <a:cs typeface="+mn-cs"/>
              </a:rPr>
              <a:t>USMx</a:t>
            </a:r>
            <a:r>
              <a:rPr lang="en-US" sz="1200" kern="1200" dirty="0">
                <a:solidFill>
                  <a:schemeClr val="tx1"/>
                </a:solidFill>
                <a:effectLst/>
                <a:latin typeface="+mn-lt"/>
                <a:ea typeface="+mn-ea"/>
                <a:cs typeface="+mn-cs"/>
              </a:rPr>
              <a:t> highlights: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UMGC’s impressive 5 </a:t>
            </a:r>
            <a:r>
              <a:rPr lang="en-US" sz="1200" kern="1200" dirty="0" err="1">
                <a:solidFill>
                  <a:schemeClr val="tx1"/>
                </a:solidFill>
                <a:effectLst/>
                <a:latin typeface="+mn-lt"/>
                <a:ea typeface="+mn-ea"/>
                <a:cs typeface="+mn-cs"/>
              </a:rPr>
              <a:t>MicroMasters</a:t>
            </a:r>
            <a:r>
              <a:rPr lang="en-US" sz="1200" kern="1200" dirty="0">
                <a:solidFill>
                  <a:schemeClr val="tx1"/>
                </a:solidFill>
                <a:effectLst/>
                <a:latin typeface="+mn-lt"/>
                <a:ea typeface="+mn-ea"/>
                <a:cs typeface="+mn-cs"/>
              </a:rPr>
              <a:t> programs, more than any other edX member.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first offering of UMCP’s </a:t>
            </a:r>
            <a:r>
              <a:rPr lang="en-US" sz="1200" i="1" kern="1200" dirty="0">
                <a:solidFill>
                  <a:schemeClr val="tx1"/>
                </a:solidFill>
                <a:effectLst/>
                <a:latin typeface="+mn-lt"/>
                <a:ea typeface="+mn-ea"/>
                <a:cs typeface="+mn-cs"/>
              </a:rPr>
              <a:t>Applied Scrum for Project Management</a:t>
            </a:r>
            <a:r>
              <a:rPr lang="en-US" sz="1200" kern="1200" dirty="0">
                <a:solidFill>
                  <a:schemeClr val="tx1"/>
                </a:solidFill>
                <a:effectLst/>
                <a:latin typeface="+mn-lt"/>
                <a:ea typeface="+mn-ea"/>
                <a:cs typeface="+mn-cs"/>
              </a:rPr>
              <a:t> had over 40,000 learners.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 professional certificate on </a:t>
            </a:r>
            <a:r>
              <a:rPr lang="en-US" sz="1200" i="1" kern="1200" dirty="0">
                <a:solidFill>
                  <a:schemeClr val="tx1"/>
                </a:solidFill>
                <a:effectLst/>
                <a:latin typeface="+mn-lt"/>
                <a:ea typeface="+mn-ea"/>
                <a:cs typeface="+mn-cs"/>
              </a:rPr>
              <a:t>Environmental Management for Sustainability</a:t>
            </a:r>
            <a:r>
              <a:rPr lang="en-US" sz="1200" kern="1200" dirty="0">
                <a:solidFill>
                  <a:schemeClr val="tx1"/>
                </a:solidFill>
                <a:effectLst/>
                <a:latin typeface="+mn-lt"/>
                <a:ea typeface="+mn-ea"/>
                <a:cs typeface="+mn-cs"/>
              </a:rPr>
              <a:t> from UMCES.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UMES’s </a:t>
            </a:r>
            <a:r>
              <a:rPr lang="en-US" sz="1200" i="1" kern="1200" dirty="0">
                <a:solidFill>
                  <a:schemeClr val="tx1"/>
                </a:solidFill>
                <a:effectLst/>
                <a:latin typeface="+mn-lt"/>
                <a:ea typeface="+mn-ea"/>
                <a:cs typeface="+mn-cs"/>
              </a:rPr>
              <a:t>Introduction to the Hospitality and Tourism Industry</a:t>
            </a:r>
            <a:r>
              <a:rPr lang="en-US" sz="1200" kern="1200" dirty="0">
                <a:solidFill>
                  <a:schemeClr val="tx1"/>
                </a:solidFill>
                <a:effectLst/>
                <a:latin typeface="+mn-lt"/>
                <a:ea typeface="+mn-ea"/>
                <a:cs typeface="+mn-cs"/>
              </a:rPr>
              <a:t> course, the first-ever edX MOOC offered by an HBCU.</a:t>
            </a:r>
          </a:p>
          <a:p>
            <a:pPr marL="0" lvl="0" indent="0" algn="l" rtl="0">
              <a:spcBef>
                <a:spcPts val="0"/>
              </a:spcBef>
              <a:spcAft>
                <a:spcPts val="0"/>
              </a:spcAft>
              <a:buNone/>
            </a:pPr>
            <a:endParaRPr dirty="0"/>
          </a:p>
        </p:txBody>
      </p:sp>
      <p:sp>
        <p:nvSpPr>
          <p:cNvPr id="160" name="Google Shape;160;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b="1" dirty="0"/>
              <a:t>Customized learning solutions for corporations</a:t>
            </a:r>
          </a:p>
          <a:p>
            <a:endParaRPr lang="en-US" b="1" dirty="0"/>
          </a:p>
          <a:p>
            <a:r>
              <a:rPr lang="en-US" b="1" dirty="0"/>
              <a:t>UMGC - Ed Bach</a:t>
            </a:r>
          </a:p>
          <a:p>
            <a:endParaRPr lang="en-US" dirty="0"/>
          </a:p>
          <a:p>
            <a:r>
              <a:rPr lang="en-US" dirty="0"/>
              <a:t>UMGC works with many clients to serve their education needs. Our alliances span a full range of organizations, including the </a:t>
            </a:r>
            <a:r>
              <a:rPr lang="en-US" dirty="0">
                <a:hlinkClick r:id="rId3"/>
              </a:rPr>
              <a:t>Federal Government</a:t>
            </a:r>
            <a:r>
              <a:rPr lang="en-US" dirty="0"/>
              <a:t>. Here are just some of the companies that have joined forces with UMGC.</a:t>
            </a:r>
          </a:p>
          <a:p>
            <a:pPr marL="0" marR="0" algn="l">
              <a:spcBef>
                <a:spcPts val="0"/>
              </a:spcBef>
              <a:spcAft>
                <a:spcPts val="0"/>
              </a:spcAft>
            </a:pPr>
            <a:r>
              <a:rPr lang="en-US" sz="1200" b="0" i="0" u="none" strike="noStrike" dirty="0">
                <a:solidFill>
                  <a:srgbClr val="000000"/>
                </a:solidFill>
                <a:effectLst/>
                <a:latin typeface="Calibri" panose="020F0502020204030204" pitchFamily="34" charset="0"/>
              </a:rPr>
              <a:t> </a:t>
            </a:r>
          </a:p>
          <a:p>
            <a:pPr marL="0" marR="0" algn="l">
              <a:spcBef>
                <a:spcPts val="0"/>
              </a:spcBef>
              <a:spcAft>
                <a:spcPts val="0"/>
              </a:spcAft>
            </a:pPr>
            <a:r>
              <a:rPr lang="en-US" sz="1200" b="0" i="0" u="none" strike="noStrike" dirty="0">
                <a:solidFill>
                  <a:srgbClr val="000000"/>
                </a:solidFill>
                <a:effectLst/>
                <a:latin typeface="Calibri" panose="020F0502020204030204" pitchFamily="34" charset="0"/>
              </a:rPr>
              <a:t>Amazon</a:t>
            </a:r>
          </a:p>
          <a:p>
            <a:pPr marL="0" marR="0" algn="l">
              <a:spcBef>
                <a:spcPts val="0"/>
              </a:spcBef>
              <a:spcAft>
                <a:spcPts val="0"/>
              </a:spcAft>
            </a:pPr>
            <a:r>
              <a:rPr lang="en-US" sz="1200" b="0" i="0" u="none" strike="noStrike" dirty="0">
                <a:solidFill>
                  <a:srgbClr val="000000"/>
                </a:solidFill>
                <a:effectLst/>
                <a:latin typeface="Calibri" panose="020F0502020204030204" pitchFamily="34" charset="0"/>
              </a:rPr>
              <a:t>Amazon Web Services</a:t>
            </a:r>
          </a:p>
          <a:p>
            <a:pPr marL="0" marR="0" algn="l">
              <a:spcBef>
                <a:spcPts val="0"/>
              </a:spcBef>
              <a:spcAft>
                <a:spcPts val="0"/>
              </a:spcAft>
            </a:pPr>
            <a:r>
              <a:rPr lang="en-US" sz="1200" b="0" i="0" u="none" strike="noStrike" dirty="0">
                <a:solidFill>
                  <a:srgbClr val="000000"/>
                </a:solidFill>
                <a:effectLst/>
                <a:latin typeface="Calibri" panose="020F0502020204030204" pitchFamily="34" charset="0"/>
              </a:rPr>
              <a:t>Papa John’s</a:t>
            </a:r>
          </a:p>
          <a:p>
            <a:pPr marL="0" marR="0" algn="l">
              <a:spcBef>
                <a:spcPts val="0"/>
              </a:spcBef>
              <a:spcAft>
                <a:spcPts val="0"/>
              </a:spcAft>
            </a:pPr>
            <a:r>
              <a:rPr lang="en-US" sz="1200" b="0" i="0" u="none" strike="noStrike" dirty="0" err="1">
                <a:solidFill>
                  <a:srgbClr val="000000"/>
                </a:solidFill>
                <a:effectLst/>
                <a:latin typeface="Calibri" panose="020F0502020204030204" pitchFamily="34" charset="0"/>
              </a:rPr>
              <a:t>Pepsico</a:t>
            </a:r>
            <a:endParaRPr lang="en-US" sz="1200" b="0" i="0" u="none" strike="noStrike" dirty="0">
              <a:solidFill>
                <a:srgbClr val="000000"/>
              </a:solidFill>
              <a:effectLst/>
              <a:latin typeface="Calibri" panose="020F0502020204030204" pitchFamily="34" charset="0"/>
            </a:endParaRPr>
          </a:p>
          <a:p>
            <a:pPr marL="0" marR="0" algn="l">
              <a:spcBef>
                <a:spcPts val="0"/>
              </a:spcBef>
              <a:spcAft>
                <a:spcPts val="0"/>
              </a:spcAft>
            </a:pPr>
            <a:r>
              <a:rPr lang="en-US" sz="1200" b="0" i="0" u="none" strike="noStrike" dirty="0" err="1">
                <a:solidFill>
                  <a:srgbClr val="000000"/>
                </a:solidFill>
                <a:effectLst/>
                <a:latin typeface="Calibri" panose="020F0502020204030204" pitchFamily="34" charset="0"/>
              </a:rPr>
              <a:t>TMobile</a:t>
            </a:r>
            <a:endParaRPr lang="en-US" sz="1200" b="0" i="0" u="none" strike="noStrike" dirty="0">
              <a:solidFill>
                <a:srgbClr val="000000"/>
              </a:solidFill>
              <a:effectLst/>
              <a:latin typeface="Calibri" panose="020F0502020204030204" pitchFamily="34" charset="0"/>
            </a:endParaRPr>
          </a:p>
          <a:p>
            <a:pPr marL="0" marR="0" algn="l">
              <a:spcBef>
                <a:spcPts val="0"/>
              </a:spcBef>
              <a:spcAft>
                <a:spcPts val="0"/>
              </a:spcAft>
            </a:pPr>
            <a:r>
              <a:rPr lang="en-US" sz="1200" b="0" i="0" u="none" strike="noStrike" dirty="0">
                <a:solidFill>
                  <a:srgbClr val="000000"/>
                </a:solidFill>
                <a:effectLst/>
                <a:latin typeface="Calibri" panose="020F0502020204030204" pitchFamily="34" charset="0"/>
              </a:rPr>
              <a:t> </a:t>
            </a:r>
            <a:endParaRPr lang="en-US" dirty="0"/>
          </a:p>
          <a:p>
            <a:pPr marL="171450" indent="-171450">
              <a:buFont typeface="Arial" panose="020B0604020202020204" pitchFamily="34" charset="0"/>
              <a:buChar char="•"/>
            </a:pPr>
            <a:r>
              <a:rPr lang="en-US" dirty="0"/>
              <a:t>Boeing</a:t>
            </a:r>
          </a:p>
          <a:p>
            <a:pPr marL="171450" indent="-171450">
              <a:buFont typeface="Arial" panose="020B0604020202020204" pitchFamily="34" charset="0"/>
              <a:buChar char="•"/>
            </a:pPr>
            <a:r>
              <a:rPr lang="en-US" dirty="0"/>
              <a:t>Booz Allen Hamilton</a:t>
            </a:r>
          </a:p>
          <a:p>
            <a:pPr marL="171450" indent="-171450">
              <a:buFont typeface="Arial" panose="020B0604020202020204" pitchFamily="34" charset="0"/>
              <a:buChar char="•"/>
            </a:pPr>
            <a:r>
              <a:rPr lang="en-US" dirty="0"/>
              <a:t>Baltimore Police Department</a:t>
            </a:r>
          </a:p>
          <a:p>
            <a:pPr marL="171450" indent="-171450">
              <a:buFont typeface="Arial" panose="020B0604020202020204" pitchFamily="34" charset="0"/>
              <a:buChar char="•"/>
            </a:pPr>
            <a:r>
              <a:rPr lang="en-US" dirty="0"/>
              <a:t>CSX</a:t>
            </a:r>
          </a:p>
          <a:p>
            <a:pPr marL="171450" indent="-171450">
              <a:buFont typeface="Arial" panose="020B0604020202020204" pitchFamily="34" charset="0"/>
              <a:buChar char="•"/>
            </a:pPr>
            <a:r>
              <a:rPr lang="en-US" dirty="0"/>
              <a:t>GEICO</a:t>
            </a:r>
          </a:p>
          <a:p>
            <a:pPr marL="171450" indent="-171450">
              <a:buFont typeface="Arial" panose="020B0604020202020204" pitchFamily="34" charset="0"/>
              <a:buChar char="•"/>
            </a:pPr>
            <a:r>
              <a:rPr lang="en-US" dirty="0"/>
              <a:t>Jiffy Lube</a:t>
            </a:r>
          </a:p>
          <a:p>
            <a:pPr marL="171450" indent="-171450">
              <a:buFont typeface="Arial" panose="020B0604020202020204" pitchFamily="34" charset="0"/>
              <a:buChar char="•"/>
            </a:pPr>
            <a:r>
              <a:rPr lang="en-US" dirty="0"/>
              <a:t>Leidos</a:t>
            </a:r>
          </a:p>
          <a:p>
            <a:pPr marL="171450" indent="-171450">
              <a:buFont typeface="Arial" panose="020B0604020202020204" pitchFamily="34" charset="0"/>
              <a:buChar char="•"/>
            </a:pPr>
            <a:r>
              <a:rPr lang="en-US" dirty="0"/>
              <a:t>Lockheed Martin</a:t>
            </a:r>
          </a:p>
          <a:p>
            <a:pPr marL="171450" indent="-171450">
              <a:buFont typeface="Arial" panose="020B0604020202020204" pitchFamily="34" charset="0"/>
              <a:buChar char="•"/>
            </a:pPr>
            <a:r>
              <a:rPr lang="en-US" dirty="0"/>
              <a:t>MedStar Health</a:t>
            </a:r>
          </a:p>
          <a:p>
            <a:pPr marL="171450" indent="-171450">
              <a:buFont typeface="Arial" panose="020B0604020202020204" pitchFamily="34" charset="0"/>
              <a:buChar char="•"/>
            </a:pPr>
            <a:r>
              <a:rPr lang="en-US" dirty="0"/>
              <a:t>Smithsonian Institution</a:t>
            </a:r>
          </a:p>
          <a:p>
            <a:pPr marL="171450" indent="-171450">
              <a:buFont typeface="Arial" panose="020B0604020202020204" pitchFamily="34" charset="0"/>
              <a:buChar char="•"/>
            </a:pPr>
            <a:r>
              <a:rPr lang="en-US" dirty="0"/>
              <a:t>Walgreens</a:t>
            </a:r>
          </a:p>
          <a:p>
            <a:endParaRPr lang="en-US" dirty="0"/>
          </a:p>
          <a:p>
            <a:endParaRPr lang="en-US" dirty="0"/>
          </a:p>
          <a:p>
            <a:r>
              <a:rPr lang="en-US" b="1" dirty="0"/>
              <a:t>UMBC Training Centers</a:t>
            </a:r>
          </a:p>
          <a:p>
            <a:endParaRPr lang="en-US" dirty="0"/>
          </a:p>
          <a:p>
            <a:r>
              <a:rPr lang="en-US" dirty="0"/>
              <a:t>Our corporate training services team is focused on ensuring for-profit organizations have access to critical skills training that matches both specific short-term training needs and long-term learning objectives. UMBC Training Centers provides organizations with discounts to send their employees to our open enrollment training programs through the Enterprise Training Program (ETP).</a:t>
            </a:r>
          </a:p>
          <a:p>
            <a:pPr marL="171450" indent="-171450">
              <a:buFont typeface="Arial" panose="020B0604020202020204" pitchFamily="34" charset="0"/>
              <a:buChar char="•"/>
            </a:pPr>
            <a:r>
              <a:rPr lang="en-US" dirty="0"/>
              <a:t>Discounted tuition for all employees of the organization for eligible open enrollment training courses</a:t>
            </a:r>
          </a:p>
          <a:p>
            <a:pPr marL="171450" indent="-171450">
              <a:buFont typeface="Arial" panose="020B0604020202020204" pitchFamily="34" charset="0"/>
              <a:buChar char="•"/>
            </a:pPr>
            <a:r>
              <a:rPr lang="en-US" dirty="0"/>
              <a:t>Designated point of contact for individual student program inquiries and registrations</a:t>
            </a:r>
          </a:p>
          <a:p>
            <a:pPr marL="171450" indent="-171450">
              <a:buFont typeface="Arial" panose="020B0604020202020204" pitchFamily="34" charset="0"/>
              <a:buChar char="•"/>
            </a:pPr>
            <a:r>
              <a:rPr lang="en-US" dirty="0"/>
              <a:t>Customized registration process for open enrollment courses, if needed</a:t>
            </a:r>
          </a:p>
          <a:p>
            <a:pPr marL="171450" indent="-171450">
              <a:buFont typeface="Arial" panose="020B0604020202020204" pitchFamily="34" charset="0"/>
              <a:buChar char="•"/>
            </a:pPr>
            <a:r>
              <a:rPr lang="en-US" dirty="0"/>
              <a:t>A designated point of contact for private delivery training courses</a:t>
            </a:r>
          </a:p>
          <a:p>
            <a:pPr marL="171450" indent="-171450">
              <a:buFont typeface="Arial" panose="020B0604020202020204" pitchFamily="34" charset="0"/>
              <a:buChar char="•"/>
            </a:pPr>
            <a:r>
              <a:rPr lang="en-US" dirty="0"/>
              <a:t>Corporate payment terms such as the acceptance of purchase orders and support of tuition</a:t>
            </a:r>
          </a:p>
        </p:txBody>
      </p:sp>
      <p:sp>
        <p:nvSpPr>
          <p:cNvPr id="4" name="Slide Number Placeholder 3"/>
          <p:cNvSpPr>
            <a:spLocks noGrp="1"/>
          </p:cNvSpPr>
          <p:nvPr>
            <p:ph type="sldNum" sz="quarter" idx="5"/>
          </p:nvPr>
        </p:nvSpPr>
        <p:spPr/>
        <p:txBody>
          <a:bodyPr/>
          <a:lstStyle/>
          <a:p>
            <a:fld id="{306FBE39-4989-4D80-A3F7-4902BFFE2009}" type="slidenum">
              <a:rPr lang="en-US" smtClean="0"/>
              <a:pPr/>
              <a:t>23</a:t>
            </a:fld>
            <a:endParaRPr lang="en-US"/>
          </a:p>
        </p:txBody>
      </p:sp>
    </p:spTree>
    <p:extLst>
      <p:ext uri="{BB962C8B-B14F-4D97-AF65-F5344CB8AC3E}">
        <p14:creationId xmlns:p14="http://schemas.microsoft.com/office/powerpoint/2010/main" val="15437639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Individuals </a:t>
            </a:r>
            <a:endParaRPr lang="en-US" dirty="0">
              <a:cs typeface="Calibri"/>
            </a:endParaRPr>
          </a:p>
          <a:p>
            <a:r>
              <a:rPr lang="en-US" dirty="0">
                <a:cs typeface="Calibri"/>
              </a:rPr>
              <a:t>Degree Seeking</a:t>
            </a:r>
          </a:p>
          <a:p>
            <a:pPr marL="171450" indent="-171450">
              <a:buFont typeface="Arial"/>
              <a:buChar char="•"/>
            </a:pPr>
            <a:r>
              <a:rPr lang="en-US" dirty="0">
                <a:cs typeface="Calibri"/>
              </a:rPr>
              <a:t>"Traditional" 18-year-old students &lt;5 years out of high school</a:t>
            </a:r>
          </a:p>
          <a:p>
            <a:pPr marL="171450" indent="-171450">
              <a:buFont typeface="Arial"/>
              <a:buChar char="•"/>
            </a:pPr>
            <a:r>
              <a:rPr lang="en-US" dirty="0">
                <a:cs typeface="Calibri"/>
              </a:rPr>
              <a:t>Adult learners &gt;5 years out of high school (likely with work or military experience)</a:t>
            </a:r>
          </a:p>
          <a:p>
            <a:endParaRPr lang="en-US" dirty="0">
              <a:cs typeface="Calibri"/>
            </a:endParaRPr>
          </a:p>
          <a:p>
            <a:r>
              <a:rPr lang="en-US" dirty="0">
                <a:cs typeface="Calibri"/>
              </a:rPr>
              <a:t>Not (necessarily) Degree Seeking</a:t>
            </a:r>
          </a:p>
          <a:p>
            <a:pPr marL="171450" indent="-171450">
              <a:buFont typeface="Arial"/>
              <a:buChar char="•"/>
            </a:pPr>
            <a:r>
              <a:rPr lang="en-US" dirty="0">
                <a:cs typeface="Calibri"/>
              </a:rPr>
              <a:t>Unemployed seeking upskilling</a:t>
            </a:r>
          </a:p>
          <a:p>
            <a:pPr marL="171450" indent="-171450">
              <a:buFont typeface="Arial"/>
              <a:buChar char="•"/>
            </a:pPr>
            <a:r>
              <a:rPr lang="en-US" dirty="0">
                <a:cs typeface="Calibri"/>
              </a:rPr>
              <a:t>Employed seeking upskilling</a:t>
            </a:r>
          </a:p>
          <a:p>
            <a:endParaRPr lang="en-US" dirty="0">
              <a:cs typeface="Calibri"/>
            </a:endParaRPr>
          </a:p>
          <a:p>
            <a:r>
              <a:rPr lang="en-US" b="1" dirty="0">
                <a:cs typeface="Calibri"/>
              </a:rPr>
              <a:t>Corporate/non-profit/government</a:t>
            </a:r>
            <a:r>
              <a:rPr lang="en-US" dirty="0">
                <a:cs typeface="Calibri"/>
              </a:rPr>
              <a:t> (purchasing in "bulk")</a:t>
            </a:r>
          </a:p>
          <a:p>
            <a:pPr marL="171450" indent="-171450">
              <a:buFont typeface="Arial"/>
              <a:buChar char="•"/>
            </a:pPr>
            <a:r>
              <a:rPr lang="en-US" dirty="0">
                <a:cs typeface="Calibri"/>
              </a:rPr>
              <a:t>Upskilling employees</a:t>
            </a:r>
          </a:p>
          <a:p>
            <a:pPr marL="171450" indent="-171450">
              <a:buFont typeface="Arial"/>
              <a:buChar char="•"/>
            </a:pPr>
            <a:r>
              <a:rPr lang="en-US" dirty="0">
                <a:cs typeface="Calibri"/>
              </a:rPr>
              <a:t>Part of benefits package</a:t>
            </a:r>
          </a:p>
          <a:p>
            <a:pPr marL="171450" indent="-171450">
              <a:buFont typeface="Arial"/>
              <a:buChar char="•"/>
            </a:pPr>
            <a:r>
              <a:rPr lang="en-US" dirty="0">
                <a:cs typeface="Calibri"/>
              </a:rPr>
              <a:t>The</a:t>
            </a:r>
            <a:r>
              <a:rPr lang="en-US" dirty="0"/>
              <a:t> problem with many existing workforce-training programs is that employers, colleges, and local workforce boards responsible for doling out federal funds “all operate separately, calcified in their own silos.” In this new economy, he added, “those worlds will blend together.” </a:t>
            </a:r>
            <a:endParaRPr lang="en-US" dirty="0">
              <a:cs typeface="Calibri"/>
            </a:endParaRPr>
          </a:p>
          <a:p>
            <a:endParaRPr lang="en-US" dirty="0"/>
          </a:p>
          <a:p>
            <a:r>
              <a:rPr lang="en-US" b="1" dirty="0"/>
              <a:t>Lifelong Learners: </a:t>
            </a:r>
            <a:r>
              <a:rPr lang="en-US" dirty="0"/>
              <a:t>The level of postsecondary preparation that has worked in the past—adding more time to education early in life—does not seem sufficient in the 21st-century economy. Instead the next wave of postsecondary education is likely to be marked by continual training throughout a person’s lifetime—to keep current in a career, to learn how to complement rising levels of automation, and to gain skills for new work. Workers will likely consume this lifelong learning in short spurts when they need it, rather than in lengthy blocks of time as they do now when it often takes months or years to complete certificates and degrees.</a:t>
            </a:r>
            <a:endParaRPr lang="en-US" dirty="0">
              <a:cs typeface="Calibri"/>
            </a:endParaRPr>
          </a:p>
          <a:p>
            <a:endParaRPr lang="en-US" dirty="0">
              <a:cs typeface="Calibri"/>
            </a:endParaRPr>
          </a:p>
          <a:p>
            <a:r>
              <a:rPr lang="en-US" dirty="0"/>
              <a:t>With this new wave of postsecondary education will come a shift in how workers perceive retraining.  Instead of retraining being something that follows a traumatic event, like a job loss, we’re entering a stage where retraining will be the day-to-day world that people live in. </a:t>
            </a:r>
            <a:endParaRPr lang="en-US" dirty="0">
              <a:cs typeface="Calibri"/>
            </a:endParaRPr>
          </a:p>
        </p:txBody>
      </p:sp>
      <p:sp>
        <p:nvSpPr>
          <p:cNvPr id="4" name="Slide Number Placeholder 3"/>
          <p:cNvSpPr>
            <a:spLocks noGrp="1"/>
          </p:cNvSpPr>
          <p:nvPr>
            <p:ph type="sldNum" sz="quarter" idx="5"/>
          </p:nvPr>
        </p:nvSpPr>
        <p:spPr/>
        <p:txBody>
          <a:bodyPr/>
          <a:lstStyle/>
          <a:p>
            <a:fld id="{1AE1F35C-0A80-B048-9C42-740C752228AE}" type="slidenum">
              <a:rPr lang="en-US" smtClean="0"/>
              <a:t>24</a:t>
            </a:fld>
            <a:endParaRPr lang="en-US"/>
          </a:p>
        </p:txBody>
      </p:sp>
    </p:spTree>
    <p:extLst>
      <p:ext uri="{BB962C8B-B14F-4D97-AF65-F5344CB8AC3E}">
        <p14:creationId xmlns:p14="http://schemas.microsoft.com/office/powerpoint/2010/main" val="30549766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panose="020F0502020204030204"/>
              </a:rPr>
              <a:t>AND, </a:t>
            </a:r>
            <a:r>
              <a:rPr lang="en-US" dirty="0"/>
              <a:t>with this shift will come increased demand for products and services that we're already being asked to provide.</a:t>
            </a:r>
            <a:endParaRPr lang="en-US" dirty="0">
              <a:cs typeface="Calibri" panose="020F0502020204030204"/>
            </a:endParaRPr>
          </a:p>
          <a:p>
            <a:endParaRPr lang="en-US" dirty="0">
              <a:cs typeface="Calibri" panose="020F0502020204030204"/>
            </a:endParaRPr>
          </a:p>
          <a:p>
            <a:pPr marL="171450" indent="-171450">
              <a:spcBef>
                <a:spcPts val="900"/>
              </a:spcBef>
              <a:buFont typeface="Arial,Sans-Serif"/>
              <a:buChar char="•"/>
            </a:pPr>
            <a:r>
              <a:rPr lang="en-US" sz="1200" dirty="0">
                <a:ea typeface="+mn-lt"/>
                <a:cs typeface="+mn-lt"/>
              </a:rPr>
              <a:t>Credit for prior learning (PLA).</a:t>
            </a:r>
            <a:endParaRPr lang="en-US" sz="1200" dirty="0">
              <a:cs typeface="Calibri" panose="020F0502020204030204"/>
            </a:endParaRPr>
          </a:p>
          <a:p>
            <a:pPr marL="171450" indent="-171450">
              <a:spcBef>
                <a:spcPts val="900"/>
              </a:spcBef>
              <a:buFont typeface="Arial,Sans-Serif"/>
              <a:buChar char="•"/>
            </a:pPr>
            <a:r>
              <a:rPr lang="en-US" sz="1200" dirty="0">
                <a:ea typeface="+mn-lt"/>
                <a:cs typeface="+mn-lt"/>
              </a:rPr>
              <a:t>Clearer pathways, articulations, and “frictionless” transfer.</a:t>
            </a:r>
          </a:p>
          <a:p>
            <a:pPr marL="171450" indent="-171450">
              <a:spcBef>
                <a:spcPts val="900"/>
              </a:spcBef>
              <a:buFont typeface="Arial,Sans-Serif"/>
              <a:buChar char="•"/>
            </a:pPr>
            <a:r>
              <a:rPr lang="en-US" sz="1200" dirty="0">
                <a:ea typeface="+mn-lt"/>
                <a:cs typeface="+mn-lt"/>
              </a:rPr>
              <a:t>Competency-based learning records (CLR).</a:t>
            </a:r>
            <a:endParaRPr lang="en-US" sz="1200" dirty="0"/>
          </a:p>
          <a:p>
            <a:pPr marL="171450" indent="-171450">
              <a:spcBef>
                <a:spcPts val="900"/>
              </a:spcBef>
              <a:buFont typeface="Arial,Sans-Serif"/>
              <a:buChar char="•"/>
            </a:pPr>
            <a:r>
              <a:rPr lang="en-US" sz="1200" dirty="0">
                <a:ea typeface="+mn-lt"/>
                <a:cs typeface="+mn-lt"/>
              </a:rPr>
              <a:t>More modularized learning opportunities resulting in stackable micro-credentials.</a:t>
            </a:r>
            <a:endParaRPr lang="en-US" sz="1200" dirty="0"/>
          </a:p>
          <a:p>
            <a:pPr marL="171450" indent="-171450">
              <a:spcBef>
                <a:spcPts val="900"/>
              </a:spcBef>
              <a:buFont typeface="Arial,Sans-Serif"/>
              <a:buChar char="•"/>
            </a:pPr>
            <a:r>
              <a:rPr lang="en-US" sz="1200" dirty="0">
                <a:ea typeface="+mn-lt"/>
                <a:cs typeface="+mn-lt"/>
              </a:rPr>
              <a:t>New degree/certificate types (e.g., professional masters).</a:t>
            </a:r>
          </a:p>
          <a:p>
            <a:pPr marL="171450" indent="-171450">
              <a:spcBef>
                <a:spcPts val="900"/>
              </a:spcBef>
              <a:buFont typeface="Arial,Sans-Serif"/>
              <a:buChar char="•"/>
            </a:pPr>
            <a:r>
              <a:rPr lang="en-US" sz="1200" dirty="0">
                <a:ea typeface="+mn-lt"/>
                <a:cs typeface="+mn-lt"/>
              </a:rPr>
              <a:t>Shared programs (both within and outside USM).</a:t>
            </a:r>
          </a:p>
          <a:p>
            <a:pPr marL="171450" indent="-171450">
              <a:spcBef>
                <a:spcPts val="900"/>
              </a:spcBef>
              <a:buFont typeface="Arial,Sans-Serif"/>
              <a:buChar char="•"/>
            </a:pPr>
            <a:r>
              <a:rPr lang="en-US" sz="1200" dirty="0">
                <a:ea typeface="+mn-lt"/>
                <a:cs typeface="+mn-lt"/>
              </a:rPr>
              <a:t>Shared courses (online classes to fill needs, low-enrollment courses, inter-institutional registration).</a:t>
            </a:r>
          </a:p>
          <a:p>
            <a:pPr marL="171450" indent="-171450">
              <a:spcBef>
                <a:spcPts val="900"/>
              </a:spcBef>
              <a:buFont typeface="Arial,Sans-Serif"/>
              <a:buChar char="•"/>
            </a:pPr>
            <a:endParaRPr lang="en-US" sz="1200" b="1" dirty="0">
              <a:ea typeface="+mn-lt"/>
              <a:cs typeface="+mn-lt"/>
            </a:endParaRPr>
          </a:p>
          <a:p>
            <a:pPr marL="171450" indent="-171450">
              <a:spcBef>
                <a:spcPts val="900"/>
              </a:spcBef>
              <a:buFont typeface="Arial,Sans-Serif"/>
              <a:buChar char="•"/>
            </a:pPr>
            <a:endParaRPr lang="en-US" sz="1200" b="1" dirty="0">
              <a:ea typeface="+mn-lt"/>
              <a:cs typeface="+mn-lt"/>
            </a:endParaRPr>
          </a:p>
          <a:p>
            <a:pPr marL="0" indent="0">
              <a:spcBef>
                <a:spcPts val="900"/>
              </a:spcBef>
              <a:buFont typeface="Arial,Sans-Serif"/>
              <a:buNone/>
            </a:pPr>
            <a:r>
              <a:rPr lang="en-US" sz="1200" b="1" dirty="0">
                <a:ea typeface="+mn-lt"/>
                <a:cs typeface="+mn-lt"/>
              </a:rPr>
              <a:t>But addressing new customer bases and developing the products they will demand will require fundamental changes to our existing business model… everything from technology and organizational infrastructure, to revenue streams, to curriculum design and assessment…</a:t>
            </a:r>
          </a:p>
        </p:txBody>
      </p:sp>
      <p:sp>
        <p:nvSpPr>
          <p:cNvPr id="4" name="Slide Number Placeholder 3"/>
          <p:cNvSpPr>
            <a:spLocks noGrp="1"/>
          </p:cNvSpPr>
          <p:nvPr>
            <p:ph type="sldNum" sz="quarter" idx="5"/>
          </p:nvPr>
        </p:nvSpPr>
        <p:spPr/>
        <p:txBody>
          <a:bodyPr/>
          <a:lstStyle/>
          <a:p>
            <a:fld id="{1AE1F35C-0A80-B048-9C42-740C752228AE}" type="slidenum">
              <a:rPr lang="en-US" smtClean="0"/>
              <a:t>25</a:t>
            </a:fld>
            <a:endParaRPr lang="en-US"/>
          </a:p>
        </p:txBody>
      </p:sp>
    </p:spTree>
    <p:extLst>
      <p:ext uri="{BB962C8B-B14F-4D97-AF65-F5344CB8AC3E}">
        <p14:creationId xmlns:p14="http://schemas.microsoft.com/office/powerpoint/2010/main" val="11436516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How do we move from short-term pivots to creating a culture of innovation that will create the space for higher education to adapt in these ways?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How do we create an environment that continually introduces new ideas or ways of thinking, then translates them into action to solve specific problems or seize new opportunities.</a:t>
            </a:r>
          </a:p>
          <a:p>
            <a:endParaRPr lang="en-US" dirty="0"/>
          </a:p>
        </p:txBody>
      </p:sp>
      <p:sp>
        <p:nvSpPr>
          <p:cNvPr id="4" name="Slide Number Placeholder 3"/>
          <p:cNvSpPr>
            <a:spLocks noGrp="1"/>
          </p:cNvSpPr>
          <p:nvPr>
            <p:ph type="sldNum" sz="quarter" idx="10"/>
          </p:nvPr>
        </p:nvSpPr>
        <p:spPr/>
        <p:txBody>
          <a:bodyPr/>
          <a:lstStyle/>
          <a:p>
            <a:fld id="{306FBE39-4989-4D80-A3F7-4902BFFE2009}" type="slidenum">
              <a:rPr lang="en-US" smtClean="0"/>
              <a:pPr/>
              <a:t>26</a:t>
            </a:fld>
            <a:endParaRPr lang="en-US"/>
          </a:p>
        </p:txBody>
      </p:sp>
    </p:spTree>
    <p:extLst>
      <p:ext uri="{BB962C8B-B14F-4D97-AF65-F5344CB8AC3E}">
        <p14:creationId xmlns:p14="http://schemas.microsoft.com/office/powerpoint/2010/main" val="11949551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We’ve been playing with framing our innovation work using graphics like this… that speaks to what “scale” looks like in terms of the quantitative piece (X-axis) juxtaposed against how we are qualitatively engaging with the new tool, system, or process (Y-axis).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[DESCRIBE…]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Let’s start with online education, as an example…</a:t>
            </a:r>
          </a:p>
          <a:p>
            <a:endParaRPr lang="en-US" dirty="0"/>
          </a:p>
        </p:txBody>
      </p:sp>
      <p:sp>
        <p:nvSpPr>
          <p:cNvPr id="4" name="Slide Number Placeholder 3"/>
          <p:cNvSpPr>
            <a:spLocks noGrp="1"/>
          </p:cNvSpPr>
          <p:nvPr>
            <p:ph type="sldNum" sz="quarter" idx="5"/>
          </p:nvPr>
        </p:nvSpPr>
        <p:spPr/>
        <p:txBody>
          <a:bodyPr/>
          <a:lstStyle/>
          <a:p>
            <a:fld id="{306FBE39-4989-4D80-A3F7-4902BFFE2009}" type="slidenum">
              <a:rPr lang="en-US" smtClean="0"/>
              <a:pPr/>
              <a:t>27</a:t>
            </a:fld>
            <a:endParaRPr lang="en-US"/>
          </a:p>
        </p:txBody>
      </p:sp>
    </p:spTree>
    <p:extLst>
      <p:ext uri="{BB962C8B-B14F-4D97-AF65-F5344CB8AC3E}">
        <p14:creationId xmlns:p14="http://schemas.microsoft.com/office/powerpoint/2010/main" val="2562840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Rather than view online education simply as a panacea for enrollment challenges, a more strategic approach capitalizes on the affordances of online to more effectively reach the students we serve in new ways.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implemented well, online education promises to expand access to students unable to come to campus on a regular schedule, reduce the overall cost of attendance, and improve achievement through personalized, modular content and credentials.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other words, online education affords higher education institutions the flexibility to envision new ways to fulfill their student success missions.</a:t>
            </a:r>
            <a:r>
              <a:rPr lang="en-US" dirty="0">
                <a:effectLst/>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06FBE39-4989-4D80-A3F7-4902BFFE2009}" type="slidenum">
              <a:rPr lang="en-US" smtClean="0"/>
              <a:pPr/>
              <a:t>28</a:t>
            </a:fld>
            <a:endParaRPr lang="en-US"/>
          </a:p>
        </p:txBody>
      </p:sp>
    </p:spTree>
    <p:extLst>
      <p:ext uri="{BB962C8B-B14F-4D97-AF65-F5344CB8AC3E}">
        <p14:creationId xmlns:p14="http://schemas.microsoft.com/office/powerpoint/2010/main" val="38146135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Online education isn’t </a:t>
            </a:r>
            <a:r>
              <a:rPr lang="en-US" i="1" dirty="0"/>
              <a:t>intended</a:t>
            </a:r>
            <a:r>
              <a:rPr lang="en-US" i="0" dirty="0"/>
              <a:t> to replicate the in-person experience.</a:t>
            </a:r>
            <a:endParaRPr lang="en-US" dirty="0"/>
          </a:p>
          <a:p>
            <a:endParaRPr lang="en-US" dirty="0"/>
          </a:p>
          <a:p>
            <a:endParaRPr lang="en-US" dirty="0"/>
          </a:p>
          <a:p>
            <a:endParaRPr lang="en-US" dirty="0"/>
          </a:p>
          <a:p>
            <a:r>
              <a:rPr lang="en-US" dirty="0"/>
              <a:t>I heard another one just a couple of hours ago…  </a:t>
            </a:r>
            <a:r>
              <a:rPr lang="en-US" sz="1200" b="0" i="0" u="none" strike="noStrike" kern="1200" dirty="0">
                <a:solidFill>
                  <a:schemeClr val="tx1"/>
                </a:solidFill>
                <a:effectLst/>
                <a:latin typeface="+mn-lt"/>
                <a:ea typeface="+mn-ea"/>
                <a:cs typeface="+mn-cs"/>
              </a:rPr>
              <a:t>Virtual labs aren’t a good substitute for hands-on labs. </a:t>
            </a:r>
          </a:p>
          <a:p>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06FBE39-4989-4D80-A3F7-4902BFFE2009}" type="slidenum">
              <a:rPr lang="en-US" smtClean="0"/>
              <a:pPr/>
              <a:t>29</a:t>
            </a:fld>
            <a:endParaRPr lang="en-US"/>
          </a:p>
        </p:txBody>
      </p:sp>
    </p:spTree>
    <p:extLst>
      <p:ext uri="{BB962C8B-B14F-4D97-AF65-F5344CB8AC3E}">
        <p14:creationId xmlns:p14="http://schemas.microsoft.com/office/powerpoint/2010/main" val="1172746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dirty="0"/>
              <a:t>Like many of you, I’m sure, I have been reflecting on what was happening around this time last year and how ill-prepared we were for what lay ahead.  </a:t>
            </a:r>
          </a:p>
          <a:p>
            <a:pPr marL="0"/>
            <a:endParaRPr lang="en-US" dirty="0"/>
          </a:p>
          <a:p>
            <a:pPr marL="0"/>
            <a:r>
              <a:rPr lang="en-US" dirty="0"/>
              <a:t>I know for me, when I walked out of Elkins at 5:00 on Friday, the 13</a:t>
            </a:r>
            <a:r>
              <a:rPr lang="en-US" baseline="30000" dirty="0"/>
              <a:t>th</a:t>
            </a:r>
            <a:r>
              <a:rPr lang="en-US" dirty="0"/>
              <a:t> of March, I felt a vague sense of dread, but had no clue that would be my last day in the office there for now over a year…</a:t>
            </a:r>
          </a:p>
          <a:p>
            <a:pPr marL="0"/>
            <a:endParaRPr lang="en-US" dirty="0"/>
          </a:p>
          <a:p>
            <a:pPr marL="0"/>
            <a:r>
              <a:rPr lang="en-US" dirty="0"/>
              <a:t>I figured we’d have spring break, maybe extend it a couple of weeks, pull together some solutions to cover classes from a distance for a few more weeks after that, then most likely end the semester back on campus.  Surely, we’d be back in time for summer sessions, at the latest.</a:t>
            </a:r>
          </a:p>
          <a:p>
            <a:pPr marL="0"/>
            <a:endParaRPr lang="en-US" dirty="0"/>
          </a:p>
          <a:p>
            <a:pPr marL="0"/>
            <a:r>
              <a:rPr lang="en-US" dirty="0"/>
              <a:t>Boy was I wrong!</a:t>
            </a:r>
          </a:p>
          <a:p>
            <a:pPr marL="0"/>
            <a:endParaRPr lang="en-US" dirty="0"/>
          </a:p>
          <a:p>
            <a:pPr marL="0"/>
            <a:r>
              <a:rPr lang="en-US" dirty="0"/>
              <a:t>In fact, here is the very first guidance paper we wrote and disseminated out of the Kirwan Center…</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095362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And my favorite… our students overwhelmingly want to go back to campus.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Error of selection… the residential experience is what we </a:t>
            </a:r>
            <a:r>
              <a:rPr lang="en-US" i="1" dirty="0"/>
              <a:t>sold</a:t>
            </a:r>
            <a:r>
              <a:rPr lang="en-US" i="0" dirty="0"/>
              <a:t> these students on.  What about the rest of the people who need postsecondary education and cannot as easily access it either physically, financially, or in terms of their preparation??</a:t>
            </a:r>
          </a:p>
          <a:p>
            <a:endParaRPr lang="en-US" dirty="0"/>
          </a:p>
          <a:p>
            <a:r>
              <a:rPr lang="en-US" i="0" dirty="0"/>
              <a:t>Normal</a:t>
            </a:r>
            <a:r>
              <a:rPr lang="en-US" dirty="0"/>
              <a:t> wasn’t so good for everyone…</a:t>
            </a:r>
          </a:p>
        </p:txBody>
      </p:sp>
      <p:sp>
        <p:nvSpPr>
          <p:cNvPr id="4" name="Slide Number Placeholder 3"/>
          <p:cNvSpPr>
            <a:spLocks noGrp="1"/>
          </p:cNvSpPr>
          <p:nvPr>
            <p:ph type="sldNum" sz="quarter" idx="10"/>
          </p:nvPr>
        </p:nvSpPr>
        <p:spPr/>
        <p:txBody>
          <a:bodyPr/>
          <a:lstStyle/>
          <a:p>
            <a:fld id="{306FBE39-4989-4D80-A3F7-4902BFFE2009}" type="slidenum">
              <a:rPr lang="en-US" smtClean="0"/>
              <a:pPr/>
              <a:t>30</a:t>
            </a:fld>
            <a:endParaRPr lang="en-US"/>
          </a:p>
        </p:txBody>
      </p:sp>
    </p:spTree>
    <p:extLst>
      <p:ext uri="{BB962C8B-B14F-4D97-AF65-F5344CB8AC3E}">
        <p14:creationId xmlns:p14="http://schemas.microsoft.com/office/powerpoint/2010/main" val="30437297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i="0" dirty="0"/>
              <a:t>Don’t get me wrong… I work out of a system office because I believe there is a huge socio-cultural aspect to learning achieved through being physically together that we have not yet found a way to adequately replicate through distance technologies.</a:t>
            </a:r>
          </a:p>
          <a:p>
            <a:endParaRPr lang="en-US" i="0" dirty="0"/>
          </a:p>
          <a:p>
            <a:r>
              <a:rPr lang="en-US" dirty="0"/>
              <a:t>In fact, I would argue that </a:t>
            </a:r>
            <a:r>
              <a:rPr lang="en-US" baseline="0" dirty="0"/>
              <a:t>our facilities are actually also tools with affordances that can either prevent action or suggest action.  </a:t>
            </a:r>
          </a:p>
          <a:p>
            <a:endParaRPr lang="en-US" baseline="0" dirty="0"/>
          </a:p>
          <a:p>
            <a:r>
              <a:rPr lang="en-US" dirty="0"/>
              <a:t>What</a:t>
            </a:r>
            <a:r>
              <a:rPr lang="en-US" baseline="0" dirty="0"/>
              <a:t> do these technologies offer and what kinds of programs should we be designing that capitalize on their affordances?  After all, higher education has a whole lot of money invested in these buildings, right?</a:t>
            </a:r>
            <a:endParaRPr lang="en-US" i="0" dirty="0"/>
          </a:p>
          <a:p>
            <a:endParaRPr lang="en-US" i="0" dirty="0"/>
          </a:p>
          <a:p>
            <a:r>
              <a:rPr lang="en-US" dirty="0"/>
              <a:t>And, in fact, pre-COVID, the largest growing population of online learners was taking classes from a postsecondary institution within 50 miles of their homes…</a:t>
            </a:r>
          </a:p>
          <a:p>
            <a:endParaRPr lang="en-US" dirty="0"/>
          </a:p>
          <a:p>
            <a:r>
              <a:rPr lang="en-US" dirty="0"/>
              <a:t>But not </a:t>
            </a:r>
            <a:r>
              <a:rPr lang="en-US" i="1" dirty="0"/>
              <a:t>everything</a:t>
            </a:r>
            <a:r>
              <a:rPr lang="en-US" i="0" dirty="0"/>
              <a:t> needs to be offered F2F or within the current 8-5:00, 3-credit courses, Monday-Friday delivery model that many of our institutions still largely subscribe to.</a:t>
            </a:r>
          </a:p>
          <a:p>
            <a:endParaRPr lang="en-US" dirty="0"/>
          </a:p>
          <a:p>
            <a:endParaRPr lang="en-US" dirty="0"/>
          </a:p>
          <a:p>
            <a:r>
              <a:rPr lang="en-US" dirty="0"/>
              <a:t>We have major education problems that need to be addressed –including our own financial sustainability-- but we won’t find the solutions to those problems if we continue with business as usual.</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r>
              <a:rPr lang="en-US" dirty="0"/>
              <a:t> </a:t>
            </a:r>
          </a:p>
          <a:p>
            <a:endParaRPr lang="en-US" dirty="0"/>
          </a:p>
        </p:txBody>
      </p:sp>
      <p:sp>
        <p:nvSpPr>
          <p:cNvPr id="4" name="Slide Number Placeholder 3"/>
          <p:cNvSpPr>
            <a:spLocks noGrp="1"/>
          </p:cNvSpPr>
          <p:nvPr>
            <p:ph type="sldNum" sz="quarter" idx="10"/>
          </p:nvPr>
        </p:nvSpPr>
        <p:spPr/>
        <p:txBody>
          <a:bodyPr/>
          <a:lstStyle/>
          <a:p>
            <a:fld id="{D5796E42-2A19-2B4C-86E1-53B7BB04C89F}" type="slidenum">
              <a:rPr lang="en-US" smtClean="0"/>
              <a:t>31</a:t>
            </a:fld>
            <a:endParaRPr lang="en-US"/>
          </a:p>
        </p:txBody>
      </p:sp>
    </p:spTree>
    <p:extLst>
      <p:ext uri="{BB962C8B-B14F-4D97-AF65-F5344CB8AC3E}">
        <p14:creationId xmlns:p14="http://schemas.microsoft.com/office/powerpoint/2010/main" val="36936202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…also promise to help make education more accessible, cost-effective, and lead to better outcomes.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But, in and of themselves, these technologies won’t result in the kinds of innovations needed to transform education… that has to come from the people making use of the tools.</a:t>
            </a:r>
            <a:r>
              <a:rPr lang="en-US" dirty="0">
                <a:effectLst/>
              </a:rPr>
              <a:t> </a:t>
            </a: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23D3B1A-E312-C84F-AD4D-393078B02C24}" type="slidenum">
              <a:rPr lang="en-US" smtClean="0"/>
              <a:t>32</a:t>
            </a:fld>
            <a:endParaRPr lang="en-US"/>
          </a:p>
        </p:txBody>
      </p:sp>
    </p:spTree>
    <p:extLst>
      <p:ext uri="{BB962C8B-B14F-4D97-AF65-F5344CB8AC3E}">
        <p14:creationId xmlns:p14="http://schemas.microsoft.com/office/powerpoint/2010/main" val="40944036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THANK YOU for the amazing work you are doing on behalf of students and for taking the time to reflect on the lessons you’ve learned with respect to technology’s role in teaching and learning and how we might capitalize on the affordances of those tools do do things differently moving forward.</a:t>
            </a:r>
          </a:p>
          <a:p>
            <a:endParaRPr lang="en-US" dirty="0"/>
          </a:p>
          <a:p>
            <a:r>
              <a:rPr lang="en-US" dirty="0"/>
              <a:t>I’d also like to invite you to share those experiences beyond UMB with your colleagues across the USM this fall…</a:t>
            </a:r>
          </a:p>
        </p:txBody>
      </p:sp>
      <p:sp>
        <p:nvSpPr>
          <p:cNvPr id="4" name="Slide Number Placeholder 3"/>
          <p:cNvSpPr>
            <a:spLocks noGrp="1"/>
          </p:cNvSpPr>
          <p:nvPr>
            <p:ph type="sldNum" sz="quarter" idx="10"/>
          </p:nvPr>
        </p:nvSpPr>
        <p:spPr/>
        <p:txBody>
          <a:bodyPr/>
          <a:lstStyle/>
          <a:p>
            <a:fld id="{D5796E42-2A19-2B4C-86E1-53B7BB04C89F}" type="slidenum">
              <a:rPr lang="en-US" smtClean="0"/>
              <a:t>33</a:t>
            </a:fld>
            <a:endParaRPr lang="en-US"/>
          </a:p>
        </p:txBody>
      </p:sp>
    </p:spTree>
    <p:extLst>
      <p:ext uri="{BB962C8B-B14F-4D97-AF65-F5344CB8AC3E}">
        <p14:creationId xmlns:p14="http://schemas.microsoft.com/office/powerpoint/2010/main" val="38728849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1: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dirty="0"/>
              <a:t>NOTE: The CFP is for FRIDAY VIRTUAL sessions. People interested in proposing a session should generally be available on Oct. 1</a:t>
            </a:r>
            <a:r>
              <a:rPr lang="en-US" b="0" i="0" baseline="30000" dirty="0"/>
              <a:t>st</a:t>
            </a:r>
            <a:r>
              <a:rPr lang="en-US" b="0" i="0" dirty="0"/>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dirty="0"/>
              <a:t>If you get questions about the schedule, it is also listed on the event page, link above. Here it is: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1" i="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i="1" dirty="0"/>
              <a:t>Tentative Schedule</a:t>
            </a:r>
            <a:endParaRPr lang="en-US"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THURSDAY, SEPT. 30, 2021</a:t>
            </a:r>
          </a:p>
          <a:p>
            <a:pPr marL="0" lvl="0" indent="0" algn="l" rtl="0">
              <a:spcBef>
                <a:spcPts val="0"/>
              </a:spcBef>
              <a:spcAft>
                <a:spcPts val="0"/>
              </a:spcAft>
              <a:buNone/>
            </a:pPr>
            <a:r>
              <a:rPr lang="en-US" sz="1200" dirty="0">
                <a:solidFill>
                  <a:schemeClr val="dk1"/>
                </a:solidFill>
                <a:latin typeface="Calibri"/>
                <a:ea typeface="Calibri"/>
                <a:cs typeface="Calibri"/>
                <a:sym typeface="Calibri"/>
              </a:rPr>
              <a:t>3:00-4:15 pm – welcome and keynote (virtual)</a:t>
            </a:r>
          </a:p>
          <a:p>
            <a:pPr marL="0" lvl="0" indent="0" algn="l" rtl="0">
              <a:spcBef>
                <a:spcPts val="0"/>
              </a:spcBef>
              <a:spcAft>
                <a:spcPts val="0"/>
              </a:spcAft>
              <a:buNone/>
            </a:pPr>
            <a:r>
              <a:rPr lang="en-US" sz="1200" dirty="0">
                <a:solidFill>
                  <a:schemeClr val="dk1"/>
                </a:solidFill>
                <a:latin typeface="Calibri"/>
                <a:ea typeface="Calibri"/>
                <a:cs typeface="Calibri"/>
                <a:sym typeface="Calibri"/>
              </a:rPr>
              <a:t>4:30-5:30 pm – social gatherings – optional for institutions, </a:t>
            </a:r>
            <a:r>
              <a:rPr lang="en-US" sz="1200" dirty="0" err="1">
                <a:solidFill>
                  <a:schemeClr val="dk1"/>
                </a:solidFill>
                <a:latin typeface="Calibri"/>
                <a:ea typeface="Calibri"/>
                <a:cs typeface="Calibri"/>
                <a:sym typeface="Calibri"/>
              </a:rPr>
              <a:t>tbd</a:t>
            </a:r>
            <a:r>
              <a:rPr lang="en-US" sz="1200" dirty="0">
                <a:solidFill>
                  <a:schemeClr val="dk1"/>
                </a:solidFill>
                <a:latin typeface="Calibri"/>
                <a:ea typeface="Calibri"/>
                <a:cs typeface="Calibri"/>
                <a:sym typeface="Calibri"/>
              </a:rPr>
              <a:t> closer to the date</a:t>
            </a:r>
          </a:p>
          <a:p>
            <a:pPr marL="0" lvl="0" indent="0" algn="l" rtl="0">
              <a:spcBef>
                <a:spcPts val="0"/>
              </a:spcBef>
              <a:spcAft>
                <a:spcPts val="0"/>
              </a:spcAft>
              <a:buNone/>
            </a:pPr>
            <a:endParaRPr lang="en-US"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FRIDAY, OCT. 1, 2021</a:t>
            </a:r>
          </a:p>
          <a:p>
            <a:pPr marL="0" lvl="0" indent="0" algn="l" rtl="0">
              <a:spcBef>
                <a:spcPts val="0"/>
              </a:spcBef>
              <a:spcAft>
                <a:spcPts val="0"/>
              </a:spcAft>
              <a:buNone/>
            </a:pPr>
            <a:r>
              <a:rPr lang="en-US" sz="1200" dirty="0">
                <a:solidFill>
                  <a:schemeClr val="dk1"/>
                </a:solidFill>
                <a:latin typeface="Calibri"/>
                <a:ea typeface="Calibri"/>
                <a:cs typeface="Calibri"/>
                <a:sym typeface="Calibri"/>
              </a:rPr>
              <a:t>9:15-10:00 am – concurrent session block 1 (virtual)</a:t>
            </a:r>
          </a:p>
          <a:p>
            <a:pPr marL="0" lvl="0" indent="0" algn="l" rtl="0">
              <a:spcBef>
                <a:spcPts val="0"/>
              </a:spcBef>
              <a:spcAft>
                <a:spcPts val="0"/>
              </a:spcAft>
              <a:buNone/>
            </a:pPr>
            <a:r>
              <a:rPr lang="en-US" sz="1200" dirty="0">
                <a:solidFill>
                  <a:schemeClr val="dk1"/>
                </a:solidFill>
                <a:latin typeface="Calibri"/>
                <a:ea typeface="Calibri"/>
                <a:cs typeface="Calibri"/>
                <a:sym typeface="Calibri"/>
              </a:rPr>
              <a:t>10:00-10:15 am – transition</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chemeClr val="dk1"/>
                </a:solidFill>
                <a:latin typeface="Calibri"/>
                <a:ea typeface="Calibri"/>
                <a:cs typeface="Calibri"/>
                <a:sym typeface="Calibri"/>
              </a:rPr>
              <a:t>10:15-11:00 am – concurrent session block 2 (virtual)</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chemeClr val="dk1"/>
                </a:solidFill>
                <a:latin typeface="Calibri"/>
                <a:ea typeface="Calibri"/>
                <a:cs typeface="Calibri"/>
                <a:sym typeface="Calibri"/>
              </a:rPr>
              <a:t>11:00-11:15 am – transition</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chemeClr val="dk1"/>
                </a:solidFill>
                <a:latin typeface="Calibri"/>
                <a:ea typeface="Calibri"/>
                <a:cs typeface="Calibri"/>
                <a:sym typeface="Calibri"/>
              </a:rPr>
              <a:t>11:15 am-12:00 pm – concurrent session block 3 (virtual)</a:t>
            </a:r>
          </a:p>
          <a:p>
            <a:pPr marL="0" lvl="0" indent="0" algn="l" rtl="0">
              <a:spcBef>
                <a:spcPts val="0"/>
              </a:spcBef>
              <a:spcAft>
                <a:spcPts val="0"/>
              </a:spcAft>
              <a:buNone/>
            </a:pPr>
            <a:endParaRPr lang="en-US"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12:00-1:15 pm – midday break</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chemeClr val="dk1"/>
                </a:solidFill>
                <a:latin typeface="Calibri"/>
                <a:ea typeface="Calibri"/>
                <a:cs typeface="Calibri"/>
                <a:sym typeface="Calibri"/>
              </a:rPr>
              <a:t>1:15-2:00 pm – concurrent session block 4 (virtual)</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chemeClr val="dk1"/>
                </a:solidFill>
                <a:latin typeface="Calibri"/>
                <a:ea typeface="Calibri"/>
                <a:cs typeface="Calibri"/>
                <a:sym typeface="Calibri"/>
              </a:rPr>
              <a:t>2:00-2:15 pm – transition</a:t>
            </a:r>
          </a:p>
          <a:p>
            <a:pPr marL="0" lvl="0" indent="0" algn="l" rtl="0">
              <a:spcBef>
                <a:spcPts val="0"/>
              </a:spcBef>
              <a:spcAft>
                <a:spcPts val="0"/>
              </a:spcAft>
              <a:buNone/>
            </a:pPr>
            <a:r>
              <a:rPr lang="en-US" sz="1200" dirty="0">
                <a:solidFill>
                  <a:schemeClr val="dk1"/>
                </a:solidFill>
                <a:latin typeface="Calibri"/>
                <a:ea typeface="Calibri"/>
                <a:cs typeface="Calibri"/>
                <a:sym typeface="Calibri"/>
              </a:rPr>
              <a:t>2:15-3:15 pm – closing plenary (virtual)</a:t>
            </a:r>
          </a:p>
          <a:p>
            <a:pPr marL="0" lvl="0" indent="0" algn="l" rtl="0">
              <a:spcBef>
                <a:spcPts val="0"/>
              </a:spcBef>
              <a:spcAft>
                <a:spcPts val="0"/>
              </a:spcAft>
              <a:buNone/>
            </a:pPr>
            <a:endParaRPr lang="en-US" sz="1200" dirty="0">
              <a:solidFill>
                <a:schemeClr val="dk1"/>
              </a:solidFill>
              <a:latin typeface="Calibri"/>
              <a:ea typeface="Calibri"/>
              <a:cs typeface="Calibri"/>
              <a:sym typeface="Calibri"/>
            </a:endParaRPr>
          </a:p>
          <a:p>
            <a:pPr marL="0" lvl="0" indent="0" algn="l" rtl="0">
              <a:spcBef>
                <a:spcPts val="0"/>
              </a:spcBef>
              <a:spcAft>
                <a:spcPts val="0"/>
              </a:spcAft>
              <a:buNone/>
            </a:pPr>
            <a:endParaRPr lang="en-US" sz="1200" dirty="0">
              <a:solidFill>
                <a:schemeClr val="dk1"/>
              </a:solidFill>
              <a:latin typeface="Calibri"/>
              <a:ea typeface="Calibri"/>
              <a:cs typeface="Calibri"/>
              <a:sym typeface="Calibri"/>
            </a:endParaRPr>
          </a:p>
        </p:txBody>
      </p:sp>
      <p:sp>
        <p:nvSpPr>
          <p:cNvPr id="101" name="Google Shape;10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a:t>[READ]</a:t>
            </a:r>
          </a:p>
          <a:p>
            <a:pPr marL="0" indent="0"/>
            <a:endParaRPr lang="en-US" dirty="0"/>
          </a:p>
          <a:p>
            <a:pPr marL="0" indent="0"/>
            <a:r>
              <a:rPr lang="en-US" dirty="0"/>
              <a:t>Perhaps this was a little naive in hindsight… </a:t>
            </a:r>
          </a:p>
          <a:p>
            <a:pPr marL="0" indent="0"/>
            <a:endParaRPr lang="en-US" dirty="0"/>
          </a:p>
          <a:p>
            <a:pPr marL="0" indent="0"/>
            <a:r>
              <a:rPr lang="en-US" dirty="0"/>
              <a:t>but it did point to the fact that, thankfully, the USM institutions were already well poised to address the sift to remote teaching because of the academic innovation work that our faculty had been for the last 10 years or so which has been supported by folks like these…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28639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14: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t>The members of the USM’s Academic Transformation Advisory Council and the Council for Advancing Teaching and Learning.</a:t>
            </a:r>
          </a:p>
          <a:p>
            <a:pPr marL="0" lvl="0" indent="0" algn="l" rtl="0">
              <a:spcBef>
                <a:spcPts val="0"/>
              </a:spcBef>
              <a:spcAft>
                <a:spcPts val="0"/>
              </a:spcAft>
              <a:buNone/>
            </a:pPr>
            <a:endParaRPr lang="en-US" sz="1200" dirty="0"/>
          </a:p>
          <a:p>
            <a:pPr marL="0" lvl="0" indent="0" algn="l" rtl="0">
              <a:spcBef>
                <a:spcPts val="0"/>
              </a:spcBef>
              <a:spcAft>
                <a:spcPts val="0"/>
              </a:spcAft>
              <a:buNone/>
            </a:pPr>
            <a:r>
              <a:rPr lang="en-US" sz="1200" dirty="0"/>
              <a:t>These colleagues --and the units they lead on their campuses-- have undertaken the herculean task for the last year of first, making the transition to remote teaching was as smooth as possible, and then supporting the faculty to ensure an even higher quality online learning experience over this academic year.</a:t>
            </a:r>
          </a:p>
          <a:p>
            <a:pPr marL="0" lvl="0" indent="0" algn="l" rtl="0">
              <a:spcBef>
                <a:spcPts val="0"/>
              </a:spcBef>
              <a:spcAft>
                <a:spcPts val="0"/>
              </a:spcAft>
              <a:buNone/>
            </a:pPr>
            <a:endParaRPr lang="en-US" sz="1200" dirty="0"/>
          </a:p>
          <a:p>
            <a:pPr marL="0" lvl="0" indent="0" algn="l" rtl="0">
              <a:spcBef>
                <a:spcPts val="0"/>
              </a:spcBef>
              <a:spcAft>
                <a:spcPts val="0"/>
              </a:spcAft>
              <a:buNone/>
            </a:pPr>
            <a:r>
              <a:rPr lang="en-US" sz="1200" dirty="0"/>
              <a:t>But, of course, none of our campuses was prepared with the resources necessary to deal with the SCALE of change that needed to occur…</a:t>
            </a:r>
          </a:p>
          <a:p>
            <a:pPr marL="0" lvl="0" indent="0" algn="l" rtl="0">
              <a:spcBef>
                <a:spcPts val="0"/>
              </a:spcBef>
              <a:spcAft>
                <a:spcPts val="0"/>
              </a:spcAft>
              <a:buNone/>
            </a:pPr>
            <a:endParaRPr lang="en-US" sz="1200" dirty="0"/>
          </a:p>
        </p:txBody>
      </p:sp>
      <p:sp>
        <p:nvSpPr>
          <p:cNvPr id="244" name="Google Shape;244;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extLst>
      <p:ext uri="{BB962C8B-B14F-4D97-AF65-F5344CB8AC3E}">
        <p14:creationId xmlns:p14="http://schemas.microsoft.com/office/powerpoint/2010/main" val="1484893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Which is why the Kirwan Center’s partnership with UMGC, which was announced last June and supported through CARES Act funds, has been so important as well.</a:t>
            </a:r>
          </a:p>
          <a:p>
            <a:endParaRPr lang="en-US" dirty="0"/>
          </a:p>
          <a:p>
            <a:r>
              <a:rPr lang="en-US" dirty="0"/>
              <a:t>Through that partnership, which we have called USM </a:t>
            </a:r>
            <a:r>
              <a:rPr lang="en-US" i="1" dirty="0"/>
              <a:t>OnTrack, </a:t>
            </a:r>
            <a:r>
              <a:rPr lang="en-US" i="0" dirty="0"/>
              <a:t>the Kirwan Center has been able to help “extend the bench” of existing faculty support across our campuses by providing…</a:t>
            </a:r>
            <a:endParaRPr lang="en-US" dirty="0"/>
          </a:p>
        </p:txBody>
      </p:sp>
      <p:sp>
        <p:nvSpPr>
          <p:cNvPr id="4" name="Slide Number Placeholder 3"/>
          <p:cNvSpPr>
            <a:spLocks noGrp="1"/>
          </p:cNvSpPr>
          <p:nvPr>
            <p:ph type="sldNum" sz="quarter" idx="5"/>
          </p:nvPr>
        </p:nvSpPr>
        <p:spPr/>
        <p:txBody>
          <a:bodyPr/>
          <a:lstStyle/>
          <a:p>
            <a:fld id="{868C4049-E7C1-DE44-A9E6-101D5AC18340}" type="slidenum">
              <a:rPr lang="en-US" smtClean="0"/>
              <a:t>6</a:t>
            </a:fld>
            <a:endParaRPr lang="en-US" dirty="0"/>
          </a:p>
        </p:txBody>
      </p:sp>
    </p:spTree>
    <p:extLst>
      <p:ext uri="{BB962C8B-B14F-4D97-AF65-F5344CB8AC3E}">
        <p14:creationId xmlns:p14="http://schemas.microsoft.com/office/powerpoint/2010/main" val="132388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6: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[READ]</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It has been tremendously gratifying to be able to provide this additional support to our colleagues across the institutions… to “support the supporters” as I have been telling my team since March.</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And for those nay-sayers who used to say “higher education can’t change,” I think we’ve demonstrated that we absolutely can….</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p:txBody>
      </p:sp>
      <p:sp>
        <p:nvSpPr>
          <p:cNvPr id="152" name="Google Shape;15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1611133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…But as we anticipate some “return to normalcy” over the next few months… it’s fair to ask, as you have been exploring through the theme of today’s conference…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what will “normal” look like for teaching and learning?  What lessons have we learned?  And what’s going to “stick” going forward?</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Stated differently… sure, we’ve </a:t>
            </a:r>
            <a:r>
              <a:rPr lang="en-US" i="1" dirty="0"/>
              <a:t>changed, pivoted</a:t>
            </a:r>
            <a:r>
              <a:rPr lang="en-US" i="0" dirty="0"/>
              <a:t>… but will we “</a:t>
            </a:r>
            <a:r>
              <a:rPr lang="en-US" sz="1200" b="1" i="1" kern="1200" dirty="0">
                <a:solidFill>
                  <a:schemeClr val="tx1"/>
                </a:solidFill>
                <a:effectLst/>
                <a:latin typeface="+mn-lt"/>
                <a:ea typeface="+mn-ea"/>
                <a:cs typeface="+mn-cs"/>
              </a:rPr>
              <a:t>emerge as more versatile and creative educators”</a:t>
            </a:r>
          </a:p>
          <a:p>
            <a:pPr marL="0" lvl="0" indent="0" algn="l" rtl="0">
              <a:spcBef>
                <a:spcPts val="0"/>
              </a:spcBef>
              <a:spcAft>
                <a:spcPts val="0"/>
              </a:spcAft>
              <a:buNone/>
            </a:pPr>
            <a:endParaRPr lang="en-US" sz="1200" b="1" i="1" kern="1200" dirty="0">
              <a:solidFill>
                <a:schemeClr val="tx1"/>
              </a:solidFill>
              <a:effectLst/>
              <a:latin typeface="+mn-lt"/>
              <a:ea typeface="+mn-ea"/>
              <a:cs typeface="+mn-cs"/>
            </a:endParaRPr>
          </a:p>
          <a:p>
            <a:pPr marL="0" lvl="0" indent="0" algn="l" rtl="0">
              <a:spcBef>
                <a:spcPts val="0"/>
              </a:spcBef>
              <a:spcAft>
                <a:spcPts val="0"/>
              </a:spcAft>
              <a:buNone/>
            </a:pPr>
            <a:r>
              <a:rPr lang="en-US" i="0" dirty="0"/>
              <a:t>Have we </a:t>
            </a:r>
            <a:r>
              <a:rPr lang="en-US" i="1" dirty="0"/>
              <a:t>innovated?</a:t>
            </a:r>
          </a:p>
          <a:p>
            <a:pPr marL="0" lvl="0" indent="0" algn="l" rtl="0">
              <a:spcBef>
                <a:spcPts val="0"/>
              </a:spcBef>
              <a:spcAft>
                <a:spcPts val="0"/>
              </a:spcAft>
              <a:buNone/>
            </a:pPr>
            <a:endParaRPr lang="en-US" i="1" dirty="0"/>
          </a:p>
          <a:p>
            <a:pPr marL="0" lvl="0" indent="0" algn="l" rtl="0">
              <a:spcBef>
                <a:spcPts val="0"/>
              </a:spcBef>
              <a:spcAft>
                <a:spcPts val="0"/>
              </a:spcAft>
              <a:buNone/>
            </a:pPr>
            <a:endParaRPr lang="en-US" dirty="0"/>
          </a:p>
          <a:p>
            <a:endParaRPr lang="en-US" dirty="0"/>
          </a:p>
          <a:p>
            <a:r>
              <a:rPr lang="en-US" b="1" dirty="0"/>
              <a:t>So… what’s the difference?</a:t>
            </a:r>
          </a:p>
        </p:txBody>
      </p:sp>
      <p:sp>
        <p:nvSpPr>
          <p:cNvPr id="4" name="Slide Number Placeholder 3"/>
          <p:cNvSpPr>
            <a:spLocks noGrp="1"/>
          </p:cNvSpPr>
          <p:nvPr>
            <p:ph type="sldNum" sz="quarter" idx="5"/>
          </p:nvPr>
        </p:nvSpPr>
        <p:spPr/>
        <p:txBody>
          <a:bodyPr/>
          <a:lstStyle/>
          <a:p>
            <a:fld id="{323D3B1A-E312-C84F-AD4D-393078B02C24}" type="slidenum">
              <a:rPr lang="en-US" smtClean="0"/>
              <a:t>8</a:t>
            </a:fld>
            <a:endParaRPr lang="en-US"/>
          </a:p>
        </p:txBody>
      </p:sp>
    </p:spTree>
    <p:extLst>
      <p:ext uri="{BB962C8B-B14F-4D97-AF65-F5344CB8AC3E}">
        <p14:creationId xmlns:p14="http://schemas.microsoft.com/office/powerpoint/2010/main" val="24693653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…Change</a:t>
            </a:r>
            <a:r>
              <a:rPr lang="en-US" dirty="0"/>
              <a:t> is incidental. Change works within an existing structure and view of the world. You could view it as tinkering with the system – doing more or less of something or making an existing process better or more accurate in order to restore some balance. </a:t>
            </a:r>
          </a:p>
        </p:txBody>
      </p:sp>
      <p:sp>
        <p:nvSpPr>
          <p:cNvPr id="4" name="Slide Number Placeholder 3"/>
          <p:cNvSpPr>
            <a:spLocks noGrp="1"/>
          </p:cNvSpPr>
          <p:nvPr>
            <p:ph type="sldNum" sz="quarter" idx="5"/>
          </p:nvPr>
        </p:nvSpPr>
        <p:spPr/>
        <p:txBody>
          <a:bodyPr/>
          <a:lstStyle/>
          <a:p>
            <a:fld id="{323D3B1A-E312-C84F-AD4D-393078B02C24}" type="slidenum">
              <a:rPr lang="en-US" smtClean="0"/>
              <a:t>9</a:t>
            </a:fld>
            <a:endParaRPr lang="en-US"/>
          </a:p>
        </p:txBody>
      </p:sp>
    </p:spTree>
    <p:extLst>
      <p:ext uri="{BB962C8B-B14F-4D97-AF65-F5344CB8AC3E}">
        <p14:creationId xmlns:p14="http://schemas.microsoft.com/office/powerpoint/2010/main" val="3047644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reserve="1">
  <p:cSld name="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11474496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73FD0C-A69E-0D4B-BB56-B15B95135AEB}" type="datetimeFigureOut">
              <a:rPr lang="en-US" smtClean="0"/>
              <a:t>5/24/21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C22C9F-DC2C-4F47-B21D-CBFAC7DD8C1E}" type="slidenum">
              <a:rPr lang="en-US" smtClean="0"/>
              <a:t>‹#›</a:t>
            </a:fld>
            <a:endParaRPr lang="en-US"/>
          </a:p>
        </p:txBody>
      </p:sp>
    </p:spTree>
    <p:extLst>
      <p:ext uri="{BB962C8B-B14F-4D97-AF65-F5344CB8AC3E}">
        <p14:creationId xmlns:p14="http://schemas.microsoft.com/office/powerpoint/2010/main" val="3848245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73FD0C-A69E-0D4B-BB56-B15B95135AEB}" type="datetimeFigureOut">
              <a:rPr lang="en-US" smtClean="0"/>
              <a:t>5/24/21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C22C9F-DC2C-4F47-B21D-CBFAC7DD8C1E}" type="slidenum">
              <a:rPr lang="en-US" smtClean="0"/>
              <a:t>‹#›</a:t>
            </a:fld>
            <a:endParaRPr lang="en-US"/>
          </a:p>
        </p:txBody>
      </p:sp>
    </p:spTree>
    <p:extLst>
      <p:ext uri="{BB962C8B-B14F-4D97-AF65-F5344CB8AC3E}">
        <p14:creationId xmlns:p14="http://schemas.microsoft.com/office/powerpoint/2010/main" val="30364012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73FD0C-A69E-0D4B-BB56-B15B95135AEB}" type="datetimeFigureOut">
              <a:rPr lang="en-US" smtClean="0"/>
              <a:t>5/24/21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C22C9F-DC2C-4F47-B21D-CBFAC7DD8C1E}" type="slidenum">
              <a:rPr lang="en-US" smtClean="0"/>
              <a:t>‹#›</a:t>
            </a:fld>
            <a:endParaRPr lang="en-US"/>
          </a:p>
        </p:txBody>
      </p:sp>
    </p:spTree>
    <p:extLst>
      <p:ext uri="{BB962C8B-B14F-4D97-AF65-F5344CB8AC3E}">
        <p14:creationId xmlns:p14="http://schemas.microsoft.com/office/powerpoint/2010/main" val="20979760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73FD0C-A69E-0D4B-BB56-B15B95135AEB}" type="datetimeFigureOut">
              <a:rPr lang="en-US" smtClean="0"/>
              <a:t>5/24/21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C22C9F-DC2C-4F47-B21D-CBFAC7DD8C1E}" type="slidenum">
              <a:rPr lang="en-US" smtClean="0"/>
              <a:t>‹#›</a:t>
            </a:fld>
            <a:endParaRPr lang="en-US"/>
          </a:p>
        </p:txBody>
      </p:sp>
    </p:spTree>
    <p:extLst>
      <p:ext uri="{BB962C8B-B14F-4D97-AF65-F5344CB8AC3E}">
        <p14:creationId xmlns:p14="http://schemas.microsoft.com/office/powerpoint/2010/main" val="42759765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0"/>
        <p:cNvGrpSpPr/>
        <p:nvPr/>
      </p:nvGrpSpPr>
      <p:grpSpPr>
        <a:xfrm>
          <a:off x="0" y="0"/>
          <a:ext cx="0" cy="0"/>
          <a:chOff x="0" y="0"/>
          <a:chExt cx="0" cy="0"/>
        </a:xfrm>
      </p:grpSpPr>
    </p:spTree>
    <p:extLst>
      <p:ext uri="{BB962C8B-B14F-4D97-AF65-F5344CB8AC3E}">
        <p14:creationId xmlns:p14="http://schemas.microsoft.com/office/powerpoint/2010/main" val="373871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7" name="Shape 10">
            <a:extLst>
              <a:ext uri="{FF2B5EF4-FFF2-40B4-BE49-F238E27FC236}">
                <a16:creationId xmlns:a16="http://schemas.microsoft.com/office/drawing/2014/main" id="{33A656BA-6B0F-114E-828B-F6CC0A2B3082}"/>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l="8334" r="8333"/>
          <a:stretch/>
        </p:blipFill>
        <p:spPr>
          <a:xfrm>
            <a:off x="0" y="-1"/>
            <a:ext cx="12344400" cy="6975987"/>
          </a:xfrm>
          <a:prstGeom prst="rect">
            <a:avLst/>
          </a:prstGeom>
          <a:noFill/>
          <a:ln>
            <a:noFill/>
          </a:ln>
        </p:spPr>
      </p:pic>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1248595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73FD0C-A69E-0D4B-BB56-B15B95135AEB}" type="datetimeFigureOut">
              <a:rPr lang="en-US" smtClean="0"/>
              <a:t>5/24/21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C22C9F-DC2C-4F47-B21D-CBFAC7DD8C1E}" type="slidenum">
              <a:rPr lang="en-US" smtClean="0"/>
              <a:t>‹#›</a:t>
            </a:fld>
            <a:endParaRPr lang="en-US"/>
          </a:p>
        </p:txBody>
      </p:sp>
    </p:spTree>
    <p:extLst>
      <p:ext uri="{BB962C8B-B14F-4D97-AF65-F5344CB8AC3E}">
        <p14:creationId xmlns:p14="http://schemas.microsoft.com/office/powerpoint/2010/main" val="1110844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73FD0C-A69E-0D4B-BB56-B15B95135AEB}" type="datetimeFigureOut">
              <a:rPr lang="en-US" smtClean="0"/>
              <a:t>5/24/21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C22C9F-DC2C-4F47-B21D-CBFAC7DD8C1E}" type="slidenum">
              <a:rPr lang="en-US" smtClean="0"/>
              <a:t>‹#›</a:t>
            </a:fld>
            <a:endParaRPr lang="en-US"/>
          </a:p>
        </p:txBody>
      </p:sp>
    </p:spTree>
    <p:extLst>
      <p:ext uri="{BB962C8B-B14F-4D97-AF65-F5344CB8AC3E}">
        <p14:creationId xmlns:p14="http://schemas.microsoft.com/office/powerpoint/2010/main" val="229129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73FD0C-A69E-0D4B-BB56-B15B95135AEB}" type="datetimeFigureOut">
              <a:rPr lang="en-US" smtClean="0"/>
              <a:t>5/24/21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C22C9F-DC2C-4F47-B21D-CBFAC7DD8C1E}" type="slidenum">
              <a:rPr lang="en-US" smtClean="0"/>
              <a:t>‹#›</a:t>
            </a:fld>
            <a:endParaRPr lang="en-US"/>
          </a:p>
        </p:txBody>
      </p:sp>
    </p:spTree>
    <p:extLst>
      <p:ext uri="{BB962C8B-B14F-4D97-AF65-F5344CB8AC3E}">
        <p14:creationId xmlns:p14="http://schemas.microsoft.com/office/powerpoint/2010/main" val="2778722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73FD0C-A69E-0D4B-BB56-B15B95135AEB}" type="datetimeFigureOut">
              <a:rPr lang="en-US" smtClean="0"/>
              <a:t>5/24/21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C22C9F-DC2C-4F47-B21D-CBFAC7DD8C1E}" type="slidenum">
              <a:rPr lang="en-US" smtClean="0"/>
              <a:t>‹#›</a:t>
            </a:fld>
            <a:endParaRPr lang="en-US"/>
          </a:p>
        </p:txBody>
      </p:sp>
    </p:spTree>
    <p:extLst>
      <p:ext uri="{BB962C8B-B14F-4D97-AF65-F5344CB8AC3E}">
        <p14:creationId xmlns:p14="http://schemas.microsoft.com/office/powerpoint/2010/main" val="2452550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73FD0C-A69E-0D4B-BB56-B15B95135AEB}" type="datetimeFigureOut">
              <a:rPr lang="en-US" smtClean="0"/>
              <a:t>5/24/21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C22C9F-DC2C-4F47-B21D-CBFAC7DD8C1E}" type="slidenum">
              <a:rPr lang="en-US" smtClean="0"/>
              <a:t>‹#›</a:t>
            </a:fld>
            <a:endParaRPr lang="en-US"/>
          </a:p>
        </p:txBody>
      </p:sp>
    </p:spTree>
    <p:extLst>
      <p:ext uri="{BB962C8B-B14F-4D97-AF65-F5344CB8AC3E}">
        <p14:creationId xmlns:p14="http://schemas.microsoft.com/office/powerpoint/2010/main" val="620002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73FD0C-A69E-0D4B-BB56-B15B95135AEB}" type="datetimeFigureOut">
              <a:rPr lang="en-US" smtClean="0"/>
              <a:t>5/24/21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C22C9F-DC2C-4F47-B21D-CBFAC7DD8C1E}" type="slidenum">
              <a:rPr lang="en-US" smtClean="0"/>
              <a:t>‹#›</a:t>
            </a:fld>
            <a:endParaRPr lang="en-US"/>
          </a:p>
        </p:txBody>
      </p:sp>
    </p:spTree>
    <p:extLst>
      <p:ext uri="{BB962C8B-B14F-4D97-AF65-F5344CB8AC3E}">
        <p14:creationId xmlns:p14="http://schemas.microsoft.com/office/powerpoint/2010/main" val="3564467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73FD0C-A69E-0D4B-BB56-B15B95135AEB}" type="datetimeFigureOut">
              <a:rPr lang="en-US" smtClean="0"/>
              <a:t>5/24/21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C22C9F-DC2C-4F47-B21D-CBFAC7DD8C1E}" type="slidenum">
              <a:rPr lang="en-US" smtClean="0"/>
              <a:t>‹#›</a:t>
            </a:fld>
            <a:endParaRPr lang="en-US"/>
          </a:p>
        </p:txBody>
      </p:sp>
    </p:spTree>
    <p:extLst>
      <p:ext uri="{BB962C8B-B14F-4D97-AF65-F5344CB8AC3E}">
        <p14:creationId xmlns:p14="http://schemas.microsoft.com/office/powerpoint/2010/main" val="15368288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2749288496"/>
      </p:ext>
    </p:extLst>
  </p:cSld>
  <p:clrMap bg1="lt1" tx1="dk1" bg2="dk2" tx2="lt2" accent1="accent1" accent2="accent2" accent3="accent3" accent4="accent4" accent5="accent5" accent6="accent6" hlink="hlink" folHlink="folHlink"/>
  <p:sldLayoutIdLst>
    <p:sldLayoutId id="2147483662" r:id="rId1"/>
    <p:sldLayoutId id="2147483687" r:id="rId2"/>
  </p:sldLayoutIdLst>
  <mc:AlternateContent xmlns:mc="http://schemas.openxmlformats.org/markup-compatibility/2006" xmlns:p14="http://schemas.microsoft.com/office/powerpoint/2010/main">
    <mc:Choice Requires="p14">
      <p:transition p14:dur="10"/>
    </mc:Choice>
    <mc:Fallback xmlns="">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5/24/21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400478362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ved=2ahUKEwi0y_OK1vjkAhUswVkKHQWnDyYQjRx6BAgBEAQ&amp;url=https%3A%2F%2Fradnorshirebirds.wordpress.com%2F2014%2F01%2F09%2Fstarling-murmuration-llandegley-roost%2F&amp;psig=AOvVaw0efQAypmKp6lZEOjau638z&amp;ust=1569937135316194" TargetMode="External"/><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hyperlink" Target="https://www.google.com/imgres?imgurl=https://d3nevzfk7ii3be.cloudfront.net/igi/YZAHtRNr2oTaLvby.large&amp;imgrefurl=https://www.ifixit.com/Wiki/iPhone_6s_Troubleshooting&amp;docid=OYiP2I6rgYq4cM&amp;tbnid=HvoA8WWmY5cZOM:&amp;vet=10ahUKEwiLyunLuJrbAhVl6IMKHQzJD0UQMwiNAygYMBg..i&amp;w=800&amp;h=600&amp;client=firefox-b-1&amp;bih=1321&amp;biw=1523&amp;q=iphone&amp;ved=0ahUKEwiLyunLuJrbAhVl6IMKHQzJD0UQMwiNAygYMBg&amp;iact=mrc&amp;uact=8" TargetMode="External"/><Relationship Id="rId7"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emf"/><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2.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hyperlink" Target="https://www.google.com/url?sa=i&amp;url=https%3A%2F%2Fwww.umgc.edu%2Fabout%2Funiversity-of-maryland-global-campus%2Findex.cfm&amp;psig=AOvVaw1efwdGEE9yDhgeNgDB2sA4&amp;ust=1608056385301000&amp;source=images&amp;cd=vfe&amp;ved=0CAIQjRxqFwoTCLDuqNuLzu0CFQAAAAAdAAAAABAK"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62.tif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hyperlink" Target="https://www.usmd.edu/cai/fall-2021-faculty-showcase" TargetMode="External"/><Relationship Id="rId2" Type="http://schemas.openxmlformats.org/officeDocument/2006/relationships/notesSlide" Target="../notesSlides/notesSlide34.xml"/><Relationship Id="rId1" Type="http://schemas.openxmlformats.org/officeDocument/2006/relationships/slideLayout" Target="../slideLayouts/slideLayout14.xml"/><Relationship Id="rId5" Type="http://schemas.openxmlformats.org/officeDocument/2006/relationships/image" Target="../media/image70.png"/><Relationship Id="rId4" Type="http://schemas.openxmlformats.org/officeDocument/2006/relationships/hyperlink" Target="mailto:cai@usmd.edu"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3" Type="http://schemas.openxmlformats.org/officeDocument/2006/relationships/image" Target="../media/image13.jpeg"/><Relationship Id="rId18" Type="http://schemas.openxmlformats.org/officeDocument/2006/relationships/image" Target="../media/image18.jpeg"/><Relationship Id="rId26" Type="http://schemas.openxmlformats.org/officeDocument/2006/relationships/image" Target="../media/image26.jpeg"/><Relationship Id="rId3" Type="http://schemas.openxmlformats.org/officeDocument/2006/relationships/image" Target="../media/image5.jpeg"/><Relationship Id="rId21" Type="http://schemas.openxmlformats.org/officeDocument/2006/relationships/image" Target="../media/image21.jpeg"/><Relationship Id="rId7" Type="http://schemas.openxmlformats.org/officeDocument/2006/relationships/hyperlink" Target="https://www.google.com/url?sa=i&amp;rct=j&amp;q=&amp;esrc=s&amp;source=images&amp;cd=&amp;ved=2ahUKEwjtkdqWhNPlAhUtwVkKHfhjAegQjRx6BAgBEAQ&amp;url=https%3A%2F%2Fwww.bowiestate.edu%2Ffiles%2Fresources%2F2018-jan-fi-prog--final-printed-ver-1-12-18.pdf&amp;psig=AOvVaw2PPyGlkZHrmkcnOUjPU-pR&amp;ust=1573041977699737" TargetMode="External"/><Relationship Id="rId12" Type="http://schemas.openxmlformats.org/officeDocument/2006/relationships/image" Target="../media/image12.jpeg"/><Relationship Id="rId17" Type="http://schemas.openxmlformats.org/officeDocument/2006/relationships/image" Target="../media/image17.jpeg"/><Relationship Id="rId25" Type="http://schemas.openxmlformats.org/officeDocument/2006/relationships/image" Target="../media/image25.jpeg"/><Relationship Id="rId33" Type="http://schemas.openxmlformats.org/officeDocument/2006/relationships/image" Target="../media/image33.jpg"/><Relationship Id="rId2" Type="http://schemas.openxmlformats.org/officeDocument/2006/relationships/notesSlide" Target="../notesSlides/notesSlide5.xml"/><Relationship Id="rId16" Type="http://schemas.openxmlformats.org/officeDocument/2006/relationships/image" Target="../media/image16.jpeg"/><Relationship Id="rId20" Type="http://schemas.openxmlformats.org/officeDocument/2006/relationships/image" Target="../media/image20.jpeg"/><Relationship Id="rId29" Type="http://schemas.openxmlformats.org/officeDocument/2006/relationships/image" Target="../media/image29.jpeg"/><Relationship Id="rId1" Type="http://schemas.openxmlformats.org/officeDocument/2006/relationships/slideLayout" Target="../slideLayouts/slideLayout4.xml"/><Relationship Id="rId6" Type="http://schemas.openxmlformats.org/officeDocument/2006/relationships/image" Target="../media/image8.png"/><Relationship Id="rId11" Type="http://schemas.openxmlformats.org/officeDocument/2006/relationships/image" Target="../media/image11.jpg"/><Relationship Id="rId24" Type="http://schemas.openxmlformats.org/officeDocument/2006/relationships/image" Target="../media/image24.jpeg"/><Relationship Id="rId32" Type="http://schemas.openxmlformats.org/officeDocument/2006/relationships/image" Target="../media/image32.jpeg"/><Relationship Id="rId5" Type="http://schemas.openxmlformats.org/officeDocument/2006/relationships/image" Target="../media/image7.jpeg"/><Relationship Id="rId15" Type="http://schemas.openxmlformats.org/officeDocument/2006/relationships/image" Target="../media/image15.jpeg"/><Relationship Id="rId23" Type="http://schemas.openxmlformats.org/officeDocument/2006/relationships/image" Target="../media/image23.jpeg"/><Relationship Id="rId28" Type="http://schemas.openxmlformats.org/officeDocument/2006/relationships/image" Target="../media/image28.jpeg"/><Relationship Id="rId10" Type="http://schemas.openxmlformats.org/officeDocument/2006/relationships/image" Target="../media/image10.jpeg"/><Relationship Id="rId19" Type="http://schemas.openxmlformats.org/officeDocument/2006/relationships/image" Target="../media/image19.png"/><Relationship Id="rId31" Type="http://schemas.openxmlformats.org/officeDocument/2006/relationships/image" Target="../media/image31.png"/><Relationship Id="rId4" Type="http://schemas.openxmlformats.org/officeDocument/2006/relationships/image" Target="../media/image6.jpg"/><Relationship Id="rId9" Type="http://schemas.openxmlformats.org/officeDocument/2006/relationships/hyperlink" Target="https://www.google.com/url?sa=i&amp;rct=j&amp;q=&amp;esrc=s&amp;source=images&amp;cd=&amp;ved=2ahUKEwjdt-LZg9PlAhVCuVkKHdgLBdEQjRx6BAgBEAQ&amp;url=https%3A%2F%2Fwww.usmd.edu%2Fcai%2Facademic-transformation-advisory-council&amp;psig=AOvVaw1kaI7Za--2pMz4Qu_u1jkj&amp;ust=1573041851317607" TargetMode="External"/><Relationship Id="rId14" Type="http://schemas.openxmlformats.org/officeDocument/2006/relationships/image" Target="../media/image14.png"/><Relationship Id="rId22" Type="http://schemas.openxmlformats.org/officeDocument/2006/relationships/image" Target="../media/image22.jpeg"/><Relationship Id="rId27" Type="http://schemas.openxmlformats.org/officeDocument/2006/relationships/image" Target="../media/image27.jpeg"/><Relationship Id="rId30" Type="http://schemas.openxmlformats.org/officeDocument/2006/relationships/image" Target="../media/image30.jpeg"/><Relationship Id="rId8"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CF85550-A74B-F549-998D-0C765E480C78}"/>
              </a:ext>
            </a:extLst>
          </p:cNvPr>
          <p:cNvSpPr txBox="1">
            <a:spLocks/>
          </p:cNvSpPr>
          <p:nvPr/>
        </p:nvSpPr>
        <p:spPr>
          <a:xfrm>
            <a:off x="1478186" y="1645886"/>
            <a:ext cx="9226600" cy="85719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r>
              <a:rPr lang="en-US" b="1" dirty="0">
                <a:latin typeface="Calibri Light" panose="020F0302020204030204" pitchFamily="34" charset="0"/>
                <a:cs typeface="Calibri Light" panose="020F0302020204030204" pitchFamily="34" charset="0"/>
              </a:rPr>
              <a:t>Looking Forward</a:t>
            </a:r>
          </a:p>
        </p:txBody>
      </p:sp>
      <p:sp>
        <p:nvSpPr>
          <p:cNvPr id="5" name="Content Placeholder 3">
            <a:extLst>
              <a:ext uri="{FF2B5EF4-FFF2-40B4-BE49-F238E27FC236}">
                <a16:creationId xmlns:a16="http://schemas.microsoft.com/office/drawing/2014/main" id="{259FF230-00D6-F14D-8609-129F61FA7D63}"/>
              </a:ext>
            </a:extLst>
          </p:cNvPr>
          <p:cNvSpPr txBox="1">
            <a:spLocks/>
          </p:cNvSpPr>
          <p:nvPr/>
        </p:nvSpPr>
        <p:spPr>
          <a:xfrm>
            <a:off x="1786944" y="4251366"/>
            <a:ext cx="10199594" cy="287189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spcBef>
                <a:spcPts val="0"/>
              </a:spcBef>
            </a:pPr>
            <a:endParaRPr lang="en-US" dirty="0">
              <a:latin typeface="Calibri Light" panose="020F0302020204030204" pitchFamily="34" charset="0"/>
              <a:cs typeface="Calibri Light" panose="020F0302020204030204" pitchFamily="34" charset="0"/>
            </a:endParaRPr>
          </a:p>
          <a:p>
            <a:pPr algn="r"/>
            <a:endParaRPr lang="en-US" sz="3200" dirty="0">
              <a:latin typeface="Calibri Light" panose="020F0302020204030204" pitchFamily="34" charset="0"/>
              <a:cs typeface="Calibri Light" panose="020F0302020204030204" pitchFamily="34" charset="0"/>
            </a:endParaRPr>
          </a:p>
          <a:p>
            <a:pPr algn="r">
              <a:spcBef>
                <a:spcPts val="0"/>
              </a:spcBef>
            </a:pPr>
            <a:r>
              <a:rPr lang="en-US" sz="3200" b="1" dirty="0">
                <a:solidFill>
                  <a:schemeClr val="bg1"/>
                </a:solidFill>
                <a:latin typeface="Calibri Light" panose="020F0302020204030204" pitchFamily="34" charset="0"/>
                <a:cs typeface="Calibri Light" panose="020F0302020204030204" pitchFamily="34" charset="0"/>
              </a:rPr>
              <a:t>Dr. MJ Bishop</a:t>
            </a:r>
          </a:p>
          <a:p>
            <a:pPr algn="r">
              <a:spcBef>
                <a:spcPts val="0"/>
              </a:spcBef>
            </a:pPr>
            <a:r>
              <a:rPr lang="en-US" dirty="0">
                <a:solidFill>
                  <a:schemeClr val="bg1"/>
                </a:solidFill>
                <a:latin typeface="Calibri Light" panose="020F0302020204030204" pitchFamily="34" charset="0"/>
                <a:cs typeface="Calibri Light" panose="020F0302020204030204" pitchFamily="34" charset="0"/>
              </a:rPr>
              <a:t>Associate Vice Chancellor and Director</a:t>
            </a:r>
          </a:p>
          <a:p>
            <a:pPr algn="r">
              <a:spcBef>
                <a:spcPts val="0"/>
              </a:spcBef>
            </a:pPr>
            <a:r>
              <a:rPr lang="en-US" dirty="0">
                <a:solidFill>
                  <a:schemeClr val="bg1"/>
                </a:solidFill>
                <a:latin typeface="Calibri Light" panose="020F0302020204030204" pitchFamily="34" charset="0"/>
                <a:cs typeface="Calibri Light" panose="020F0302020204030204" pitchFamily="34" charset="0"/>
              </a:rPr>
              <a:t>William E. Kirwan Center for Academic Innovation</a:t>
            </a:r>
          </a:p>
          <a:p>
            <a:pPr algn="r">
              <a:spcBef>
                <a:spcPts val="0"/>
              </a:spcBef>
            </a:pPr>
            <a:r>
              <a:rPr lang="en-US" dirty="0">
                <a:solidFill>
                  <a:schemeClr val="bg1"/>
                </a:solidFill>
                <a:latin typeface="Calibri Light" panose="020F0302020204030204" pitchFamily="34" charset="0"/>
                <a:cs typeface="Calibri Light" panose="020F0302020204030204" pitchFamily="34" charset="0"/>
              </a:rPr>
              <a:t>University System of Maryland</a:t>
            </a:r>
          </a:p>
          <a:p>
            <a:endParaRPr lang="en-US" dirty="0">
              <a:latin typeface="Calibri Light" panose="020F0302020204030204" pitchFamily="34" charset="0"/>
              <a:cs typeface="Calibri Light" panose="020F0302020204030204" pitchFamily="34" charset="0"/>
            </a:endParaRPr>
          </a:p>
        </p:txBody>
      </p:sp>
      <p:pic>
        <p:nvPicPr>
          <p:cNvPr id="7" name="Picture 6">
            <a:extLst>
              <a:ext uri="{FF2B5EF4-FFF2-40B4-BE49-F238E27FC236}">
                <a16:creationId xmlns:a16="http://schemas.microsoft.com/office/drawing/2014/main" id="{459CC454-9592-4240-AE48-4D70FA2AA60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 b="-6268"/>
          <a:stretch/>
        </p:blipFill>
        <p:spPr>
          <a:xfrm>
            <a:off x="438169" y="1527581"/>
            <a:ext cx="883942" cy="1079053"/>
          </a:xfrm>
          <a:prstGeom prst="rect">
            <a:avLst/>
          </a:prstGeom>
        </p:spPr>
      </p:pic>
      <p:sp>
        <p:nvSpPr>
          <p:cNvPr id="2" name="TextBox 1">
            <a:extLst>
              <a:ext uri="{FF2B5EF4-FFF2-40B4-BE49-F238E27FC236}">
                <a16:creationId xmlns:a16="http://schemas.microsoft.com/office/drawing/2014/main" id="{4AFD3B55-A8E3-0F40-8DAC-56B4336A44DB}"/>
              </a:ext>
            </a:extLst>
          </p:cNvPr>
          <p:cNvSpPr txBox="1"/>
          <p:nvPr/>
        </p:nvSpPr>
        <p:spPr>
          <a:xfrm>
            <a:off x="1478186" y="3066341"/>
            <a:ext cx="7535186" cy="1815882"/>
          </a:xfrm>
          <a:prstGeom prst="rect">
            <a:avLst/>
          </a:prstGeom>
          <a:noFill/>
        </p:spPr>
        <p:txBody>
          <a:bodyPr wrap="square" rtlCol="0">
            <a:spAutoFit/>
          </a:bodyPr>
          <a:lstStyle/>
          <a:p>
            <a:r>
              <a:rPr lang="en-US" sz="3200" b="1" dirty="0">
                <a:latin typeface="Calibri Light" panose="020F0302020204030204" pitchFamily="34" charset="0"/>
                <a:cs typeface="Calibri Light" panose="020F0302020204030204" pitchFamily="34" charset="0"/>
              </a:rPr>
              <a:t>University of Maryland Baltimore</a:t>
            </a:r>
          </a:p>
          <a:p>
            <a:r>
              <a:rPr lang="en-US" sz="2400" dirty="0">
                <a:latin typeface="Calibri Light" panose="020F0302020204030204" pitchFamily="34" charset="0"/>
                <a:cs typeface="Calibri Light" panose="020F0302020204030204" pitchFamily="34" charset="0"/>
              </a:rPr>
              <a:t>Teaching with Technology Conference</a:t>
            </a:r>
          </a:p>
          <a:p>
            <a:r>
              <a:rPr lang="en-US" sz="2400" dirty="0">
                <a:latin typeface="Calibri Light" panose="020F0302020204030204" pitchFamily="34" charset="0"/>
                <a:cs typeface="Calibri Light" panose="020F0302020204030204" pitchFamily="34" charset="0"/>
              </a:rPr>
              <a:t>Monday, May 24, 2021</a:t>
            </a:r>
          </a:p>
          <a:p>
            <a:endParaRPr lang="en-US" sz="3200" dirty="0"/>
          </a:p>
        </p:txBody>
      </p:sp>
    </p:spTree>
    <p:extLst>
      <p:ext uri="{BB962C8B-B14F-4D97-AF65-F5344CB8AC3E}">
        <p14:creationId xmlns:p14="http://schemas.microsoft.com/office/powerpoint/2010/main" val="20422443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Image result for murmuration">
            <a:hlinkClick r:id="rId3"/>
            <a:extLst>
              <a:ext uri="{FF2B5EF4-FFF2-40B4-BE49-F238E27FC236}">
                <a16:creationId xmlns:a16="http://schemas.microsoft.com/office/drawing/2014/main" id="{8445DB87-09D6-2D4C-B97E-C5F23197AEF7}"/>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7974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0FEC8F-F2DE-C746-BB28-26933E96080E}"/>
              </a:ext>
            </a:extLst>
          </p:cNvPr>
          <p:cNvSpPr txBox="1"/>
          <p:nvPr/>
        </p:nvSpPr>
        <p:spPr>
          <a:xfrm>
            <a:off x="963828" y="556054"/>
            <a:ext cx="10873946" cy="6186309"/>
          </a:xfrm>
          <a:prstGeom prst="rect">
            <a:avLst/>
          </a:prstGeom>
          <a:noFill/>
        </p:spPr>
        <p:txBody>
          <a:bodyPr wrap="square" rtlCol="0">
            <a:spAutoFit/>
          </a:bodyPr>
          <a:lstStyle/>
          <a:p>
            <a:r>
              <a:rPr lang="en-US" sz="4400" b="1" dirty="0" err="1"/>
              <a:t>in</a:t>
            </a:r>
            <a:r>
              <a:rPr lang="en-US" sz="4400" dirty="0" err="1"/>
              <a:t>·</a:t>
            </a:r>
            <a:r>
              <a:rPr lang="en-US" sz="4400" b="1" dirty="0" err="1"/>
              <a:t>no</a:t>
            </a:r>
            <a:r>
              <a:rPr lang="en-US" sz="4400" dirty="0" err="1"/>
              <a:t>·</a:t>
            </a:r>
            <a:r>
              <a:rPr lang="en-US" sz="4400" b="1" dirty="0" err="1"/>
              <a:t>vate</a:t>
            </a:r>
            <a:r>
              <a:rPr lang="en-US" sz="4400" b="1" dirty="0"/>
              <a:t> | </a:t>
            </a:r>
            <a:r>
              <a:rPr lang="en-US" sz="4400" b="1" dirty="0" err="1"/>
              <a:t>in</a:t>
            </a:r>
            <a:r>
              <a:rPr lang="en-US" sz="4400" dirty="0" err="1"/>
              <a:t>·</a:t>
            </a:r>
            <a:r>
              <a:rPr lang="en-US" sz="4400" b="1" dirty="0" err="1"/>
              <a:t>no</a:t>
            </a:r>
            <a:r>
              <a:rPr lang="en-US" sz="4400" dirty="0" err="1"/>
              <a:t>·</a:t>
            </a:r>
            <a:r>
              <a:rPr lang="en-US" sz="4400" b="1" dirty="0" err="1"/>
              <a:t>va</a:t>
            </a:r>
            <a:r>
              <a:rPr lang="en-US" sz="4400" dirty="0" err="1"/>
              <a:t>·</a:t>
            </a:r>
            <a:r>
              <a:rPr lang="en-US" sz="4400" b="1" dirty="0" err="1"/>
              <a:t>tion</a:t>
            </a:r>
            <a:r>
              <a:rPr lang="en-US" sz="4400" b="1" dirty="0"/>
              <a:t> </a:t>
            </a:r>
            <a:br>
              <a:rPr lang="en-US" sz="4400" b="1" dirty="0"/>
            </a:br>
            <a:r>
              <a:rPr lang="en-US" sz="2800" b="1" dirty="0">
                <a:solidFill>
                  <a:schemeClr val="bg1">
                    <a:lumMod val="50000"/>
                  </a:schemeClr>
                </a:solidFill>
              </a:rPr>
              <a:t>/ˌ</a:t>
            </a:r>
            <a:r>
              <a:rPr lang="en-US" sz="2800" b="1" dirty="0" err="1">
                <a:solidFill>
                  <a:schemeClr val="bg1">
                    <a:lumMod val="50000"/>
                  </a:schemeClr>
                </a:solidFill>
              </a:rPr>
              <a:t>inəˈvāSH</a:t>
            </a:r>
            <a:r>
              <a:rPr lang="en-US" sz="2800" b="1" dirty="0">
                <a:solidFill>
                  <a:schemeClr val="bg1">
                    <a:lumMod val="50000"/>
                  </a:schemeClr>
                </a:solidFill>
              </a:rPr>
              <a:t>(</a:t>
            </a:r>
            <a:r>
              <a:rPr lang="en-US" sz="2800" b="1" dirty="0" err="1">
                <a:solidFill>
                  <a:schemeClr val="bg1">
                    <a:lumMod val="50000"/>
                  </a:schemeClr>
                </a:solidFill>
              </a:rPr>
              <a:t>ə</a:t>
            </a:r>
            <a:r>
              <a:rPr lang="en-US" sz="2800" b="1" dirty="0">
                <a:solidFill>
                  <a:schemeClr val="bg1">
                    <a:lumMod val="50000"/>
                  </a:schemeClr>
                </a:solidFill>
              </a:rPr>
              <a:t>)n/</a:t>
            </a:r>
            <a:r>
              <a:rPr lang="en-US" sz="2800" dirty="0">
                <a:solidFill>
                  <a:schemeClr val="bg1">
                    <a:lumMod val="50000"/>
                  </a:schemeClr>
                </a:solidFill>
              </a:rPr>
              <a:t> </a:t>
            </a:r>
            <a:endParaRPr lang="en-US" sz="2800" b="1" dirty="0">
              <a:solidFill>
                <a:schemeClr val="bg1">
                  <a:lumMod val="50000"/>
                </a:schemeClr>
              </a:solidFill>
            </a:endParaRPr>
          </a:p>
          <a:p>
            <a:endParaRPr lang="en-US" sz="3600" i="1" dirty="0"/>
          </a:p>
          <a:p>
            <a:pPr marL="469900"/>
            <a:r>
              <a:rPr lang="en-US" sz="3600" i="1" dirty="0"/>
              <a:t>verb</a:t>
            </a:r>
            <a:endParaRPr lang="en-US" sz="3600" dirty="0"/>
          </a:p>
          <a:p>
            <a:pPr marL="923925"/>
            <a:r>
              <a:rPr lang="en-US" sz="3600" dirty="0"/>
              <a:t>to make substantively different.</a:t>
            </a:r>
          </a:p>
          <a:p>
            <a:pPr marL="923925"/>
            <a:r>
              <a:rPr lang="en-US" sz="3600" dirty="0"/>
              <a:t>“the company’s failure to innovate competitively…”</a:t>
            </a:r>
          </a:p>
          <a:p>
            <a:pPr marL="923925"/>
            <a:endParaRPr lang="en-US" sz="3600" dirty="0"/>
          </a:p>
          <a:p>
            <a:pPr marL="469900"/>
            <a:r>
              <a:rPr lang="en-US" sz="3600" i="1" dirty="0"/>
              <a:t>noun</a:t>
            </a:r>
            <a:endParaRPr lang="en-US" sz="3600" dirty="0"/>
          </a:p>
          <a:p>
            <a:pPr marL="923925"/>
            <a:r>
              <a:rPr lang="en-US" sz="3600" dirty="0"/>
              <a:t>a new method, idea, product.</a:t>
            </a:r>
          </a:p>
          <a:p>
            <a:pPr marL="923925"/>
            <a:r>
              <a:rPr lang="en-US" sz="3600" dirty="0"/>
              <a:t>“technological innovations to save energy…”</a:t>
            </a:r>
          </a:p>
          <a:p>
            <a:endParaRPr lang="en-US" sz="3600" dirty="0"/>
          </a:p>
        </p:txBody>
      </p:sp>
    </p:spTree>
    <p:extLst>
      <p:ext uri="{BB962C8B-B14F-4D97-AF65-F5344CB8AC3E}">
        <p14:creationId xmlns:p14="http://schemas.microsoft.com/office/powerpoint/2010/main" val="2167173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iphone">
            <a:hlinkClick r:id="rId3"/>
            <a:extLst>
              <a:ext uri="{FF2B5EF4-FFF2-40B4-BE49-F238E27FC236}">
                <a16:creationId xmlns:a16="http://schemas.microsoft.com/office/drawing/2014/main" id="{BD4D79CC-A8E0-C84A-BE7E-95629FE7DB4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93736" y="643468"/>
            <a:ext cx="3395325" cy="254321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tablet-338297_640.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82214" y="643468"/>
            <a:ext cx="4645145" cy="2543217"/>
          </a:xfrm>
          <a:prstGeom prst="rect">
            <a:avLst/>
          </a:prstGeom>
        </p:spPr>
      </p:pic>
      <p:pic>
        <p:nvPicPr>
          <p:cNvPr id="10" name="Picture 9" descr="flat-screen-32307_640.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979941" y="3671316"/>
            <a:ext cx="3022915" cy="2545861"/>
          </a:xfrm>
          <a:prstGeom prst="rect">
            <a:avLst/>
          </a:prstGeom>
        </p:spPr>
      </p:pic>
      <p:pic>
        <p:nvPicPr>
          <p:cNvPr id="7" name="Picture 6" descr="vector_laptop_by_iconhive.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428053" y="3671317"/>
            <a:ext cx="2553468" cy="2553468"/>
          </a:xfrm>
          <a:prstGeom prst="rect">
            <a:avLst/>
          </a:prstGeom>
        </p:spPr>
      </p:pic>
    </p:spTree>
    <p:extLst>
      <p:ext uri="{BB962C8B-B14F-4D97-AF65-F5344CB8AC3E}">
        <p14:creationId xmlns:p14="http://schemas.microsoft.com/office/powerpoint/2010/main" val="2676958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23325" y="2389220"/>
            <a:ext cx="8414384" cy="3736945"/>
          </a:xfrm>
        </p:spPr>
        <p:txBody>
          <a:bodyPr>
            <a:normAutofit/>
          </a:bodyPr>
          <a:lstStyle/>
          <a:p>
            <a:pPr marL="0" indent="0">
              <a:buNone/>
            </a:pPr>
            <a:r>
              <a:rPr lang="en-US" sz="3733" dirty="0"/>
              <a:t>The application of our knowledge about tools, techniques, or systems to solve practical problems.</a:t>
            </a:r>
          </a:p>
        </p:txBody>
      </p:sp>
    </p:spTree>
    <p:extLst>
      <p:ext uri="{BB962C8B-B14F-4D97-AF65-F5344CB8AC3E}">
        <p14:creationId xmlns:p14="http://schemas.microsoft.com/office/powerpoint/2010/main" val="3061226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01F3E0D8-603E-1D4F-8DC9-434EF6B93418}"/>
              </a:ext>
            </a:extLst>
          </p:cNvPr>
          <p:cNvSpPr>
            <a:spLocks noGrp="1"/>
          </p:cNvSpPr>
          <p:nvPr>
            <p:ph idx="1"/>
          </p:nvPr>
        </p:nvSpPr>
        <p:spPr>
          <a:xfrm>
            <a:off x="2123325" y="2389220"/>
            <a:ext cx="8414384" cy="3736945"/>
          </a:xfrm>
        </p:spPr>
        <p:txBody>
          <a:bodyPr>
            <a:normAutofit/>
          </a:bodyPr>
          <a:lstStyle/>
          <a:p>
            <a:pPr marL="0" indent="0">
              <a:buNone/>
            </a:pPr>
            <a:r>
              <a:rPr lang="en-US" sz="3733"/>
              <a:t>The </a:t>
            </a:r>
            <a:r>
              <a:rPr lang="en-US" sz="3733">
                <a:solidFill>
                  <a:srgbClr val="FF0000"/>
                </a:solidFill>
              </a:rPr>
              <a:t>application</a:t>
            </a:r>
            <a:r>
              <a:rPr lang="en-US" sz="3733"/>
              <a:t> of our knowledge about tools, techniques, or systems to </a:t>
            </a:r>
            <a:br>
              <a:rPr lang="en-US" sz="3733"/>
            </a:br>
            <a:r>
              <a:rPr lang="en-US" sz="3733"/>
              <a:t>solve practical problems.</a:t>
            </a:r>
          </a:p>
        </p:txBody>
      </p:sp>
    </p:spTree>
    <p:extLst>
      <p:ext uri="{BB962C8B-B14F-4D97-AF65-F5344CB8AC3E}">
        <p14:creationId xmlns:p14="http://schemas.microsoft.com/office/powerpoint/2010/main" val="1633777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D6208DE-1E95-7C4B-9380-FE3DF34DDC69}"/>
              </a:ext>
            </a:extLst>
          </p:cNvPr>
          <p:cNvSpPr>
            <a:spLocks noGrp="1"/>
          </p:cNvSpPr>
          <p:nvPr>
            <p:ph idx="1"/>
          </p:nvPr>
        </p:nvSpPr>
        <p:spPr>
          <a:xfrm>
            <a:off x="2123325" y="2389220"/>
            <a:ext cx="8414384" cy="3736945"/>
          </a:xfrm>
        </p:spPr>
        <p:txBody>
          <a:bodyPr>
            <a:normAutofit/>
          </a:bodyPr>
          <a:lstStyle/>
          <a:p>
            <a:pPr marL="0" indent="0">
              <a:buNone/>
            </a:pPr>
            <a:r>
              <a:rPr lang="en-US" sz="3733"/>
              <a:t>The application of our </a:t>
            </a:r>
            <a:r>
              <a:rPr lang="en-US" sz="3733">
                <a:solidFill>
                  <a:srgbClr val="FF0000"/>
                </a:solidFill>
              </a:rPr>
              <a:t>knowledge about tools, techniques, or systems </a:t>
            </a:r>
            <a:r>
              <a:rPr lang="en-US" sz="3733"/>
              <a:t>to </a:t>
            </a:r>
            <a:br>
              <a:rPr lang="en-US" sz="3733"/>
            </a:br>
            <a:r>
              <a:rPr lang="en-US" sz="3733"/>
              <a:t>solve practical problems.</a:t>
            </a:r>
          </a:p>
        </p:txBody>
      </p:sp>
    </p:spTree>
    <p:extLst>
      <p:ext uri="{BB962C8B-B14F-4D97-AF65-F5344CB8AC3E}">
        <p14:creationId xmlns:p14="http://schemas.microsoft.com/office/powerpoint/2010/main" val="3160033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651FCCDE-15F0-8C4A-A5E8-40C6B30CBE17}"/>
              </a:ext>
            </a:extLst>
          </p:cNvPr>
          <p:cNvSpPr>
            <a:spLocks noGrp="1"/>
          </p:cNvSpPr>
          <p:nvPr>
            <p:ph idx="1"/>
          </p:nvPr>
        </p:nvSpPr>
        <p:spPr>
          <a:xfrm>
            <a:off x="2123325" y="2389220"/>
            <a:ext cx="8414384" cy="3736945"/>
          </a:xfrm>
        </p:spPr>
        <p:txBody>
          <a:bodyPr>
            <a:normAutofit/>
          </a:bodyPr>
          <a:lstStyle/>
          <a:p>
            <a:pPr marL="0" indent="0">
              <a:buNone/>
            </a:pPr>
            <a:r>
              <a:rPr lang="en-US" sz="3733"/>
              <a:t>The application of our knowledge about tools, techniques, or systems to</a:t>
            </a:r>
            <a:r>
              <a:rPr lang="en-US" sz="3733">
                <a:solidFill>
                  <a:srgbClr val="FF0000"/>
                </a:solidFill>
              </a:rPr>
              <a:t> </a:t>
            </a:r>
            <a:br>
              <a:rPr lang="en-US" sz="3733">
                <a:solidFill>
                  <a:srgbClr val="FF0000"/>
                </a:solidFill>
              </a:rPr>
            </a:br>
            <a:r>
              <a:rPr lang="en-US" sz="3733">
                <a:solidFill>
                  <a:srgbClr val="FF0000"/>
                </a:solidFill>
              </a:rPr>
              <a:t>solve practical problems</a:t>
            </a:r>
            <a:r>
              <a:rPr lang="en-US" sz="3733"/>
              <a:t>.</a:t>
            </a:r>
          </a:p>
        </p:txBody>
      </p:sp>
    </p:spTree>
    <p:extLst>
      <p:ext uri="{BB962C8B-B14F-4D97-AF65-F5344CB8AC3E}">
        <p14:creationId xmlns:p14="http://schemas.microsoft.com/office/powerpoint/2010/main" val="2125661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7A4C1B9-8BEB-444A-870F-DBEC8AA9297A}"/>
              </a:ext>
            </a:extLst>
          </p:cNvPr>
          <p:cNvSpPr>
            <a:spLocks noGrp="1"/>
          </p:cNvSpPr>
          <p:nvPr>
            <p:ph type="sldNum" sz="quarter" idx="12"/>
          </p:nvPr>
        </p:nvSpPr>
        <p:spPr>
          <a:xfrm>
            <a:off x="11349258" y="6356350"/>
            <a:ext cx="593822" cy="365125"/>
          </a:xfrm>
        </p:spPr>
        <p:txBody>
          <a:bodyPr/>
          <a:lstStyle/>
          <a:p>
            <a:fld id="{1DBA81ED-CD9A-6F4D-A3E7-1913A179B3A3}" type="slidenum">
              <a:rPr lang="en-US" smtClean="0"/>
              <a:t>17</a:t>
            </a:fld>
            <a:endParaRPr lang="en-US"/>
          </a:p>
        </p:txBody>
      </p:sp>
      <p:grpSp>
        <p:nvGrpSpPr>
          <p:cNvPr id="47" name="Group 46">
            <a:extLst>
              <a:ext uri="{FF2B5EF4-FFF2-40B4-BE49-F238E27FC236}">
                <a16:creationId xmlns:a16="http://schemas.microsoft.com/office/drawing/2014/main" id="{6CF06090-3335-D64A-97BF-BFBBC5E5DF7F}"/>
              </a:ext>
            </a:extLst>
          </p:cNvPr>
          <p:cNvGrpSpPr/>
          <p:nvPr/>
        </p:nvGrpSpPr>
        <p:grpSpPr>
          <a:xfrm>
            <a:off x="3136034" y="1130305"/>
            <a:ext cx="8916272" cy="5278905"/>
            <a:chOff x="3192428" y="1021786"/>
            <a:chExt cx="8508058" cy="5052690"/>
          </a:xfrm>
        </p:grpSpPr>
        <p:grpSp>
          <p:nvGrpSpPr>
            <p:cNvPr id="45" name="Group 44">
              <a:extLst>
                <a:ext uri="{FF2B5EF4-FFF2-40B4-BE49-F238E27FC236}">
                  <a16:creationId xmlns:a16="http://schemas.microsoft.com/office/drawing/2014/main" id="{27F4907D-D061-0743-8C5B-E1F47D8C481B}"/>
                </a:ext>
              </a:extLst>
            </p:cNvPr>
            <p:cNvGrpSpPr/>
            <p:nvPr/>
          </p:nvGrpSpPr>
          <p:grpSpPr>
            <a:xfrm>
              <a:off x="3192428" y="1021786"/>
              <a:ext cx="8508058" cy="4874783"/>
              <a:chOff x="2299102" y="1056786"/>
              <a:chExt cx="8508058" cy="4874783"/>
            </a:xfrm>
          </p:grpSpPr>
          <p:grpSp>
            <p:nvGrpSpPr>
              <p:cNvPr id="13" name="Group 12">
                <a:extLst>
                  <a:ext uri="{FF2B5EF4-FFF2-40B4-BE49-F238E27FC236}">
                    <a16:creationId xmlns:a16="http://schemas.microsoft.com/office/drawing/2014/main" id="{D7E2DB42-587D-BA41-8E72-8090DD3BCBDA}"/>
                  </a:ext>
                </a:extLst>
              </p:cNvPr>
              <p:cNvGrpSpPr/>
              <p:nvPr/>
            </p:nvGrpSpPr>
            <p:grpSpPr>
              <a:xfrm>
                <a:off x="2299102" y="1056786"/>
                <a:ext cx="8508058" cy="4874783"/>
                <a:chOff x="3039331" y="1223774"/>
                <a:chExt cx="8508058" cy="4874783"/>
              </a:xfrm>
            </p:grpSpPr>
            <p:grpSp>
              <p:nvGrpSpPr>
                <p:cNvPr id="6" name="Group 5">
                  <a:extLst>
                    <a:ext uri="{FF2B5EF4-FFF2-40B4-BE49-F238E27FC236}">
                      <a16:creationId xmlns:a16="http://schemas.microsoft.com/office/drawing/2014/main" id="{49184002-FD5F-A948-81D4-6315C07EFE5E}"/>
                    </a:ext>
                  </a:extLst>
                </p:cNvPr>
                <p:cNvGrpSpPr/>
                <p:nvPr/>
              </p:nvGrpSpPr>
              <p:grpSpPr>
                <a:xfrm>
                  <a:off x="3039331" y="1866845"/>
                  <a:ext cx="8508058" cy="4231712"/>
                  <a:chOff x="1668846" y="1367875"/>
                  <a:chExt cx="9182971" cy="4567400"/>
                </a:xfrm>
              </p:grpSpPr>
              <p:sp>
                <p:nvSpPr>
                  <p:cNvPr id="5" name="Oval 4">
                    <a:extLst>
                      <a:ext uri="{FF2B5EF4-FFF2-40B4-BE49-F238E27FC236}">
                        <a16:creationId xmlns:a16="http://schemas.microsoft.com/office/drawing/2014/main" id="{385A1713-CE8B-6647-A782-EB870ED91E9D}"/>
                      </a:ext>
                    </a:extLst>
                  </p:cNvPr>
                  <p:cNvSpPr/>
                  <p:nvPr/>
                </p:nvSpPr>
                <p:spPr>
                  <a:xfrm rot="19630067">
                    <a:off x="1668846" y="1367875"/>
                    <a:ext cx="9182971" cy="4210975"/>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CB128B29-080C-C640-9D46-A48F5CAC6E2A}"/>
                      </a:ext>
                    </a:extLst>
                  </p:cNvPr>
                  <p:cNvSpPr/>
                  <p:nvPr/>
                </p:nvSpPr>
                <p:spPr>
                  <a:xfrm rot="19630067">
                    <a:off x="1879505" y="2465354"/>
                    <a:ext cx="6700696" cy="339008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D4E37BD6-FF70-CE42-8D11-0880B8E3DAB5}"/>
                      </a:ext>
                    </a:extLst>
                  </p:cNvPr>
                  <p:cNvSpPr/>
                  <p:nvPr/>
                </p:nvSpPr>
                <p:spPr>
                  <a:xfrm rot="19630067">
                    <a:off x="2087709" y="3820737"/>
                    <a:ext cx="4026747" cy="2114538"/>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B7A5626C-798D-3F4B-A482-D86FB402842E}"/>
                    </a:ext>
                  </a:extLst>
                </p:cNvPr>
                <p:cNvSpPr txBox="1"/>
                <p:nvPr/>
              </p:nvSpPr>
              <p:spPr>
                <a:xfrm>
                  <a:off x="6242988" y="2764910"/>
                  <a:ext cx="4427214" cy="382964"/>
                </a:xfrm>
                <a:prstGeom prst="rect">
                  <a:avLst/>
                </a:prstGeom>
                <a:noFill/>
              </p:spPr>
              <p:txBody>
                <a:bodyPr wrap="square" lIns="91440" tIns="45720" rIns="91440" bIns="45720" rtlCol="0" anchor="t">
                  <a:spAutoFit/>
                </a:bodyPr>
                <a:lstStyle/>
                <a:p>
                  <a:r>
                    <a:rPr lang="en-US" sz="2000" b="1"/>
                    <a:t>Market Trends: </a:t>
                  </a:r>
                  <a:r>
                    <a:rPr lang="en-US" sz="1600"/>
                    <a:t>Workforce disruption</a:t>
                  </a:r>
                  <a:endParaRPr lang="en-US" sz="1600">
                    <a:cs typeface="Calibri"/>
                  </a:endParaRPr>
                </a:p>
              </p:txBody>
            </p:sp>
            <p:sp>
              <p:nvSpPr>
                <p:cNvPr id="10" name="TextBox 9">
                  <a:extLst>
                    <a:ext uri="{FF2B5EF4-FFF2-40B4-BE49-F238E27FC236}">
                      <a16:creationId xmlns:a16="http://schemas.microsoft.com/office/drawing/2014/main" id="{47982FF6-697C-3742-925E-C43BFDB8D4D9}"/>
                    </a:ext>
                  </a:extLst>
                </p:cNvPr>
                <p:cNvSpPr txBox="1"/>
                <p:nvPr/>
              </p:nvSpPr>
              <p:spPr>
                <a:xfrm>
                  <a:off x="7472414" y="1223774"/>
                  <a:ext cx="3988369" cy="382964"/>
                </a:xfrm>
                <a:prstGeom prst="rect">
                  <a:avLst/>
                </a:prstGeom>
                <a:noFill/>
              </p:spPr>
              <p:txBody>
                <a:bodyPr wrap="square" lIns="91440" tIns="45720" rIns="91440" bIns="45720" rtlCol="0" anchor="t">
                  <a:spAutoFit/>
                </a:bodyPr>
                <a:lstStyle/>
                <a:p>
                  <a:pPr algn="ctr"/>
                  <a:r>
                    <a:rPr lang="en-US" sz="2000" b="1"/>
                    <a:t>Environmental Impacts:</a:t>
                  </a:r>
                  <a:r>
                    <a:rPr lang="en-US" sz="2000"/>
                    <a:t> </a:t>
                  </a:r>
                  <a:r>
                    <a:rPr lang="en-US" sz="1600"/>
                    <a:t>Fewer students</a:t>
                  </a:r>
                  <a:endParaRPr lang="en-US" sz="1600">
                    <a:cs typeface="Calibri"/>
                  </a:endParaRPr>
                </a:p>
              </p:txBody>
            </p:sp>
            <p:sp>
              <p:nvSpPr>
                <p:cNvPr id="12" name="TextBox 11">
                  <a:extLst>
                    <a:ext uri="{FF2B5EF4-FFF2-40B4-BE49-F238E27FC236}">
                      <a16:creationId xmlns:a16="http://schemas.microsoft.com/office/drawing/2014/main" id="{AF70CB9A-7E85-5343-B9E2-95A2A2C5F4FF}"/>
                    </a:ext>
                  </a:extLst>
                </p:cNvPr>
                <p:cNvSpPr txBox="1"/>
                <p:nvPr/>
              </p:nvSpPr>
              <p:spPr>
                <a:xfrm>
                  <a:off x="5341324" y="4117958"/>
                  <a:ext cx="3097362" cy="382964"/>
                </a:xfrm>
                <a:prstGeom prst="rect">
                  <a:avLst/>
                </a:prstGeom>
                <a:noFill/>
              </p:spPr>
              <p:txBody>
                <a:bodyPr wrap="square" lIns="91440" tIns="45720" rIns="91440" bIns="45720" rtlCol="0" anchor="t">
                  <a:spAutoFit/>
                </a:bodyPr>
                <a:lstStyle/>
                <a:p>
                  <a:r>
                    <a:rPr lang="en-US" sz="2000" b="1"/>
                    <a:t>USM: </a:t>
                  </a:r>
                  <a:r>
                    <a:rPr lang="en-US" sz="1600"/>
                    <a:t>Doing more with less</a:t>
                  </a:r>
                  <a:endParaRPr lang="en-US" sz="1600">
                    <a:cs typeface="Calibri"/>
                  </a:endParaRPr>
                </a:p>
              </p:txBody>
            </p:sp>
          </p:grpSp>
          <p:grpSp>
            <p:nvGrpSpPr>
              <p:cNvPr id="44" name="Group 43">
                <a:extLst>
                  <a:ext uri="{FF2B5EF4-FFF2-40B4-BE49-F238E27FC236}">
                    <a16:creationId xmlns:a16="http://schemas.microsoft.com/office/drawing/2014/main" id="{DC014C94-963B-BC4C-81DD-3C3823A73A49}"/>
                  </a:ext>
                </a:extLst>
              </p:cNvPr>
              <p:cNvGrpSpPr/>
              <p:nvPr/>
            </p:nvGrpSpPr>
            <p:grpSpPr>
              <a:xfrm>
                <a:off x="5066645" y="1374829"/>
                <a:ext cx="5120918" cy="3651014"/>
                <a:chOff x="5066645" y="1374829"/>
                <a:chExt cx="5120918" cy="3651014"/>
              </a:xfrm>
            </p:grpSpPr>
            <p:sp>
              <p:nvSpPr>
                <p:cNvPr id="11" name="TextBox 10">
                  <a:extLst>
                    <a:ext uri="{FF2B5EF4-FFF2-40B4-BE49-F238E27FC236}">
                      <a16:creationId xmlns:a16="http://schemas.microsoft.com/office/drawing/2014/main" id="{0CF51DF3-21A7-3C44-AFC7-462CD83634BD}"/>
                    </a:ext>
                  </a:extLst>
                </p:cNvPr>
                <p:cNvSpPr txBox="1"/>
                <p:nvPr/>
              </p:nvSpPr>
              <p:spPr>
                <a:xfrm>
                  <a:off x="7147011" y="1374829"/>
                  <a:ext cx="3040552" cy="795387"/>
                </a:xfrm>
                <a:prstGeom prst="rect">
                  <a:avLst/>
                </a:prstGeom>
                <a:noFill/>
              </p:spPr>
              <p:txBody>
                <a:bodyPr wrap="square" rtlCol="0">
                  <a:spAutoFit/>
                </a:bodyPr>
                <a:lstStyle/>
                <a:p>
                  <a:pPr marL="119063" indent="-119063">
                    <a:buFont typeface="Arial" panose="020B0604020202020204" pitchFamily="34" charset="0"/>
                    <a:buChar char="•"/>
                  </a:pPr>
                  <a:r>
                    <a:rPr lang="en-US" sz="1600"/>
                    <a:t>Demographic shifts</a:t>
                  </a:r>
                </a:p>
                <a:p>
                  <a:pPr marL="119063" indent="-119063">
                    <a:buFont typeface="Arial" panose="020B0604020202020204" pitchFamily="34" charset="0"/>
                    <a:buChar char="•"/>
                  </a:pPr>
                  <a:r>
                    <a:rPr lang="en-US" sz="1600"/>
                    <a:t>COVID-19</a:t>
                  </a:r>
                </a:p>
                <a:p>
                  <a:pPr marL="119063" indent="-119063">
                    <a:buFont typeface="Arial" panose="020B0604020202020204" pitchFamily="34" charset="0"/>
                    <a:buChar char="•"/>
                  </a:pPr>
                  <a:r>
                    <a:rPr lang="en-US" sz="1600"/>
                    <a:t>Attitudes toward higher education</a:t>
                  </a:r>
                </a:p>
              </p:txBody>
            </p:sp>
            <p:sp>
              <p:nvSpPr>
                <p:cNvPr id="14" name="TextBox 13">
                  <a:extLst>
                    <a:ext uri="{FF2B5EF4-FFF2-40B4-BE49-F238E27FC236}">
                      <a16:creationId xmlns:a16="http://schemas.microsoft.com/office/drawing/2014/main" id="{FFA32258-BB66-5444-9C7B-9001FC456A67}"/>
                    </a:ext>
                  </a:extLst>
                </p:cNvPr>
                <p:cNvSpPr txBox="1"/>
                <p:nvPr/>
              </p:nvSpPr>
              <p:spPr>
                <a:xfrm>
                  <a:off x="5759513" y="2905670"/>
                  <a:ext cx="2143961" cy="795386"/>
                </a:xfrm>
                <a:prstGeom prst="rect">
                  <a:avLst/>
                </a:prstGeom>
                <a:noFill/>
              </p:spPr>
              <p:txBody>
                <a:bodyPr wrap="square" lIns="91440" tIns="45720" rIns="91440" bIns="45720" rtlCol="0" anchor="t">
                  <a:spAutoFit/>
                </a:bodyPr>
                <a:lstStyle/>
                <a:p>
                  <a:pPr marL="118745" indent="-118745">
                    <a:buFont typeface="Arial" panose="020B0604020202020204" pitchFamily="34" charset="0"/>
                    <a:buChar char="•"/>
                  </a:pPr>
                  <a:r>
                    <a:rPr lang="en-US" sz="1600"/>
                    <a:t>Bootcamps</a:t>
                  </a:r>
                  <a:endParaRPr lang="en-US"/>
                </a:p>
                <a:p>
                  <a:pPr marL="118745" indent="-118745">
                    <a:buFont typeface="Arial" panose="020B0604020202020204" pitchFamily="34" charset="0"/>
                    <a:buChar char="•"/>
                  </a:pPr>
                  <a:r>
                    <a:rPr lang="en-US" sz="1600"/>
                    <a:t>Alt-credentials</a:t>
                  </a:r>
                  <a:endParaRPr lang="en-US" sz="1600">
                    <a:cs typeface="Calibri"/>
                  </a:endParaRPr>
                </a:p>
                <a:p>
                  <a:pPr marL="118745" indent="-118745">
                    <a:buFont typeface="Arial" panose="020B0604020202020204" pitchFamily="34" charset="0"/>
                    <a:buChar char="•"/>
                  </a:pPr>
                  <a:r>
                    <a:rPr lang="en-US" sz="1600">
                      <a:cs typeface="Calibri"/>
                    </a:rPr>
                    <a:t>In-house training</a:t>
                  </a:r>
                </a:p>
              </p:txBody>
            </p:sp>
            <p:sp>
              <p:nvSpPr>
                <p:cNvPr id="15" name="TextBox 14">
                  <a:extLst>
                    <a:ext uri="{FF2B5EF4-FFF2-40B4-BE49-F238E27FC236}">
                      <a16:creationId xmlns:a16="http://schemas.microsoft.com/office/drawing/2014/main" id="{1862189A-58A9-7248-AE28-FB619EBD3499}"/>
                    </a:ext>
                  </a:extLst>
                </p:cNvPr>
                <p:cNvSpPr txBox="1"/>
                <p:nvPr/>
              </p:nvSpPr>
              <p:spPr>
                <a:xfrm>
                  <a:off x="5066645" y="4230457"/>
                  <a:ext cx="2345330" cy="795386"/>
                </a:xfrm>
                <a:prstGeom prst="rect">
                  <a:avLst/>
                </a:prstGeom>
                <a:noFill/>
              </p:spPr>
              <p:txBody>
                <a:bodyPr wrap="square" lIns="91440" tIns="45720" rIns="91440" bIns="45720" rtlCol="0" anchor="t">
                  <a:spAutoFit/>
                </a:bodyPr>
                <a:lstStyle/>
                <a:p>
                  <a:pPr marL="118745" indent="-118745">
                    <a:buFont typeface="Arial" panose="020B0604020202020204" pitchFamily="34" charset="0"/>
                    <a:buChar char="•"/>
                  </a:pPr>
                  <a:r>
                    <a:rPr lang="en-US" sz="1600">
                      <a:cs typeface="Calibri"/>
                    </a:rPr>
                    <a:t>Budget</a:t>
                  </a:r>
                  <a:r>
                    <a:rPr lang="en-US" sz="1600"/>
                    <a:t> cuts</a:t>
                  </a:r>
                  <a:endParaRPr lang="en-US">
                    <a:cs typeface="Calibri"/>
                  </a:endParaRPr>
                </a:p>
                <a:p>
                  <a:pPr marL="118745" indent="-118745">
                    <a:buFont typeface="Arial" panose="020B0604020202020204" pitchFamily="34" charset="0"/>
                    <a:buChar char="•"/>
                  </a:pPr>
                  <a:r>
                    <a:rPr lang="en-US" sz="1600">
                      <a:cs typeface="Calibri" panose="020F0502020204030204"/>
                    </a:rPr>
                    <a:t>Equity and Inclusion</a:t>
                  </a:r>
                </a:p>
                <a:p>
                  <a:pPr marL="118745" indent="-118745">
                    <a:buFont typeface="Arial" panose="020B0604020202020204" pitchFamily="34" charset="0"/>
                    <a:buChar char="•"/>
                  </a:pPr>
                  <a:r>
                    <a:rPr lang="en-US" sz="1600">
                      <a:cs typeface="Calibri" panose="020F0502020204030204"/>
                    </a:rPr>
                    <a:t>Articulation and Transfer</a:t>
                  </a:r>
                </a:p>
              </p:txBody>
            </p:sp>
          </p:grpSp>
        </p:grpSp>
        <p:grpSp>
          <p:nvGrpSpPr>
            <p:cNvPr id="46" name="Group 45">
              <a:extLst>
                <a:ext uri="{FF2B5EF4-FFF2-40B4-BE49-F238E27FC236}">
                  <a16:creationId xmlns:a16="http://schemas.microsoft.com/office/drawing/2014/main" id="{AC7FD474-216F-B942-960B-3FB2BC33BD3A}"/>
                </a:ext>
              </a:extLst>
            </p:cNvPr>
            <p:cNvGrpSpPr/>
            <p:nvPr/>
          </p:nvGrpSpPr>
          <p:grpSpPr>
            <a:xfrm>
              <a:off x="4143890" y="4248982"/>
              <a:ext cx="1894553" cy="1825494"/>
              <a:chOff x="3204351" y="4394201"/>
              <a:chExt cx="1894553" cy="1825494"/>
            </a:xfrm>
          </p:grpSpPr>
          <p:pic>
            <p:nvPicPr>
              <p:cNvPr id="18" name="Picture 17" descr="Logo&#10;&#10;Description automatically generated">
                <a:extLst>
                  <a:ext uri="{FF2B5EF4-FFF2-40B4-BE49-F238E27FC236}">
                    <a16:creationId xmlns:a16="http://schemas.microsoft.com/office/drawing/2014/main" id="{1E3146D3-AABB-EB40-862E-DE02370369C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26615" y="4394201"/>
                <a:ext cx="390699" cy="334885"/>
              </a:xfrm>
              <a:prstGeom prst="rect">
                <a:avLst/>
              </a:prstGeom>
            </p:spPr>
          </p:pic>
          <p:pic>
            <p:nvPicPr>
              <p:cNvPr id="20" name="Picture 19" descr="Logo&#10;&#10;Description automatically generated">
                <a:extLst>
                  <a:ext uri="{FF2B5EF4-FFF2-40B4-BE49-F238E27FC236}">
                    <a16:creationId xmlns:a16="http://schemas.microsoft.com/office/drawing/2014/main" id="{8AD4D81C-9F6E-A848-B5DE-C90B2B96DC9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04351" y="5359697"/>
                <a:ext cx="522264" cy="224601"/>
              </a:xfrm>
              <a:prstGeom prst="rect">
                <a:avLst/>
              </a:prstGeom>
            </p:spPr>
          </p:pic>
          <p:pic>
            <p:nvPicPr>
              <p:cNvPr id="22" name="Picture 21">
                <a:extLst>
                  <a:ext uri="{FF2B5EF4-FFF2-40B4-BE49-F238E27FC236}">
                    <a16:creationId xmlns:a16="http://schemas.microsoft.com/office/drawing/2014/main" id="{4D7DCD44-F1E2-214C-A54D-091554ABF2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08454" y="4712930"/>
                <a:ext cx="548719" cy="137180"/>
              </a:xfrm>
              <a:prstGeom prst="rect">
                <a:avLst/>
              </a:prstGeom>
            </p:spPr>
          </p:pic>
          <p:pic>
            <p:nvPicPr>
              <p:cNvPr id="24" name="Picture 23" descr="Logo&#10;&#10;Description automatically generated">
                <a:extLst>
                  <a:ext uri="{FF2B5EF4-FFF2-40B4-BE49-F238E27FC236}">
                    <a16:creationId xmlns:a16="http://schemas.microsoft.com/office/drawing/2014/main" id="{71908E51-F960-DE4F-B9F3-8121FAA5D43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426325" y="4927849"/>
                <a:ext cx="548719" cy="173452"/>
              </a:xfrm>
              <a:prstGeom prst="rect">
                <a:avLst/>
              </a:prstGeom>
            </p:spPr>
          </p:pic>
          <p:pic>
            <p:nvPicPr>
              <p:cNvPr id="26" name="Picture 25">
                <a:extLst>
                  <a:ext uri="{FF2B5EF4-FFF2-40B4-BE49-F238E27FC236}">
                    <a16:creationId xmlns:a16="http://schemas.microsoft.com/office/drawing/2014/main" id="{024DB5D2-18B1-5F46-B2F8-3140AF04DE3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923232" y="5056628"/>
                <a:ext cx="616861" cy="389930"/>
              </a:xfrm>
              <a:prstGeom prst="rect">
                <a:avLst/>
              </a:prstGeom>
            </p:spPr>
          </p:pic>
          <p:pic>
            <p:nvPicPr>
              <p:cNvPr id="30" name="Picture 29" descr="Icon&#10;&#10;Description automatically generated">
                <a:extLst>
                  <a:ext uri="{FF2B5EF4-FFF2-40B4-BE49-F238E27FC236}">
                    <a16:creationId xmlns:a16="http://schemas.microsoft.com/office/drawing/2014/main" id="{2F5B5CF1-CC46-3E4E-AA3D-447F08D0CAC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828370" y="5508184"/>
                <a:ext cx="576054" cy="139513"/>
              </a:xfrm>
              <a:prstGeom prst="rect">
                <a:avLst/>
              </a:prstGeom>
            </p:spPr>
          </p:pic>
          <p:pic>
            <p:nvPicPr>
              <p:cNvPr id="32" name="Picture 31" descr="A picture containing logo&#10;&#10;Description automatically generated">
                <a:extLst>
                  <a:ext uri="{FF2B5EF4-FFF2-40B4-BE49-F238E27FC236}">
                    <a16:creationId xmlns:a16="http://schemas.microsoft.com/office/drawing/2014/main" id="{6C63BB14-6837-6F48-9B0D-8AC4EDA08E6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708269" y="5759281"/>
                <a:ext cx="891344" cy="233549"/>
              </a:xfrm>
              <a:prstGeom prst="rect">
                <a:avLst/>
              </a:prstGeom>
            </p:spPr>
          </p:pic>
          <p:pic>
            <p:nvPicPr>
              <p:cNvPr id="34" name="Picture 33" descr="Logo&#10;&#10;Description automatically generated">
                <a:extLst>
                  <a:ext uri="{FF2B5EF4-FFF2-40B4-BE49-F238E27FC236}">
                    <a16:creationId xmlns:a16="http://schemas.microsoft.com/office/drawing/2014/main" id="{FEAAAA8B-C70E-8446-A944-41E409FDA5D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627667" y="5251059"/>
                <a:ext cx="471237" cy="159080"/>
              </a:xfrm>
              <a:prstGeom prst="rect">
                <a:avLst/>
              </a:prstGeom>
            </p:spPr>
          </p:pic>
          <p:pic>
            <p:nvPicPr>
              <p:cNvPr id="36" name="Picture 35">
                <a:extLst>
                  <a:ext uri="{FF2B5EF4-FFF2-40B4-BE49-F238E27FC236}">
                    <a16:creationId xmlns:a16="http://schemas.microsoft.com/office/drawing/2014/main" id="{2CD867A6-01C4-4E4C-9AB2-872002A4ECF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806620" y="4825350"/>
                <a:ext cx="522264" cy="169652"/>
              </a:xfrm>
              <a:prstGeom prst="rect">
                <a:avLst/>
              </a:prstGeom>
            </p:spPr>
          </p:pic>
          <p:pic>
            <p:nvPicPr>
              <p:cNvPr id="38" name="Picture 37">
                <a:extLst>
                  <a:ext uri="{FF2B5EF4-FFF2-40B4-BE49-F238E27FC236}">
                    <a16:creationId xmlns:a16="http://schemas.microsoft.com/office/drawing/2014/main" id="{4F3E90C0-0C4F-0342-A9ED-5BAACD3F20D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511919" y="5504830"/>
                <a:ext cx="348936" cy="344433"/>
              </a:xfrm>
              <a:prstGeom prst="rect">
                <a:avLst/>
              </a:prstGeom>
            </p:spPr>
          </p:pic>
          <p:pic>
            <p:nvPicPr>
              <p:cNvPr id="40" name="Picture 39" descr="Logo&#10;&#10;Description automatically generated">
                <a:extLst>
                  <a:ext uri="{FF2B5EF4-FFF2-40B4-BE49-F238E27FC236}">
                    <a16:creationId xmlns:a16="http://schemas.microsoft.com/office/drawing/2014/main" id="{0A9FA813-37C0-114F-A51B-11FDF5A3FDA6}"/>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222016" y="4801088"/>
                <a:ext cx="576054" cy="576054"/>
              </a:xfrm>
              <a:prstGeom prst="rect">
                <a:avLst/>
              </a:prstGeom>
            </p:spPr>
          </p:pic>
          <p:pic>
            <p:nvPicPr>
              <p:cNvPr id="1028" name="Picture 4" descr="University of Maryland Global Campus | UMGC">
                <a:hlinkClick r:id="rId14"/>
                <a:extLst>
                  <a:ext uri="{FF2B5EF4-FFF2-40B4-BE49-F238E27FC236}">
                    <a16:creationId xmlns:a16="http://schemas.microsoft.com/office/drawing/2014/main" id="{B127A1BF-3396-184E-B5E3-3997DE46755D}"/>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3216554" y="5573449"/>
                <a:ext cx="484079" cy="646246"/>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48" name="TextBox 47">
            <a:extLst>
              <a:ext uri="{FF2B5EF4-FFF2-40B4-BE49-F238E27FC236}">
                <a16:creationId xmlns:a16="http://schemas.microsoft.com/office/drawing/2014/main" id="{18B583E9-FB72-CB4E-B0D7-CCBD1A0E0C68}"/>
              </a:ext>
            </a:extLst>
          </p:cNvPr>
          <p:cNvSpPr txBox="1"/>
          <p:nvPr/>
        </p:nvSpPr>
        <p:spPr>
          <a:xfrm>
            <a:off x="315686" y="707571"/>
            <a:ext cx="7063010" cy="1261884"/>
          </a:xfrm>
          <a:prstGeom prst="rect">
            <a:avLst/>
          </a:prstGeom>
          <a:noFill/>
        </p:spPr>
        <p:txBody>
          <a:bodyPr wrap="square" lIns="91440" tIns="45720" rIns="91440" bIns="45720" rtlCol="0" anchor="t">
            <a:spAutoFit/>
          </a:bodyPr>
          <a:lstStyle/>
          <a:p>
            <a:r>
              <a:rPr lang="en-US" sz="2800" b="1"/>
              <a:t>The "Gravitational Forces" at Play...</a:t>
            </a:r>
            <a:br>
              <a:rPr lang="en-US" sz="2800" b="1"/>
            </a:br>
            <a:r>
              <a:rPr lang="en-US" sz="2400">
                <a:solidFill>
                  <a:schemeClr val="bg2">
                    <a:lumMod val="50000"/>
                  </a:schemeClr>
                </a:solidFill>
              </a:rPr>
              <a:t>Internal pressures, market trends, and environmental impacts must all factor into our future approach.</a:t>
            </a:r>
            <a:endParaRPr lang="en-US" sz="2400">
              <a:solidFill>
                <a:schemeClr val="bg2">
                  <a:lumMod val="50000"/>
                </a:schemeClr>
              </a:solidFill>
              <a:cs typeface="Calibri"/>
            </a:endParaRPr>
          </a:p>
        </p:txBody>
      </p:sp>
    </p:spTree>
    <p:extLst>
      <p:ext uri="{BB962C8B-B14F-4D97-AF65-F5344CB8AC3E}">
        <p14:creationId xmlns:p14="http://schemas.microsoft.com/office/powerpoint/2010/main" val="18454776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CA64AF-2823-4633-A5F1-CC689611DEB5}"/>
              </a:ext>
            </a:extLst>
          </p:cNvPr>
          <p:cNvSpPr>
            <a:spLocks noGrp="1"/>
          </p:cNvSpPr>
          <p:nvPr>
            <p:ph type="sldNum" sz="quarter" idx="12"/>
          </p:nvPr>
        </p:nvSpPr>
        <p:spPr/>
        <p:txBody>
          <a:bodyPr/>
          <a:lstStyle/>
          <a:p>
            <a:fld id="{1DBA81ED-CD9A-6F4D-A3E7-1913A179B3A3}" type="slidenum">
              <a:rPr lang="en-US" smtClean="0"/>
              <a:t>18</a:t>
            </a:fld>
            <a:endParaRPr lang="en-US"/>
          </a:p>
        </p:txBody>
      </p:sp>
      <p:grpSp>
        <p:nvGrpSpPr>
          <p:cNvPr id="12" name="Group 11">
            <a:extLst>
              <a:ext uri="{FF2B5EF4-FFF2-40B4-BE49-F238E27FC236}">
                <a16:creationId xmlns:a16="http://schemas.microsoft.com/office/drawing/2014/main" id="{D78BC8BE-0216-411D-AA3D-E2EE5426812A}"/>
              </a:ext>
            </a:extLst>
          </p:cNvPr>
          <p:cNvGrpSpPr/>
          <p:nvPr/>
        </p:nvGrpSpPr>
        <p:grpSpPr>
          <a:xfrm>
            <a:off x="1493392" y="956510"/>
            <a:ext cx="9844366" cy="5855367"/>
            <a:chOff x="1493392" y="956510"/>
            <a:chExt cx="9844366" cy="5855367"/>
          </a:xfrm>
        </p:grpSpPr>
        <p:grpSp>
          <p:nvGrpSpPr>
            <p:cNvPr id="10" name="Group 9">
              <a:extLst>
                <a:ext uri="{FF2B5EF4-FFF2-40B4-BE49-F238E27FC236}">
                  <a16:creationId xmlns:a16="http://schemas.microsoft.com/office/drawing/2014/main" id="{7B6E904E-CBBC-4E02-BEBA-142D842F8C78}"/>
                </a:ext>
              </a:extLst>
            </p:cNvPr>
            <p:cNvGrpSpPr/>
            <p:nvPr/>
          </p:nvGrpSpPr>
          <p:grpSpPr>
            <a:xfrm>
              <a:off x="1493392" y="956510"/>
              <a:ext cx="9469381" cy="5855367"/>
              <a:chOff x="1553550" y="1297405"/>
              <a:chExt cx="9088381" cy="5544552"/>
            </a:xfrm>
          </p:grpSpPr>
          <p:grpSp>
            <p:nvGrpSpPr>
              <p:cNvPr id="8" name="Group 7">
                <a:extLst>
                  <a:ext uri="{FF2B5EF4-FFF2-40B4-BE49-F238E27FC236}">
                    <a16:creationId xmlns:a16="http://schemas.microsoft.com/office/drawing/2014/main" id="{D9A659BA-7514-4BB2-9BFE-A97C5B68E528}"/>
                  </a:ext>
                </a:extLst>
              </p:cNvPr>
              <p:cNvGrpSpPr/>
              <p:nvPr/>
            </p:nvGrpSpPr>
            <p:grpSpPr>
              <a:xfrm>
                <a:off x="1553550" y="1341112"/>
                <a:ext cx="9088381" cy="5500845"/>
                <a:chOff x="1553550" y="1341112"/>
                <a:chExt cx="9088381" cy="5500845"/>
              </a:xfrm>
            </p:grpSpPr>
            <p:pic>
              <p:nvPicPr>
                <p:cNvPr id="3" name="Picture 3" descr="A picture containing chart&#10;&#10;Description automatically generated">
                  <a:extLst>
                    <a:ext uri="{FF2B5EF4-FFF2-40B4-BE49-F238E27FC236}">
                      <a16:creationId xmlns:a16="http://schemas.microsoft.com/office/drawing/2014/main" id="{7E99ADB1-23BA-4178-B793-F0F44086876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53550" y="1341112"/>
                  <a:ext cx="8828435" cy="5288844"/>
                </a:xfrm>
                <a:prstGeom prst="rect">
                  <a:avLst/>
                </a:prstGeom>
              </p:spPr>
            </p:pic>
            <p:sp>
              <p:nvSpPr>
                <p:cNvPr id="5" name="Rectangle 4">
                  <a:extLst>
                    <a:ext uri="{FF2B5EF4-FFF2-40B4-BE49-F238E27FC236}">
                      <a16:creationId xmlns:a16="http://schemas.microsoft.com/office/drawing/2014/main" id="{61D2FEBE-EA2B-4229-B57D-B6E52C5AF6FC}"/>
                    </a:ext>
                  </a:extLst>
                </p:cNvPr>
                <p:cNvSpPr/>
                <p:nvPr/>
              </p:nvSpPr>
              <p:spPr>
                <a:xfrm>
                  <a:off x="10050379" y="6190247"/>
                  <a:ext cx="591552" cy="6517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9819F6F8-C2E1-4E79-9454-2C417CA1EA24}"/>
                  </a:ext>
                </a:extLst>
              </p:cNvPr>
              <p:cNvSpPr/>
              <p:nvPr/>
            </p:nvSpPr>
            <p:spPr>
              <a:xfrm>
                <a:off x="1888958" y="1297405"/>
                <a:ext cx="3258551" cy="7419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58AAB3E7-FBCA-46AB-B851-85236C43D166}"/>
                </a:ext>
              </a:extLst>
            </p:cNvPr>
            <p:cNvSpPr txBox="1"/>
            <p:nvPr/>
          </p:nvSpPr>
          <p:spPr>
            <a:xfrm rot="-480000">
              <a:off x="8594558" y="230805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C00000"/>
                  </a:solidFill>
                  <a:latin typeface="Bradley Hand ITC"/>
                </a:rPr>
                <a:t>...and certificates!</a:t>
              </a:r>
            </a:p>
          </p:txBody>
        </p:sp>
      </p:grpSp>
      <p:sp>
        <p:nvSpPr>
          <p:cNvPr id="4" name="TextBox 3">
            <a:extLst>
              <a:ext uri="{FF2B5EF4-FFF2-40B4-BE49-F238E27FC236}">
                <a16:creationId xmlns:a16="http://schemas.microsoft.com/office/drawing/2014/main" id="{3BC4BF67-BC85-44B9-8389-7F92536CF3B2}"/>
              </a:ext>
            </a:extLst>
          </p:cNvPr>
          <p:cNvSpPr txBox="1"/>
          <p:nvPr/>
        </p:nvSpPr>
        <p:spPr>
          <a:xfrm>
            <a:off x="315686" y="707571"/>
            <a:ext cx="8707962" cy="523220"/>
          </a:xfrm>
          <a:prstGeom prst="rect">
            <a:avLst/>
          </a:prstGeom>
          <a:noFill/>
        </p:spPr>
        <p:txBody>
          <a:bodyPr wrap="square" lIns="91440" tIns="45720" rIns="91440" bIns="45720" rtlCol="0" anchor="t">
            <a:spAutoFit/>
          </a:bodyPr>
          <a:lstStyle/>
          <a:p>
            <a:r>
              <a:rPr lang="en-US" sz="2800" b="1"/>
              <a:t>U.S. Educational Market Segments</a:t>
            </a:r>
          </a:p>
        </p:txBody>
      </p:sp>
      <p:pic>
        <p:nvPicPr>
          <p:cNvPr id="7" name="Picture 7" descr="Shape&#10;&#10;Description automatically generated">
            <a:extLst>
              <a:ext uri="{FF2B5EF4-FFF2-40B4-BE49-F238E27FC236}">
                <a16:creationId xmlns:a16="http://schemas.microsoft.com/office/drawing/2014/main" id="{E1EAEE4E-DD4B-40BF-BE81-ECFD04A45D6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 r="424"/>
          <a:stretch/>
        </p:blipFill>
        <p:spPr>
          <a:xfrm>
            <a:off x="10467896" y="967063"/>
            <a:ext cx="1176097" cy="2190750"/>
          </a:xfrm>
          <a:prstGeom prst="rect">
            <a:avLst/>
          </a:prstGeom>
        </p:spPr>
      </p:pic>
      <p:pic>
        <p:nvPicPr>
          <p:cNvPr id="15" name="Picture 8" descr="A close up of a flag&#10;&#10;Description automatically generated">
            <a:extLst>
              <a:ext uri="{FF2B5EF4-FFF2-40B4-BE49-F238E27FC236}">
                <a16:creationId xmlns:a16="http://schemas.microsoft.com/office/drawing/2014/main" id="{B9EB5D41-B219-4F21-9941-AB1E1678A160}"/>
              </a:ext>
            </a:extLst>
          </p:cNvPr>
          <p:cNvPicPr>
            <a:picLocks noChangeAspect="1"/>
          </p:cNvPicPr>
          <p:nvPr/>
        </p:nvPicPr>
        <p:blipFill>
          <a:blip r:embed="rId5"/>
          <a:stretch>
            <a:fillRect/>
          </a:stretch>
        </p:blipFill>
        <p:spPr>
          <a:xfrm>
            <a:off x="10576220" y="2978122"/>
            <a:ext cx="1104900" cy="1828800"/>
          </a:xfrm>
          <a:prstGeom prst="rect">
            <a:avLst/>
          </a:prstGeom>
        </p:spPr>
      </p:pic>
      <p:pic>
        <p:nvPicPr>
          <p:cNvPr id="17" name="Picture 9" descr="A close up of a sign&#10;&#10;Description automatically generated">
            <a:extLst>
              <a:ext uri="{FF2B5EF4-FFF2-40B4-BE49-F238E27FC236}">
                <a16:creationId xmlns:a16="http://schemas.microsoft.com/office/drawing/2014/main" id="{95B14A0B-CF7D-4B69-AD4D-9335F773609B}"/>
              </a:ext>
            </a:extLst>
          </p:cNvPr>
          <p:cNvPicPr>
            <a:picLocks noChangeAspect="1"/>
          </p:cNvPicPr>
          <p:nvPr/>
        </p:nvPicPr>
        <p:blipFill>
          <a:blip r:embed="rId6"/>
          <a:stretch>
            <a:fillRect/>
          </a:stretch>
        </p:blipFill>
        <p:spPr>
          <a:xfrm>
            <a:off x="10710543" y="4808821"/>
            <a:ext cx="933450" cy="1924050"/>
          </a:xfrm>
          <a:prstGeom prst="rect">
            <a:avLst/>
          </a:prstGeom>
        </p:spPr>
      </p:pic>
      <p:sp>
        <p:nvSpPr>
          <p:cNvPr id="6" name="TextBox 5">
            <a:extLst>
              <a:ext uri="{FF2B5EF4-FFF2-40B4-BE49-F238E27FC236}">
                <a16:creationId xmlns:a16="http://schemas.microsoft.com/office/drawing/2014/main" id="{DCAFC1F9-D2A7-40A3-9B1E-211E3A86E842}"/>
              </a:ext>
            </a:extLst>
          </p:cNvPr>
          <p:cNvSpPr txBox="1"/>
          <p:nvPr/>
        </p:nvSpPr>
        <p:spPr>
          <a:xfrm rot="21120000">
            <a:off x="8142490" y="4344569"/>
            <a:ext cx="291638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C00000"/>
                </a:solidFill>
                <a:latin typeface="Bradley Hand ITC"/>
              </a:rPr>
              <a:t>Strategies for learning and credentialling at scale.</a:t>
            </a:r>
          </a:p>
        </p:txBody>
      </p:sp>
    </p:spTree>
    <p:extLst>
      <p:ext uri="{BB962C8B-B14F-4D97-AF65-F5344CB8AC3E}">
        <p14:creationId xmlns:p14="http://schemas.microsoft.com/office/powerpoint/2010/main" val="35384992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47CE425D-A208-460D-9D83-7A7F994CFB35}"/>
              </a:ext>
            </a:extLst>
          </p:cNvPr>
          <p:cNvSpPr>
            <a:spLocks noGrp="1"/>
          </p:cNvSpPr>
          <p:nvPr>
            <p:ph idx="1"/>
          </p:nvPr>
        </p:nvSpPr>
        <p:spPr>
          <a:xfrm>
            <a:off x="207002" y="1635562"/>
            <a:ext cx="6722435" cy="4514083"/>
          </a:xfrm>
        </p:spPr>
        <p:txBody>
          <a:bodyPr>
            <a:noAutofit/>
          </a:bodyPr>
          <a:lstStyle/>
          <a:p>
            <a:pPr lvl="1">
              <a:lnSpc>
                <a:spcPct val="100000"/>
              </a:lnSpc>
              <a:spcBef>
                <a:spcPts val="1200"/>
              </a:spcBef>
            </a:pPr>
            <a:r>
              <a:rPr lang="en-US" sz="3200" dirty="0"/>
              <a:t>Over 25.</a:t>
            </a:r>
          </a:p>
          <a:p>
            <a:pPr lvl="1">
              <a:lnSpc>
                <a:spcPct val="100000"/>
              </a:lnSpc>
              <a:spcBef>
                <a:spcPts val="1200"/>
              </a:spcBef>
            </a:pPr>
            <a:r>
              <a:rPr lang="en-US" sz="3200" dirty="0"/>
              <a:t>Dependents.</a:t>
            </a:r>
          </a:p>
          <a:p>
            <a:pPr lvl="1">
              <a:lnSpc>
                <a:spcPct val="100000"/>
              </a:lnSpc>
              <a:spcBef>
                <a:spcPts val="1200"/>
              </a:spcBef>
            </a:pPr>
            <a:r>
              <a:rPr lang="en-US" sz="3200" dirty="0"/>
              <a:t>First generation.</a:t>
            </a:r>
          </a:p>
          <a:p>
            <a:pPr lvl="1">
              <a:lnSpc>
                <a:spcPct val="100000"/>
              </a:lnSpc>
              <a:spcBef>
                <a:spcPts val="1200"/>
              </a:spcBef>
            </a:pPr>
            <a:r>
              <a:rPr lang="en-US" sz="3200" dirty="0"/>
              <a:t>Financially independent.</a:t>
            </a:r>
          </a:p>
          <a:p>
            <a:pPr lvl="1">
              <a:lnSpc>
                <a:spcPct val="100000"/>
              </a:lnSpc>
              <a:spcBef>
                <a:spcPts val="1200"/>
              </a:spcBef>
            </a:pPr>
            <a:r>
              <a:rPr lang="en-US" sz="3200" dirty="0"/>
              <a:t>Took time off before college.</a:t>
            </a:r>
          </a:p>
          <a:p>
            <a:pPr lvl="1">
              <a:lnSpc>
                <a:spcPct val="100000"/>
              </a:lnSpc>
              <a:spcBef>
                <a:spcPts val="1200"/>
              </a:spcBef>
            </a:pPr>
            <a:r>
              <a:rPr lang="en-US" sz="3200" dirty="0"/>
              <a:t>Went to a community college.</a:t>
            </a:r>
          </a:p>
          <a:p>
            <a:pPr lvl="1">
              <a:lnSpc>
                <a:spcPct val="100000"/>
              </a:lnSpc>
              <a:spcBef>
                <a:spcPts val="1200"/>
              </a:spcBef>
            </a:pPr>
            <a:r>
              <a:rPr lang="en-US" sz="3200" dirty="0"/>
              <a:t>Attends part time/works full time.</a:t>
            </a:r>
          </a:p>
          <a:p>
            <a:pPr>
              <a:spcBef>
                <a:spcPts val="1200"/>
              </a:spcBef>
            </a:pPr>
            <a:endParaRPr lang="en-US" sz="3200" dirty="0"/>
          </a:p>
        </p:txBody>
      </p:sp>
      <p:pic>
        <p:nvPicPr>
          <p:cNvPr id="7" name="Content Placeholder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2" name="TextBox 1">
            <a:extLst>
              <a:ext uri="{FF2B5EF4-FFF2-40B4-BE49-F238E27FC236}">
                <a16:creationId xmlns:a16="http://schemas.microsoft.com/office/drawing/2014/main" id="{A857A46B-D621-0A47-82D2-26467E72492D}"/>
              </a:ext>
            </a:extLst>
          </p:cNvPr>
          <p:cNvSpPr txBox="1"/>
          <p:nvPr/>
        </p:nvSpPr>
        <p:spPr>
          <a:xfrm>
            <a:off x="328612" y="708355"/>
            <a:ext cx="6600825" cy="646331"/>
          </a:xfrm>
          <a:prstGeom prst="rect">
            <a:avLst/>
          </a:prstGeom>
          <a:noFill/>
        </p:spPr>
        <p:txBody>
          <a:bodyPr wrap="square" rtlCol="0">
            <a:spAutoFit/>
          </a:bodyPr>
          <a:lstStyle/>
          <a:p>
            <a:r>
              <a:rPr lang="en-US" sz="3600" dirty="0"/>
              <a:t>New Traditional Student</a:t>
            </a:r>
          </a:p>
        </p:txBody>
      </p:sp>
      <p:cxnSp>
        <p:nvCxnSpPr>
          <p:cNvPr id="4" name="Straight Connector 3">
            <a:extLst>
              <a:ext uri="{FF2B5EF4-FFF2-40B4-BE49-F238E27FC236}">
                <a16:creationId xmlns:a16="http://schemas.microsoft.com/office/drawing/2014/main" id="{5BD971F1-EB98-4B4D-A511-2E563189CC52}"/>
              </a:ext>
            </a:extLst>
          </p:cNvPr>
          <p:cNvCxnSpPr>
            <a:cxnSpLocks/>
          </p:cNvCxnSpPr>
          <p:nvPr/>
        </p:nvCxnSpPr>
        <p:spPr>
          <a:xfrm>
            <a:off x="442914" y="1340398"/>
            <a:ext cx="4800599"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7769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5320" y="365125"/>
            <a:ext cx="9013052" cy="1623312"/>
          </a:xfrm>
        </p:spPr>
        <p:txBody>
          <a:bodyPr anchor="b">
            <a:normAutofit/>
          </a:bodyPr>
          <a:lstStyle/>
          <a:p>
            <a:r>
              <a:rPr lang="en-US" sz="4800" b="1" dirty="0">
                <a:solidFill>
                  <a:srgbClr val="FFC000"/>
                </a:solidFill>
              </a:rPr>
              <a:t>Vision</a:t>
            </a:r>
          </a:p>
        </p:txBody>
      </p:sp>
      <p:sp>
        <p:nvSpPr>
          <p:cNvPr id="3" name="Content Placeholder 2"/>
          <p:cNvSpPr>
            <a:spLocks noGrp="1"/>
          </p:cNvSpPr>
          <p:nvPr>
            <p:ph idx="1"/>
          </p:nvPr>
        </p:nvSpPr>
        <p:spPr>
          <a:xfrm>
            <a:off x="1002575" y="2299744"/>
            <a:ext cx="10186850" cy="3327251"/>
          </a:xfrm>
        </p:spPr>
        <p:txBody>
          <a:bodyPr>
            <a:noAutofit/>
          </a:bodyPr>
          <a:lstStyle/>
          <a:p>
            <a:pPr marL="0" indent="0">
              <a:buNone/>
            </a:pPr>
            <a:r>
              <a:rPr lang="en-US" sz="3600" dirty="0"/>
              <a:t>The Kirwan Center is creating a collaborative culture of academic innovation that catalyzes new ways of thinking about student success, translates ideas into action, and scales and sustains promising practices.</a:t>
            </a:r>
          </a:p>
        </p:txBody>
      </p:sp>
    </p:spTree>
    <p:extLst>
      <p:ext uri="{BB962C8B-B14F-4D97-AF65-F5344CB8AC3E}">
        <p14:creationId xmlns:p14="http://schemas.microsoft.com/office/powerpoint/2010/main" val="2965771451"/>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p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79182" y="1708114"/>
            <a:ext cx="9833635" cy="344177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g65be175b2d_0_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846388" y="1371484"/>
            <a:ext cx="8499225" cy="41150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cxnSp>
        <p:nvCxnSpPr>
          <p:cNvPr id="162" name="Google Shape;162;p7"/>
          <p:cNvCxnSpPr/>
          <p:nvPr/>
        </p:nvCxnSpPr>
        <p:spPr>
          <a:xfrm>
            <a:off x="3738202" y="1570814"/>
            <a:ext cx="0" cy="3710227"/>
          </a:xfrm>
          <a:prstGeom prst="straightConnector1">
            <a:avLst/>
          </a:prstGeom>
          <a:noFill/>
          <a:ln w="19050" cap="flat" cmpd="sng">
            <a:solidFill>
              <a:srgbClr val="E71507"/>
            </a:solidFill>
            <a:prstDash val="solid"/>
            <a:miter lim="800000"/>
            <a:headEnd type="none" w="sm" len="sm"/>
            <a:tailEnd type="none" w="sm" len="sm"/>
          </a:ln>
        </p:spPr>
      </p:cxnSp>
      <p:pic>
        <p:nvPicPr>
          <p:cNvPr id="163" name="Google Shape;163;p7" descr="A picture containing clipart&#10;&#10;Description automatically generated"/>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061860" y="2269377"/>
            <a:ext cx="7009396" cy="23131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72BF25-9A6E-3B4E-955A-F7BE30FA1E7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43467" y="557190"/>
            <a:ext cx="5346948" cy="5743612"/>
          </a:xfrm>
          <a:prstGeom prst="rect">
            <a:avLst/>
          </a:prstGeom>
        </p:spPr>
      </p:pic>
      <p:pic>
        <p:nvPicPr>
          <p:cNvPr id="5" name="Picture 4">
            <a:extLst>
              <a:ext uri="{FF2B5EF4-FFF2-40B4-BE49-F238E27FC236}">
                <a16:creationId xmlns:a16="http://schemas.microsoft.com/office/drawing/2014/main" id="{9D300E65-BC0E-D547-B7E5-6E88A2765BA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182942" y="557190"/>
            <a:ext cx="5365590" cy="5743612"/>
          </a:xfrm>
          <a:prstGeom prst="rect">
            <a:avLst/>
          </a:prstGeom>
        </p:spPr>
      </p:pic>
    </p:spTree>
    <p:extLst>
      <p:ext uri="{BB962C8B-B14F-4D97-AF65-F5344CB8AC3E}">
        <p14:creationId xmlns:p14="http://schemas.microsoft.com/office/powerpoint/2010/main" val="10539407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4EA6D42-442A-2242-B71D-70B9E1002FB6}"/>
              </a:ext>
            </a:extLst>
          </p:cNvPr>
          <p:cNvSpPr txBox="1"/>
          <p:nvPr/>
        </p:nvSpPr>
        <p:spPr>
          <a:xfrm>
            <a:off x="315686" y="339783"/>
            <a:ext cx="10383982" cy="1077218"/>
          </a:xfrm>
          <a:prstGeom prst="rect">
            <a:avLst/>
          </a:prstGeom>
          <a:noFill/>
        </p:spPr>
        <p:txBody>
          <a:bodyPr wrap="square" lIns="91440" tIns="45720" rIns="91440" bIns="45720" rtlCol="0" anchor="t">
            <a:spAutoFit/>
          </a:bodyPr>
          <a:lstStyle/>
          <a:p>
            <a:r>
              <a:rPr lang="en-US" sz="3200" b="1" dirty="0">
                <a:solidFill>
                  <a:srgbClr val="C00000"/>
                </a:solidFill>
              </a:rPr>
              <a:t>Who are Our Customers?</a:t>
            </a:r>
            <a:endParaRPr lang="en-US" sz="3200" dirty="0">
              <a:solidFill>
                <a:srgbClr val="C00000"/>
              </a:solidFill>
            </a:endParaRPr>
          </a:p>
          <a:p>
            <a:r>
              <a:rPr lang="en-US" sz="3200" dirty="0">
                <a:solidFill>
                  <a:schemeClr val="bg2">
                    <a:lumMod val="50000"/>
                  </a:schemeClr>
                </a:solidFill>
                <a:cs typeface="Calibri"/>
              </a:rPr>
              <a:t>Now and in the future...</a:t>
            </a:r>
          </a:p>
        </p:txBody>
      </p:sp>
      <p:sp>
        <p:nvSpPr>
          <p:cNvPr id="2" name="TextBox 1">
            <a:extLst>
              <a:ext uri="{FF2B5EF4-FFF2-40B4-BE49-F238E27FC236}">
                <a16:creationId xmlns:a16="http://schemas.microsoft.com/office/drawing/2014/main" id="{85237403-81D5-4809-86CE-CE6EBF39BDC2}"/>
              </a:ext>
            </a:extLst>
          </p:cNvPr>
          <p:cNvSpPr txBox="1"/>
          <p:nvPr/>
        </p:nvSpPr>
        <p:spPr>
          <a:xfrm>
            <a:off x="367470" y="1684486"/>
            <a:ext cx="5375242"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ea typeface="+mn-lt"/>
                <a:cs typeface="+mn-lt"/>
              </a:rPr>
              <a:t>Individuals</a:t>
            </a:r>
          </a:p>
          <a:p>
            <a:r>
              <a:rPr lang="en-US" sz="2400" dirty="0">
                <a:ea typeface="+mn-lt"/>
                <a:cs typeface="+mn-lt"/>
              </a:rPr>
              <a:t>Seeking Degrees and/or Certificates</a:t>
            </a:r>
          </a:p>
          <a:p>
            <a:pPr marL="171450" indent="-171450">
              <a:buFont typeface="Arial,Sans-Serif"/>
              <a:buChar char="•"/>
            </a:pPr>
            <a:r>
              <a:rPr lang="en-US" sz="2400" dirty="0">
                <a:ea typeface="+mn-lt"/>
                <a:cs typeface="+mn-lt"/>
              </a:rPr>
              <a:t>"Traditional" 18-year-old students </a:t>
            </a:r>
            <a:br>
              <a:rPr lang="en-US" sz="2400" dirty="0">
                <a:ea typeface="+mn-lt"/>
                <a:cs typeface="+mn-lt"/>
              </a:rPr>
            </a:br>
            <a:r>
              <a:rPr lang="en-US" sz="2400" dirty="0">
                <a:ea typeface="+mn-lt"/>
                <a:cs typeface="+mn-lt"/>
              </a:rPr>
              <a:t>&lt;5 years out of high school</a:t>
            </a:r>
          </a:p>
          <a:p>
            <a:pPr marL="171450" indent="-171450">
              <a:buFont typeface="Arial,Sans-Serif"/>
              <a:buChar char="•"/>
            </a:pPr>
            <a:r>
              <a:rPr lang="en-US" sz="2400" dirty="0">
                <a:ea typeface="+mn-lt"/>
                <a:cs typeface="+mn-lt"/>
              </a:rPr>
              <a:t>Adult learners &gt;5 years out of high school (likely with work or military experience)</a:t>
            </a:r>
          </a:p>
          <a:p>
            <a:endParaRPr lang="en-US" sz="2400" dirty="0">
              <a:ea typeface="+mn-lt"/>
              <a:cs typeface="+mn-lt"/>
            </a:endParaRPr>
          </a:p>
          <a:p>
            <a:r>
              <a:rPr lang="en-US" sz="2400" dirty="0">
                <a:ea typeface="+mn-lt"/>
                <a:cs typeface="+mn-lt"/>
              </a:rPr>
              <a:t>Seeking alternative credentials </a:t>
            </a:r>
            <a:br>
              <a:rPr lang="en-US" sz="2400" dirty="0">
                <a:ea typeface="+mn-lt"/>
                <a:cs typeface="+mn-lt"/>
              </a:rPr>
            </a:br>
            <a:r>
              <a:rPr lang="en-US" sz="2400" dirty="0">
                <a:ea typeface="+mn-lt"/>
                <a:cs typeface="+mn-lt"/>
              </a:rPr>
              <a:t>(could be on Degree/Cert path)</a:t>
            </a:r>
          </a:p>
          <a:p>
            <a:pPr marL="171450" indent="-171450">
              <a:buFont typeface="Arial,Sans-Serif"/>
              <a:buChar char="•"/>
            </a:pPr>
            <a:r>
              <a:rPr lang="en-US" sz="2400" dirty="0">
                <a:ea typeface="+mn-lt"/>
                <a:cs typeface="+mn-lt"/>
              </a:rPr>
              <a:t>Unemployed seeking upskilling</a:t>
            </a:r>
            <a:endParaRPr lang="en-US" sz="2400" dirty="0"/>
          </a:p>
          <a:p>
            <a:pPr marL="171450" indent="-171450">
              <a:buFont typeface="Arial,Sans-Serif"/>
              <a:buChar char="•"/>
            </a:pPr>
            <a:r>
              <a:rPr lang="en-US" sz="2400" dirty="0">
                <a:ea typeface="+mn-lt"/>
                <a:cs typeface="+mn-lt"/>
              </a:rPr>
              <a:t>Employed seeking upskilling</a:t>
            </a:r>
          </a:p>
        </p:txBody>
      </p:sp>
      <p:sp>
        <p:nvSpPr>
          <p:cNvPr id="8" name="TextBox 7">
            <a:extLst>
              <a:ext uri="{FF2B5EF4-FFF2-40B4-BE49-F238E27FC236}">
                <a16:creationId xmlns:a16="http://schemas.microsoft.com/office/drawing/2014/main" id="{62B11891-495C-46D3-B552-6294540C7B7A}"/>
              </a:ext>
            </a:extLst>
          </p:cNvPr>
          <p:cNvSpPr txBox="1"/>
          <p:nvPr/>
        </p:nvSpPr>
        <p:spPr>
          <a:xfrm>
            <a:off x="6147167" y="1684485"/>
            <a:ext cx="5375243"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ea typeface="+mn-lt"/>
                <a:cs typeface="+mn-lt"/>
              </a:rPr>
              <a:t>Corporate /Non-profits/Government</a:t>
            </a:r>
          </a:p>
          <a:p>
            <a:pPr marL="171450" indent="-171450">
              <a:buFont typeface="Arial,Sans-Serif"/>
              <a:buChar char="•"/>
            </a:pPr>
            <a:r>
              <a:rPr lang="en-US" sz="2400" dirty="0">
                <a:ea typeface="+mn-lt"/>
                <a:cs typeface="+mn-lt"/>
              </a:rPr>
              <a:t>Purchasing in "bulk"</a:t>
            </a:r>
          </a:p>
          <a:p>
            <a:pPr marL="171450" indent="-171450">
              <a:buFont typeface="Arial,Sans-Serif"/>
              <a:buChar char="•"/>
            </a:pPr>
            <a:r>
              <a:rPr lang="en-US" sz="2400" dirty="0">
                <a:ea typeface="+mn-lt"/>
                <a:cs typeface="+mn-lt"/>
              </a:rPr>
              <a:t>Upskilling/reskilling employees</a:t>
            </a:r>
          </a:p>
          <a:p>
            <a:pPr marL="171450" indent="-171450">
              <a:buFont typeface="Arial,Sans-Serif"/>
              <a:buChar char="•"/>
            </a:pPr>
            <a:r>
              <a:rPr lang="en-US" sz="2400" dirty="0">
                <a:ea typeface="+mn-lt"/>
                <a:cs typeface="+mn-lt"/>
              </a:rPr>
              <a:t>Part of benefits package</a:t>
            </a:r>
          </a:p>
          <a:p>
            <a:pPr marL="171450" indent="-171450">
              <a:buFont typeface="Arial,Sans-Serif"/>
              <a:buChar char="•"/>
            </a:pPr>
            <a:endParaRPr lang="en-US" sz="2400" dirty="0">
              <a:ea typeface="+mn-lt"/>
              <a:cs typeface="+mn-lt"/>
            </a:endParaRPr>
          </a:p>
        </p:txBody>
      </p:sp>
      <p:sp>
        <p:nvSpPr>
          <p:cNvPr id="4" name="Arrow: Right 3">
            <a:extLst>
              <a:ext uri="{FF2B5EF4-FFF2-40B4-BE49-F238E27FC236}">
                <a16:creationId xmlns:a16="http://schemas.microsoft.com/office/drawing/2014/main" id="{2C3FE642-D7C1-4EE7-9A3C-81984EDC0879}"/>
              </a:ext>
            </a:extLst>
          </p:cNvPr>
          <p:cNvSpPr/>
          <p:nvPr/>
        </p:nvSpPr>
        <p:spPr>
          <a:xfrm rot="-960000">
            <a:off x="5818221" y="3457193"/>
            <a:ext cx="6268527" cy="3134263"/>
          </a:xfrm>
          <a:prstGeom prst="righ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cs typeface="Calibri"/>
              </a:rPr>
              <a:t>Lifelong Learners:</a:t>
            </a:r>
            <a:r>
              <a:rPr lang="en-US" dirty="0">
                <a:cs typeface="Calibri"/>
              </a:rPr>
              <a:t> Consuming education in short spurts when they need it, rather than lengthy blocks of time.  Seeking stackable, alternative credentials.</a:t>
            </a:r>
          </a:p>
        </p:txBody>
      </p:sp>
    </p:spTree>
    <p:extLst>
      <p:ext uri="{BB962C8B-B14F-4D97-AF65-F5344CB8AC3E}">
        <p14:creationId xmlns:p14="http://schemas.microsoft.com/office/powerpoint/2010/main" val="19342712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4EA6D42-442A-2242-B71D-70B9E1002FB6}"/>
              </a:ext>
            </a:extLst>
          </p:cNvPr>
          <p:cNvSpPr txBox="1"/>
          <p:nvPr/>
        </p:nvSpPr>
        <p:spPr>
          <a:xfrm>
            <a:off x="329974" y="429884"/>
            <a:ext cx="10383982" cy="1077218"/>
          </a:xfrm>
          <a:prstGeom prst="rect">
            <a:avLst/>
          </a:prstGeom>
          <a:noFill/>
        </p:spPr>
        <p:txBody>
          <a:bodyPr wrap="square" lIns="91440" tIns="45720" rIns="91440" bIns="45720" rtlCol="0" anchor="t">
            <a:spAutoFit/>
          </a:bodyPr>
          <a:lstStyle/>
          <a:p>
            <a:r>
              <a:rPr lang="en-US" sz="3200" b="1" dirty="0">
                <a:solidFill>
                  <a:srgbClr val="C00000"/>
                </a:solidFill>
              </a:rPr>
              <a:t>Emerging "Products"</a:t>
            </a:r>
            <a:endParaRPr lang="en-US" sz="3200" b="1" dirty="0">
              <a:solidFill>
                <a:srgbClr val="C00000"/>
              </a:solidFill>
              <a:cs typeface="Calibri"/>
            </a:endParaRPr>
          </a:p>
          <a:p>
            <a:r>
              <a:rPr lang="en-US" sz="3200" dirty="0">
                <a:solidFill>
                  <a:schemeClr val="bg2">
                    <a:lumMod val="50000"/>
                  </a:schemeClr>
                </a:solidFill>
                <a:cs typeface="Calibri"/>
              </a:rPr>
              <a:t>...to start serving both traditional and emerging markets</a:t>
            </a:r>
          </a:p>
        </p:txBody>
      </p:sp>
      <p:sp>
        <p:nvSpPr>
          <p:cNvPr id="2" name="TextBox 1">
            <a:extLst>
              <a:ext uri="{FF2B5EF4-FFF2-40B4-BE49-F238E27FC236}">
                <a16:creationId xmlns:a16="http://schemas.microsoft.com/office/drawing/2014/main" id="{60C08298-B694-4649-9E4A-D2840A4CB9AB}"/>
              </a:ext>
            </a:extLst>
          </p:cNvPr>
          <p:cNvSpPr txBox="1"/>
          <p:nvPr/>
        </p:nvSpPr>
        <p:spPr>
          <a:xfrm>
            <a:off x="943155" y="1634943"/>
            <a:ext cx="10915470" cy="46628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spcBef>
                <a:spcPts val="900"/>
              </a:spcBef>
              <a:buFont typeface="Arial,Sans-Serif"/>
              <a:buChar char="•"/>
            </a:pPr>
            <a:r>
              <a:rPr lang="en-US" sz="2800" dirty="0">
                <a:ea typeface="+mn-lt"/>
                <a:cs typeface="+mn-lt"/>
              </a:rPr>
              <a:t>Credit for prior learning (PLA).</a:t>
            </a:r>
            <a:endParaRPr lang="en-US" sz="2800" dirty="0">
              <a:cs typeface="Calibri" panose="020F0502020204030204"/>
            </a:endParaRPr>
          </a:p>
          <a:p>
            <a:pPr marL="171450" indent="-171450">
              <a:spcBef>
                <a:spcPts val="900"/>
              </a:spcBef>
              <a:buFont typeface="Arial,Sans-Serif"/>
              <a:buChar char="•"/>
            </a:pPr>
            <a:r>
              <a:rPr lang="en-US" sz="2800" dirty="0">
                <a:ea typeface="+mn-lt"/>
                <a:cs typeface="+mn-lt"/>
              </a:rPr>
              <a:t>Clearer pathways, articulations, and “frictionless” transfer.</a:t>
            </a:r>
          </a:p>
          <a:p>
            <a:pPr marL="171450" indent="-171450">
              <a:spcBef>
                <a:spcPts val="900"/>
              </a:spcBef>
              <a:buFont typeface="Arial,Sans-Serif"/>
              <a:buChar char="•"/>
            </a:pPr>
            <a:r>
              <a:rPr lang="en-US" sz="2800" dirty="0">
                <a:ea typeface="+mn-lt"/>
                <a:cs typeface="+mn-lt"/>
              </a:rPr>
              <a:t>Competency-based learning records (CLR).</a:t>
            </a:r>
            <a:endParaRPr lang="en-US" sz="2800" dirty="0"/>
          </a:p>
          <a:p>
            <a:pPr marL="171450" indent="-171450">
              <a:spcBef>
                <a:spcPts val="900"/>
              </a:spcBef>
              <a:buFont typeface="Arial,Sans-Serif"/>
              <a:buChar char="•"/>
            </a:pPr>
            <a:r>
              <a:rPr lang="en-US" sz="2800" dirty="0">
                <a:ea typeface="+mn-lt"/>
                <a:cs typeface="+mn-lt"/>
              </a:rPr>
              <a:t>More modularized learning opportunities resulting in stackable micro-credentials.</a:t>
            </a:r>
            <a:endParaRPr lang="en-US" sz="2800" dirty="0"/>
          </a:p>
          <a:p>
            <a:pPr marL="171450" indent="-171450">
              <a:spcBef>
                <a:spcPts val="900"/>
              </a:spcBef>
              <a:buFont typeface="Arial,Sans-Serif"/>
              <a:buChar char="•"/>
            </a:pPr>
            <a:r>
              <a:rPr lang="en-US" sz="2800" dirty="0">
                <a:ea typeface="+mn-lt"/>
                <a:cs typeface="+mn-lt"/>
              </a:rPr>
              <a:t>New degree/certificate types (e.g., professional masters).</a:t>
            </a:r>
          </a:p>
          <a:p>
            <a:pPr marL="171450" indent="-171450">
              <a:spcBef>
                <a:spcPts val="900"/>
              </a:spcBef>
              <a:buFont typeface="Arial,Sans-Serif"/>
              <a:buChar char="•"/>
            </a:pPr>
            <a:r>
              <a:rPr lang="en-US" sz="2800" dirty="0">
                <a:ea typeface="+mn-lt"/>
                <a:cs typeface="+mn-lt"/>
              </a:rPr>
              <a:t>Shared programs (both within and outside USM).</a:t>
            </a:r>
          </a:p>
          <a:p>
            <a:pPr marL="171450" indent="-171450">
              <a:spcBef>
                <a:spcPts val="900"/>
              </a:spcBef>
              <a:buFont typeface="Arial,Sans-Serif"/>
              <a:buChar char="•"/>
            </a:pPr>
            <a:r>
              <a:rPr lang="en-US" sz="2800" dirty="0">
                <a:ea typeface="+mn-lt"/>
                <a:cs typeface="+mn-lt"/>
              </a:rPr>
              <a:t>Shared courses (online classes to fill needs, low-enrollment courses, inter-institutional registration).</a:t>
            </a:r>
            <a:endParaRPr lang="en-US" sz="2800" dirty="0">
              <a:cs typeface="Calibri" panose="020F0502020204030204"/>
            </a:endParaRPr>
          </a:p>
        </p:txBody>
      </p:sp>
    </p:spTree>
    <p:extLst>
      <p:ext uri="{BB962C8B-B14F-4D97-AF65-F5344CB8AC3E}">
        <p14:creationId xmlns:p14="http://schemas.microsoft.com/office/powerpoint/2010/main" val="28464645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693987"/>
            <a:ext cx="12192000" cy="1470025"/>
          </a:xfrm>
        </p:spPr>
        <p:txBody>
          <a:bodyPr>
            <a:noAutofit/>
          </a:bodyPr>
          <a:lstStyle/>
          <a:p>
            <a:r>
              <a:rPr lang="en-US" dirty="0">
                <a:latin typeface="+mn-lt"/>
              </a:rPr>
              <a:t>How do we move from </a:t>
            </a:r>
            <a:r>
              <a:rPr lang="en-US" i="1" dirty="0">
                <a:latin typeface="+mn-lt"/>
              </a:rPr>
              <a:t>change</a:t>
            </a:r>
            <a:br>
              <a:rPr lang="en-US" i="1" dirty="0">
                <a:latin typeface="+mn-lt"/>
              </a:rPr>
            </a:br>
            <a:r>
              <a:rPr lang="en-US" dirty="0">
                <a:latin typeface="+mn-lt"/>
              </a:rPr>
              <a:t>to a </a:t>
            </a:r>
            <a:r>
              <a:rPr lang="en-US" i="1" dirty="0">
                <a:latin typeface="+mn-lt"/>
              </a:rPr>
              <a:t>culture of innovation</a:t>
            </a:r>
            <a:r>
              <a:rPr lang="en-US" dirty="0">
                <a:latin typeface="+mn-lt"/>
              </a:rPr>
              <a:t>?</a:t>
            </a:r>
          </a:p>
        </p:txBody>
      </p:sp>
    </p:spTree>
    <p:extLst>
      <p:ext uri="{BB962C8B-B14F-4D97-AF65-F5344CB8AC3E}">
        <p14:creationId xmlns:p14="http://schemas.microsoft.com/office/powerpoint/2010/main" val="5313689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5881C97-B285-D549-BB46-31F9A3E601CB}"/>
              </a:ext>
            </a:extLst>
          </p:cNvPr>
          <p:cNvGrpSpPr/>
          <p:nvPr/>
        </p:nvGrpSpPr>
        <p:grpSpPr>
          <a:xfrm>
            <a:off x="1342224" y="807681"/>
            <a:ext cx="8449774" cy="5386903"/>
            <a:chOff x="1342224" y="807681"/>
            <a:chExt cx="6734478" cy="4293367"/>
          </a:xfrm>
        </p:grpSpPr>
        <p:sp>
          <p:nvSpPr>
            <p:cNvPr id="29" name="Rectangle 28"/>
            <p:cNvSpPr/>
            <p:nvPr/>
          </p:nvSpPr>
          <p:spPr>
            <a:xfrm>
              <a:off x="6553200" y="923544"/>
              <a:ext cx="1371600" cy="114655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450845" y="4831220"/>
              <a:ext cx="1576310" cy="269828"/>
            </a:xfrm>
            <a:prstGeom prst="rect">
              <a:avLst/>
            </a:prstGeom>
            <a:noFill/>
          </p:spPr>
          <p:txBody>
            <a:bodyPr wrap="square" rtlCol="0">
              <a:spAutoFit/>
            </a:bodyPr>
            <a:lstStyle/>
            <a:p>
              <a:pPr algn="ctr"/>
              <a:r>
                <a:rPr lang="en-US" sz="1600" b="1"/>
                <a:t>Sweeping</a:t>
              </a:r>
            </a:p>
          </p:txBody>
        </p:sp>
        <p:sp>
          <p:nvSpPr>
            <p:cNvPr id="17" name="TextBox 16"/>
            <p:cNvSpPr txBox="1"/>
            <p:nvPr/>
          </p:nvSpPr>
          <p:spPr>
            <a:xfrm>
              <a:off x="5041234" y="4831220"/>
              <a:ext cx="1572386" cy="269828"/>
            </a:xfrm>
            <a:prstGeom prst="rect">
              <a:avLst/>
            </a:prstGeom>
            <a:noFill/>
          </p:spPr>
          <p:txBody>
            <a:bodyPr wrap="square" rtlCol="0">
              <a:spAutoFit/>
            </a:bodyPr>
            <a:lstStyle/>
            <a:p>
              <a:pPr algn="ctr"/>
              <a:r>
                <a:rPr lang="en-US" sz="1600" b="1"/>
                <a:t>Selective</a:t>
              </a:r>
            </a:p>
          </p:txBody>
        </p:sp>
        <p:sp>
          <p:nvSpPr>
            <p:cNvPr id="18" name="TextBox 17"/>
            <p:cNvSpPr txBox="1"/>
            <p:nvPr/>
          </p:nvSpPr>
          <p:spPr>
            <a:xfrm>
              <a:off x="3752921" y="4831220"/>
              <a:ext cx="1458413" cy="269828"/>
            </a:xfrm>
            <a:prstGeom prst="rect">
              <a:avLst/>
            </a:prstGeom>
            <a:noFill/>
          </p:spPr>
          <p:txBody>
            <a:bodyPr wrap="square" rtlCol="0">
              <a:spAutoFit/>
            </a:bodyPr>
            <a:lstStyle/>
            <a:p>
              <a:pPr algn="ctr"/>
              <a:r>
                <a:rPr lang="en-US" sz="1600" b="1"/>
                <a:t>Sporadic</a:t>
              </a:r>
            </a:p>
          </p:txBody>
        </p:sp>
        <p:sp>
          <p:nvSpPr>
            <p:cNvPr id="19" name="TextBox 18"/>
            <p:cNvSpPr txBox="1"/>
            <p:nvPr/>
          </p:nvSpPr>
          <p:spPr>
            <a:xfrm>
              <a:off x="1342885" y="1361908"/>
              <a:ext cx="2148455" cy="269828"/>
            </a:xfrm>
            <a:prstGeom prst="rect">
              <a:avLst/>
            </a:prstGeom>
            <a:noFill/>
          </p:spPr>
          <p:txBody>
            <a:bodyPr wrap="square" rtlCol="0">
              <a:spAutoFit/>
            </a:bodyPr>
            <a:lstStyle/>
            <a:p>
              <a:pPr algn="r"/>
              <a:r>
                <a:rPr lang="en-US" sz="1600" b="1"/>
                <a:t>Re-envisioning</a:t>
              </a:r>
              <a:endParaRPr lang="en-US" sz="1600"/>
            </a:p>
          </p:txBody>
        </p:sp>
        <p:sp>
          <p:nvSpPr>
            <p:cNvPr id="20" name="TextBox 19"/>
            <p:cNvSpPr txBox="1"/>
            <p:nvPr/>
          </p:nvSpPr>
          <p:spPr>
            <a:xfrm>
              <a:off x="1342224" y="2535896"/>
              <a:ext cx="2150352" cy="269828"/>
            </a:xfrm>
            <a:prstGeom prst="rect">
              <a:avLst/>
            </a:prstGeom>
            <a:noFill/>
          </p:spPr>
          <p:txBody>
            <a:bodyPr wrap="square" rtlCol="0">
              <a:spAutoFit/>
            </a:bodyPr>
            <a:lstStyle/>
            <a:p>
              <a:pPr algn="r"/>
              <a:r>
                <a:rPr lang="en-US" sz="1600" b="1"/>
                <a:t>Redesigning</a:t>
              </a:r>
              <a:endParaRPr lang="en-US" sz="1600" b="1">
                <a:highlight>
                  <a:srgbClr val="FFFF00"/>
                </a:highlight>
              </a:endParaRPr>
            </a:p>
          </p:txBody>
        </p:sp>
        <p:sp>
          <p:nvSpPr>
            <p:cNvPr id="21" name="TextBox 20"/>
            <p:cNvSpPr txBox="1"/>
            <p:nvPr/>
          </p:nvSpPr>
          <p:spPr>
            <a:xfrm>
              <a:off x="1342224" y="3703019"/>
              <a:ext cx="2150352" cy="269828"/>
            </a:xfrm>
            <a:prstGeom prst="rect">
              <a:avLst/>
            </a:prstGeom>
            <a:noFill/>
          </p:spPr>
          <p:txBody>
            <a:bodyPr wrap="square" rtlCol="0">
              <a:spAutoFit/>
            </a:bodyPr>
            <a:lstStyle/>
            <a:p>
              <a:pPr algn="r"/>
              <a:r>
                <a:rPr lang="en-US" sz="1600" b="1"/>
                <a:t>Replacing</a:t>
              </a:r>
            </a:p>
          </p:txBody>
        </p:sp>
        <p:sp>
          <p:nvSpPr>
            <p:cNvPr id="24" name="TextBox 23"/>
            <p:cNvSpPr txBox="1"/>
            <p:nvPr/>
          </p:nvSpPr>
          <p:spPr>
            <a:xfrm>
              <a:off x="6537116" y="1265990"/>
              <a:ext cx="1354837" cy="269828"/>
            </a:xfrm>
            <a:prstGeom prst="rect">
              <a:avLst/>
            </a:prstGeom>
            <a:noFill/>
          </p:spPr>
          <p:txBody>
            <a:bodyPr wrap="square" rtlCol="0">
              <a:spAutoFit/>
            </a:bodyPr>
            <a:lstStyle/>
            <a:p>
              <a:pPr algn="ctr"/>
              <a:r>
                <a:rPr lang="en-US" sz="1600"/>
                <a:t>Transformative</a:t>
              </a:r>
              <a:endParaRPr lang="en-US" sz="1600" b="1"/>
            </a:p>
          </p:txBody>
        </p:sp>
        <p:cxnSp>
          <p:nvCxnSpPr>
            <p:cNvPr id="3" name="Straight Connector 2"/>
            <p:cNvCxnSpPr/>
            <p:nvPr/>
          </p:nvCxnSpPr>
          <p:spPr>
            <a:xfrm flipH="1">
              <a:off x="3931921" y="2070100"/>
              <a:ext cx="3999229" cy="23876"/>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3931920" y="3261360"/>
              <a:ext cx="3992880" cy="3048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5111496" y="925068"/>
              <a:ext cx="1524" cy="3491484"/>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6553200" y="912876"/>
              <a:ext cx="1524" cy="3491484"/>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3752921" y="923544"/>
              <a:ext cx="4174927" cy="3642601"/>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p:cNvSpPr/>
            <p:nvPr/>
          </p:nvSpPr>
          <p:spPr>
            <a:xfrm rot="10800000">
              <a:off x="3415230" y="807681"/>
              <a:ext cx="727935" cy="3749040"/>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a:t>Implementation Model</a:t>
              </a:r>
            </a:p>
          </p:txBody>
        </p:sp>
        <p:sp>
          <p:nvSpPr>
            <p:cNvPr id="6" name="Down Arrow 5"/>
            <p:cNvSpPr/>
            <p:nvPr/>
          </p:nvSpPr>
          <p:spPr>
            <a:xfrm rot="16200000">
              <a:off x="5472454" y="2312676"/>
              <a:ext cx="727935" cy="4480560"/>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a:t>Integration Level</a:t>
              </a:r>
            </a:p>
          </p:txBody>
        </p:sp>
      </p:grpSp>
    </p:spTree>
    <p:extLst>
      <p:ext uri="{BB962C8B-B14F-4D97-AF65-F5344CB8AC3E}">
        <p14:creationId xmlns:p14="http://schemas.microsoft.com/office/powerpoint/2010/main" val="3251082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5881C97-B285-D549-BB46-31F9A3E601CB}"/>
              </a:ext>
            </a:extLst>
          </p:cNvPr>
          <p:cNvGrpSpPr/>
          <p:nvPr/>
        </p:nvGrpSpPr>
        <p:grpSpPr>
          <a:xfrm>
            <a:off x="1342224" y="807681"/>
            <a:ext cx="8449774" cy="5897919"/>
            <a:chOff x="1342224" y="807681"/>
            <a:chExt cx="6734478" cy="4700647"/>
          </a:xfrm>
        </p:grpSpPr>
        <p:sp>
          <p:nvSpPr>
            <p:cNvPr id="29" name="Rectangle 28"/>
            <p:cNvSpPr/>
            <p:nvPr/>
          </p:nvSpPr>
          <p:spPr>
            <a:xfrm>
              <a:off x="6553200" y="923544"/>
              <a:ext cx="1371600" cy="114655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450845" y="4831220"/>
              <a:ext cx="1576310" cy="677108"/>
            </a:xfrm>
            <a:prstGeom prst="rect">
              <a:avLst/>
            </a:prstGeom>
            <a:noFill/>
          </p:spPr>
          <p:txBody>
            <a:bodyPr wrap="square" rtlCol="0">
              <a:spAutoFit/>
            </a:bodyPr>
            <a:lstStyle/>
            <a:p>
              <a:pPr algn="ctr"/>
              <a:r>
                <a:rPr lang="en-US" sz="1600" b="1"/>
                <a:t>Sweeping</a:t>
              </a:r>
            </a:p>
            <a:p>
              <a:pPr algn="ctr"/>
              <a:r>
                <a:rPr lang="en-US" sz="1600"/>
                <a:t>Pervasive across curriculum </a:t>
              </a:r>
            </a:p>
          </p:txBody>
        </p:sp>
        <p:sp>
          <p:nvSpPr>
            <p:cNvPr id="17" name="TextBox 16"/>
            <p:cNvSpPr txBox="1"/>
            <p:nvPr/>
          </p:nvSpPr>
          <p:spPr>
            <a:xfrm>
              <a:off x="5041234" y="4831220"/>
              <a:ext cx="1572386" cy="466066"/>
            </a:xfrm>
            <a:prstGeom prst="rect">
              <a:avLst/>
            </a:prstGeom>
            <a:noFill/>
          </p:spPr>
          <p:txBody>
            <a:bodyPr wrap="square" rtlCol="0">
              <a:spAutoFit/>
            </a:bodyPr>
            <a:lstStyle/>
            <a:p>
              <a:pPr algn="ctr"/>
              <a:r>
                <a:rPr lang="en-US" sz="1600" b="1"/>
                <a:t>Selective</a:t>
              </a:r>
            </a:p>
            <a:p>
              <a:pPr algn="ctr"/>
              <a:r>
                <a:rPr lang="en-US" sz="1600"/>
                <a:t>Targeted programs</a:t>
              </a:r>
            </a:p>
          </p:txBody>
        </p:sp>
        <p:sp>
          <p:nvSpPr>
            <p:cNvPr id="18" name="TextBox 17"/>
            <p:cNvSpPr txBox="1"/>
            <p:nvPr/>
          </p:nvSpPr>
          <p:spPr>
            <a:xfrm>
              <a:off x="3752921" y="4831220"/>
              <a:ext cx="1458413" cy="677108"/>
            </a:xfrm>
            <a:prstGeom prst="rect">
              <a:avLst/>
            </a:prstGeom>
            <a:noFill/>
          </p:spPr>
          <p:txBody>
            <a:bodyPr wrap="square" rtlCol="0">
              <a:spAutoFit/>
            </a:bodyPr>
            <a:lstStyle/>
            <a:p>
              <a:pPr algn="ctr"/>
              <a:r>
                <a:rPr lang="en-US" sz="1600" b="1"/>
                <a:t>Sporadic</a:t>
              </a:r>
            </a:p>
            <a:p>
              <a:pPr algn="ctr"/>
              <a:r>
                <a:rPr lang="en-US" sz="1600"/>
                <a:t>A few interested faculty</a:t>
              </a:r>
            </a:p>
          </p:txBody>
        </p:sp>
        <p:sp>
          <p:nvSpPr>
            <p:cNvPr id="19" name="TextBox 18"/>
            <p:cNvSpPr txBox="1"/>
            <p:nvPr/>
          </p:nvSpPr>
          <p:spPr>
            <a:xfrm>
              <a:off x="1342885" y="1047536"/>
              <a:ext cx="2148455" cy="1046440"/>
            </a:xfrm>
            <a:prstGeom prst="rect">
              <a:avLst/>
            </a:prstGeom>
            <a:noFill/>
          </p:spPr>
          <p:txBody>
            <a:bodyPr wrap="square" rtlCol="0">
              <a:spAutoFit/>
            </a:bodyPr>
            <a:lstStyle/>
            <a:p>
              <a:pPr algn="r"/>
              <a:r>
                <a:rPr lang="en-US" sz="1600" b="1"/>
                <a:t>Re-envisioning</a:t>
              </a:r>
              <a:br>
                <a:rPr lang="en-US" sz="1600"/>
              </a:br>
              <a:r>
                <a:rPr lang="en-US" sz="1600"/>
                <a:t>Exploring new pedagogical </a:t>
              </a:r>
              <a:br>
                <a:rPr lang="en-US" sz="1600"/>
              </a:br>
              <a:r>
                <a:rPr lang="en-US" sz="1600"/>
                <a:t>and curricular models (such as modular, competency-based, stackable approaches).</a:t>
              </a:r>
            </a:p>
          </p:txBody>
        </p:sp>
        <p:sp>
          <p:nvSpPr>
            <p:cNvPr id="20" name="TextBox 19"/>
            <p:cNvSpPr txBox="1"/>
            <p:nvPr/>
          </p:nvSpPr>
          <p:spPr>
            <a:xfrm>
              <a:off x="1342885" y="2214920"/>
              <a:ext cx="2150352" cy="1054782"/>
            </a:xfrm>
            <a:prstGeom prst="rect">
              <a:avLst/>
            </a:prstGeom>
            <a:noFill/>
          </p:spPr>
          <p:txBody>
            <a:bodyPr wrap="square" rtlCol="0">
              <a:spAutoFit/>
            </a:bodyPr>
            <a:lstStyle/>
            <a:p>
              <a:pPr algn="r"/>
              <a:r>
                <a:rPr lang="en-US" sz="1600" b="1"/>
                <a:t>Redesigning</a:t>
              </a:r>
              <a:endParaRPr lang="en-US" sz="1600" b="1">
                <a:highlight>
                  <a:srgbClr val="FFFF00"/>
                </a:highlight>
              </a:endParaRPr>
            </a:p>
            <a:p>
              <a:pPr algn="r"/>
              <a:r>
                <a:rPr lang="en-US" sz="1600"/>
                <a:t>Addressing learner access needs while ensuring </a:t>
              </a:r>
            </a:p>
            <a:p>
              <a:pPr algn="r"/>
              <a:r>
                <a:rPr lang="en-US" sz="1600"/>
                <a:t>optimally effective delivery </a:t>
              </a:r>
              <a:br>
                <a:rPr lang="en-US" sz="1600"/>
              </a:br>
              <a:r>
                <a:rPr lang="en-US" sz="1600"/>
                <a:t>of learning experience.</a:t>
              </a:r>
            </a:p>
          </p:txBody>
        </p:sp>
        <p:sp>
          <p:nvSpPr>
            <p:cNvPr id="21" name="TextBox 20"/>
            <p:cNvSpPr txBox="1"/>
            <p:nvPr/>
          </p:nvSpPr>
          <p:spPr>
            <a:xfrm>
              <a:off x="1342224" y="3390790"/>
              <a:ext cx="2150352" cy="861774"/>
            </a:xfrm>
            <a:prstGeom prst="rect">
              <a:avLst/>
            </a:prstGeom>
            <a:noFill/>
          </p:spPr>
          <p:txBody>
            <a:bodyPr wrap="square" rtlCol="0">
              <a:spAutoFit/>
            </a:bodyPr>
            <a:lstStyle/>
            <a:p>
              <a:pPr algn="r"/>
              <a:r>
                <a:rPr lang="en-US" sz="1600" b="1"/>
                <a:t>Replacing</a:t>
              </a:r>
            </a:p>
            <a:p>
              <a:pPr algn="r"/>
              <a:r>
                <a:rPr lang="en-US" sz="1600"/>
                <a:t>Moving traditional courses/</a:t>
              </a:r>
            </a:p>
            <a:p>
              <a:pPr algn="r"/>
              <a:r>
                <a:rPr lang="en-US" sz="1600"/>
                <a:t>programs online to </a:t>
              </a:r>
            </a:p>
            <a:p>
              <a:pPr algn="r"/>
              <a:r>
                <a:rPr lang="en-US" sz="1600"/>
                <a:t>increase access.</a:t>
              </a:r>
            </a:p>
          </p:txBody>
        </p:sp>
        <p:sp>
          <p:nvSpPr>
            <p:cNvPr id="24" name="TextBox 23"/>
            <p:cNvSpPr txBox="1"/>
            <p:nvPr/>
          </p:nvSpPr>
          <p:spPr>
            <a:xfrm>
              <a:off x="6537116" y="1265990"/>
              <a:ext cx="1354837" cy="466066"/>
            </a:xfrm>
            <a:prstGeom prst="rect">
              <a:avLst/>
            </a:prstGeom>
            <a:noFill/>
          </p:spPr>
          <p:txBody>
            <a:bodyPr wrap="square" rtlCol="0">
              <a:spAutoFit/>
            </a:bodyPr>
            <a:lstStyle/>
            <a:p>
              <a:pPr algn="ctr"/>
              <a:r>
                <a:rPr lang="en-US" sz="1600"/>
                <a:t>Transformative Use of </a:t>
              </a:r>
              <a:r>
                <a:rPr lang="en-US" sz="1600" b="1"/>
                <a:t>Online</a:t>
              </a:r>
            </a:p>
          </p:txBody>
        </p:sp>
        <p:cxnSp>
          <p:nvCxnSpPr>
            <p:cNvPr id="3" name="Straight Connector 2"/>
            <p:cNvCxnSpPr/>
            <p:nvPr/>
          </p:nvCxnSpPr>
          <p:spPr>
            <a:xfrm flipH="1">
              <a:off x="3931921" y="2070100"/>
              <a:ext cx="3999229" cy="23876"/>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3931920" y="3261360"/>
              <a:ext cx="3992880" cy="3048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5111496" y="925068"/>
              <a:ext cx="1524" cy="3491484"/>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6553200" y="912876"/>
              <a:ext cx="1524" cy="3491484"/>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3752921" y="923544"/>
              <a:ext cx="4174927" cy="3642601"/>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p:cNvSpPr/>
            <p:nvPr/>
          </p:nvSpPr>
          <p:spPr>
            <a:xfrm rot="10800000">
              <a:off x="3415230" y="807681"/>
              <a:ext cx="727935" cy="3749040"/>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a:t>Implementation Model</a:t>
              </a:r>
            </a:p>
          </p:txBody>
        </p:sp>
        <p:sp>
          <p:nvSpPr>
            <p:cNvPr id="6" name="Down Arrow 5"/>
            <p:cNvSpPr/>
            <p:nvPr/>
          </p:nvSpPr>
          <p:spPr>
            <a:xfrm rot="16200000">
              <a:off x="5472454" y="2312676"/>
              <a:ext cx="727935" cy="4480560"/>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a:t>Integration Level</a:t>
              </a:r>
            </a:p>
          </p:txBody>
        </p:sp>
      </p:grpSp>
    </p:spTree>
    <p:extLst>
      <p:ext uri="{BB962C8B-B14F-4D97-AF65-F5344CB8AC3E}">
        <p14:creationId xmlns:p14="http://schemas.microsoft.com/office/powerpoint/2010/main" val="27452510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693987"/>
            <a:ext cx="12192000" cy="1470025"/>
          </a:xfrm>
        </p:spPr>
        <p:txBody>
          <a:bodyPr>
            <a:noAutofit/>
          </a:bodyPr>
          <a:lstStyle/>
          <a:p>
            <a:r>
              <a:rPr lang="en-US" sz="5400" i="1" dirty="0">
                <a:latin typeface="+mn-lt"/>
              </a:rPr>
              <a:t>…teaching online cannot replicate </a:t>
            </a:r>
            <a:br>
              <a:rPr lang="en-US" sz="5400" i="1" dirty="0">
                <a:latin typeface="+mn-lt"/>
              </a:rPr>
            </a:br>
            <a:r>
              <a:rPr lang="en-US" sz="5400" i="1" dirty="0">
                <a:latin typeface="+mn-lt"/>
              </a:rPr>
              <a:t>the in-person experience. </a:t>
            </a:r>
            <a:r>
              <a:rPr lang="en-US" sz="5400" dirty="0">
                <a:latin typeface="+mn-lt"/>
              </a:rPr>
              <a:t> </a:t>
            </a:r>
          </a:p>
        </p:txBody>
      </p:sp>
    </p:spTree>
    <p:extLst>
      <p:ext uri="{BB962C8B-B14F-4D97-AF65-F5344CB8AC3E}">
        <p14:creationId xmlns:p14="http://schemas.microsoft.com/office/powerpoint/2010/main" val="15672797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BAF6D1-2CB6-894A-AE81-95B30344937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96850" y="173518"/>
            <a:ext cx="11798300" cy="6512763"/>
          </a:xfrm>
          <a:prstGeom prst="rect">
            <a:avLst/>
          </a:prstGeom>
        </p:spPr>
      </p:pic>
    </p:spTree>
    <p:extLst>
      <p:ext uri="{BB962C8B-B14F-4D97-AF65-F5344CB8AC3E}">
        <p14:creationId xmlns:p14="http://schemas.microsoft.com/office/powerpoint/2010/main" val="19456636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693987"/>
            <a:ext cx="12192000" cy="1470025"/>
          </a:xfrm>
        </p:spPr>
        <p:txBody>
          <a:bodyPr>
            <a:noAutofit/>
          </a:bodyPr>
          <a:lstStyle/>
          <a:p>
            <a:r>
              <a:rPr lang="en-US" sz="5400" i="1" dirty="0">
                <a:latin typeface="+mn-lt"/>
              </a:rPr>
              <a:t>…our students overwhelmingly </a:t>
            </a:r>
            <a:br>
              <a:rPr lang="en-US" sz="5400" i="1" dirty="0">
                <a:latin typeface="+mn-lt"/>
              </a:rPr>
            </a:br>
            <a:r>
              <a:rPr lang="en-US" sz="5400" i="1" dirty="0">
                <a:latin typeface="+mn-lt"/>
              </a:rPr>
              <a:t>want to go back to campus. </a:t>
            </a:r>
            <a:r>
              <a:rPr lang="en-US" sz="5400" dirty="0">
                <a:latin typeface="+mn-lt"/>
              </a:rPr>
              <a:t> </a:t>
            </a:r>
          </a:p>
        </p:txBody>
      </p:sp>
    </p:spTree>
    <p:extLst>
      <p:ext uri="{BB962C8B-B14F-4D97-AF65-F5344CB8AC3E}">
        <p14:creationId xmlns:p14="http://schemas.microsoft.com/office/powerpoint/2010/main" val="30462762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282"/>
            <a:ext cx="12191980" cy="6856718"/>
          </a:xfrm>
          <a:prstGeom prst="rect">
            <a:avLst/>
          </a:prstGeom>
        </p:spPr>
      </p:pic>
    </p:spTree>
    <p:extLst>
      <p:ext uri="{BB962C8B-B14F-4D97-AF65-F5344CB8AC3E}">
        <p14:creationId xmlns:p14="http://schemas.microsoft.com/office/powerpoint/2010/main" val="2863390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9F406D1-D9FF-D545-B0DC-2E7B7053FA6E}"/>
              </a:ext>
            </a:extLst>
          </p:cNvPr>
          <p:cNvSpPr>
            <a:spLocks noGrp="1"/>
          </p:cNvSpPr>
          <p:nvPr>
            <p:ph type="title"/>
          </p:nvPr>
        </p:nvSpPr>
        <p:spPr>
          <a:xfrm>
            <a:off x="777301" y="1012004"/>
            <a:ext cx="4002076" cy="4795408"/>
          </a:xfrm>
        </p:spPr>
        <p:txBody>
          <a:bodyPr>
            <a:normAutofit/>
          </a:bodyPr>
          <a:lstStyle/>
          <a:p>
            <a:r>
              <a:rPr lang="en-US" dirty="0">
                <a:solidFill>
                  <a:srgbClr val="FFFFFF"/>
                </a:solidFill>
                <a:latin typeface="+mn-lt"/>
              </a:rPr>
              <a:t>The Promising Future of Higher Education</a:t>
            </a:r>
          </a:p>
        </p:txBody>
      </p:sp>
      <p:graphicFrame>
        <p:nvGraphicFramePr>
          <p:cNvPr id="5" name="Content Placeholder 2">
            <a:extLst>
              <a:ext uri="{FF2B5EF4-FFF2-40B4-BE49-F238E27FC236}">
                <a16:creationId xmlns:a16="http://schemas.microsoft.com/office/drawing/2014/main" id="{B070DD1A-8E46-458C-A0F6-FEEA2C8B86B4}"/>
              </a:ext>
            </a:extLst>
          </p:cNvPr>
          <p:cNvGraphicFramePr>
            <a:graphicFrameLocks noGrp="1"/>
          </p:cNvGraphicFramePr>
          <p:nvPr>
            <p:ph idx="1"/>
            <p:extLst>
              <p:ext uri="{D42A27DB-BD31-4B8C-83A1-F6EECF244321}">
                <p14:modId xmlns:p14="http://schemas.microsoft.com/office/powerpoint/2010/main" val="459567930"/>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351187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endParaRPr lang="en-US" dirty="0"/>
          </a:p>
          <a:p>
            <a:pPr marL="0" indent="0" algn="ctr">
              <a:buNone/>
            </a:pPr>
            <a:r>
              <a:rPr lang="en-US" sz="6000" b="1" dirty="0">
                <a:solidFill>
                  <a:srgbClr val="C00000"/>
                </a:solidFill>
              </a:rPr>
              <a:t>Thank you!!</a:t>
            </a:r>
          </a:p>
          <a:p>
            <a:pPr marL="0" indent="0" algn="ctr">
              <a:buNone/>
            </a:pPr>
            <a:r>
              <a:rPr lang="en-US" sz="4000" dirty="0"/>
              <a:t>http://</a:t>
            </a:r>
            <a:r>
              <a:rPr lang="en-US" sz="4000" dirty="0" err="1"/>
              <a:t>www.usmd.edu</a:t>
            </a:r>
            <a:r>
              <a:rPr lang="en-US" sz="4000" dirty="0"/>
              <a:t>/</a:t>
            </a:r>
            <a:r>
              <a:rPr lang="en-US" sz="4000" dirty="0" err="1"/>
              <a:t>cai</a:t>
            </a:r>
            <a:r>
              <a:rPr lang="en-US" sz="4000" dirty="0"/>
              <a:t>/</a:t>
            </a:r>
          </a:p>
          <a:p>
            <a:pPr marL="0" indent="0" algn="ctr">
              <a:buNone/>
            </a:pPr>
            <a:r>
              <a:rPr lang="en-US" sz="4000" dirty="0" err="1"/>
              <a:t>mjbishop@usmd.edu</a:t>
            </a:r>
            <a:endParaRPr lang="en-US" sz="4000" dirty="0"/>
          </a:p>
        </p:txBody>
      </p:sp>
    </p:spTree>
    <p:extLst>
      <p:ext uri="{BB962C8B-B14F-4D97-AF65-F5344CB8AC3E}">
        <p14:creationId xmlns:p14="http://schemas.microsoft.com/office/powerpoint/2010/main" val="38511333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2" name="TextBox 1">
            <a:extLst>
              <a:ext uri="{FF2B5EF4-FFF2-40B4-BE49-F238E27FC236}">
                <a16:creationId xmlns:a16="http://schemas.microsoft.com/office/drawing/2014/main" id="{B793079F-FB44-CE4F-A5CA-C17A7F797AC2}"/>
              </a:ext>
            </a:extLst>
          </p:cNvPr>
          <p:cNvSpPr txBox="1"/>
          <p:nvPr/>
        </p:nvSpPr>
        <p:spPr>
          <a:xfrm>
            <a:off x="1059910" y="2177586"/>
            <a:ext cx="10362683" cy="3293209"/>
          </a:xfrm>
          <a:prstGeom prst="rect">
            <a:avLst/>
          </a:prstGeom>
          <a:noFill/>
        </p:spPr>
        <p:txBody>
          <a:bodyPr wrap="square" rtlCol="0">
            <a:spAutoFit/>
          </a:bodyPr>
          <a:lstStyle/>
          <a:p>
            <a:r>
              <a:rPr lang="en-US" sz="2400" i="1" dirty="0"/>
              <a:t>What are the lessons from COVID-19 teaching and learning that we can carry forward? What innovations will “stick” in the future?</a:t>
            </a:r>
          </a:p>
          <a:p>
            <a:endParaRPr lang="en-US" sz="2000" dirty="0"/>
          </a:p>
          <a:p>
            <a:r>
              <a:rPr lang="en-US" sz="2000" dirty="0"/>
              <a:t>Share your challenges, triumphs, lessons learned, and new approaches for supporting quality teaching and learning. Explore novel instructional approaches, active learning pedagogies, student engagement practices, assessment techniques, and faculty-staff and faculty-student partnerships.</a:t>
            </a:r>
          </a:p>
          <a:p>
            <a:endParaRPr lang="en-US" sz="2000" dirty="0"/>
          </a:p>
          <a:p>
            <a:r>
              <a:rPr lang="en-US" sz="2000" dirty="0"/>
              <a:t>More information </a:t>
            </a:r>
            <a:r>
              <a:rPr lang="en-US" sz="2000" dirty="0">
                <a:hlinkClick r:id="rId3">
                  <a:extLst>
                    <a:ext uri="{A12FA001-AC4F-418D-AE19-62706E023703}">
                      <ahyp:hlinkClr xmlns:ahyp="http://schemas.microsoft.com/office/drawing/2018/hyperlinkcolor" val="tx"/>
                    </a:ext>
                  </a:extLst>
                </a:hlinkClick>
              </a:rPr>
              <a:t>https://www.usmd.edu/cai/fall-2021-faculty-showcase</a:t>
            </a:r>
            <a:r>
              <a:rPr lang="en-US" sz="2000" dirty="0"/>
              <a:t> or </a:t>
            </a:r>
            <a:r>
              <a:rPr lang="en-US" sz="2000" dirty="0">
                <a:hlinkClick r:id="rId4">
                  <a:extLst>
                    <a:ext uri="{A12FA001-AC4F-418D-AE19-62706E023703}">
                      <ahyp:hlinkClr xmlns:ahyp="http://schemas.microsoft.com/office/drawing/2018/hyperlinkcolor" val="tx"/>
                    </a:ext>
                  </a:extLst>
                </a:hlinkClick>
              </a:rPr>
              <a:t>cai@usmd.edu</a:t>
            </a:r>
            <a:r>
              <a:rPr lang="en-US" sz="2000" dirty="0"/>
              <a:t>. </a:t>
            </a:r>
          </a:p>
          <a:p>
            <a:endParaRPr lang="en-US" sz="2000" dirty="0"/>
          </a:p>
          <a:p>
            <a:r>
              <a:rPr lang="en-US" sz="2000" dirty="0"/>
              <a:t>Proposals are due by 11:59 pm on </a:t>
            </a:r>
            <a:r>
              <a:rPr lang="en-US" sz="2000" b="1" dirty="0">
                <a:solidFill>
                  <a:srgbClr val="C00000"/>
                </a:solidFill>
              </a:rPr>
              <a:t>Thursday, May 27, 2021.</a:t>
            </a:r>
            <a:r>
              <a:rPr lang="en-US" sz="2000" b="1" dirty="0"/>
              <a:t> </a:t>
            </a:r>
          </a:p>
        </p:txBody>
      </p:sp>
      <p:sp>
        <p:nvSpPr>
          <p:cNvPr id="3" name="TextBox 2">
            <a:extLst>
              <a:ext uri="{FF2B5EF4-FFF2-40B4-BE49-F238E27FC236}">
                <a16:creationId xmlns:a16="http://schemas.microsoft.com/office/drawing/2014/main" id="{5A031CE4-675A-5E46-A380-C778C5F9AB98}"/>
              </a:ext>
            </a:extLst>
          </p:cNvPr>
          <p:cNvSpPr txBox="1"/>
          <p:nvPr/>
        </p:nvSpPr>
        <p:spPr>
          <a:xfrm>
            <a:off x="610118" y="522035"/>
            <a:ext cx="10971764" cy="1354217"/>
          </a:xfrm>
          <a:prstGeom prst="rect">
            <a:avLst/>
          </a:prstGeom>
          <a:noFill/>
        </p:spPr>
        <p:txBody>
          <a:bodyPr wrap="square" rtlCol="0">
            <a:spAutoFit/>
          </a:bodyPr>
          <a:lstStyle/>
          <a:p>
            <a:pPr algn="ctr"/>
            <a:r>
              <a:rPr lang="en-US" sz="3000" b="1" dirty="0"/>
              <a:t>Fall 2021 Faculty Showcase</a:t>
            </a:r>
          </a:p>
          <a:p>
            <a:pPr algn="ctr"/>
            <a:r>
              <a:rPr lang="en-US" sz="2800" b="1" i="1" dirty="0"/>
              <a:t>Silver Linings: Lessons Learned from Teaching during the Pandemic</a:t>
            </a:r>
          </a:p>
          <a:p>
            <a:pPr algn="ctr"/>
            <a:r>
              <a:rPr lang="en-US" sz="2200" b="1" dirty="0"/>
              <a:t>September 30-October 1, 2021 </a:t>
            </a:r>
          </a:p>
        </p:txBody>
      </p:sp>
      <p:pic>
        <p:nvPicPr>
          <p:cNvPr id="4" name="Picture 3" descr="Text&#10;&#10;Description automatically generated with low confidence">
            <a:extLst>
              <a:ext uri="{FF2B5EF4-FFF2-40B4-BE49-F238E27FC236}">
                <a16:creationId xmlns:a16="http://schemas.microsoft.com/office/drawing/2014/main" id="{134C0F95-D29A-3142-B36C-A3BD7700794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23200" y="5772129"/>
            <a:ext cx="3962400" cy="86182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5093ECC-8BEB-4546-A80D-0B4887662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 text, application, email&#10;&#10;Description automatically generated">
            <a:extLst>
              <a:ext uri="{FF2B5EF4-FFF2-40B4-BE49-F238E27FC236}">
                <a16:creationId xmlns:a16="http://schemas.microsoft.com/office/drawing/2014/main" id="{BE3CC540-9696-3C42-BB29-C099F0F15B0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84575" y="685800"/>
            <a:ext cx="10821625" cy="5486400"/>
          </a:xfrm>
          <a:prstGeom prst="rect">
            <a:avLst/>
          </a:prstGeom>
        </p:spPr>
      </p:pic>
    </p:spTree>
    <p:extLst>
      <p:ext uri="{BB962C8B-B14F-4D97-AF65-F5344CB8AC3E}">
        <p14:creationId xmlns:p14="http://schemas.microsoft.com/office/powerpoint/2010/main" val="23888807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3" name="Picture 2" descr="Jon Huizer | Portfolium">
            <a:extLst>
              <a:ext uri="{FF2B5EF4-FFF2-40B4-BE49-F238E27FC236}">
                <a16:creationId xmlns:a16="http://schemas.microsoft.com/office/drawing/2014/main" id="{F69D9497-64CD-0046-9FFE-CEFB9D0566D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58572" y="3008213"/>
            <a:ext cx="1682567" cy="1682567"/>
          </a:xfrm>
          <a:prstGeom prst="rect">
            <a:avLst/>
          </a:prstGeom>
          <a:noFill/>
          <a:extLst>
            <a:ext uri="{909E8E84-426E-40DD-AFC4-6F175D3DCCD1}">
              <a14:hiddenFill xmlns:a14="http://schemas.microsoft.com/office/drawing/2010/main">
                <a:solidFill>
                  <a:srgbClr val="FFFFFF"/>
                </a:solidFill>
              </a14:hiddenFill>
            </a:ext>
          </a:extLst>
        </p:spPr>
      </p:pic>
      <p:pic>
        <p:nvPicPr>
          <p:cNvPr id="250" name="Google Shape;250;p14" descr="http://www.usmd.edu/cai/sites/default/files/Hodges.jpg"/>
          <p:cNvPicPr preferRelativeResize="0"/>
          <p:nvPr/>
        </p:nvPicPr>
        <p:blipFill rotWithShape="1">
          <a:blip r:embed="rId4">
            <a:alphaModFix/>
          </a:blip>
          <a:srcRect/>
          <a:stretch/>
        </p:blipFill>
        <p:spPr>
          <a:xfrm>
            <a:off x="1823999" y="1998241"/>
            <a:ext cx="1231322" cy="1649820"/>
          </a:xfrm>
          <a:prstGeom prst="rect">
            <a:avLst/>
          </a:prstGeom>
          <a:noFill/>
          <a:ln>
            <a:noFill/>
          </a:ln>
        </p:spPr>
      </p:pic>
      <p:pic>
        <p:nvPicPr>
          <p:cNvPr id="2060" name="Picture 12">
            <a:extLst>
              <a:ext uri="{FF2B5EF4-FFF2-40B4-BE49-F238E27FC236}">
                <a16:creationId xmlns:a16="http://schemas.microsoft.com/office/drawing/2014/main" id="{C35EB46B-A179-8E41-A946-84F8579F7D43}"/>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8486476" y="4978284"/>
            <a:ext cx="1462167" cy="159036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352F1347-46B8-5D4D-A388-C0942EA0DE3C}"/>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7500566" y="3564087"/>
            <a:ext cx="1299278" cy="16661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patricia westerman bowie">
            <a:hlinkClick r:id="rId7"/>
            <a:extLst>
              <a:ext uri="{FF2B5EF4-FFF2-40B4-BE49-F238E27FC236}">
                <a16:creationId xmlns:a16="http://schemas.microsoft.com/office/drawing/2014/main" id="{8FF67DDE-1A28-404B-8A96-5C22E376BE07}"/>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2543968" y="3386407"/>
            <a:ext cx="1446084" cy="164982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Roland Murray coppin">
            <a:hlinkClick r:id="rId9"/>
            <a:extLst>
              <a:ext uri="{FF2B5EF4-FFF2-40B4-BE49-F238E27FC236}">
                <a16:creationId xmlns:a16="http://schemas.microsoft.com/office/drawing/2014/main" id="{366D7371-FD96-3B46-8E6A-C50496B02B80}"/>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8500110" y="2000447"/>
            <a:ext cx="1462167" cy="1518473"/>
          </a:xfrm>
          <a:prstGeom prst="rect">
            <a:avLst/>
          </a:prstGeom>
          <a:noFill/>
          <a:extLst>
            <a:ext uri="{909E8E84-426E-40DD-AFC4-6F175D3DCCD1}">
              <a14:hiddenFill xmlns:a14="http://schemas.microsoft.com/office/drawing/2010/main">
                <a:solidFill>
                  <a:srgbClr val="FFFFFF"/>
                </a:solidFill>
              </a14:hiddenFill>
            </a:ext>
          </a:extLst>
        </p:spPr>
      </p:pic>
      <p:pic>
        <p:nvPicPr>
          <p:cNvPr id="247" name="Google Shape;247;p14" descr="http://www.usmd.edu/cai/sites/default/files/Lang.jpg"/>
          <p:cNvPicPr preferRelativeResize="0"/>
          <p:nvPr/>
        </p:nvPicPr>
        <p:blipFill rotWithShape="1">
          <a:blip r:embed="rId11">
            <a:alphaModFix/>
          </a:blip>
          <a:srcRect/>
          <a:stretch/>
        </p:blipFill>
        <p:spPr>
          <a:xfrm>
            <a:off x="6855469" y="4978284"/>
            <a:ext cx="1299278" cy="1737462"/>
          </a:xfrm>
          <a:prstGeom prst="rect">
            <a:avLst/>
          </a:prstGeom>
          <a:noFill/>
          <a:ln>
            <a:noFill/>
          </a:ln>
        </p:spPr>
      </p:pic>
      <p:pic>
        <p:nvPicPr>
          <p:cNvPr id="248" name="Google Shape;248;p14" descr="http://www.usmd.edu/cai/sites/default/files/Becky%20Verzinski%20Head%20Shot.JPG"/>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2220232" y="4978284"/>
            <a:ext cx="1628987" cy="1649820"/>
          </a:xfrm>
          <a:prstGeom prst="rect">
            <a:avLst/>
          </a:prstGeom>
          <a:noFill/>
          <a:ln>
            <a:noFill/>
          </a:ln>
        </p:spPr>
      </p:pic>
      <p:pic>
        <p:nvPicPr>
          <p:cNvPr id="249" name="Google Shape;249;p14" descr="http://www.usmd.edu/cai/sites/default/files/Richard%20Wilkens.jpg"/>
          <p:cNvPicPr preferRelativeResize="0"/>
          <p:nvPr/>
        </p:nvPicPr>
        <p:blipFill rotWithShape="1">
          <a:blip r:embed="rId13" cstate="email">
            <a:alphaModFix/>
            <a:extLst>
              <a:ext uri="{28A0092B-C50C-407E-A947-70E740481C1C}">
                <a14:useLocalDpi xmlns:a14="http://schemas.microsoft.com/office/drawing/2010/main"/>
              </a:ext>
            </a:extLst>
          </a:blip>
          <a:srcRect/>
          <a:stretch/>
        </p:blipFill>
        <p:spPr>
          <a:xfrm>
            <a:off x="5426383" y="4478878"/>
            <a:ext cx="1307688" cy="1587759"/>
          </a:xfrm>
          <a:prstGeom prst="rect">
            <a:avLst/>
          </a:prstGeom>
          <a:noFill/>
          <a:ln>
            <a:noFill/>
          </a:ln>
        </p:spPr>
      </p:pic>
      <p:pic>
        <p:nvPicPr>
          <p:cNvPr id="251" name="Google Shape;251;p14" descr="http://www.usmd.edu/cai/sites/default/files/Jack%20Suess.PNG"/>
          <p:cNvPicPr preferRelativeResize="0"/>
          <p:nvPr/>
        </p:nvPicPr>
        <p:blipFill rotWithShape="1">
          <a:blip r:embed="rId14" cstate="email">
            <a:alphaModFix/>
            <a:extLst>
              <a:ext uri="{28A0092B-C50C-407E-A947-70E740481C1C}">
                <a14:useLocalDpi xmlns:a14="http://schemas.microsoft.com/office/drawing/2010/main"/>
              </a:ext>
            </a:extLst>
          </a:blip>
          <a:srcRect/>
          <a:stretch/>
        </p:blipFill>
        <p:spPr>
          <a:xfrm>
            <a:off x="6463544" y="1945548"/>
            <a:ext cx="1436751" cy="1666142"/>
          </a:xfrm>
          <a:prstGeom prst="rect">
            <a:avLst/>
          </a:prstGeom>
          <a:noFill/>
          <a:ln>
            <a:noFill/>
          </a:ln>
        </p:spPr>
      </p:pic>
      <p:pic>
        <p:nvPicPr>
          <p:cNvPr id="261" name="Google Shape;261;p14" descr="http://www.usmd.edu/cai/sites/default/files/kephart.jpg"/>
          <p:cNvPicPr preferRelativeResize="0"/>
          <p:nvPr/>
        </p:nvPicPr>
        <p:blipFill rotWithShape="1">
          <a:blip r:embed="rId15" cstate="email">
            <a:alphaModFix/>
            <a:extLst>
              <a:ext uri="{28A0092B-C50C-407E-A947-70E740481C1C}">
                <a14:useLocalDpi xmlns:a14="http://schemas.microsoft.com/office/drawing/2010/main"/>
              </a:ext>
            </a:extLst>
          </a:blip>
          <a:srcRect/>
          <a:stretch/>
        </p:blipFill>
        <p:spPr>
          <a:xfrm>
            <a:off x="-14465728" y="-29387375"/>
            <a:ext cx="126449" cy="126449"/>
          </a:xfrm>
          <a:prstGeom prst="rect">
            <a:avLst/>
          </a:prstGeom>
          <a:noFill/>
          <a:ln>
            <a:noFill/>
          </a:ln>
        </p:spPr>
      </p:pic>
      <p:pic>
        <p:nvPicPr>
          <p:cNvPr id="2050" name="Picture 2">
            <a:extLst>
              <a:ext uri="{FF2B5EF4-FFF2-40B4-BE49-F238E27FC236}">
                <a16:creationId xmlns:a16="http://schemas.microsoft.com/office/drawing/2014/main" id="{04203BEB-6B60-9143-845E-CB1ECA64C389}"/>
              </a:ext>
            </a:extLst>
          </p:cNvPr>
          <p:cNvPicPr>
            <a:picLocks noChangeAspect="1" noChangeArrowheads="1"/>
          </p:cNvPicPr>
          <p:nvPr/>
        </p:nvPicPr>
        <p:blipFill rotWithShape="1">
          <a:blip r:embed="rId16" cstate="email">
            <a:extLst>
              <a:ext uri="{28A0092B-C50C-407E-A947-70E740481C1C}">
                <a14:useLocalDpi xmlns:a14="http://schemas.microsoft.com/office/drawing/2010/main"/>
              </a:ext>
            </a:extLst>
          </a:blip>
          <a:srcRect/>
          <a:stretch/>
        </p:blipFill>
        <p:spPr bwMode="auto">
          <a:xfrm>
            <a:off x="275805" y="1890121"/>
            <a:ext cx="1471817" cy="1314311"/>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a:extLst>
              <a:ext uri="{FF2B5EF4-FFF2-40B4-BE49-F238E27FC236}">
                <a16:creationId xmlns:a16="http://schemas.microsoft.com/office/drawing/2014/main" id="{545842E7-A6AB-6149-A30E-0A9BB12D8D96}"/>
              </a:ext>
            </a:extLst>
          </p:cNvPr>
          <p:cNvSpPr>
            <a:spLocks noChangeAspect="1" noChangeArrowheads="1"/>
          </p:cNvSpPr>
          <p:nvPr/>
        </p:nvSpPr>
        <p:spPr bwMode="auto">
          <a:xfrm>
            <a:off x="4005263" y="0"/>
            <a:ext cx="4181475"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descr="A person in a suit&#10;&#10;Description automatically generated with low confidence">
            <a:extLst>
              <a:ext uri="{FF2B5EF4-FFF2-40B4-BE49-F238E27FC236}">
                <a16:creationId xmlns:a16="http://schemas.microsoft.com/office/drawing/2014/main" id="{AE64AEBE-50B9-EB4C-81E1-CFA9D43156E6}"/>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157359" y="3429000"/>
            <a:ext cx="1460034" cy="1402677"/>
          </a:xfrm>
          <a:prstGeom prst="rect">
            <a:avLst/>
          </a:prstGeom>
        </p:spPr>
      </p:pic>
      <p:pic>
        <p:nvPicPr>
          <p:cNvPr id="2058" name="Picture 10">
            <a:extLst>
              <a:ext uri="{FF2B5EF4-FFF2-40B4-BE49-F238E27FC236}">
                <a16:creationId xmlns:a16="http://schemas.microsoft.com/office/drawing/2014/main" id="{A99DA791-FC38-7F4A-BEBB-51734F3D608D}"/>
              </a:ext>
            </a:extLst>
          </p:cNvPr>
          <p:cNvPicPr>
            <a:picLocks noChangeAspect="1" noChangeArrowheads="1"/>
          </p:cNvPicPr>
          <p:nvPr/>
        </p:nvPicPr>
        <p:blipFill rotWithShape="1">
          <a:blip r:embed="rId18" cstate="email">
            <a:extLst>
              <a:ext uri="{28A0092B-C50C-407E-A947-70E740481C1C}">
                <a14:useLocalDpi xmlns:a14="http://schemas.microsoft.com/office/drawing/2010/main"/>
              </a:ext>
            </a:extLst>
          </a:blip>
          <a:srcRect/>
          <a:stretch/>
        </p:blipFill>
        <p:spPr bwMode="auto">
          <a:xfrm>
            <a:off x="425918" y="5057504"/>
            <a:ext cx="1515773" cy="164982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A0B53C14-5E2D-4C4E-A530-CD473778E294}"/>
              </a:ext>
            </a:extLst>
          </p:cNvPr>
          <p:cNvPicPr>
            <a:picLocks noChangeAspect="1" noChangeArrowheads="1"/>
          </p:cNvPicPr>
          <p:nvPr/>
        </p:nvPicPr>
        <p:blipFill rotWithShape="1">
          <a:blip r:embed="rId19" cstate="email">
            <a:extLst>
              <a:ext uri="{28A0092B-C50C-407E-A947-70E740481C1C}">
                <a14:useLocalDpi xmlns:a14="http://schemas.microsoft.com/office/drawing/2010/main"/>
              </a:ext>
            </a:extLst>
          </a:blip>
          <a:srcRect/>
          <a:stretch/>
        </p:blipFill>
        <p:spPr bwMode="auto">
          <a:xfrm>
            <a:off x="10359185" y="1825686"/>
            <a:ext cx="1605540" cy="1832174"/>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a:extLst>
              <a:ext uri="{FF2B5EF4-FFF2-40B4-BE49-F238E27FC236}">
                <a16:creationId xmlns:a16="http://schemas.microsoft.com/office/drawing/2014/main" id="{2BF5032F-EE1A-0540-8D53-F18339591795}"/>
              </a:ext>
            </a:extLst>
          </p:cNvPr>
          <p:cNvPicPr>
            <a:picLocks noChangeAspect="1" noChangeArrowheads="1"/>
          </p:cNvPicPr>
          <p:nvPr/>
        </p:nvPicPr>
        <p:blipFill rotWithShape="1">
          <a:blip r:embed="rId20" cstate="email">
            <a:extLst>
              <a:ext uri="{28A0092B-C50C-407E-A947-70E740481C1C}">
                <a14:useLocalDpi xmlns:a14="http://schemas.microsoft.com/office/drawing/2010/main"/>
              </a:ext>
            </a:extLst>
          </a:blip>
          <a:srcRect/>
          <a:stretch/>
        </p:blipFill>
        <p:spPr bwMode="auto">
          <a:xfrm>
            <a:off x="9405607" y="3260197"/>
            <a:ext cx="1206495" cy="1571480"/>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a:extLst>
              <a:ext uri="{FF2B5EF4-FFF2-40B4-BE49-F238E27FC236}">
                <a16:creationId xmlns:a16="http://schemas.microsoft.com/office/drawing/2014/main" id="{DF53CB53-763A-6542-86ED-2F8354E8BF50}"/>
              </a:ext>
            </a:extLst>
          </p:cNvPr>
          <p:cNvPicPr>
            <a:picLocks noChangeAspect="1" noChangeArrowheads="1"/>
          </p:cNvPicPr>
          <p:nvPr/>
        </p:nvPicPr>
        <p:blipFill rotWithShape="1">
          <a:blip r:embed="rId21" cstate="email">
            <a:extLst>
              <a:ext uri="{28A0092B-C50C-407E-A947-70E740481C1C}">
                <a14:useLocalDpi xmlns:a14="http://schemas.microsoft.com/office/drawing/2010/main"/>
              </a:ext>
            </a:extLst>
          </a:blip>
          <a:srcRect/>
          <a:stretch/>
        </p:blipFill>
        <p:spPr bwMode="auto">
          <a:xfrm>
            <a:off x="3996798" y="5160417"/>
            <a:ext cx="1456659" cy="1587760"/>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a:extLst>
              <a:ext uri="{FF2B5EF4-FFF2-40B4-BE49-F238E27FC236}">
                <a16:creationId xmlns:a16="http://schemas.microsoft.com/office/drawing/2014/main" id="{C02A5A8E-C5C6-3D49-87A4-827C0286751F}"/>
              </a:ext>
            </a:extLst>
          </p:cNvPr>
          <p:cNvPicPr>
            <a:picLocks noChangeAspect="1" noChangeArrowheads="1"/>
          </p:cNvPicPr>
          <p:nvPr/>
        </p:nvPicPr>
        <p:blipFill rotWithShape="1">
          <a:blip r:embed="rId22" cstate="email">
            <a:extLst>
              <a:ext uri="{28A0092B-C50C-407E-A947-70E740481C1C}">
                <a14:useLocalDpi xmlns:a14="http://schemas.microsoft.com/office/drawing/2010/main"/>
              </a:ext>
            </a:extLst>
          </a:blip>
          <a:srcRect/>
          <a:stretch/>
        </p:blipFill>
        <p:spPr bwMode="auto">
          <a:xfrm>
            <a:off x="8465279" y="127087"/>
            <a:ext cx="1396911" cy="1695671"/>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a:extLst>
              <a:ext uri="{FF2B5EF4-FFF2-40B4-BE49-F238E27FC236}">
                <a16:creationId xmlns:a16="http://schemas.microsoft.com/office/drawing/2014/main" id="{759DD364-894B-024D-B8D8-A1703C892FAD}"/>
              </a:ext>
            </a:extLst>
          </p:cNvPr>
          <p:cNvPicPr>
            <a:picLocks noChangeAspect="1" noChangeArrowheads="1"/>
          </p:cNvPicPr>
          <p:nvPr/>
        </p:nvPicPr>
        <p:blipFill rotWithShape="1">
          <a:blip r:embed="rId23" cstate="email">
            <a:extLst>
              <a:ext uri="{28A0092B-C50C-407E-A947-70E740481C1C}">
                <a14:useLocalDpi xmlns:a14="http://schemas.microsoft.com/office/drawing/2010/main"/>
              </a:ext>
            </a:extLst>
          </a:blip>
          <a:srcRect/>
          <a:stretch/>
        </p:blipFill>
        <p:spPr bwMode="auto">
          <a:xfrm>
            <a:off x="3392157" y="1720423"/>
            <a:ext cx="1282729" cy="1314312"/>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a:extLst>
              <a:ext uri="{FF2B5EF4-FFF2-40B4-BE49-F238E27FC236}">
                <a16:creationId xmlns:a16="http://schemas.microsoft.com/office/drawing/2014/main" id="{017ACEB5-C7CF-354C-B155-55CE8DB190E7}"/>
              </a:ext>
            </a:extLst>
          </p:cNvPr>
          <p:cNvPicPr>
            <a:picLocks noChangeAspect="1" noChangeArrowheads="1"/>
          </p:cNvPicPr>
          <p:nvPr/>
        </p:nvPicPr>
        <p:blipFill rotWithShape="1">
          <a:blip r:embed="rId24" cstate="email">
            <a:extLst>
              <a:ext uri="{28A0092B-C50C-407E-A947-70E740481C1C}">
                <a14:useLocalDpi xmlns:a14="http://schemas.microsoft.com/office/drawing/2010/main"/>
              </a:ext>
            </a:extLst>
          </a:blip>
          <a:srcRect/>
          <a:stretch/>
        </p:blipFill>
        <p:spPr bwMode="auto">
          <a:xfrm>
            <a:off x="216060" y="44924"/>
            <a:ext cx="1294879" cy="1445617"/>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0">
            <a:extLst>
              <a:ext uri="{FF2B5EF4-FFF2-40B4-BE49-F238E27FC236}">
                <a16:creationId xmlns:a16="http://schemas.microsoft.com/office/drawing/2014/main" id="{31330C74-EF20-DB40-8AA2-CBD95378FA3D}"/>
              </a:ext>
            </a:extLst>
          </p:cNvPr>
          <p:cNvPicPr>
            <a:picLocks noChangeAspect="1" noChangeArrowheads="1"/>
          </p:cNvPicPr>
          <p:nvPr/>
        </p:nvPicPr>
        <p:blipFill rotWithShape="1">
          <a:blip r:embed="rId25" cstate="email">
            <a:extLst>
              <a:ext uri="{28A0092B-C50C-407E-A947-70E740481C1C}">
                <a14:useLocalDpi xmlns:a14="http://schemas.microsoft.com/office/drawing/2010/main"/>
              </a:ext>
            </a:extLst>
          </a:blip>
          <a:srcRect/>
          <a:stretch/>
        </p:blipFill>
        <p:spPr bwMode="auto">
          <a:xfrm>
            <a:off x="10105180" y="44924"/>
            <a:ext cx="1600354" cy="1737462"/>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a:extLst>
              <a:ext uri="{FF2B5EF4-FFF2-40B4-BE49-F238E27FC236}">
                <a16:creationId xmlns:a16="http://schemas.microsoft.com/office/drawing/2014/main" id="{FF1E5E92-B820-8C40-8B3D-B2B97E557E34}"/>
              </a:ext>
            </a:extLst>
          </p:cNvPr>
          <p:cNvPicPr>
            <a:picLocks noChangeAspect="1" noChangeArrowheads="1"/>
          </p:cNvPicPr>
          <p:nvPr/>
        </p:nvPicPr>
        <p:blipFill rotWithShape="1">
          <a:blip r:embed="rId26" cstate="email">
            <a:extLst>
              <a:ext uri="{28A0092B-C50C-407E-A947-70E740481C1C}">
                <a14:useLocalDpi xmlns:a14="http://schemas.microsoft.com/office/drawing/2010/main"/>
              </a:ext>
            </a:extLst>
          </a:blip>
          <a:srcRect/>
          <a:stretch/>
        </p:blipFill>
        <p:spPr bwMode="auto">
          <a:xfrm>
            <a:off x="3353745" y="17542"/>
            <a:ext cx="1120118" cy="1500380"/>
          </a:xfrm>
          <a:prstGeom prst="rect">
            <a:avLst/>
          </a:prstGeom>
          <a:noFill/>
          <a:extLst>
            <a:ext uri="{909E8E84-426E-40DD-AFC4-6F175D3DCCD1}">
              <a14:hiddenFill xmlns:a14="http://schemas.microsoft.com/office/drawing/2010/main">
                <a:solidFill>
                  <a:srgbClr val="FFFFFF"/>
                </a:solidFill>
              </a14:hiddenFill>
            </a:ext>
          </a:extLst>
        </p:spPr>
      </p:pic>
      <p:pic>
        <p:nvPicPr>
          <p:cNvPr id="2082" name="Picture 34">
            <a:extLst>
              <a:ext uri="{FF2B5EF4-FFF2-40B4-BE49-F238E27FC236}">
                <a16:creationId xmlns:a16="http://schemas.microsoft.com/office/drawing/2014/main" id="{2AD18CF4-7EE1-5940-AA7B-AB1901EEEF32}"/>
              </a:ext>
            </a:extLst>
          </p:cNvPr>
          <p:cNvPicPr>
            <a:picLocks noChangeAspect="1" noChangeArrowheads="1"/>
          </p:cNvPicPr>
          <p:nvPr/>
        </p:nvPicPr>
        <p:blipFill rotWithShape="1">
          <a:blip r:embed="rId27" cstate="email">
            <a:extLst>
              <a:ext uri="{28A0092B-C50C-407E-A947-70E740481C1C}">
                <a14:useLocalDpi xmlns:a14="http://schemas.microsoft.com/office/drawing/2010/main"/>
              </a:ext>
            </a:extLst>
          </a:blip>
          <a:srcRect/>
          <a:stretch/>
        </p:blipFill>
        <p:spPr bwMode="auto">
          <a:xfrm>
            <a:off x="6743299" y="332860"/>
            <a:ext cx="1582710" cy="1563979"/>
          </a:xfrm>
          <a:prstGeom prst="rect">
            <a:avLst/>
          </a:prstGeom>
          <a:noFill/>
          <a:extLst>
            <a:ext uri="{909E8E84-426E-40DD-AFC4-6F175D3DCCD1}">
              <a14:hiddenFill xmlns:a14="http://schemas.microsoft.com/office/drawing/2010/main">
                <a:solidFill>
                  <a:srgbClr val="FFFFFF"/>
                </a:solidFill>
              </a14:hiddenFill>
            </a:ext>
          </a:extLst>
        </p:spPr>
      </p:pic>
      <p:pic>
        <p:nvPicPr>
          <p:cNvPr id="2084" name="Picture 36">
            <a:extLst>
              <a:ext uri="{FF2B5EF4-FFF2-40B4-BE49-F238E27FC236}">
                <a16:creationId xmlns:a16="http://schemas.microsoft.com/office/drawing/2014/main" id="{ECB70F6A-279C-7243-B39A-83C76A52230B}"/>
              </a:ext>
            </a:extLst>
          </p:cNvPr>
          <p:cNvPicPr>
            <a:picLocks noChangeAspect="1" noChangeArrowheads="1"/>
          </p:cNvPicPr>
          <p:nvPr/>
        </p:nvPicPr>
        <p:blipFill rotWithShape="1">
          <a:blip r:embed="rId28" cstate="email">
            <a:extLst>
              <a:ext uri="{28A0092B-C50C-407E-A947-70E740481C1C}">
                <a14:useLocalDpi xmlns:a14="http://schemas.microsoft.com/office/drawing/2010/main"/>
              </a:ext>
            </a:extLst>
          </a:blip>
          <a:srcRect/>
          <a:stretch/>
        </p:blipFill>
        <p:spPr bwMode="auto">
          <a:xfrm>
            <a:off x="1667424" y="404428"/>
            <a:ext cx="1556931" cy="1485694"/>
          </a:xfrm>
          <a:prstGeom prst="rect">
            <a:avLst/>
          </a:prstGeom>
          <a:noFill/>
          <a:extLst>
            <a:ext uri="{909E8E84-426E-40DD-AFC4-6F175D3DCCD1}">
              <a14:hiddenFill xmlns:a14="http://schemas.microsoft.com/office/drawing/2010/main">
                <a:solidFill>
                  <a:srgbClr val="FFFFFF"/>
                </a:solidFill>
              </a14:hiddenFill>
            </a:ext>
          </a:extLst>
        </p:spPr>
      </p:pic>
      <p:pic>
        <p:nvPicPr>
          <p:cNvPr id="2086" name="Picture 38">
            <a:extLst>
              <a:ext uri="{FF2B5EF4-FFF2-40B4-BE49-F238E27FC236}">
                <a16:creationId xmlns:a16="http://schemas.microsoft.com/office/drawing/2014/main" id="{23379B60-EA02-F242-8EE6-79FAE14EDF5C}"/>
              </a:ext>
            </a:extLst>
          </p:cNvPr>
          <p:cNvPicPr>
            <a:picLocks noChangeAspect="1" noChangeArrowheads="1"/>
          </p:cNvPicPr>
          <p:nvPr/>
        </p:nvPicPr>
        <p:blipFill>
          <a:blip r:embed="rId29" cstate="email">
            <a:extLst>
              <a:ext uri="{28A0092B-C50C-407E-A947-70E740481C1C}">
                <a14:useLocalDpi xmlns:a14="http://schemas.microsoft.com/office/drawing/2010/main"/>
              </a:ext>
            </a:extLst>
          </a:blip>
          <a:srcRect/>
          <a:stretch>
            <a:fillRect/>
          </a:stretch>
        </p:blipFill>
        <p:spPr bwMode="auto">
          <a:xfrm>
            <a:off x="4913413" y="148248"/>
            <a:ext cx="1401938" cy="1509940"/>
          </a:xfrm>
          <a:prstGeom prst="rect">
            <a:avLst/>
          </a:prstGeom>
          <a:noFill/>
          <a:extLst>
            <a:ext uri="{909E8E84-426E-40DD-AFC4-6F175D3DCCD1}">
              <a14:hiddenFill xmlns:a14="http://schemas.microsoft.com/office/drawing/2010/main">
                <a:solidFill>
                  <a:srgbClr val="FFFFFF"/>
                </a:solidFill>
              </a14:hiddenFill>
            </a:ext>
          </a:extLst>
        </p:spPr>
      </p:pic>
      <p:pic>
        <p:nvPicPr>
          <p:cNvPr id="2088" name="Picture 40">
            <a:extLst>
              <a:ext uri="{FF2B5EF4-FFF2-40B4-BE49-F238E27FC236}">
                <a16:creationId xmlns:a16="http://schemas.microsoft.com/office/drawing/2014/main" id="{21DBD9BE-BD8D-544B-9A56-6BA85FA0316D}"/>
              </a:ext>
            </a:extLst>
          </p:cNvPr>
          <p:cNvPicPr>
            <a:picLocks noChangeAspect="1" noChangeArrowheads="1"/>
          </p:cNvPicPr>
          <p:nvPr/>
        </p:nvPicPr>
        <p:blipFill>
          <a:blip r:embed="rId30" cstate="email">
            <a:extLst>
              <a:ext uri="{28A0092B-C50C-407E-A947-70E740481C1C}">
                <a14:useLocalDpi xmlns:a14="http://schemas.microsoft.com/office/drawing/2010/main"/>
              </a:ext>
            </a:extLst>
          </a:blip>
          <a:srcRect/>
          <a:stretch>
            <a:fillRect/>
          </a:stretch>
        </p:blipFill>
        <p:spPr bwMode="auto">
          <a:xfrm>
            <a:off x="10612102" y="4028907"/>
            <a:ext cx="1605540" cy="1605540"/>
          </a:xfrm>
          <a:prstGeom prst="rect">
            <a:avLst/>
          </a:prstGeom>
          <a:noFill/>
          <a:extLst>
            <a:ext uri="{909E8E84-426E-40DD-AFC4-6F175D3DCCD1}">
              <a14:hiddenFill xmlns:a14="http://schemas.microsoft.com/office/drawing/2010/main">
                <a:solidFill>
                  <a:srgbClr val="FFFFFF"/>
                </a:solidFill>
              </a14:hiddenFill>
            </a:ext>
          </a:extLst>
        </p:spPr>
      </p:pic>
      <p:pic>
        <p:nvPicPr>
          <p:cNvPr id="2090" name="Picture 42">
            <a:extLst>
              <a:ext uri="{FF2B5EF4-FFF2-40B4-BE49-F238E27FC236}">
                <a16:creationId xmlns:a16="http://schemas.microsoft.com/office/drawing/2014/main" id="{D3CD5077-82E4-114E-A9A1-E5AB5DC5C9C3}"/>
              </a:ext>
            </a:extLst>
          </p:cNvPr>
          <p:cNvPicPr>
            <a:picLocks noChangeAspect="1" noChangeArrowheads="1"/>
          </p:cNvPicPr>
          <p:nvPr/>
        </p:nvPicPr>
        <p:blipFill rotWithShape="1">
          <a:blip r:embed="rId31" cstate="email">
            <a:extLst>
              <a:ext uri="{28A0092B-C50C-407E-A947-70E740481C1C}">
                <a14:useLocalDpi xmlns:a14="http://schemas.microsoft.com/office/drawing/2010/main"/>
              </a:ext>
            </a:extLst>
          </a:blip>
          <a:srcRect/>
          <a:stretch/>
        </p:blipFill>
        <p:spPr bwMode="auto">
          <a:xfrm>
            <a:off x="4929234" y="1782386"/>
            <a:ext cx="1279962" cy="1157848"/>
          </a:xfrm>
          <a:prstGeom prst="rect">
            <a:avLst/>
          </a:prstGeom>
          <a:noFill/>
          <a:extLst>
            <a:ext uri="{909E8E84-426E-40DD-AFC4-6F175D3DCCD1}">
              <a14:hiddenFill xmlns:a14="http://schemas.microsoft.com/office/drawing/2010/main">
                <a:solidFill>
                  <a:srgbClr val="FFFFFF"/>
                </a:solidFill>
              </a14:hiddenFill>
            </a:ext>
          </a:extLst>
        </p:spPr>
      </p:pic>
      <p:pic>
        <p:nvPicPr>
          <p:cNvPr id="2092" name="Picture 44" descr="Brian Bergen-Aurand, Ph.D. :: English Department">
            <a:extLst>
              <a:ext uri="{FF2B5EF4-FFF2-40B4-BE49-F238E27FC236}">
                <a16:creationId xmlns:a16="http://schemas.microsoft.com/office/drawing/2014/main" id="{7F744E4F-DCC8-3F45-9FBC-06593364CF57}"/>
              </a:ext>
            </a:extLst>
          </p:cNvPr>
          <p:cNvPicPr>
            <a:picLocks noChangeAspect="1" noChangeArrowheads="1"/>
          </p:cNvPicPr>
          <p:nvPr/>
        </p:nvPicPr>
        <p:blipFill rotWithShape="1">
          <a:blip r:embed="rId32" cstate="email">
            <a:extLst>
              <a:ext uri="{28A0092B-C50C-407E-A947-70E740481C1C}">
                <a14:useLocalDpi xmlns:a14="http://schemas.microsoft.com/office/drawing/2010/main"/>
              </a:ext>
            </a:extLst>
          </a:blip>
          <a:srcRect/>
          <a:stretch/>
        </p:blipFill>
        <p:spPr bwMode="auto">
          <a:xfrm>
            <a:off x="10168003" y="5271457"/>
            <a:ext cx="1221660" cy="1590360"/>
          </a:xfrm>
          <a:prstGeom prst="rect">
            <a:avLst/>
          </a:prstGeom>
          <a:noFill/>
          <a:extLst>
            <a:ext uri="{909E8E84-426E-40DD-AFC4-6F175D3DCCD1}">
              <a14:hiddenFill xmlns:a14="http://schemas.microsoft.com/office/drawing/2010/main">
                <a:solidFill>
                  <a:srgbClr val="FFFFFF"/>
                </a:solidFill>
              </a14:hiddenFill>
            </a:ext>
          </a:extLst>
        </p:spPr>
      </p:pic>
      <p:pic>
        <p:nvPicPr>
          <p:cNvPr id="264" name="Google Shape;264;p14" descr="http://www.usmd.edu/cai/sites/default/files/Braxton-Lieber.jpg"/>
          <p:cNvPicPr preferRelativeResize="0"/>
          <p:nvPr/>
        </p:nvPicPr>
        <p:blipFill rotWithShape="1">
          <a:blip r:embed="rId33">
            <a:alphaModFix/>
          </a:blip>
          <a:srcRect/>
          <a:stretch/>
        </p:blipFill>
        <p:spPr>
          <a:xfrm>
            <a:off x="5458455" y="2978383"/>
            <a:ext cx="1243544" cy="1232935"/>
          </a:xfrm>
          <a:prstGeom prst="rect">
            <a:avLst/>
          </a:prstGeom>
          <a:noFill/>
          <a:ln>
            <a:noFill/>
          </a:ln>
        </p:spPr>
      </p:pic>
    </p:spTree>
    <p:extLst>
      <p:ext uri="{BB962C8B-B14F-4D97-AF65-F5344CB8AC3E}">
        <p14:creationId xmlns:p14="http://schemas.microsoft.com/office/powerpoint/2010/main" val="899768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drawing&#10;&#10;Description automatically generated">
            <a:extLst>
              <a:ext uri="{FF2B5EF4-FFF2-40B4-BE49-F238E27FC236}">
                <a16:creationId xmlns:a16="http://schemas.microsoft.com/office/drawing/2014/main" id="{D88A9072-21CB-8C4B-B340-83DED42F11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00287" y="2211661"/>
            <a:ext cx="9391426" cy="1971040"/>
          </a:xfrm>
          <a:prstGeom prst="rect">
            <a:avLst/>
          </a:prstGeom>
        </p:spPr>
      </p:pic>
    </p:spTree>
    <p:extLst>
      <p:ext uri="{BB962C8B-B14F-4D97-AF65-F5344CB8AC3E}">
        <p14:creationId xmlns:p14="http://schemas.microsoft.com/office/powerpoint/2010/main" val="2349356891"/>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C00000"/>
              </a:buClr>
              <a:buSzPts val="4400"/>
              <a:buFont typeface="Calibri"/>
              <a:buNone/>
            </a:pPr>
            <a:r>
              <a:rPr lang="en-US" dirty="0">
                <a:solidFill>
                  <a:srgbClr val="C00000"/>
                </a:solidFill>
                <a:latin typeface="+mn-lt"/>
              </a:rPr>
              <a:t>USM </a:t>
            </a:r>
            <a:r>
              <a:rPr lang="en-US" i="1" dirty="0">
                <a:solidFill>
                  <a:srgbClr val="C00000"/>
                </a:solidFill>
                <a:latin typeface="+mn-lt"/>
              </a:rPr>
              <a:t>OnTrack </a:t>
            </a:r>
            <a:r>
              <a:rPr lang="en-US" dirty="0">
                <a:solidFill>
                  <a:srgbClr val="C00000"/>
                </a:solidFill>
                <a:latin typeface="+mn-lt"/>
              </a:rPr>
              <a:t>has provided…</a:t>
            </a:r>
            <a:endParaRPr lang="en-US" dirty="0">
              <a:latin typeface="+mn-lt"/>
            </a:endParaRPr>
          </a:p>
        </p:txBody>
      </p:sp>
      <p:sp>
        <p:nvSpPr>
          <p:cNvPr id="155" name="Google Shape;155;p6"/>
          <p:cNvSpPr txBox="1">
            <a:spLocks noGrp="1"/>
          </p:cNvSpPr>
          <p:nvPr>
            <p:ph type="body" idx="1"/>
          </p:nvPr>
        </p:nvSpPr>
        <p:spPr>
          <a:xfrm>
            <a:off x="838200" y="1406625"/>
            <a:ext cx="10720388" cy="4671923"/>
          </a:xfrm>
          <a:prstGeom prst="rect">
            <a:avLst/>
          </a:prstGeom>
          <a:noFill/>
          <a:ln>
            <a:noFill/>
          </a:ln>
        </p:spPr>
        <p:txBody>
          <a:bodyPr spcFirstLastPara="1" wrap="square" lIns="91425" tIns="45700" rIns="91425" bIns="45700" anchor="t" anchorCtr="0">
            <a:normAutofit fontScale="92500"/>
          </a:bodyPr>
          <a:lstStyle/>
          <a:p>
            <a:pPr marL="228600" lvl="0" indent="-228600" algn="l" rtl="0">
              <a:lnSpc>
                <a:spcPct val="110000"/>
              </a:lnSpc>
              <a:spcBef>
                <a:spcPts val="600"/>
              </a:spcBef>
              <a:spcAft>
                <a:spcPts val="0"/>
              </a:spcAft>
              <a:buClr>
                <a:schemeClr val="dk1"/>
              </a:buClr>
              <a:buSzPts val="3200"/>
              <a:buChar char="•"/>
            </a:pPr>
            <a:r>
              <a:rPr lang="en-US" dirty="0"/>
              <a:t>More than 1,000 hours of individualized instructional design support and “ask and answer” sessions to more than 200 faculty at 9 institutions.</a:t>
            </a:r>
          </a:p>
          <a:p>
            <a:pPr marL="228600" lvl="0" indent="-228600" algn="l" rtl="0">
              <a:lnSpc>
                <a:spcPct val="110000"/>
              </a:lnSpc>
              <a:spcBef>
                <a:spcPts val="600"/>
              </a:spcBef>
              <a:spcAft>
                <a:spcPts val="0"/>
              </a:spcAft>
              <a:buClr>
                <a:schemeClr val="dk1"/>
              </a:buClr>
              <a:buSzPts val="3200"/>
              <a:buChar char="•"/>
            </a:pPr>
            <a:r>
              <a:rPr lang="en-US" dirty="0"/>
              <a:t>Full conversion of almost 50 courses across the USM.</a:t>
            </a:r>
          </a:p>
          <a:p>
            <a:pPr marL="228600" lvl="0" indent="-228600" algn="l" rtl="0">
              <a:lnSpc>
                <a:spcPct val="110000"/>
              </a:lnSpc>
              <a:spcBef>
                <a:spcPts val="600"/>
              </a:spcBef>
              <a:spcAft>
                <a:spcPts val="0"/>
              </a:spcAft>
              <a:buClr>
                <a:schemeClr val="dk1"/>
              </a:buClr>
              <a:buSzPts val="3200"/>
              <a:buChar char="•"/>
            </a:pPr>
            <a:r>
              <a:rPr lang="en-US" dirty="0"/>
              <a:t>Professional development workshops to more than 1,500 faculty and staff on a variety of online teaching topics.</a:t>
            </a:r>
          </a:p>
          <a:p>
            <a:pPr marL="228600" lvl="0" indent="-228600">
              <a:lnSpc>
                <a:spcPct val="110000"/>
              </a:lnSpc>
              <a:spcBef>
                <a:spcPts val="600"/>
              </a:spcBef>
              <a:buSzPts val="3200"/>
            </a:pPr>
            <a:r>
              <a:rPr lang="en-US" dirty="0"/>
              <a:t>Systemwide access to virtual reality simulations for 215 lab-based courses to </a:t>
            </a:r>
            <a:r>
              <a:rPr lang="en-US" dirty="0">
                <a:solidFill>
                  <a:schemeClr val="tx1"/>
                </a:solidFill>
              </a:rPr>
              <a:t>more than 5,200 students in </a:t>
            </a:r>
            <a:r>
              <a:rPr lang="en-US" dirty="0"/>
              <a:t>AY2020-21</a:t>
            </a:r>
            <a:r>
              <a:rPr lang="en-US" dirty="0">
                <a:solidFill>
                  <a:schemeClr val="tx1"/>
                </a:solidFill>
              </a:rPr>
              <a:t>.</a:t>
            </a:r>
          </a:p>
          <a:p>
            <a:pPr marL="228600" lvl="0" indent="-228600">
              <a:lnSpc>
                <a:spcPct val="110000"/>
              </a:lnSpc>
              <a:spcBef>
                <a:spcPts val="600"/>
              </a:spcBef>
              <a:buSzPts val="3200"/>
            </a:pPr>
            <a:r>
              <a:rPr lang="en-US" dirty="0"/>
              <a:t>Access to adaptive learning tools for faculty teaching high-enrollment courses to enhance the asynchronous learning experience.</a:t>
            </a:r>
          </a:p>
        </p:txBody>
      </p:sp>
      <p:pic>
        <p:nvPicPr>
          <p:cNvPr id="5" name="Picture 4" descr="A picture containing drawing&#10;&#10;Description automatically generated">
            <a:extLst>
              <a:ext uri="{FF2B5EF4-FFF2-40B4-BE49-F238E27FC236}">
                <a16:creationId xmlns:a16="http://schemas.microsoft.com/office/drawing/2014/main" id="{265BB405-D84C-B74E-BBCB-82AFB084ED2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89361" y="5962649"/>
            <a:ext cx="3250090" cy="682118"/>
          </a:xfrm>
          <a:prstGeom prst="rect">
            <a:avLst/>
          </a:prstGeom>
        </p:spPr>
      </p:pic>
    </p:spTree>
    <p:extLst>
      <p:ext uri="{BB962C8B-B14F-4D97-AF65-F5344CB8AC3E}">
        <p14:creationId xmlns:p14="http://schemas.microsoft.com/office/powerpoint/2010/main" val="3444735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6B453D-7F23-B243-999A-FD3B9EA5B44B}"/>
              </a:ext>
            </a:extLst>
          </p:cNvPr>
          <p:cNvSpPr txBox="1"/>
          <p:nvPr/>
        </p:nvSpPr>
        <p:spPr>
          <a:xfrm>
            <a:off x="0" y="2755900"/>
            <a:ext cx="12192000" cy="769441"/>
          </a:xfrm>
          <a:prstGeom prst="rect">
            <a:avLst/>
          </a:prstGeom>
          <a:noFill/>
        </p:spPr>
        <p:txBody>
          <a:bodyPr wrap="square" rtlCol="0">
            <a:spAutoFit/>
          </a:bodyPr>
          <a:lstStyle/>
          <a:p>
            <a:pPr algn="ctr"/>
            <a:r>
              <a:rPr lang="en-US" sz="4400" dirty="0"/>
              <a:t>Change vs. Innovation</a:t>
            </a:r>
          </a:p>
        </p:txBody>
      </p:sp>
    </p:spTree>
    <p:extLst>
      <p:ext uri="{BB962C8B-B14F-4D97-AF65-F5344CB8AC3E}">
        <p14:creationId xmlns:p14="http://schemas.microsoft.com/office/powerpoint/2010/main" val="37793438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0FEC8F-F2DE-C746-BB28-26933E96080E}"/>
              </a:ext>
            </a:extLst>
          </p:cNvPr>
          <p:cNvSpPr txBox="1"/>
          <p:nvPr/>
        </p:nvSpPr>
        <p:spPr>
          <a:xfrm>
            <a:off x="963828" y="556054"/>
            <a:ext cx="10873946" cy="6186309"/>
          </a:xfrm>
          <a:prstGeom prst="rect">
            <a:avLst/>
          </a:prstGeom>
          <a:noFill/>
        </p:spPr>
        <p:txBody>
          <a:bodyPr wrap="square" rtlCol="0">
            <a:spAutoFit/>
          </a:bodyPr>
          <a:lstStyle/>
          <a:p>
            <a:r>
              <a:rPr lang="en-US" sz="4400" b="1" dirty="0"/>
              <a:t>change </a:t>
            </a:r>
            <a:br>
              <a:rPr lang="en-US" sz="4400" b="1" dirty="0"/>
            </a:br>
            <a:r>
              <a:rPr lang="en-US" sz="2800" b="1" dirty="0">
                <a:solidFill>
                  <a:schemeClr val="bg1">
                    <a:lumMod val="50000"/>
                  </a:schemeClr>
                </a:solidFill>
              </a:rPr>
              <a:t>/</a:t>
            </a:r>
            <a:r>
              <a:rPr lang="en-US" sz="2800" b="1" dirty="0" err="1">
                <a:solidFill>
                  <a:schemeClr val="bg1">
                    <a:lumMod val="50000"/>
                  </a:schemeClr>
                </a:solidFill>
              </a:rPr>
              <a:t>CHānj</a:t>
            </a:r>
            <a:r>
              <a:rPr lang="en-US" sz="2800" b="1" dirty="0">
                <a:solidFill>
                  <a:schemeClr val="bg1">
                    <a:lumMod val="50000"/>
                  </a:schemeClr>
                </a:solidFill>
              </a:rPr>
              <a:t>/</a:t>
            </a:r>
          </a:p>
          <a:p>
            <a:endParaRPr lang="en-US" sz="3600" i="1" dirty="0"/>
          </a:p>
          <a:p>
            <a:pPr marL="469900"/>
            <a:r>
              <a:rPr lang="en-US" sz="3600" i="1" dirty="0"/>
              <a:t>verb</a:t>
            </a:r>
            <a:endParaRPr lang="en-US" sz="3600" dirty="0"/>
          </a:p>
          <a:p>
            <a:pPr marL="923925"/>
            <a:r>
              <a:rPr lang="en-US" sz="3600" dirty="0"/>
              <a:t>to make different in some particular.</a:t>
            </a:r>
          </a:p>
          <a:p>
            <a:pPr marL="923925"/>
            <a:r>
              <a:rPr lang="en-US" sz="3600" dirty="0"/>
              <a:t>“never bothered to change the will…”</a:t>
            </a:r>
          </a:p>
          <a:p>
            <a:pPr marL="923925"/>
            <a:endParaRPr lang="en-US" sz="3600" dirty="0"/>
          </a:p>
          <a:p>
            <a:pPr marL="515938"/>
            <a:r>
              <a:rPr lang="en-US" sz="3600" i="1" dirty="0"/>
              <a:t>noun</a:t>
            </a:r>
            <a:endParaRPr lang="en-US" sz="3600" dirty="0"/>
          </a:p>
          <a:p>
            <a:pPr marL="971550"/>
            <a:r>
              <a:rPr lang="en-US" sz="3600" dirty="0"/>
              <a:t>the act, process, or result of changing.</a:t>
            </a:r>
          </a:p>
          <a:p>
            <a:pPr marL="971550"/>
            <a:r>
              <a:rPr lang="en-US" sz="3600" dirty="0"/>
              <a:t>“a change in the weather…”</a:t>
            </a:r>
          </a:p>
          <a:p>
            <a:endParaRPr lang="en-US" sz="3600" dirty="0"/>
          </a:p>
        </p:txBody>
      </p:sp>
    </p:spTree>
    <p:extLst>
      <p:ext uri="{BB962C8B-B14F-4D97-AF65-F5344CB8AC3E}">
        <p14:creationId xmlns:p14="http://schemas.microsoft.com/office/powerpoint/2010/main" val="4144490101"/>
      </p:ext>
    </p:extLst>
  </p:cSld>
  <p:clrMapOvr>
    <a:masterClrMapping/>
  </p:clrMapOvr>
</p:sld>
</file>

<file path=ppt/theme/theme1.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425</TotalTime>
  <Words>5491</Words>
  <Application>Microsoft Macintosh PowerPoint</Application>
  <PresentationFormat>Widescreen</PresentationFormat>
  <Paragraphs>475</Paragraphs>
  <Slides>34</Slides>
  <Notes>34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34</vt:i4>
      </vt:variant>
    </vt:vector>
  </HeadingPairs>
  <TitlesOfParts>
    <vt:vector size="42" baseType="lpstr">
      <vt:lpstr>Arial</vt:lpstr>
      <vt:lpstr>Arial,Sans-Serif</vt:lpstr>
      <vt:lpstr>Bradley Hand ITC</vt:lpstr>
      <vt:lpstr>Calibri</vt:lpstr>
      <vt:lpstr>Calibri Light</vt:lpstr>
      <vt:lpstr>Symbol</vt:lpstr>
      <vt:lpstr>2_Office Theme</vt:lpstr>
      <vt:lpstr>Office Theme</vt:lpstr>
      <vt:lpstr>PowerPoint Presentation</vt:lpstr>
      <vt:lpstr>Vision</vt:lpstr>
      <vt:lpstr>PowerPoint Presentation</vt:lpstr>
      <vt:lpstr>PowerPoint Presentation</vt:lpstr>
      <vt:lpstr>PowerPoint Presentation</vt:lpstr>
      <vt:lpstr>PowerPoint Presentation</vt:lpstr>
      <vt:lpstr>USM OnTrack has provided…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we move from change to a culture of innovation?</vt:lpstr>
      <vt:lpstr>PowerPoint Presentation</vt:lpstr>
      <vt:lpstr>PowerPoint Presentation</vt:lpstr>
      <vt:lpstr>…teaching online cannot replicate  the in-person experience.  </vt:lpstr>
      <vt:lpstr>…our students overwhelmingly  want to go back to campus.  </vt:lpstr>
      <vt:lpstr>PowerPoint Presentation</vt:lpstr>
      <vt:lpstr>The Promising Future of Higher Education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MJ Bishop</dc:creator>
  <cp:lastModifiedBy>MJ Bishop</cp:lastModifiedBy>
  <cp:revision>54</cp:revision>
  <dcterms:created xsi:type="dcterms:W3CDTF">2019-10-03T10:29:24Z</dcterms:created>
  <dcterms:modified xsi:type="dcterms:W3CDTF">2021-05-24T15:32:26Z</dcterms:modified>
</cp:coreProperties>
</file>