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9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34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EF"/>
    <a:srgbClr val="AF5D98"/>
    <a:srgbClr val="9B4F8B"/>
    <a:srgbClr val="DA9ED3"/>
    <a:srgbClr val="F2BCEE"/>
    <a:srgbClr val="FF99FF"/>
    <a:srgbClr val="F2C0D2"/>
    <a:srgbClr val="EB95A1"/>
    <a:srgbClr val="B12557"/>
    <a:srgbClr val="9E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60030" autoAdjust="0"/>
  </p:normalViewPr>
  <p:slideViewPr>
    <p:cSldViewPr snapToGrid="0">
      <p:cViewPr varScale="1">
        <p:scale>
          <a:sx n="44" d="100"/>
          <a:sy n="44" d="100"/>
        </p:scale>
        <p:origin x="1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ce, Michelle" userId="70f596a2-8527-4b7e-ab60-b5aea7eb8af9" providerId="ADAL" clId="{B27366E6-31FF-4428-9A25-8126A6BC57E0}"/>
    <pc:docChg chg="modSld">
      <pc:chgData name="Pearce, Michelle" userId="70f596a2-8527-4b7e-ab60-b5aea7eb8af9" providerId="ADAL" clId="{B27366E6-31FF-4428-9A25-8126A6BC57E0}" dt="2021-04-15T13:34:57.861" v="12" actId="6549"/>
      <pc:docMkLst>
        <pc:docMk/>
      </pc:docMkLst>
      <pc:sldChg chg="modNotesTx">
        <pc:chgData name="Pearce, Michelle" userId="70f596a2-8527-4b7e-ab60-b5aea7eb8af9" providerId="ADAL" clId="{B27366E6-31FF-4428-9A25-8126A6BC57E0}" dt="2021-04-15T13:34:30.074" v="0" actId="20577"/>
        <pc:sldMkLst>
          <pc:docMk/>
          <pc:sldMk cId="4118373265" sldId="256"/>
        </pc:sldMkLst>
      </pc:sldChg>
      <pc:sldChg chg="modNotesTx">
        <pc:chgData name="Pearce, Michelle" userId="70f596a2-8527-4b7e-ab60-b5aea7eb8af9" providerId="ADAL" clId="{B27366E6-31FF-4428-9A25-8126A6BC57E0}" dt="2021-04-15T13:34:38.141" v="3" actId="6549"/>
        <pc:sldMkLst>
          <pc:docMk/>
          <pc:sldMk cId="2428258950" sldId="257"/>
        </pc:sldMkLst>
      </pc:sldChg>
      <pc:sldChg chg="modNotesTx">
        <pc:chgData name="Pearce, Michelle" userId="70f596a2-8527-4b7e-ab60-b5aea7eb8af9" providerId="ADAL" clId="{B27366E6-31FF-4428-9A25-8126A6BC57E0}" dt="2021-04-15T13:34:35.961" v="2" actId="6549"/>
        <pc:sldMkLst>
          <pc:docMk/>
          <pc:sldMk cId="630609284" sldId="259"/>
        </pc:sldMkLst>
      </pc:sldChg>
      <pc:sldChg chg="modNotesTx">
        <pc:chgData name="Pearce, Michelle" userId="70f596a2-8527-4b7e-ab60-b5aea7eb8af9" providerId="ADAL" clId="{B27366E6-31FF-4428-9A25-8126A6BC57E0}" dt="2021-04-15T13:34:40.091" v="4" actId="6549"/>
        <pc:sldMkLst>
          <pc:docMk/>
          <pc:sldMk cId="4078722187" sldId="260"/>
        </pc:sldMkLst>
      </pc:sldChg>
      <pc:sldChg chg="modNotesTx">
        <pc:chgData name="Pearce, Michelle" userId="70f596a2-8527-4b7e-ab60-b5aea7eb8af9" providerId="ADAL" clId="{B27366E6-31FF-4428-9A25-8126A6BC57E0}" dt="2021-04-15T13:34:43.181" v="5" actId="6549"/>
        <pc:sldMkLst>
          <pc:docMk/>
          <pc:sldMk cId="418230456" sldId="261"/>
        </pc:sldMkLst>
      </pc:sldChg>
      <pc:sldChg chg="modNotesTx">
        <pc:chgData name="Pearce, Michelle" userId="70f596a2-8527-4b7e-ab60-b5aea7eb8af9" providerId="ADAL" clId="{B27366E6-31FF-4428-9A25-8126A6BC57E0}" dt="2021-04-15T13:34:45.470" v="6" actId="6549"/>
        <pc:sldMkLst>
          <pc:docMk/>
          <pc:sldMk cId="509969982" sldId="262"/>
        </pc:sldMkLst>
      </pc:sldChg>
      <pc:sldChg chg="modNotesTx">
        <pc:chgData name="Pearce, Michelle" userId="70f596a2-8527-4b7e-ab60-b5aea7eb8af9" providerId="ADAL" clId="{B27366E6-31FF-4428-9A25-8126A6BC57E0}" dt="2021-04-15T13:34:47.411" v="7" actId="6549"/>
        <pc:sldMkLst>
          <pc:docMk/>
          <pc:sldMk cId="532379883" sldId="263"/>
        </pc:sldMkLst>
      </pc:sldChg>
      <pc:sldChg chg="modNotesTx">
        <pc:chgData name="Pearce, Michelle" userId="70f596a2-8527-4b7e-ab60-b5aea7eb8af9" providerId="ADAL" clId="{B27366E6-31FF-4428-9A25-8126A6BC57E0}" dt="2021-04-15T13:34:49.711" v="8" actId="6549"/>
        <pc:sldMkLst>
          <pc:docMk/>
          <pc:sldMk cId="911412016" sldId="265"/>
        </pc:sldMkLst>
      </pc:sldChg>
      <pc:sldChg chg="modNotesTx">
        <pc:chgData name="Pearce, Michelle" userId="70f596a2-8527-4b7e-ab60-b5aea7eb8af9" providerId="ADAL" clId="{B27366E6-31FF-4428-9A25-8126A6BC57E0}" dt="2021-04-15T13:34:52.491" v="10" actId="6549"/>
        <pc:sldMkLst>
          <pc:docMk/>
          <pc:sldMk cId="3611934105" sldId="266"/>
        </pc:sldMkLst>
      </pc:sldChg>
      <pc:sldChg chg="modNotesTx">
        <pc:chgData name="Pearce, Michelle" userId="70f596a2-8527-4b7e-ab60-b5aea7eb8af9" providerId="ADAL" clId="{B27366E6-31FF-4428-9A25-8126A6BC57E0}" dt="2021-04-15T13:34:55.911" v="11" actId="6549"/>
        <pc:sldMkLst>
          <pc:docMk/>
          <pc:sldMk cId="3624051703" sldId="269"/>
        </pc:sldMkLst>
      </pc:sldChg>
      <pc:sldChg chg="modNotesTx">
        <pc:chgData name="Pearce, Michelle" userId="70f596a2-8527-4b7e-ab60-b5aea7eb8af9" providerId="ADAL" clId="{B27366E6-31FF-4428-9A25-8126A6BC57E0}" dt="2021-04-15T13:34:57.861" v="12" actId="6549"/>
        <pc:sldMkLst>
          <pc:docMk/>
          <pc:sldMk cId="143720829" sldId="347"/>
        </pc:sldMkLst>
      </pc:sldChg>
      <pc:sldChg chg="modNotesTx">
        <pc:chgData name="Pearce, Michelle" userId="70f596a2-8527-4b7e-ab60-b5aea7eb8af9" providerId="ADAL" clId="{B27366E6-31FF-4428-9A25-8126A6BC57E0}" dt="2021-04-15T13:34:33.251" v="1" actId="6549"/>
        <pc:sldMkLst>
          <pc:docMk/>
          <pc:sldMk cId="4251698994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656D-7ADA-4CCD-B846-7653079DE20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30BB-24BB-4F55-B14A-DDEBBCA3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7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100" y="762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810000"/>
            <a:ext cx="5608320" cy="47891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7EF28-04E9-48D5-AEC1-757BF849C4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202020"/>
              </a:solidFill>
              <a:effectLst/>
              <a:latin typeface="Helvetica Neue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EF28-04E9-48D5-AEC1-757BF849C4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30BB-24BB-4F55-B14A-DDEBBCA36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8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C542-09C8-4EE5-9936-27B3432DF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E2C4A-B15D-4160-B4DF-986F72F52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EECA-0F46-4145-B35D-1EF68D1D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6D4F-B297-42CA-86CF-AD0081A3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3874F-7AA4-471A-AA18-1F735499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C0B5-C622-4C6D-B359-909B4F6E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5D5E2-955D-44AF-9C9F-058F8CEB3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B6C6-0D3B-4D94-8E87-FE165D38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EE47-5756-434F-8257-EBB267D1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0614-25E4-4449-9494-FEDA08DF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91400-663B-47BD-A151-B965BA116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BD9AC-DCA4-4928-AF80-69DC7624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C2EC-AC42-4706-A209-270976D8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1A67-EB4A-4964-9D09-CFB5BA68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853B-D172-4ED2-A959-53CBE026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8914-AF09-4E2B-B312-7A8D61D0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22A0-C65D-4CB6-914B-D51801EB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9252-EA17-46C7-8D89-8DF69223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DD05-F098-4E17-92E9-6AFF5309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51000-0FED-411D-8E70-BAD630AA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44D3-A482-4364-B1D2-B5D2C173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D3E66-314A-4034-92A7-F06A9E2E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475B1-61A2-45B1-A13B-1814BD5D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303E5-9483-4E2D-8A52-428D1D65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D50E-46BD-4459-8465-7CB51EE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EDC9-D3D2-4DDA-ABCE-064C20E9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BC69-F567-474C-A399-0A8C4E11F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78ADA-0D2B-47CB-99D0-C67FFA3AD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16322-8F00-4458-8B9D-603AF5A5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00985-F7D5-47FA-A725-D0DE9866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70A8-ABCD-4077-B2F7-72D49E97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1CC9-968B-4815-B21E-C472B984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8EA6-18BA-41E7-B68D-799182A47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72101-66C4-4C19-A98F-F909AE272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1751A-31C7-4DAE-AFC7-1C2915A0F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DA861-01A6-40FD-969E-B59FAB302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B6B6F-7043-4557-88E7-11CC96ED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8B938-B5A1-4DBA-8664-0DBB9000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83AF6-D80C-4ADA-8559-52EE6AF0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42E2-7075-4787-844B-E4CACFE0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22BD3-2C0A-4832-89D0-7F157135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61264-393F-4208-9E19-7042B3EA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8846A-8525-41D9-97C5-0D395B7F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D062C-9EA8-4E1F-A637-9389C96E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599A5-B475-4561-8750-AE108B07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7ABA-EC3D-4F51-A596-B268CE09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6C5E-2AEE-4A38-B95C-1B970438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F718-D9DF-415C-8E77-04BA10EC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F91A2-742B-4CB3-BB07-60F0F6460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C104-2FFF-4E47-BDFB-4E15453E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8523E-F39A-4C53-91C5-28DF1F67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264E5-D6D7-4934-8D72-16086A69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D4CB-2576-4D26-B96C-6FFC0029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CE691-5AA7-4AE6-A559-0F615509E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CB371-CD0B-408F-B94B-15F3D819F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7B397-4020-4E67-AC23-1E7DFB7E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171C-8EE6-4868-8B51-8F0F5B45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062A9-E2CF-4B95-93BA-A30F12CE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7853C-2F9E-449F-8535-A61A602F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2C25D-2544-432A-B544-1ED2D3F2C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A584-68FD-4F63-8FDC-C9C82CA62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DDB2-6F5A-4AC1-B9AF-BDA4A48FEAB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2881-8BA9-4552-8BA2-B531B0D0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59A2-72FA-436D-AC11-D5F5430E7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6272-977B-4C4C-ACE8-DD502AE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fctl/programs/online-teaching-community/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www.meetup.com/" TargetMode="External"/><Relationship Id="rId4" Type="http://schemas.openxmlformats.org/officeDocument/2006/relationships/hyperlink" Target="mailto:Michelle.Pearce@umaryland.ed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raduate.umaryland.edu/wellness/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www.umaryland.edu/fctl/services/consulta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aryland.edu/fctl/services/professional-development-coaching/" TargetMode="External"/><Relationship Id="rId5" Type="http://schemas.openxmlformats.org/officeDocument/2006/relationships/hyperlink" Target="https://www.umaryland.edu/hrs/benefits/employee-assistance-program-eap/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%2F21649561209765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www.youtube.com/user/yogawithadrie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ider.com/work-out-at-home-free-gym-fitness-resources-workouts-2020-3" TargetMode="External"/><Relationship Id="rId5" Type="http://schemas.openxmlformats.org/officeDocument/2006/relationships/hyperlink" Target="https://www.umaryland.edu/urecfit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mindfulness.org/download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uclahealth.org/marc/body.cfm?id=22&amp;iirf_redirect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how.com/Meditate" TargetMode="External"/><Relationship Id="rId5" Type="http://schemas.openxmlformats.org/officeDocument/2006/relationships/hyperlink" Target="http://www.ted.com/speakers/andy_puddicombe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cognitive-therap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medium.com/@drmichellepearce/b3b0d0eef77f?sk=72e672f7107ea056126ff4a3434379e0&amp;source=friends_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swlh/no-one-will-protect-your-time-for-you-d2b7a2e29396" TargetMode="External"/><Relationship Id="rId4" Type="http://schemas.openxmlformats.org/officeDocument/2006/relationships/hyperlink" Target="https://www.jordangrayconsulting.com/how-to-fiercely-protect-your-ti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46D5A-B1CE-40B1-82FF-9E7D9127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9A7A7-2619-4A21-BD7E-01B4F5223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584"/>
            <a:ext cx="9144000" cy="3675400"/>
          </a:xfrm>
        </p:spPr>
        <p:txBody>
          <a:bodyPr>
            <a:normAutofit fontScale="90000"/>
          </a:bodyPr>
          <a:lstStyle/>
          <a:p>
            <a:br>
              <a:rPr lang="en-US" sz="3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Seven Strategies for </a:t>
            </a:r>
            <a:b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Resilience and </a:t>
            </a:r>
            <a:b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Burnout </a:t>
            </a:r>
            <a:br>
              <a:rPr lang="en-US" b="1" dirty="0">
                <a:solidFill>
                  <a:srgbClr val="FBE9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BE9EF"/>
                </a:solidFill>
                <a:effectLst/>
                <a:ea typeface="Calibri" panose="020F0502020204030204" pitchFamily="34" charset="0"/>
                <a:cs typeface="MV Boli" panose="02000500030200090000" pitchFamily="2" charset="0"/>
              </a:rPr>
              <a:t>for Online Instructors</a:t>
            </a:r>
            <a:br>
              <a:rPr lang="en-US" sz="3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1A755-5BDE-4A5F-ADB7-46AB72E4A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261" y="4326308"/>
            <a:ext cx="8649478" cy="254725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Michelle Pearce, PhD</a:t>
            </a:r>
          </a:p>
          <a:p>
            <a:r>
              <a:rPr lang="en-US" sz="3200" b="1" dirty="0"/>
              <a:t>Professor</a:t>
            </a:r>
          </a:p>
          <a:p>
            <a:r>
              <a:rPr lang="en-US" sz="3200" b="1" dirty="0"/>
              <a:t>Graduate School, University of Maryland, Baltimore</a:t>
            </a:r>
          </a:p>
          <a:p>
            <a:r>
              <a:rPr lang="en-US" sz="2800" i="1" dirty="0"/>
              <a:t>Teaching with Technology UMB Conference 2021</a:t>
            </a:r>
            <a:endParaRPr lang="en-US" sz="12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B6DC54-FD5E-4A42-9A11-2C4BCB27D656}"/>
              </a:ext>
            </a:extLst>
          </p:cNvPr>
          <p:cNvCxnSpPr/>
          <p:nvPr/>
        </p:nvCxnSpPr>
        <p:spPr>
          <a:xfrm>
            <a:off x="696686" y="4136571"/>
            <a:ext cx="107768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7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6"/>
            <a:ext cx="3282288" cy="3393741"/>
          </a:xfrm>
          <a:prstGeom prst="rect">
            <a:avLst/>
          </a:prstGeom>
          <a:solidFill>
            <a:srgbClr val="4E3F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FB9C-9AB3-4A31-8F03-5A7D61E9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31519"/>
            <a:ext cx="2826037" cy="28607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6</a:t>
            </a:r>
            <a:r>
              <a:rPr lang="en-US" sz="4000" b="1" dirty="0">
                <a:solidFill>
                  <a:srgbClr val="FFFFFF"/>
                </a:solidFill>
              </a:rPr>
              <a:t>.</a:t>
            </a:r>
            <a:r>
              <a:rPr lang="en-US" b="1" dirty="0">
                <a:solidFill>
                  <a:srgbClr val="FFFFFF"/>
                </a:solidFill>
              </a:rPr>
              <a:t> Connect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9054" y="453981"/>
            <a:ext cx="7814023" cy="339374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359DFF-497B-4743-87A1-B893383C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89" y="703578"/>
            <a:ext cx="7152511" cy="2916647"/>
          </a:xfrm>
        </p:spPr>
        <p:txBody>
          <a:bodyPr anchor="ctr">
            <a:normAutofit/>
          </a:bodyPr>
          <a:lstStyle/>
          <a:p>
            <a:r>
              <a:rPr lang="en-US" sz="3000" dirty="0">
                <a:hlinkClick r:id="rId3"/>
              </a:rPr>
              <a:t>UMB Online Teaching Community </a:t>
            </a:r>
            <a:r>
              <a:rPr lang="en-US" sz="3000" dirty="0"/>
              <a:t>(To join, email </a:t>
            </a:r>
            <a:r>
              <a:rPr lang="en-US" sz="3000" dirty="0">
                <a:hlinkClick r:id="rId4"/>
              </a:rPr>
              <a:t>Michelle.Pearce@umaryland.edu</a:t>
            </a:r>
            <a:r>
              <a:rPr lang="en-US" sz="3000" dirty="0"/>
              <a:t>)</a:t>
            </a:r>
          </a:p>
          <a:p>
            <a:endParaRPr lang="en-US" sz="3000" dirty="0">
              <a:hlinkClick r:id="rId4"/>
            </a:endParaRPr>
          </a:p>
          <a:p>
            <a:r>
              <a:rPr lang="en-US" sz="3000" dirty="0">
                <a:hlinkClick r:id="rId5"/>
              </a:rPr>
              <a:t>Meetup.com</a:t>
            </a:r>
            <a:endParaRPr lang="en-US" sz="3000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014216"/>
            <a:ext cx="3282696" cy="2386584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57CA0A66-B1FD-4D8D-A3F1-8BDD00891F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496"/>
          <a:stretch/>
        </p:blipFill>
        <p:spPr>
          <a:xfrm>
            <a:off x="3919054" y="4011610"/>
            <a:ext cx="3825067" cy="238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97DCA-59E6-48A4-908C-0650937D22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496"/>
          <a:stretch/>
        </p:blipFill>
        <p:spPr>
          <a:xfrm>
            <a:off x="7908008" y="4011610"/>
            <a:ext cx="3825069" cy="23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3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18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C2EF1-F37A-441E-9C9B-FD5BDA95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7. Know Your Limits and Ask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      for Help </a:t>
            </a:r>
          </a:p>
        </p:txBody>
      </p:sp>
      <p:pic>
        <p:nvPicPr>
          <p:cNvPr id="5" name="Content Placeholder 4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495E1978-1EB2-46CD-AEC4-026B648E1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r="12645" b="-2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7" name="Picture 6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0A0F2DB1-CC59-408B-AC8A-3F350B2ED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9023" b="-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464CDE-DBCE-490D-B8E9-EE69B9D22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2" y="321732"/>
            <a:ext cx="3709771" cy="4996717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Resources</a:t>
            </a:r>
            <a:endParaRPr lang="en-US" sz="3200" b="1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 Employee Assistance Program</a:t>
            </a:r>
            <a:endParaRPr lang="en-US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Development Coaching for UMB Faculty</a:t>
            </a:r>
            <a:endParaRPr lang="en-US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Center for Teaching and Learning Consultations</a:t>
            </a:r>
            <a:endParaRPr lang="en-US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Integrative Health and Wellness</a:t>
            </a:r>
            <a:r>
              <a:rPr lang="en-US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Certificate Program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5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6B693BF8-53D8-49CF-A08D-06108B803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13751"/>
          <a:stretch/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096" y="325550"/>
            <a:ext cx="4755077" cy="310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Thank you! 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0219" y="4072043"/>
            <a:ext cx="5604387" cy="2314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rgbClr val="B12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>
                <a:solidFill>
                  <a:srgbClr val="F2C0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Michelle Pearce, PhD</a:t>
            </a:r>
          </a:p>
          <a:p>
            <a:pPr algn="l"/>
            <a:r>
              <a:rPr lang="en-US" b="1" dirty="0">
                <a:solidFill>
                  <a:srgbClr val="F2C0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Michelle.Pearce@umaryland.edu</a:t>
            </a:r>
          </a:p>
          <a:p>
            <a:pPr algn="l"/>
            <a:r>
              <a:rPr lang="en-US" b="1" dirty="0">
                <a:solidFill>
                  <a:srgbClr val="F2C0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www.DrMichellePearce.com</a:t>
            </a:r>
          </a:p>
          <a:p>
            <a:pPr algn="l"/>
            <a:r>
              <a:rPr lang="en-US" b="1" dirty="0">
                <a:solidFill>
                  <a:srgbClr val="F2C0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IG: @bloomwithdrmichelle   </a:t>
            </a:r>
          </a:p>
          <a:p>
            <a:pPr algn="l"/>
            <a:endParaRPr lang="en-US" sz="1200" dirty="0">
              <a:solidFill>
                <a:srgbClr val="B12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3097-5201-4182-B147-E0B7AC2D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B12557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8531-2BA9-44CE-89ED-7034B547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202020"/>
                </a:solidFill>
                <a:effectLst/>
                <a:cs typeface="Calibri" panose="020F0502020204030204" pitchFamily="34" charset="0"/>
              </a:rPr>
              <a:t>Hall, D., Millstein, R., </a:t>
            </a:r>
            <a:r>
              <a:rPr lang="en-US" sz="1800" dirty="0" err="1">
                <a:solidFill>
                  <a:srgbClr val="202020"/>
                </a:solidFill>
                <a:effectLst/>
                <a:cs typeface="Calibri" panose="020F0502020204030204" pitchFamily="34" charset="0"/>
              </a:rPr>
              <a:t>Luberto</a:t>
            </a:r>
            <a:r>
              <a:rPr lang="en-US" sz="1800" dirty="0">
                <a:solidFill>
                  <a:srgbClr val="202020"/>
                </a:solidFill>
                <a:effectLst/>
                <a:cs typeface="Calibri" panose="020F0502020204030204" pitchFamily="34" charset="0"/>
              </a:rPr>
              <a:t>, C., et al. (2020). Responding to COVID-19 stress: Disseminating mind-body resiliency approaches. </a:t>
            </a:r>
            <a:r>
              <a:rPr lang="en-US" sz="1800" i="1" dirty="0">
                <a:solidFill>
                  <a:srgbClr val="202020"/>
                </a:solidFill>
                <a:effectLst/>
                <a:cs typeface="Calibri" panose="020F0502020204030204" pitchFamily="34" charset="0"/>
              </a:rPr>
              <a:t>Global Advances in Health and Medicine, 9. </a:t>
            </a:r>
            <a:r>
              <a:rPr lang="en-US" sz="1800" dirty="0">
                <a:hlinkClick r:id="rId3"/>
              </a:rPr>
              <a:t>https://doi.org/10.1177/2164956120976554</a:t>
            </a:r>
            <a:endParaRPr lang="en-US" sz="1800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Hall, DL, </a:t>
            </a:r>
            <a:r>
              <a:rPr lang="en-US" sz="1800" dirty="0" err="1"/>
              <a:t>Luberto</a:t>
            </a:r>
            <a:r>
              <a:rPr lang="en-US" sz="1800" dirty="0"/>
              <a:t>, CM, </a:t>
            </a:r>
            <a:r>
              <a:rPr lang="en-US" sz="1800" dirty="0" err="1"/>
              <a:t>Philpotts</a:t>
            </a:r>
            <a:r>
              <a:rPr lang="en-US" sz="1800" dirty="0"/>
              <a:t>, LL, et al. Mind-body interventions for fear of cancer recurrence: a systematic review and meta-analysis. </a:t>
            </a:r>
            <a:r>
              <a:rPr lang="en-US" sz="1800" i="1" dirty="0"/>
              <a:t>Psycho-Oncology.</a:t>
            </a:r>
            <a:r>
              <a:rPr lang="en-US" sz="1800" dirty="0"/>
              <a:t> 2018; 27(11):2546–2558.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/>
              <a:t>Luberto</a:t>
            </a:r>
            <a:r>
              <a:rPr lang="en-US" sz="1800" dirty="0"/>
              <a:t>, CM, </a:t>
            </a:r>
            <a:r>
              <a:rPr lang="en-US" sz="1800" dirty="0" err="1"/>
              <a:t>Shinday</a:t>
            </a:r>
            <a:r>
              <a:rPr lang="en-US" sz="1800" dirty="0"/>
              <a:t>, N, Song, R, et al. A systematic review and meta-analysis of the effects of meditation on empathy, compassion, and prosocial behaviors. </a:t>
            </a:r>
            <a:r>
              <a:rPr lang="en-US" sz="1800" i="1" dirty="0"/>
              <a:t>Mindfulness.</a:t>
            </a:r>
            <a:r>
              <a:rPr lang="en-US" sz="1800" dirty="0"/>
              <a:t> 2018; 9(3):708–724.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Academies of Sciences, Engineering, and Medicine. 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Taking Action Against Clinician Burnout: A Systems Approach to Professional Well-Being.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Washington, DC: The National Academies Press; 2019.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Park, ER, Perez, GK, Millstein, RA, et al. A virtual resiliency intervention promoting resiliency for parents of children with learning and attentional disabilities: a randomized pilot trial. </a:t>
            </a:r>
            <a:r>
              <a:rPr lang="en-US" sz="1800" i="1" dirty="0" err="1"/>
              <a:t>Matern</a:t>
            </a:r>
            <a:r>
              <a:rPr lang="en-US" sz="1800" i="1" dirty="0"/>
              <a:t> Child Health J</a:t>
            </a:r>
            <a:r>
              <a:rPr lang="en-US" sz="1800" dirty="0"/>
              <a:t>. 2020; 24(1):39–53.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Shanafelt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TD, Noseworthy, JH. Executive leadership and physician well-being: nine organizational strategies to promote engagement and reduce burnout. 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Mayo Clin Proc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2017; 92(1):129–146.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3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A1-0C0A-426E-A37D-BFB4EB4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B12557"/>
                </a:solidFill>
              </a:rPr>
              <a:t>Burnout and The Stress Response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894FFC-0FEB-4866-9A6E-E8AFB81B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6" y="820738"/>
            <a:ext cx="10044545" cy="64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47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61665-5839-467F-A0E2-158E50FF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 </a:t>
            </a: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What Puts Us at Risk of Burnout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 When Teaching Online?</a:t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9940D-8311-46EF-B87E-BDBF7CC1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DD8B-1719-4E77-8CC9-777E90082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853" y="321732"/>
            <a:ext cx="4281891" cy="5388603"/>
          </a:xfrm>
        </p:spPr>
        <p:txBody>
          <a:bodyPr anchor="ctr"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Isolation/lack of community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eavy reliance on self-motivation and 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lways on, always available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st-paced (e.g., 3 credits in  8 weeks)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 might not understand how hard/much you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to evaluate effectiveness </a:t>
            </a:r>
            <a:endParaRPr lang="en-US" sz="2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 of movement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creen fatigue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COVID!  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lass&#10;&#10;Description automatically generated">
            <a:extLst>
              <a:ext uri="{FF2B5EF4-FFF2-40B4-BE49-F238E27FC236}">
                <a16:creationId xmlns:a16="http://schemas.microsoft.com/office/drawing/2014/main" id="{365888C9-2022-44FF-8665-DEF3DD253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b="4104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05249-9346-406C-9AA7-3C685CE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902" y="371027"/>
            <a:ext cx="5345084" cy="2234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B12557"/>
                </a:solidFill>
              </a:rPr>
              <a:t>Resilience: </a:t>
            </a:r>
            <a:br>
              <a:rPr lang="en-US" sz="6600" dirty="0">
                <a:solidFill>
                  <a:srgbClr val="B12557"/>
                </a:solidFill>
              </a:rPr>
            </a:br>
            <a:r>
              <a:rPr lang="en-US" sz="6600" dirty="0">
                <a:solidFill>
                  <a:srgbClr val="B12557"/>
                </a:solidFill>
              </a:rPr>
              <a:t>Fill Your Cup </a:t>
            </a:r>
          </a:p>
        </p:txBody>
      </p:sp>
    </p:spTree>
    <p:extLst>
      <p:ext uri="{BB962C8B-B14F-4D97-AF65-F5344CB8AC3E}">
        <p14:creationId xmlns:p14="http://schemas.microsoft.com/office/powerpoint/2010/main" val="24282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BA2B-87DE-475A-B24D-19264ED3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B12557"/>
                </a:solidFill>
              </a:rPr>
              <a:t>1. Know Your Warning Signs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DD76FB4-A7C0-4182-8D0F-557BCDE4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196" y="2189452"/>
            <a:ext cx="11919607" cy="3629891"/>
          </a:xfr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664CD40-4485-45B8-A23C-9081A2AD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8873" y="124691"/>
            <a:ext cx="2320635" cy="232063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5DA240-EB8E-4FEB-A73C-F37E933A20A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036618" y="5819343"/>
            <a:ext cx="2623091" cy="621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F22A96-0C02-4FAB-B1FE-F5F3A458101C}"/>
              </a:ext>
            </a:extLst>
          </p:cNvPr>
          <p:cNvCxnSpPr>
            <a:cxnSpLocks/>
          </p:cNvCxnSpPr>
          <p:nvPr/>
        </p:nvCxnSpPr>
        <p:spPr>
          <a:xfrm>
            <a:off x="4336473" y="5819343"/>
            <a:ext cx="637309" cy="35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9AE057-E30B-4C73-8CD7-23C3B764528A}"/>
              </a:ext>
            </a:extLst>
          </p:cNvPr>
          <p:cNvCxnSpPr>
            <a:cxnSpLocks/>
          </p:cNvCxnSpPr>
          <p:nvPr/>
        </p:nvCxnSpPr>
        <p:spPr>
          <a:xfrm flipH="1">
            <a:off x="7259782" y="5694218"/>
            <a:ext cx="332509" cy="461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9648C0-5068-47EC-B87C-B663E96F119E}"/>
              </a:ext>
            </a:extLst>
          </p:cNvPr>
          <p:cNvCxnSpPr>
            <a:cxnSpLocks/>
          </p:cNvCxnSpPr>
          <p:nvPr/>
        </p:nvCxnSpPr>
        <p:spPr>
          <a:xfrm flipH="1">
            <a:off x="8400432" y="5819343"/>
            <a:ext cx="2219077" cy="621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859BCD-98E7-47B5-85F9-07D141384DEF}"/>
              </a:ext>
            </a:extLst>
          </p:cNvPr>
          <p:cNvSpPr txBox="1"/>
          <p:nvPr/>
        </p:nvSpPr>
        <p:spPr>
          <a:xfrm>
            <a:off x="4659709" y="6179127"/>
            <a:ext cx="374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Chronic Stress Response</a:t>
            </a:r>
          </a:p>
        </p:txBody>
      </p:sp>
    </p:spTree>
    <p:extLst>
      <p:ext uri="{BB962C8B-B14F-4D97-AF65-F5344CB8AC3E}">
        <p14:creationId xmlns:p14="http://schemas.microsoft.com/office/powerpoint/2010/main" val="407872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04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875D1-56A9-4457-9A46-09A7D6DA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2. Move Your Body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2AE2B-2311-45EB-9CD4-68DAF9AE7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41099" b="-2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7" name="Picture 6" descr="A picture containing skiing, vector graphics, several&#10;&#10;Description automatically generated">
            <a:extLst>
              <a:ext uri="{FF2B5EF4-FFF2-40B4-BE49-F238E27FC236}">
                <a16:creationId xmlns:a16="http://schemas.microsoft.com/office/drawing/2014/main" id="{C46007E7-92CC-478B-B3BF-40524EC48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6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D606A73-CCDF-465F-B4DA-6EAD0723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-597158"/>
            <a:ext cx="3511296" cy="65407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Resources</a:t>
            </a:r>
          </a:p>
          <a:p>
            <a:r>
              <a:rPr lang="en-US" sz="24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URecFit</a:t>
            </a:r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(UMB Gym)</a:t>
            </a:r>
          </a:p>
          <a:p>
            <a:endParaRPr lang="en-US" sz="1000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Out at Home Ideas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Yoga With Adriene </a:t>
            </a:r>
            <a:r>
              <a:rPr lang="en-US" sz="2400" dirty="0">
                <a:solidFill>
                  <a:srgbClr val="FFFFFF"/>
                </a:solidFill>
              </a:rPr>
              <a:t>YouTube Channel 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There’s an app for that! Check your app store for free/low-cost fitness apps and trackers</a:t>
            </a:r>
          </a:p>
        </p:txBody>
      </p:sp>
    </p:spTree>
    <p:extLst>
      <p:ext uri="{BB962C8B-B14F-4D97-AF65-F5344CB8AC3E}">
        <p14:creationId xmlns:p14="http://schemas.microsoft.com/office/powerpoint/2010/main" val="41823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8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17ACC-6D03-419C-AB44-49D344D5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3. Take a Breath and a 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    Mental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AECC2-7541-44F1-A447-CE54740C4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r="37142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7CB05-0546-4355-AD7C-D309DA498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8684" b="-3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96A58F-9F2C-43E1-90D4-BBB3A895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718458"/>
            <a:ext cx="3886706" cy="49312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Mindfulness TED Talk:    </a:t>
            </a:r>
            <a:r>
              <a:rPr lang="en-US" sz="2400" dirty="0">
                <a:solidFill>
                  <a:schemeClr val="bg1"/>
                </a:solidFill>
                <a:hlinkClick r:id="rId5" tooltip="All it Takes is 10 mindful minu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it Takes is 10 Mindful Minutes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Meditate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Guided Meditations UCLA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Free Guided Meditations and         Guided Imagery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DDB4F-6CE3-4F19-9821-A506E371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4. Challenge Your Thoughts and 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   Change Your Perspective</a:t>
            </a:r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2A6D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2A6D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C8480A-5314-4682-97C3-8EBF01A69BAE}"/>
              </a:ext>
            </a:extLst>
          </p:cNvPr>
          <p:cNvSpPr txBox="1"/>
          <p:nvPr/>
        </p:nvSpPr>
        <p:spPr>
          <a:xfrm>
            <a:off x="7956056" y="1026367"/>
            <a:ext cx="3711687" cy="6070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about Challenging Thoughts</a:t>
            </a:r>
            <a:endParaRPr lang="en-US" sz="2400" dirty="0">
              <a:solidFill>
                <a:schemeClr val="bg1"/>
              </a:solidFill>
            </a:endParaRPr>
          </a:p>
          <a:p>
            <a:pPr marL="352425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Beyond Resilience: How to Bloom in the Dark</a:t>
            </a:r>
          </a:p>
          <a:p>
            <a:pPr marL="352425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3E85488-6FDA-44CD-9873-AE36494B06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" b="-2"/>
          <a:stretch/>
        </p:blipFill>
        <p:spPr>
          <a:xfrm>
            <a:off x="1046566" y="2481478"/>
            <a:ext cx="5441115" cy="4027098"/>
          </a:xfrm>
          <a:prstGeom prst="rect">
            <a:avLst/>
          </a:prstGeom>
        </p:spPr>
      </p:pic>
      <p:pic>
        <p:nvPicPr>
          <p:cNvPr id="10" name="Content Placeholder 4" descr="A stack of flyers on a sidewalk&#10;&#10;Description automatically generated">
            <a:extLst>
              <a:ext uri="{FF2B5EF4-FFF2-40B4-BE49-F238E27FC236}">
                <a16:creationId xmlns:a16="http://schemas.microsoft.com/office/drawing/2014/main" id="{7B1E4AD5-2D26-40C1-8CC9-BD93E3EBC8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" r="2" b="14810"/>
          <a:stretch/>
        </p:blipFill>
        <p:spPr>
          <a:xfrm>
            <a:off x="7553753" y="343092"/>
            <a:ext cx="4277066" cy="27448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311F-23E3-4DF7-9420-D486896E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8322" cy="402709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7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46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BE280-F64E-4607-A0E9-8146C36B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5. Protect and Prioritize Your 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   Personal Time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F2FCB4-EC83-403F-8673-E9696BF8A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1" y="2710604"/>
            <a:ext cx="7058306" cy="38006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05DC8A-E512-4F32-A0A9-CEBEA29921C0}"/>
              </a:ext>
            </a:extLst>
          </p:cNvPr>
          <p:cNvSpPr txBox="1"/>
          <p:nvPr/>
        </p:nvSpPr>
        <p:spPr>
          <a:xfrm>
            <a:off x="7880892" y="1011295"/>
            <a:ext cx="3665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Fiercely Protect Your Time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One Will Protect Your Time for You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44468</TotalTime>
  <Words>583</Words>
  <Application>Microsoft Office PowerPoint</Application>
  <PresentationFormat>Widescreen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  Seven Strategies for  Building Resilience and  Preventing Burnout  for Online Instructors </vt:lpstr>
      <vt:lpstr>Burnout and The Stress Response</vt:lpstr>
      <vt:lpstr>  What Puts Us at Risk of Burnout  When Teaching Online? </vt:lpstr>
      <vt:lpstr>Resilience:  Fill Your Cup </vt:lpstr>
      <vt:lpstr>1. Know Your Warning Signs</vt:lpstr>
      <vt:lpstr>2. Move Your Body </vt:lpstr>
      <vt:lpstr>3. Take a Breath and a        Mental Break</vt:lpstr>
      <vt:lpstr>4. Challenge Your Thoughts and       Change Your Perspective</vt:lpstr>
      <vt:lpstr>5. Protect and Prioritize Your       Personal Time </vt:lpstr>
      <vt:lpstr>6. Connect</vt:lpstr>
      <vt:lpstr>7. Know Your Limits and Ask         for Help </vt:lpstr>
      <vt:lpstr>Thank you!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10 Tips for Building Resilience  and Preventing Burnout  for Online Instructors </dc:title>
  <dc:creator>Michelle Pearce</dc:creator>
  <cp:lastModifiedBy>Michelle Pearce</cp:lastModifiedBy>
  <cp:revision>4</cp:revision>
  <dcterms:created xsi:type="dcterms:W3CDTF">2020-12-17T19:49:25Z</dcterms:created>
  <dcterms:modified xsi:type="dcterms:W3CDTF">2021-04-15T13:35:06Z</dcterms:modified>
</cp:coreProperties>
</file>