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3" r:id="rId3"/>
    <p:sldId id="262" r:id="rId4"/>
    <p:sldId id="266" r:id="rId5"/>
    <p:sldId id="264" r:id="rId6"/>
    <p:sldId id="265" r:id="rId7"/>
    <p:sldId id="261" r:id="rId8"/>
    <p:sldId id="258" r:id="rId9"/>
    <p:sldId id="259" r:id="rId10"/>
    <p:sldId id="260" r:id="rId11"/>
    <p:sldId id="267" r:id="rId12"/>
    <p:sldId id="268" r:id="rId13"/>
    <p:sldId id="269" r:id="rId14"/>
    <p:sldId id="270" r:id="rId15"/>
    <p:sldId id="271" r:id="rId16"/>
    <p:sldId id="272" r:id="rId17"/>
    <p:sldId id="273" r:id="rId18"/>
    <p:sldId id="283" r:id="rId19"/>
    <p:sldId id="282" r:id="rId20"/>
    <p:sldId id="284" r:id="rId21"/>
    <p:sldId id="285"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524" autoAdjust="0"/>
  </p:normalViewPr>
  <p:slideViewPr>
    <p:cSldViewPr snapToGrid="0" snapToObjects="1">
      <p:cViewPr varScale="1">
        <p:scale>
          <a:sx n="87" d="100"/>
          <a:sy n="87" d="100"/>
        </p:scale>
        <p:origin x="29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2CAD3-449C-4BFA-98A6-A0F9547165BE}" type="datetimeFigureOut">
              <a:rPr lang="en-US" smtClean="0"/>
              <a:t>3/2/20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2A65A-60DE-4C28-A93C-4C3CA07C245C}" type="slidenum">
              <a:rPr lang="en-US" smtClean="0"/>
              <a:t>‹#›</a:t>
            </a:fld>
            <a:endParaRPr lang="en-US"/>
          </a:p>
        </p:txBody>
      </p:sp>
    </p:spTree>
    <p:extLst>
      <p:ext uri="{BB962C8B-B14F-4D97-AF65-F5344CB8AC3E}">
        <p14:creationId xmlns:p14="http://schemas.microsoft.com/office/powerpoint/2010/main" val="23695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data.org/learn-about-ad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Recording…</a:t>
            </a:r>
          </a:p>
        </p:txBody>
      </p:sp>
      <p:sp>
        <p:nvSpPr>
          <p:cNvPr id="4" name="Slide Number Placeholder 3"/>
          <p:cNvSpPr>
            <a:spLocks noGrp="1"/>
          </p:cNvSpPr>
          <p:nvPr>
            <p:ph type="sldNum" sz="quarter" idx="10"/>
          </p:nvPr>
        </p:nvSpPr>
        <p:spPr/>
        <p:txBody>
          <a:bodyPr/>
          <a:lstStyle/>
          <a:p>
            <a:fld id="{CA72A65A-60DE-4C28-A93C-4C3CA07C245C}" type="slidenum">
              <a:rPr lang="en-US" smtClean="0"/>
              <a:t>1</a:t>
            </a:fld>
            <a:endParaRPr lang="en-US"/>
          </a:p>
        </p:txBody>
      </p:sp>
    </p:spTree>
    <p:extLst>
      <p:ext uri="{BB962C8B-B14F-4D97-AF65-F5344CB8AC3E}">
        <p14:creationId xmlns:p14="http://schemas.microsoft.com/office/powerpoint/2010/main" val="254711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 required to disclose</a:t>
            </a:r>
            <a:r>
              <a:rPr lang="en-US" baseline="0" dirty="0"/>
              <a:t> any disability related information. </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11</a:t>
            </a:fld>
            <a:endParaRPr lang="en-US" dirty="0"/>
          </a:p>
        </p:txBody>
      </p:sp>
    </p:spTree>
    <p:extLst>
      <p:ext uri="{BB962C8B-B14F-4D97-AF65-F5344CB8AC3E}">
        <p14:creationId xmlns:p14="http://schemas.microsoft.com/office/powerpoint/2010/main" val="251832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12</a:t>
            </a:fld>
            <a:endParaRPr lang="en-US" dirty="0"/>
          </a:p>
        </p:txBody>
      </p:sp>
    </p:spTree>
    <p:extLst>
      <p:ext uri="{BB962C8B-B14F-4D97-AF65-F5344CB8AC3E}">
        <p14:creationId xmlns:p14="http://schemas.microsoft.com/office/powerpoint/2010/main" val="133057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13</a:t>
            </a:fld>
            <a:endParaRPr lang="en-US" dirty="0"/>
          </a:p>
        </p:txBody>
      </p:sp>
    </p:spTree>
    <p:extLst>
      <p:ext uri="{BB962C8B-B14F-4D97-AF65-F5344CB8AC3E}">
        <p14:creationId xmlns:p14="http://schemas.microsoft.com/office/powerpoint/2010/main" val="108197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Questions one may ask regarding a service animal:</a:t>
            </a:r>
          </a:p>
          <a:p>
            <a:r>
              <a:rPr lang="en-US" dirty="0"/>
              <a:t>Is the dog a service animal required because of a disability?</a:t>
            </a:r>
          </a:p>
          <a:p>
            <a:r>
              <a:rPr lang="en-US" dirty="0"/>
              <a:t>What work or task has the dog been trained to perform?</a:t>
            </a:r>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14</a:t>
            </a:fld>
            <a:endParaRPr lang="en-US" dirty="0"/>
          </a:p>
        </p:txBody>
      </p:sp>
    </p:spTree>
    <p:extLst>
      <p:ext uri="{BB962C8B-B14F-4D97-AF65-F5344CB8AC3E}">
        <p14:creationId xmlns:p14="http://schemas.microsoft.com/office/powerpoint/2010/main" val="227753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i="0" kern="1200" dirty="0">
                <a:solidFill>
                  <a:schemeClr val="tx1"/>
                </a:solidFill>
                <a:latin typeface="+mn-lt"/>
                <a:ea typeface="+mn-ea"/>
                <a:cs typeface="+mn-cs"/>
              </a:rPr>
              <a:t>Related to accessible</a:t>
            </a:r>
            <a:r>
              <a:rPr lang="en-US" sz="800" b="1" i="0" kern="1200" baseline="0" dirty="0">
                <a:solidFill>
                  <a:schemeClr val="tx1"/>
                </a:solidFill>
                <a:latin typeface="+mn-lt"/>
                <a:ea typeface="+mn-ea"/>
                <a:cs typeface="+mn-cs"/>
              </a:rPr>
              <a:t> technology/course materials: </a:t>
            </a:r>
            <a:endParaRPr lang="en-US" sz="8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“‘Accessible’ means a person with a disability is afforded the opportunity to </a:t>
            </a:r>
            <a:r>
              <a:rPr lang="en-US" sz="1200" b="1" i="0" kern="1200" dirty="0">
                <a:solidFill>
                  <a:schemeClr val="tx1"/>
                </a:solidFill>
                <a:latin typeface="+mn-lt"/>
                <a:ea typeface="+mn-ea"/>
                <a:cs typeface="+mn-cs"/>
              </a:rPr>
              <a:t>acquire the same information, engage in the same interactions, and enjoy the same services as a person without a disability in an equally effective and equally integrated manner, with substantially equivalent ease of use.</a:t>
            </a:r>
            <a:r>
              <a:rPr lang="en-US" sz="1200" b="0" i="0" kern="1200" dirty="0">
                <a:solidFill>
                  <a:schemeClr val="tx1"/>
                </a:solidFill>
                <a:latin typeface="+mn-lt"/>
                <a:ea typeface="+mn-ea"/>
                <a:cs typeface="+mn-cs"/>
              </a:rPr>
              <a:t> The person with a disability must be able to obtain the information as fully, equally and independently as a person without a disability.</a:t>
            </a:r>
            <a:endParaRPr lang="en-US" dirty="0"/>
          </a:p>
          <a:p>
            <a:endParaRPr lang="en-US" dirty="0"/>
          </a:p>
          <a:p>
            <a:r>
              <a:rPr lang="en-US" dirty="0"/>
              <a:t>https://www.umaryland.edu/cpa/toolbox/website-manual/prepare/accessibility/creating-accessible-documents/</a:t>
            </a:r>
          </a:p>
        </p:txBody>
      </p:sp>
      <p:sp>
        <p:nvSpPr>
          <p:cNvPr id="4" name="Slide Number Placeholder 3"/>
          <p:cNvSpPr>
            <a:spLocks noGrp="1"/>
          </p:cNvSpPr>
          <p:nvPr>
            <p:ph type="sldNum" sz="quarter" idx="10"/>
          </p:nvPr>
        </p:nvSpPr>
        <p:spPr/>
        <p:txBody>
          <a:bodyPr/>
          <a:lstStyle/>
          <a:p>
            <a:fld id="{558E4922-7377-4380-BA01-8100E582FC90}" type="slidenum">
              <a:rPr lang="en-US" smtClean="0"/>
              <a:pPr/>
              <a:t>15</a:t>
            </a:fld>
            <a:endParaRPr lang="en-US" dirty="0"/>
          </a:p>
        </p:txBody>
      </p:sp>
    </p:spTree>
    <p:extLst>
      <p:ext uri="{BB962C8B-B14F-4D97-AF65-F5344CB8AC3E}">
        <p14:creationId xmlns:p14="http://schemas.microsoft.com/office/powerpoint/2010/main" val="361032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In accordance with the ADA, faculty do not have the right to question whether a disability exists or examine a student‘s disability documentation when the disability has been adequately documented and is on file with ESESDS. The student's accommodations letter, approved by the ESESDS Liaison and signed by the Director of ESESDS, will act as assurance that the student has provided adequate documentation of the disability and requested accommodations.</a:t>
            </a:r>
            <a:endParaRPr lang="en-US" sz="1200" dirty="0"/>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16</a:t>
            </a:fld>
            <a:endParaRPr lang="en-US" dirty="0"/>
          </a:p>
        </p:txBody>
      </p:sp>
    </p:spTree>
    <p:extLst>
      <p:ext uri="{BB962C8B-B14F-4D97-AF65-F5344CB8AC3E}">
        <p14:creationId xmlns:p14="http://schemas.microsoft.com/office/powerpoint/2010/main" val="311727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17</a:t>
            </a:fld>
            <a:endParaRPr lang="en-US" dirty="0"/>
          </a:p>
        </p:txBody>
      </p:sp>
    </p:spTree>
    <p:extLst>
      <p:ext uri="{BB962C8B-B14F-4D97-AF65-F5344CB8AC3E}">
        <p14:creationId xmlns:p14="http://schemas.microsoft.com/office/powerpoint/2010/main" val="940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best practice, it’s inclusion, and its UMB Policy…</a:t>
            </a:r>
          </a:p>
          <a:p>
            <a:endParaRPr lang="en-US" dirty="0"/>
          </a:p>
        </p:txBody>
      </p:sp>
      <p:sp>
        <p:nvSpPr>
          <p:cNvPr id="4" name="Slide Number Placeholder 3"/>
          <p:cNvSpPr>
            <a:spLocks noGrp="1"/>
          </p:cNvSpPr>
          <p:nvPr>
            <p:ph type="sldNum" sz="quarter" idx="10"/>
          </p:nvPr>
        </p:nvSpPr>
        <p:spPr/>
        <p:txBody>
          <a:bodyPr/>
          <a:lstStyle/>
          <a:p>
            <a:fld id="{CA72A65A-60DE-4C28-A93C-4C3CA07C245C}" type="slidenum">
              <a:rPr lang="en-US" smtClean="0"/>
              <a:t>18</a:t>
            </a:fld>
            <a:endParaRPr lang="en-US"/>
          </a:p>
        </p:txBody>
      </p:sp>
    </p:spTree>
    <p:extLst>
      <p:ext uri="{BB962C8B-B14F-4D97-AF65-F5344CB8AC3E}">
        <p14:creationId xmlns:p14="http://schemas.microsoft.com/office/powerpoint/2010/main" val="4216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best practice, it’s inclusion,</a:t>
            </a:r>
            <a:r>
              <a:rPr lang="en-US" baseline="0" dirty="0"/>
              <a:t> and its UMB Policy…</a:t>
            </a:r>
            <a:endParaRPr lang="en-US" dirty="0"/>
          </a:p>
          <a:p>
            <a:endParaRPr lang="en-US" dirty="0"/>
          </a:p>
          <a:p>
            <a:r>
              <a:rPr lang="en-US" dirty="0"/>
              <a:t>As of October</a:t>
            </a:r>
            <a:r>
              <a:rPr lang="en-US" baseline="0" dirty="0"/>
              <a:t> 4, ,2019</a:t>
            </a:r>
          </a:p>
          <a:p>
            <a:endParaRPr lang="en-US" dirty="0"/>
          </a:p>
        </p:txBody>
      </p:sp>
      <p:sp>
        <p:nvSpPr>
          <p:cNvPr id="4" name="Slide Number Placeholder 3"/>
          <p:cNvSpPr>
            <a:spLocks noGrp="1"/>
          </p:cNvSpPr>
          <p:nvPr>
            <p:ph type="sldNum" sz="quarter" idx="10"/>
          </p:nvPr>
        </p:nvSpPr>
        <p:spPr/>
        <p:txBody>
          <a:bodyPr/>
          <a:lstStyle/>
          <a:p>
            <a:fld id="{CA72A65A-60DE-4C28-A93C-4C3CA07C245C}" type="slidenum">
              <a:rPr lang="en-US" smtClean="0"/>
              <a:t>19</a:t>
            </a:fld>
            <a:endParaRPr lang="en-US"/>
          </a:p>
        </p:txBody>
      </p:sp>
    </p:spTree>
    <p:extLst>
      <p:ext uri="{BB962C8B-B14F-4D97-AF65-F5344CB8AC3E}">
        <p14:creationId xmlns:p14="http://schemas.microsoft.com/office/powerpoint/2010/main" val="294023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2A65A-60DE-4C28-A93C-4C3CA07C245C}" type="slidenum">
              <a:rPr lang="en-US" smtClean="0"/>
              <a:t>20</a:t>
            </a:fld>
            <a:endParaRPr lang="en-US"/>
          </a:p>
        </p:txBody>
      </p:sp>
    </p:spTree>
    <p:extLst>
      <p:ext uri="{BB962C8B-B14F-4D97-AF65-F5344CB8AC3E}">
        <p14:creationId xmlns:p14="http://schemas.microsoft.com/office/powerpoint/2010/main" val="150032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a:t>
            </a:fld>
            <a:endParaRPr lang="en-US" dirty="0"/>
          </a:p>
        </p:txBody>
      </p:sp>
    </p:spTree>
    <p:extLst>
      <p:ext uri="{BB962C8B-B14F-4D97-AF65-F5344CB8AC3E}">
        <p14:creationId xmlns:p14="http://schemas.microsoft.com/office/powerpoint/2010/main" val="1627543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t>
            </a:r>
            <a:r>
              <a:rPr lang="en-US" baseline="0" dirty="0"/>
              <a:t> 2019 statistic- </a:t>
            </a:r>
            <a:r>
              <a:rPr lang="en-US" dirty="0"/>
              <a:t>At</a:t>
            </a:r>
            <a:r>
              <a:rPr lang="en-US" baseline="0" dirty="0"/>
              <a:t> our institution, 4</a:t>
            </a:r>
            <a:r>
              <a:rPr lang="en-US" dirty="0"/>
              <a:t>3% of students registered at ESDS were either diagnosed with a learning disability and/or ADHD (Here are some techniques </a:t>
            </a:r>
          </a:p>
          <a:p>
            <a:endParaRPr lang="en-US" dirty="0"/>
          </a:p>
          <a:p>
            <a:r>
              <a:rPr lang="en-US" dirty="0"/>
              <a:t>Example-</a:t>
            </a:r>
            <a:r>
              <a:rPr lang="en-US" baseline="0" dirty="0"/>
              <a:t> car navigation.  Giving students all the information in a clear and/or multiple ways, removes barriers from getting to point A to point B (understanding and synthesizing the content to be successful as a professional).</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22</a:t>
            </a:fld>
            <a:endParaRPr lang="en-US" dirty="0"/>
          </a:p>
        </p:txBody>
      </p:sp>
    </p:spTree>
    <p:extLst>
      <p:ext uri="{BB962C8B-B14F-4D97-AF65-F5344CB8AC3E}">
        <p14:creationId xmlns:p14="http://schemas.microsoft.com/office/powerpoint/2010/main" val="53765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mn-ea"/>
                <a:cs typeface="+mn-cs"/>
              </a:rPr>
              <a:t>Here are some techniques faculty can utilize to help facilitate an open conversation:</a:t>
            </a:r>
          </a:p>
          <a:p>
            <a:r>
              <a:rPr lang="en-US" sz="1200" b="1" i="0" kern="1200" dirty="0">
                <a:solidFill>
                  <a:schemeClr val="tx1"/>
                </a:solidFill>
                <a:effectLst/>
                <a:latin typeface="+mn-lt"/>
                <a:ea typeface="+mn-ea"/>
                <a:cs typeface="+mn-cs"/>
              </a:rPr>
              <a:t>Respect Confidentiality:</a:t>
            </a:r>
            <a:r>
              <a:rPr lang="en-US" sz="1200" b="0" i="0" kern="1200" dirty="0">
                <a:solidFill>
                  <a:schemeClr val="tx1"/>
                </a:solidFill>
                <a:effectLst/>
                <a:latin typeface="+mn-lt"/>
                <a:ea typeface="+mn-ea"/>
                <a:cs typeface="+mn-cs"/>
              </a:rPr>
              <a:t> Many students with disabilities are hesitant to let others know about their disability.  Faculty members need to respect the student’s privacy when providing accommodations.  This means that faculty members should not discuss disability-related matters with the student when other students are present unless the student approves. </a:t>
            </a:r>
          </a:p>
          <a:p>
            <a:r>
              <a:rPr lang="en-US" sz="1200" b="1" i="0" kern="1200" dirty="0">
                <a:solidFill>
                  <a:schemeClr val="tx1"/>
                </a:solidFill>
                <a:effectLst/>
                <a:latin typeface="+mn-lt"/>
                <a:ea typeface="+mn-ea"/>
                <a:cs typeface="+mn-cs"/>
              </a:rPr>
              <a:t>Work Collaboratively with the Student:</a:t>
            </a:r>
            <a:r>
              <a:rPr lang="en-US" sz="1200" b="0" i="0" kern="1200" dirty="0">
                <a:solidFill>
                  <a:schemeClr val="tx1"/>
                </a:solidFill>
                <a:effectLst/>
                <a:latin typeface="+mn-lt"/>
                <a:ea typeface="+mn-ea"/>
                <a:cs typeface="+mn-cs"/>
              </a:rPr>
              <a:t> the faculty member and the student have the same end goal; to provide the student with a sound learning experience as a part of their graduate study.   Additionally, the student would be the expert on how he/she best learns and works with their disability.  Therefore, it is advised to speak openly about how you can best accommodate the student and work collaboratively to come up with alternative when needed.</a:t>
            </a:r>
          </a:p>
          <a:p>
            <a:r>
              <a:rPr lang="en-US" sz="1200" b="1" i="0" kern="1200" dirty="0">
                <a:solidFill>
                  <a:schemeClr val="tx1"/>
                </a:solidFill>
                <a:effectLst/>
                <a:latin typeface="+mn-lt"/>
                <a:ea typeface="+mn-ea"/>
                <a:cs typeface="+mn-cs"/>
              </a:rPr>
              <a:t>Refer student for Coaching if needed:</a:t>
            </a:r>
            <a:r>
              <a:rPr lang="en-US" sz="1200" b="0" i="0" kern="1200" dirty="0">
                <a:solidFill>
                  <a:schemeClr val="tx1"/>
                </a:solidFill>
                <a:effectLst/>
                <a:latin typeface="+mn-lt"/>
                <a:ea typeface="+mn-ea"/>
                <a:cs typeface="+mn-cs"/>
              </a:rPr>
              <a:t> if you think a student is struggling academically or feeling overwhelmed, they may benefit from academic coaching offered by ESESDS.  You may suggest to the student to make an appointment with ESESDS to discuss his/her challenges and work with a coach to create a strategy to achieve their goals.</a:t>
            </a:r>
          </a:p>
          <a:p>
            <a:r>
              <a:rPr lang="en-US" sz="1200" b="1" i="0" kern="1200" dirty="0">
                <a:solidFill>
                  <a:schemeClr val="tx1"/>
                </a:solidFill>
                <a:effectLst/>
                <a:latin typeface="+mn-lt"/>
                <a:ea typeface="+mn-ea"/>
                <a:cs typeface="+mn-cs"/>
              </a:rPr>
              <a:t>Faculty Training and Consultation:</a:t>
            </a:r>
            <a:r>
              <a:rPr lang="en-US" sz="1200" b="0" i="0" kern="1200" dirty="0">
                <a:solidFill>
                  <a:schemeClr val="tx1"/>
                </a:solidFill>
                <a:effectLst/>
                <a:latin typeface="+mn-lt"/>
                <a:ea typeface="+mn-ea"/>
                <a:cs typeface="+mn-cs"/>
              </a:rPr>
              <a:t> for specific assistance with working with students with disabilities, faculty members are encouraged to contact ESESDS for training or consultation.  Please contact your ESESDS provider.</a:t>
            </a:r>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23</a:t>
            </a:fld>
            <a:endParaRPr lang="en-US" dirty="0"/>
          </a:p>
        </p:txBody>
      </p:sp>
    </p:spTree>
    <p:extLst>
      <p:ext uri="{BB962C8B-B14F-4D97-AF65-F5344CB8AC3E}">
        <p14:creationId xmlns:p14="http://schemas.microsoft.com/office/powerpoint/2010/main" val="378013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24</a:t>
            </a:fld>
            <a:endParaRPr lang="en-US" dirty="0"/>
          </a:p>
        </p:txBody>
      </p:sp>
    </p:spTree>
    <p:extLst>
      <p:ext uri="{BB962C8B-B14F-4D97-AF65-F5344CB8AC3E}">
        <p14:creationId xmlns:p14="http://schemas.microsoft.com/office/powerpoint/2010/main" val="211465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only</a:t>
            </a:r>
            <a:r>
              <a:rPr lang="en-US" baseline="0" dirty="0"/>
              <a:t> help students with disabilities, but also, students with English as their second language, international students, and potentially all students.  Goal is to have the students learn the material and be successful professionally. </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25</a:t>
            </a:fld>
            <a:endParaRPr lang="en-US" dirty="0"/>
          </a:p>
        </p:txBody>
      </p:sp>
    </p:spTree>
    <p:extLst>
      <p:ext uri="{BB962C8B-B14F-4D97-AF65-F5344CB8AC3E}">
        <p14:creationId xmlns:p14="http://schemas.microsoft.com/office/powerpoint/2010/main" val="3108010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pPr>
            <a:r>
              <a:rPr lang="en-US" b="1" dirty="0"/>
              <a:t>DOJ: </a:t>
            </a:r>
            <a:r>
              <a:rPr lang="en-US" dirty="0"/>
              <a:t>Laws and statues </a:t>
            </a:r>
          </a:p>
          <a:p>
            <a:pPr eaLnBrk="1" hangingPunct="1">
              <a:spcBef>
                <a:spcPct val="0"/>
              </a:spcBef>
            </a:pPr>
            <a:endParaRPr lang="en-US" dirty="0"/>
          </a:p>
          <a:p>
            <a:pPr eaLnBrk="1" hangingPunct="1">
              <a:spcBef>
                <a:spcPct val="0"/>
              </a:spcBef>
            </a:pPr>
            <a:r>
              <a:rPr lang="en-US" b="1" dirty="0"/>
              <a:t>AHEAD</a:t>
            </a:r>
            <a:r>
              <a:rPr lang="en-US" dirty="0"/>
              <a:t> (Association of Higher Education and Disability): Professional </a:t>
            </a:r>
            <a:r>
              <a:rPr lang="en-US" sz="1200" b="0" i="0" kern="1200" dirty="0">
                <a:solidFill>
                  <a:schemeClr val="tx1"/>
                </a:solidFill>
                <a:latin typeface="+mn-lt"/>
                <a:ea typeface="+mn-ea"/>
                <a:cs typeface="+mn-cs"/>
              </a:rPr>
              <a:t>membership organization for individuals involved in the development of policy and in the provision of quality services to meet the needs of persons with disabilities involved in all areas of higher education.</a:t>
            </a:r>
          </a:p>
          <a:p>
            <a:pPr eaLnBrk="1" hangingPunct="1">
              <a:spcBef>
                <a:spcPct val="0"/>
              </a:spcBef>
            </a:pPr>
            <a:endParaRPr lang="en-US" sz="1200" b="0" i="0" kern="1200" dirty="0">
              <a:solidFill>
                <a:schemeClr val="tx1"/>
              </a:solidFill>
              <a:latin typeface="+mn-lt"/>
              <a:ea typeface="+mn-ea"/>
              <a:cs typeface="+mn-cs"/>
            </a:endParaRPr>
          </a:p>
          <a:p>
            <a:pPr eaLnBrk="1" hangingPunct="1">
              <a:spcBef>
                <a:spcPct val="0"/>
              </a:spcBef>
            </a:pPr>
            <a:r>
              <a:rPr lang="en-US" sz="1200" b="0" i="0" kern="1200" dirty="0">
                <a:solidFill>
                  <a:schemeClr val="tx1"/>
                </a:solidFill>
                <a:latin typeface="+mn-lt"/>
                <a:ea typeface="+mn-ea"/>
                <a:cs typeface="+mn-cs"/>
              </a:rPr>
              <a:t>ADA</a:t>
            </a:r>
            <a:r>
              <a:rPr lang="en-US" sz="1200" b="0" i="0" kern="1200" baseline="0" dirty="0">
                <a:solidFill>
                  <a:schemeClr val="tx1"/>
                </a:solidFill>
                <a:latin typeface="+mn-lt"/>
                <a:ea typeface="+mn-ea"/>
                <a:cs typeface="+mn-cs"/>
              </a:rPr>
              <a:t> National Network:  Provides guidance and training on the ADA</a:t>
            </a:r>
            <a:endParaRPr lang="en-US" dirty="0"/>
          </a:p>
          <a:p>
            <a:pPr eaLnBrk="1" hangingPunct="1">
              <a:spcBef>
                <a:spcPct val="0"/>
              </a:spcBef>
            </a:pPr>
            <a:endParaRPr lang="en-US" dirty="0"/>
          </a:p>
          <a:p>
            <a:pPr eaLnBrk="1" hangingPunct="1">
              <a:spcBef>
                <a:spcPct val="0"/>
              </a:spcBef>
            </a:pPr>
            <a:r>
              <a:rPr lang="en-US" b="1" dirty="0"/>
              <a:t>UDL Universe: </a:t>
            </a:r>
            <a:r>
              <a:rPr lang="en-US" b="0" dirty="0"/>
              <a:t>First link is to UDL Universe,</a:t>
            </a:r>
            <a:r>
              <a:rPr lang="en-US" b="0" baseline="0" dirty="0"/>
              <a:t> </a:t>
            </a:r>
            <a:r>
              <a:rPr lang="en-US" sz="1200" b="0" i="0" kern="1200" dirty="0">
                <a:solidFill>
                  <a:schemeClr val="tx1"/>
                </a:solidFill>
                <a:latin typeface="+mn-lt"/>
                <a:ea typeface="+mn-ea"/>
                <a:cs typeface="+mn-cs"/>
              </a:rPr>
              <a:t>A Comprehensive Universal Design for Learning Faculty Development Guide.</a:t>
            </a:r>
            <a:r>
              <a:rPr lang="en-US" sz="1200" b="0" i="0" kern="1200" baseline="0" dirty="0">
                <a:solidFill>
                  <a:schemeClr val="tx1"/>
                </a:solidFill>
                <a:latin typeface="+mn-lt"/>
                <a:ea typeface="+mn-ea"/>
                <a:cs typeface="+mn-cs"/>
              </a:rPr>
              <a:t> The second is to a great annotated list on the </a:t>
            </a:r>
            <a:r>
              <a:rPr lang="en-US" dirty="0"/>
              <a:t>AHEAD resources</a:t>
            </a:r>
            <a:r>
              <a:rPr lang="en-US" baseline="0" dirty="0"/>
              <a:t> page.</a:t>
            </a:r>
            <a:endParaRPr lang="en-US" dirty="0"/>
          </a:p>
          <a:p>
            <a:pPr eaLnBrk="1" hangingPunct="1">
              <a:spcBef>
                <a:spcPct val="0"/>
              </a:spcBef>
            </a:pPr>
            <a:endParaRPr 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a:t>Disability Studies:</a:t>
            </a:r>
            <a:r>
              <a:rPr lang="en-US" b="1" baseline="0" dirty="0"/>
              <a:t> </a:t>
            </a:r>
            <a:r>
              <a:rPr lang="en-US" baseline="0" dirty="0"/>
              <a:t>Begin looking at disability as </a:t>
            </a:r>
            <a:r>
              <a:rPr lang="en-US" sz="1200" b="0" i="0" kern="1200" dirty="0">
                <a:solidFill>
                  <a:schemeClr val="tx1"/>
                </a:solidFill>
                <a:latin typeface="+mn-lt"/>
                <a:ea typeface="+mn-ea"/>
                <a:cs typeface="+mn-cs"/>
              </a:rPr>
              <a:t>a part of diversity and value it as an integral part of life.  First link is to the Society</a:t>
            </a:r>
            <a:r>
              <a:rPr lang="en-US" sz="1200" b="0" i="0" kern="1200" baseline="0" dirty="0">
                <a:solidFill>
                  <a:schemeClr val="tx1"/>
                </a:solidFill>
                <a:latin typeface="+mn-lt"/>
                <a:ea typeface="+mn-ea"/>
                <a:cs typeface="+mn-cs"/>
              </a:rPr>
              <a:t> for Disability Studies and a the second link goes to a </a:t>
            </a:r>
            <a:r>
              <a:rPr lang="en-US" baseline="0" dirty="0"/>
              <a:t>comprehensive list from Missouri State that is provided to faculty. </a:t>
            </a:r>
            <a:endParaRPr lang="en-US" dirty="0"/>
          </a:p>
          <a:p>
            <a:pPr eaLnBrk="1" hangingPunct="1">
              <a:spcBef>
                <a:spcPct val="0"/>
              </a:spcBef>
            </a:pPr>
            <a:endParaRPr lang="en-US" dirty="0"/>
          </a:p>
          <a:p>
            <a:pPr eaLnBrk="1" hangingPunct="1">
              <a:spcBef>
                <a:spcPct val="0"/>
              </a:spcBef>
            </a:pPr>
            <a:r>
              <a:rPr lang="en-US" b="1" dirty="0"/>
              <a:t>DO-IT</a:t>
            </a:r>
            <a:r>
              <a:rPr lang="en-US" dirty="0"/>
              <a:t>:</a:t>
            </a:r>
            <a:r>
              <a:rPr lang="en-US" baseline="0" dirty="0"/>
              <a:t> Disabilities, Opportunities, Internetworking and Technology: From University of Washington. P</a:t>
            </a:r>
            <a:r>
              <a:rPr lang="en-US" sz="1200" b="0" i="0" kern="1200" dirty="0">
                <a:solidFill>
                  <a:schemeClr val="tx1"/>
                </a:solidFill>
                <a:effectLst/>
                <a:latin typeface="+mn-lt"/>
                <a:ea typeface="+mn-ea"/>
                <a:cs typeface="+mn-cs"/>
              </a:rPr>
              <a:t>romotes the success of individuals with disabilities in postsecondary education and careers, using technology as an empowering tool. Specifically look into the faculty room. </a:t>
            </a:r>
          </a:p>
          <a:p>
            <a:pPr eaLnBrk="1" hangingPunct="1">
              <a:spcBef>
                <a:spcPct val="0"/>
              </a:spcBef>
            </a:pPr>
            <a:endParaRPr lang="en-US" dirty="0"/>
          </a:p>
          <a:p>
            <a:pPr eaLnBrk="1" hangingPunct="1">
              <a:spcBef>
                <a:spcPct val="0"/>
              </a:spcBef>
            </a:pPr>
            <a:r>
              <a:rPr lang="en-US" b="1" dirty="0"/>
              <a:t>Pepnet: </a:t>
            </a:r>
            <a:r>
              <a:rPr lang="en-US" b="0" dirty="0"/>
              <a:t>Their</a:t>
            </a:r>
            <a:r>
              <a:rPr lang="en-US" b="0" baseline="0" dirty="0"/>
              <a:t> m</a:t>
            </a:r>
            <a:r>
              <a:rPr lang="en-US" dirty="0"/>
              <a:t>ission is </a:t>
            </a:r>
            <a:r>
              <a:rPr lang="en-US" sz="1200" b="0" i="0" kern="1200" dirty="0">
                <a:solidFill>
                  <a:schemeClr val="tx1"/>
                </a:solidFill>
                <a:latin typeface="+mn-lt"/>
                <a:ea typeface="+mn-ea"/>
                <a:cs typeface="+mn-cs"/>
              </a:rPr>
              <a:t>to increase the educational, career and lifetime choices available to individuals who are deaf or hard of hearing. Their site</a:t>
            </a:r>
            <a:r>
              <a:rPr lang="en-US" sz="1200" b="0" i="0" kern="1200" baseline="0" dirty="0">
                <a:solidFill>
                  <a:schemeClr val="tx1"/>
                </a:solidFill>
                <a:latin typeface="+mn-lt"/>
                <a:ea typeface="+mn-ea"/>
                <a:cs typeface="+mn-cs"/>
              </a:rPr>
              <a:t> offers great resources for faculty and staff, training opportunities (e.g. note taker training).</a:t>
            </a: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27</a:t>
            </a:fld>
            <a:endParaRPr lang="en-US" dirty="0"/>
          </a:p>
        </p:txBody>
      </p:sp>
    </p:spTree>
    <p:extLst>
      <p:ext uri="{BB962C8B-B14F-4D97-AF65-F5344CB8AC3E}">
        <p14:creationId xmlns:p14="http://schemas.microsoft.com/office/powerpoint/2010/main" val="326092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Recording…then, ask for questions</a:t>
            </a:r>
          </a:p>
        </p:txBody>
      </p:sp>
      <p:sp>
        <p:nvSpPr>
          <p:cNvPr id="4" name="Slide Number Placeholder 3"/>
          <p:cNvSpPr>
            <a:spLocks noGrp="1"/>
          </p:cNvSpPr>
          <p:nvPr>
            <p:ph type="sldNum" sz="quarter" idx="10"/>
          </p:nvPr>
        </p:nvSpPr>
        <p:spPr/>
        <p:txBody>
          <a:bodyPr/>
          <a:lstStyle/>
          <a:p>
            <a:fld id="{CA72A65A-60DE-4C28-A93C-4C3CA07C245C}" type="slidenum">
              <a:rPr lang="en-US" smtClean="0"/>
              <a:t>29</a:t>
            </a:fld>
            <a:endParaRPr lang="en-US"/>
          </a:p>
        </p:txBody>
      </p:sp>
    </p:spTree>
    <p:extLst>
      <p:ext uri="{BB962C8B-B14F-4D97-AF65-F5344CB8AC3E}">
        <p14:creationId xmlns:p14="http://schemas.microsoft.com/office/powerpoint/2010/main" val="44265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our office we also have 6 students that work as Test Proctors in our Testing Center, and 113 students who work as a peer note taker and are awarded Educational Access awards for this role. </a:t>
            </a:r>
            <a:endParaRPr lang="en-US" dirty="0"/>
          </a:p>
        </p:txBody>
      </p:sp>
      <p:sp>
        <p:nvSpPr>
          <p:cNvPr id="4" name="Slide Number Placeholder 3"/>
          <p:cNvSpPr>
            <a:spLocks noGrp="1"/>
          </p:cNvSpPr>
          <p:nvPr>
            <p:ph type="sldNum" sz="quarter" idx="10"/>
          </p:nvPr>
        </p:nvSpPr>
        <p:spPr/>
        <p:txBody>
          <a:bodyPr/>
          <a:lstStyle/>
          <a:p>
            <a:fld id="{CA72A65A-60DE-4C28-A93C-4C3CA07C245C}" type="slidenum">
              <a:rPr lang="en-US" smtClean="0"/>
              <a:t>3</a:t>
            </a:fld>
            <a:endParaRPr lang="en-US"/>
          </a:p>
        </p:txBody>
      </p:sp>
    </p:spTree>
    <p:extLst>
      <p:ext uri="{BB962C8B-B14F-4D97-AF65-F5344CB8AC3E}">
        <p14:creationId xmlns:p14="http://schemas.microsoft.com/office/powerpoint/2010/main" val="371904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ESSDS Office works with the Liaisons from the various schools who approve or deny the suggested</a:t>
            </a:r>
            <a:r>
              <a:rPr lang="en-US" baseline="0" dirty="0"/>
              <a:t> accommodations based on the technical requirements of the course and/or program.</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4</a:t>
            </a:fld>
            <a:endParaRPr lang="en-US" dirty="0"/>
          </a:p>
        </p:txBody>
      </p:sp>
    </p:spTree>
    <p:extLst>
      <p:ext uri="{BB962C8B-B14F-4D97-AF65-F5344CB8AC3E}">
        <p14:creationId xmlns:p14="http://schemas.microsoft.com/office/powerpoint/2010/main" val="76832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a:t>
            </a:r>
            <a:r>
              <a:rPr lang="en-US" baseline="0" dirty="0"/>
              <a:t> and Sensory are often first thought of- wheelchair user, service animal user, person who is Deaf</a:t>
            </a:r>
          </a:p>
          <a:p>
            <a:r>
              <a:rPr lang="en-US" baseline="0" dirty="0"/>
              <a:t>But many other non-apparent conditions are covered by the ADA:</a:t>
            </a:r>
          </a:p>
          <a:p>
            <a:pPr marL="228600" indent="-228600">
              <a:buAutoNum type="arabicPeriod"/>
            </a:pPr>
            <a:r>
              <a:rPr lang="en-US" baseline="0" dirty="0"/>
              <a:t>Mental Health- psychologic diagnoses</a:t>
            </a:r>
          </a:p>
          <a:p>
            <a:pPr marL="228600" indent="-228600">
              <a:buAutoNum type="arabicPeriod"/>
            </a:pPr>
            <a:r>
              <a:rPr lang="en-US" baseline="0" dirty="0"/>
              <a:t>Chronic Illness- </a:t>
            </a:r>
          </a:p>
          <a:p>
            <a:pPr marL="228600" indent="-228600">
              <a:buAutoNum type="arabicPeriod"/>
            </a:pPr>
            <a:r>
              <a:rPr lang="en-US" baseline="0" dirty="0"/>
              <a:t>Learning Disabilities</a:t>
            </a:r>
          </a:p>
          <a:p>
            <a:pPr marL="228600" indent="-228600">
              <a:buAutoNum type="arabicPeriod"/>
            </a:pPr>
            <a:r>
              <a:rPr lang="en-US" baseline="0" dirty="0"/>
              <a:t>ADHD</a:t>
            </a:r>
          </a:p>
          <a:p>
            <a:pPr marL="228600" indent="-228600">
              <a:buAutoNum type="arabicPeriod"/>
            </a:pPr>
            <a:r>
              <a:rPr lang="en-US" baseline="0" dirty="0"/>
              <a:t>Allergies</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5</a:t>
            </a:fld>
            <a:endParaRPr lang="en-US" dirty="0"/>
          </a:p>
        </p:txBody>
      </p:sp>
    </p:spTree>
    <p:extLst>
      <p:ext uri="{BB962C8B-B14F-4D97-AF65-F5344CB8AC3E}">
        <p14:creationId xmlns:p14="http://schemas.microsoft.com/office/powerpoint/2010/main" val="283445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primary federal laws that protect people with disabilities from discrimination in higher educational settings like colleges and universities are the Americans with Disabilities Act of 1990, and Section 504 of the Rehabilitation Act of 1973 (Section 504).2 Congress </a:t>
            </a:r>
            <a:r>
              <a:rPr lang="en-US" b="1" dirty="0"/>
              <a:t>subsequently expanded protection for people with disabilities </a:t>
            </a:r>
            <a:r>
              <a:rPr lang="en-US" dirty="0"/>
              <a:t>under the ADA through passage of the ADA Amendments Act of 2008 (ADAAA). </a:t>
            </a:r>
            <a:r>
              <a:rPr lang="en-US" b="1" dirty="0"/>
              <a:t>In this guide, we use "the ADA" to refer to both the original 1990 Act and the 2008 Amendments Act because they are applied as a single body of law.</a:t>
            </a:r>
          </a:p>
          <a:p>
            <a:endParaRPr lang="en-US" dirty="0"/>
          </a:p>
          <a:p>
            <a:r>
              <a:rPr lang="en-US" b="1" dirty="0"/>
              <a:t>Specifically, Title II of the ADA prohibits all state and local governmental entities, including public colleges and universities, from discriminating against people with disabilities. </a:t>
            </a:r>
          </a:p>
          <a:p>
            <a:endParaRPr lang="en-US" b="1" dirty="0"/>
          </a:p>
          <a:p>
            <a:r>
              <a:rPr lang="en-US" b="1" dirty="0"/>
              <a:t>Section 504 prohibits “any program receiving federal financial assistance” from discriminating against an individual because of his or her disability.</a:t>
            </a:r>
            <a:r>
              <a:rPr lang="en-US" b="1" baseline="0" dirty="0"/>
              <a:t> </a:t>
            </a:r>
            <a:r>
              <a:rPr lang="en-US" b="1" dirty="0"/>
              <a:t>Section 504 covers any college or university that receives direct or indirect federal financial assistance, including those that accept students who receive federal financial aid. Thus, Section 504 covers almost all colleges and universities. </a:t>
            </a:r>
          </a:p>
          <a:p>
            <a:endParaRPr lang="en-US" dirty="0"/>
          </a:p>
          <a:p>
            <a:r>
              <a:rPr lang="en-US" dirty="0">
                <a:hlinkClick r:id="rId3"/>
              </a:rPr>
              <a:t>https://adata.org/learn-about-ada</a:t>
            </a:r>
            <a:endParaRPr lang="en-US" dirty="0"/>
          </a:p>
          <a:p>
            <a:r>
              <a:rPr lang="en-US" dirty="0"/>
              <a:t>http://www.disabilityrightsca.org/pubs/530901.pdf </a:t>
            </a:r>
          </a:p>
          <a:p>
            <a:endParaRPr lang="en-US" dirty="0"/>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6</a:t>
            </a:fld>
            <a:endParaRPr lang="en-US" dirty="0"/>
          </a:p>
        </p:txBody>
      </p:sp>
    </p:spTree>
    <p:extLst>
      <p:ext uri="{BB962C8B-B14F-4D97-AF65-F5344CB8AC3E}">
        <p14:creationId xmlns:p14="http://schemas.microsoft.com/office/powerpoint/2010/main" val="93385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 Stats</a:t>
            </a:r>
            <a:r>
              <a:rPr lang="en-US" baseline="0" dirty="0"/>
              <a:t> are 2019.</a:t>
            </a:r>
          </a:p>
          <a:p>
            <a:endParaRPr lang="en-US" b="1" baseline="0" dirty="0"/>
          </a:p>
          <a:p>
            <a:r>
              <a:rPr lang="en-US" b="1" baseline="0" dirty="0"/>
              <a:t>Why the significant gap?  </a:t>
            </a:r>
          </a:p>
          <a:p>
            <a:endParaRPr lang="en-US" baseline="0" dirty="0"/>
          </a:p>
          <a:p>
            <a:r>
              <a:rPr lang="en-US" baseline="0" dirty="0"/>
              <a:t>Under reporting?  Coping Skills?  Undiagnosed? Access to providers? Stigma?  May not be aware that they are eligible to academic accommodations?  Concern to disclose?  Shame?</a:t>
            </a:r>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7</a:t>
            </a:fld>
            <a:endParaRPr lang="en-US" dirty="0"/>
          </a:p>
        </p:txBody>
      </p:sp>
    </p:spTree>
    <p:extLst>
      <p:ext uri="{BB962C8B-B14F-4D97-AF65-F5344CB8AC3E}">
        <p14:creationId xmlns:p14="http://schemas.microsoft.com/office/powerpoint/2010/main" val="15634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Reasonable accommodations are modifications or alterations intended to provide equal access or improve accessibility to physical, programmatic, and academic areas of the University. </a:t>
            </a:r>
            <a:endParaRPr lang="en-US" dirty="0"/>
          </a:p>
          <a:p>
            <a:endParaRPr lang="en-US" dirty="0"/>
          </a:p>
          <a:p>
            <a:r>
              <a:rPr lang="en-US" dirty="0"/>
              <a:t>Institutions</a:t>
            </a:r>
            <a:r>
              <a:rPr lang="en-US" baseline="0" dirty="0"/>
              <a:t> are able to determine how to implement ADA accommodations.  </a:t>
            </a:r>
          </a:p>
          <a:p>
            <a:endParaRPr lang="en-US" baseline="0" dirty="0"/>
          </a:p>
          <a:p>
            <a:r>
              <a:rPr lang="en-US" dirty="0"/>
              <a:t>UMB follows the AHEAD guidelines</a:t>
            </a:r>
            <a:r>
              <a:rPr lang="en-US" baseline="0" dirty="0"/>
              <a:t>, and reviews the request in a specific manner that will be addressed on the next slide.  </a:t>
            </a:r>
            <a:r>
              <a:rPr lang="en-US" dirty="0"/>
              <a:t>ESSDS is a three-person office</a:t>
            </a:r>
            <a:r>
              <a:rPr lang="en-US" baseline="0" dirty="0"/>
              <a:t>; we work closely with colleagues from across campus, the state and the USM system.  Work closely with Association on Higher Education and Disability (AHEAD).</a:t>
            </a:r>
          </a:p>
          <a:p>
            <a:endParaRPr lang="en-US" baseline="0" dirty="0"/>
          </a:p>
          <a:p>
            <a:r>
              <a:rPr lang="en-US" dirty="0"/>
              <a:t>https://www.ahead.org/ </a:t>
            </a:r>
          </a:p>
          <a:p>
            <a:endParaRPr lang="en-US" dirty="0"/>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9</a:t>
            </a:fld>
            <a:endParaRPr lang="en-US" dirty="0"/>
          </a:p>
        </p:txBody>
      </p:sp>
    </p:spTree>
    <p:extLst>
      <p:ext uri="{BB962C8B-B14F-4D97-AF65-F5344CB8AC3E}">
        <p14:creationId xmlns:p14="http://schemas.microsoft.com/office/powerpoint/2010/main" val="171836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fontAlgn="auto" hangingPunct="1">
              <a:spcBef>
                <a:spcPts val="0"/>
              </a:spcBef>
              <a:spcAft>
                <a:spcPts val="0"/>
              </a:spcAft>
              <a:buFontTx/>
              <a:buNone/>
              <a:defRPr/>
            </a:pPr>
            <a:r>
              <a:rPr lang="en-US" dirty="0"/>
              <a:t>Students enrolled at the University of Maryland, Baltimore (UMB) who wish to receive accommodations and services must identify themselves as having a disability and register with ESDS. Completion of the form will initiate a process designed to confirm that the student has a disability and to identify and implement reasonable accommodations agreed upon between the student and her/his school.</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 keeping with the provisions of the ADA, an accommodation will not be approved (1) that is incompatible with the technical standards for admission to, and completion of the program; (2) that alters the fundamental nature of the academic program; (3) that would result in a risk to the health or safety of the student or another individual; or (4) that would result in undue hardship to the University.  A decision that an accommodation would result in undue hardship due to its cost must be approved by the Assistant Vice President of Student and Academic Affairs.  Proposed accommodations will also incorporate any school specific practices for handling of disabilities. UMB may offer alternative accommodations that differ from those suggested by the student.   </a:t>
            </a:r>
          </a:p>
          <a:p>
            <a:endParaRPr lang="en-US" dirty="0"/>
          </a:p>
        </p:txBody>
      </p:sp>
      <p:sp>
        <p:nvSpPr>
          <p:cNvPr id="4" name="Slide Number Placeholder 3"/>
          <p:cNvSpPr>
            <a:spLocks noGrp="1"/>
          </p:cNvSpPr>
          <p:nvPr>
            <p:ph type="sldNum" sz="quarter" idx="10"/>
          </p:nvPr>
        </p:nvSpPr>
        <p:spPr/>
        <p:txBody>
          <a:bodyPr/>
          <a:lstStyle/>
          <a:p>
            <a:fld id="{558E4922-7377-4380-BA01-8100E582FC90}" type="slidenum">
              <a:rPr lang="en-US" smtClean="0"/>
              <a:pPr/>
              <a:t>10</a:t>
            </a:fld>
            <a:endParaRPr lang="en-US" dirty="0"/>
          </a:p>
        </p:txBody>
      </p:sp>
    </p:spTree>
    <p:extLst>
      <p:ext uri="{BB962C8B-B14F-4D97-AF65-F5344CB8AC3E}">
        <p14:creationId xmlns:p14="http://schemas.microsoft.com/office/powerpoint/2010/main" val="339535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7212" y="2130425"/>
            <a:ext cx="7896788" cy="1470025"/>
          </a:xfrm>
        </p:spPr>
        <p:txBody>
          <a:bodyPr/>
          <a:lstStyle/>
          <a:p>
            <a:r>
              <a:rPr lang="en-US" dirty="0"/>
              <a:t>Click to edit Master title style</a:t>
            </a:r>
          </a:p>
        </p:txBody>
      </p:sp>
      <p:sp>
        <p:nvSpPr>
          <p:cNvPr id="3" name="Subtitle 2"/>
          <p:cNvSpPr>
            <a:spLocks noGrp="1"/>
          </p:cNvSpPr>
          <p:nvPr>
            <p:ph type="subTitle" idx="1"/>
          </p:nvPr>
        </p:nvSpPr>
        <p:spPr>
          <a:xfrm>
            <a:off x="2004617"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8426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62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3715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2AEF7B0-F8EB-423E-BC76-4A36D344B4D8}" type="datetimeFigureOut">
              <a:rPr lang="en-US"/>
              <a:pPr>
                <a:defRPr/>
              </a:pPr>
              <a:t>3/2/20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B51D177-0EBD-4E44-AA78-1E23EA326A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maryland.edu/disabilityservices/for-students/how-to-request-accommod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umaryland.edu/disabilityservices/for-students/documentation-guidelin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maryland.edu/policies-and-procedures/library/information-technology/policies/x-9922a.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maryland.edu/web-accessibili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umaryland.edu/fct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maryland.edu/disabilityservices/for-faculty/syllabus-stat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levi@umaryland.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127459" y="818983"/>
            <a:ext cx="7896225" cy="1470025"/>
          </a:xfrm>
        </p:spPr>
        <p:txBody>
          <a:bodyPr/>
          <a:lstStyle/>
          <a:p>
            <a:r>
              <a:rPr lang="en-US" altLang="en-US" sz="3600" dirty="0"/>
              <a:t>Office of Educational Support and Disability Services (ESDS)</a:t>
            </a:r>
          </a:p>
        </p:txBody>
      </p:sp>
      <p:sp>
        <p:nvSpPr>
          <p:cNvPr id="3" name="Subtitle 2"/>
          <p:cNvSpPr>
            <a:spLocks noGrp="1"/>
          </p:cNvSpPr>
          <p:nvPr>
            <p:ph type="subTitle" idx="1"/>
          </p:nvPr>
        </p:nvSpPr>
        <p:spPr>
          <a:xfrm>
            <a:off x="1359568" y="2574757"/>
            <a:ext cx="7664115" cy="3248527"/>
          </a:xfrm>
        </p:spPr>
        <p:txBody>
          <a:bodyPr rtlCol="0">
            <a:normAutofit fontScale="92500" lnSpcReduction="20000"/>
          </a:bodyPr>
          <a:lstStyle/>
          <a:p>
            <a:r>
              <a:rPr lang="en-US" sz="4800" dirty="0">
                <a:solidFill>
                  <a:schemeClr val="tx1"/>
                </a:solidFill>
              </a:rPr>
              <a:t>How to Support </a:t>
            </a:r>
          </a:p>
          <a:p>
            <a:r>
              <a:rPr lang="en-US" sz="4800" dirty="0">
                <a:solidFill>
                  <a:schemeClr val="tx1"/>
                </a:solidFill>
              </a:rPr>
              <a:t>Students with Disabilities</a:t>
            </a:r>
          </a:p>
          <a:p>
            <a:endParaRPr lang="en-US" dirty="0">
              <a:solidFill>
                <a:schemeClr val="tx1"/>
              </a:solidFill>
            </a:endParaRPr>
          </a:p>
          <a:p>
            <a:r>
              <a:rPr lang="en-US" sz="2800" dirty="0">
                <a:solidFill>
                  <a:schemeClr val="tx1"/>
                </a:solidFill>
              </a:rPr>
              <a:t>Deborah Levi, LCSW-C, MA</a:t>
            </a:r>
          </a:p>
          <a:p>
            <a:r>
              <a:rPr lang="en-US" sz="2800" dirty="0">
                <a:solidFill>
                  <a:schemeClr val="tx1"/>
                </a:solidFill>
              </a:rPr>
              <a:t>Director, ESDS</a:t>
            </a:r>
          </a:p>
          <a:p>
            <a:r>
              <a:rPr lang="en-US" sz="2800" dirty="0">
                <a:solidFill>
                  <a:schemeClr val="tx1"/>
                </a:solidFill>
              </a:rPr>
              <a:t>University of Maryland, Baltimore</a:t>
            </a:r>
            <a:r>
              <a:rPr lang="en-US" dirty="0"/>
              <a:t>	</a:t>
            </a:r>
          </a:p>
          <a:p>
            <a:pPr fontAlgn="auto">
              <a:spcAft>
                <a:spcPts val="0"/>
              </a:spcAft>
              <a:buFont typeface="Arial"/>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4700" y="1143000"/>
            <a:ext cx="8200858" cy="5632311"/>
          </a:xfrm>
          <a:prstGeom prst="rect">
            <a:avLst/>
          </a:prstGeom>
          <a:noFill/>
        </p:spPr>
        <p:txBody>
          <a:bodyPr wrap="square">
            <a:spAutoFit/>
          </a:bodyPr>
          <a:lstStyle/>
          <a:p>
            <a:pPr lvl="0"/>
            <a:r>
              <a:rPr lang="en-US" sz="2400" dirty="0"/>
              <a:t>1. Complete the </a:t>
            </a:r>
            <a:r>
              <a:rPr lang="en-US" sz="2400" dirty="0">
                <a:hlinkClick r:id="rId3"/>
              </a:rPr>
              <a:t>Disability Disclosure and Reasonable Accommodations</a:t>
            </a:r>
            <a:r>
              <a:rPr lang="en-US" sz="2400" dirty="0"/>
              <a:t> Form online. This form must be submitted each semester in which students require accommodations. </a:t>
            </a:r>
          </a:p>
          <a:p>
            <a:r>
              <a:rPr lang="en-US" sz="2400" dirty="0"/>
              <a:t> </a:t>
            </a:r>
          </a:p>
          <a:p>
            <a:pPr lvl="0"/>
            <a:r>
              <a:rPr lang="en-US" sz="2400" dirty="0"/>
              <a:t>2. Submit appropriate medical documentation.   </a:t>
            </a:r>
          </a:p>
          <a:p>
            <a:pPr lvl="0"/>
            <a:r>
              <a:rPr lang="en-US" sz="2400" dirty="0"/>
              <a:t>Documentation should be current and is evaluated on a case-by-case basis. </a:t>
            </a:r>
          </a:p>
          <a:p>
            <a:r>
              <a:rPr lang="en-US" sz="2400" dirty="0"/>
              <a:t> </a:t>
            </a:r>
            <a:r>
              <a:rPr lang="en-US" sz="2400" dirty="0">
                <a:hlinkClick r:id="rId4"/>
              </a:rPr>
              <a:t>University System of Maryland (USM) Documentation Guidelines</a:t>
            </a:r>
            <a:endParaRPr lang="en-US" sz="2400" dirty="0"/>
          </a:p>
          <a:p>
            <a:endParaRPr lang="en-US" sz="2400" dirty="0"/>
          </a:p>
          <a:p>
            <a:pPr lvl="0"/>
            <a:r>
              <a:rPr lang="en-US" sz="2400" dirty="0"/>
              <a:t> 3. Meet with ESDS staff for an initial appointment to discuss barriers to access, accommodations, and services they may need. </a:t>
            </a:r>
          </a:p>
          <a:p>
            <a:endParaRPr lang="en-US" sz="2400" dirty="0"/>
          </a:p>
        </p:txBody>
      </p:sp>
      <p:sp>
        <p:nvSpPr>
          <p:cNvPr id="6" name="Title 1"/>
          <p:cNvSpPr>
            <a:spLocks noGrp="1"/>
          </p:cNvSpPr>
          <p:nvPr>
            <p:ph type="title"/>
          </p:nvPr>
        </p:nvSpPr>
        <p:spPr>
          <a:xfrm>
            <a:off x="637674" y="637674"/>
            <a:ext cx="8229600" cy="505326"/>
          </a:xfrm>
        </p:spPr>
        <p:txBody>
          <a:bodyPr rtlCol="0">
            <a:normAutofit fontScale="90000"/>
          </a:bodyPr>
          <a:lstStyle/>
          <a:p>
            <a:pPr eaLnBrk="1" fontAlgn="auto" hangingPunct="1">
              <a:spcAft>
                <a:spcPts val="0"/>
              </a:spcAft>
              <a:defRPr/>
            </a:pPr>
            <a:r>
              <a:rPr lang="en-US" b="1" dirty="0"/>
              <a:t>Accommodations Process at UMB</a:t>
            </a:r>
            <a:br>
              <a:rPr lang="en-US" dirty="0"/>
            </a:br>
            <a:endParaRPr lang="en-US" dirty="0"/>
          </a:p>
        </p:txBody>
      </p:sp>
    </p:spTree>
    <p:extLst>
      <p:ext uri="{BB962C8B-B14F-4D97-AF65-F5344CB8AC3E}">
        <p14:creationId xmlns:p14="http://schemas.microsoft.com/office/powerpoint/2010/main" val="32801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04"/>
            <a:ext cx="8229600" cy="844178"/>
          </a:xfrm>
        </p:spPr>
        <p:txBody>
          <a:bodyPr/>
          <a:lstStyle/>
          <a:p>
            <a:r>
              <a:rPr lang="en-US" b="1" dirty="0"/>
              <a:t>Accommodations Process at UMB</a:t>
            </a:r>
          </a:p>
        </p:txBody>
      </p:sp>
      <p:sp>
        <p:nvSpPr>
          <p:cNvPr id="3" name="Content Placeholder 2"/>
          <p:cNvSpPr>
            <a:spLocks noGrp="1"/>
          </p:cNvSpPr>
          <p:nvPr>
            <p:ph idx="1"/>
          </p:nvPr>
        </p:nvSpPr>
        <p:spPr>
          <a:xfrm>
            <a:off x="457200" y="1725284"/>
            <a:ext cx="8229600" cy="4727274"/>
          </a:xfrm>
        </p:spPr>
        <p:txBody>
          <a:bodyPr>
            <a:normAutofit lnSpcReduction="10000"/>
          </a:bodyPr>
          <a:lstStyle/>
          <a:p>
            <a:pPr marL="0" lvl="0" indent="0">
              <a:buNone/>
            </a:pPr>
            <a:r>
              <a:rPr lang="en-US" sz="2800" dirty="0"/>
              <a:t>Once the process is complete and the ESDS Liaison has approved their accommodations request, students will receive an email notifying them that their approved accommodations letter is ready to be downloaded. </a:t>
            </a:r>
            <a:r>
              <a:rPr lang="en-US" sz="2800" b="1" dirty="0"/>
              <a:t>The letter does not reveal the nature of their disability. </a:t>
            </a:r>
          </a:p>
          <a:p>
            <a:pPr marL="0" lvl="0" indent="0">
              <a:buNone/>
            </a:pPr>
            <a:endParaRPr lang="en-US" sz="2800" dirty="0"/>
          </a:p>
          <a:p>
            <a:pPr marL="0" lvl="0" indent="0">
              <a:buNone/>
            </a:pPr>
            <a:r>
              <a:rPr lang="en-US" sz="2800" dirty="0"/>
              <a:t>Students are expected to provide the approved letter to the faculty members or others who will be involved in the process of coordinating and implementing their accommodations.  In some schools they work directly with the ESDS liaison.</a:t>
            </a:r>
          </a:p>
          <a:p>
            <a:pPr marL="0" indent="0">
              <a:buNone/>
            </a:pPr>
            <a:endParaRPr lang="en-US" dirty="0"/>
          </a:p>
          <a:p>
            <a:endParaRPr lang="en-US" dirty="0"/>
          </a:p>
        </p:txBody>
      </p:sp>
    </p:spTree>
    <p:extLst>
      <p:ext uri="{BB962C8B-B14F-4D97-AF65-F5344CB8AC3E}">
        <p14:creationId xmlns:p14="http://schemas.microsoft.com/office/powerpoint/2010/main" val="253210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226050" y="1279525"/>
            <a:ext cx="3823059"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u="sng" dirty="0">
                <a:latin typeface="Calibri" panose="020F0502020204030204" pitchFamily="34" charset="0"/>
              </a:rPr>
              <a:t>Examples of Accommodations that are NOT Reasonable:</a:t>
            </a:r>
          </a:p>
          <a:p>
            <a:pPr marL="342900" indent="-342900" eaLnBrk="1" hangingPunct="1">
              <a:buFont typeface="Arial" panose="020B0604020202020204" pitchFamily="34" charset="0"/>
              <a:buChar char="•"/>
            </a:pPr>
            <a:r>
              <a:rPr lang="en-US" altLang="en-US" sz="2400" dirty="0">
                <a:latin typeface="Calibri" panose="020F0502020204030204" pitchFamily="34" charset="0"/>
              </a:rPr>
              <a:t>Waivers to program/course requirements</a:t>
            </a:r>
          </a:p>
          <a:p>
            <a:pPr marL="342900" indent="-342900" eaLnBrk="1" hangingPunct="1">
              <a:buFont typeface="Arial" panose="020B0604020202020204" pitchFamily="34" charset="0"/>
              <a:buChar char="•"/>
            </a:pPr>
            <a:r>
              <a:rPr lang="en-US" altLang="en-US" sz="2400" dirty="0">
                <a:latin typeface="Calibri" panose="020F0502020204030204" pitchFamily="34" charset="0"/>
              </a:rPr>
              <a:t>Personal attendants/services/aids;</a:t>
            </a:r>
          </a:p>
          <a:p>
            <a:pPr marL="342900" indent="-342900" eaLnBrk="1" hangingPunct="1">
              <a:buFont typeface="Arial" panose="020B0604020202020204" pitchFamily="34" charset="0"/>
              <a:buChar char="•"/>
            </a:pPr>
            <a:r>
              <a:rPr lang="en-US" altLang="en-US" sz="2400" dirty="0">
                <a:latin typeface="Calibri" panose="020F0502020204030204" pitchFamily="34" charset="0"/>
              </a:rPr>
              <a:t>Excuses for bad behavior, like cheating; </a:t>
            </a:r>
          </a:p>
          <a:p>
            <a:pPr marL="342900" indent="-342900" eaLnBrk="1" hangingPunct="1">
              <a:buFont typeface="Arial" panose="020B0604020202020204" pitchFamily="34" charset="0"/>
              <a:buChar char="•"/>
            </a:pPr>
            <a:r>
              <a:rPr lang="en-US" altLang="en-US" sz="2400" dirty="0">
                <a:latin typeface="Calibri" panose="020F0502020204030204" pitchFamily="34" charset="0"/>
              </a:rPr>
              <a:t>The very best and most expensive accommodation that exists</a:t>
            </a:r>
          </a:p>
          <a:p>
            <a:pPr eaLnBrk="1" hangingPunct="1"/>
            <a:endParaRPr lang="en-US" altLang="en-US" dirty="0">
              <a:latin typeface="Calibri" panose="020F0502020204030204" pitchFamily="34" charset="0"/>
            </a:endParaRPr>
          </a:p>
        </p:txBody>
      </p:sp>
      <p:sp>
        <p:nvSpPr>
          <p:cNvPr id="3" name="Content Placeholder 2"/>
          <p:cNvSpPr>
            <a:spLocks noGrp="1"/>
          </p:cNvSpPr>
          <p:nvPr>
            <p:ph idx="1"/>
          </p:nvPr>
        </p:nvSpPr>
        <p:spPr>
          <a:xfrm>
            <a:off x="508000" y="1285875"/>
            <a:ext cx="4575175" cy="5229225"/>
          </a:xfrm>
        </p:spPr>
        <p:txBody>
          <a:bodyPr/>
          <a:lstStyle/>
          <a:p>
            <a:pPr marL="0" indent="0" eaLnBrk="1" hangingPunct="1">
              <a:buFont typeface="Arial" panose="020B0604020202020204" pitchFamily="34" charset="0"/>
              <a:buNone/>
            </a:pPr>
            <a:r>
              <a:rPr lang="en-US" altLang="en-US" sz="2400" u="sng" dirty="0"/>
              <a:t>Examples of Reasonable Accommodations</a:t>
            </a:r>
          </a:p>
          <a:p>
            <a:pPr eaLnBrk="1" hangingPunct="1"/>
            <a:r>
              <a:rPr lang="en-US" altLang="en-US" sz="2400" dirty="0"/>
              <a:t>Use medication, ramps, audio devices</a:t>
            </a:r>
          </a:p>
          <a:p>
            <a:pPr eaLnBrk="1" hangingPunct="1"/>
            <a:r>
              <a:rPr lang="en-US" altLang="en-US" sz="2400" dirty="0"/>
              <a:t>Exceptions to rules (e.g. when breaks are taken to accommodate an insulin user, use of computer), </a:t>
            </a:r>
          </a:p>
          <a:p>
            <a:pPr eaLnBrk="1" hangingPunct="1"/>
            <a:r>
              <a:rPr lang="en-US" altLang="en-US" sz="2400" dirty="0"/>
              <a:t>Sign language interpreters, </a:t>
            </a:r>
          </a:p>
          <a:p>
            <a:pPr eaLnBrk="1" hangingPunct="1"/>
            <a:r>
              <a:rPr lang="en-US" altLang="en-US" sz="2400" dirty="0"/>
              <a:t>Extra time on tests, tests in alternative formats, </a:t>
            </a:r>
          </a:p>
          <a:p>
            <a:pPr eaLnBrk="1" hangingPunct="1"/>
            <a:r>
              <a:rPr lang="en-US" altLang="en-US" sz="2400" dirty="0"/>
              <a:t>Allowing service animals in class</a:t>
            </a:r>
          </a:p>
          <a:p>
            <a:pPr marL="0" indent="0" eaLnBrk="1" hangingPunct="1">
              <a:buFont typeface="Arial" panose="020B0604020202020204" pitchFamily="34" charset="0"/>
              <a:buNone/>
            </a:pPr>
            <a:endParaRPr lang="en-US" altLang="en-US" sz="2400" dirty="0"/>
          </a:p>
        </p:txBody>
      </p:sp>
      <p:sp>
        <p:nvSpPr>
          <p:cNvPr id="19458" name="Title 1"/>
          <p:cNvSpPr>
            <a:spLocks noGrp="1"/>
          </p:cNvSpPr>
          <p:nvPr>
            <p:ph type="title"/>
          </p:nvPr>
        </p:nvSpPr>
        <p:spPr>
          <a:xfrm>
            <a:off x="457200" y="441697"/>
            <a:ext cx="8229600" cy="844178"/>
          </a:xfrm>
        </p:spPr>
        <p:txBody>
          <a:bodyPr/>
          <a:lstStyle/>
          <a:p>
            <a:pPr eaLnBrk="1" hangingPunct="1"/>
            <a:r>
              <a:rPr lang="en-US" altLang="en-US" dirty="0"/>
              <a:t>Reasonable Accommodations</a:t>
            </a:r>
          </a:p>
        </p:txBody>
      </p:sp>
    </p:spTree>
    <p:extLst>
      <p:ext uri="{BB962C8B-B14F-4D97-AF65-F5344CB8AC3E}">
        <p14:creationId xmlns:p14="http://schemas.microsoft.com/office/powerpoint/2010/main" val="40880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0" y="469209"/>
            <a:ext cx="8229600" cy="769075"/>
          </a:xfrm>
        </p:spPr>
        <p:txBody>
          <a:bodyPr/>
          <a:lstStyle/>
          <a:p>
            <a:r>
              <a:rPr lang="en-US" b="1" dirty="0"/>
              <a:t>Testing Accommodations</a:t>
            </a:r>
          </a:p>
        </p:txBody>
      </p:sp>
      <p:sp>
        <p:nvSpPr>
          <p:cNvPr id="3" name="Content Placeholder 2"/>
          <p:cNvSpPr>
            <a:spLocks noGrp="1"/>
          </p:cNvSpPr>
          <p:nvPr>
            <p:ph idx="1"/>
          </p:nvPr>
        </p:nvSpPr>
        <p:spPr>
          <a:xfrm>
            <a:off x="613610" y="1238284"/>
            <a:ext cx="8229600" cy="5294863"/>
          </a:xfrm>
        </p:spPr>
        <p:txBody>
          <a:bodyPr>
            <a:normAutofit fontScale="92500" lnSpcReduction="10000"/>
          </a:bodyPr>
          <a:lstStyle/>
          <a:p>
            <a:pPr>
              <a:defRPr/>
            </a:pPr>
            <a:r>
              <a:rPr lang="en-US" dirty="0"/>
              <a:t>Alternate exam format (paper or computer)</a:t>
            </a:r>
          </a:p>
          <a:p>
            <a:pPr>
              <a:defRPr/>
            </a:pPr>
            <a:r>
              <a:rPr lang="en-US" dirty="0"/>
              <a:t>Use assistive technology, such as reading/writing software (e.g., Kurzweil, Dragon Dictate)</a:t>
            </a:r>
          </a:p>
          <a:p>
            <a:pPr>
              <a:defRPr/>
            </a:pPr>
            <a:r>
              <a:rPr lang="en-US" dirty="0"/>
              <a:t>Calculator or scrap paper</a:t>
            </a:r>
          </a:p>
          <a:p>
            <a:pPr>
              <a:defRPr/>
            </a:pPr>
            <a:r>
              <a:rPr lang="en-US" dirty="0"/>
              <a:t>Extended time on exams</a:t>
            </a:r>
          </a:p>
          <a:p>
            <a:pPr>
              <a:defRPr/>
            </a:pPr>
            <a:r>
              <a:rPr lang="en-US" dirty="0"/>
              <a:t>Large print exams</a:t>
            </a:r>
          </a:p>
          <a:p>
            <a:pPr>
              <a:defRPr/>
            </a:pPr>
            <a:r>
              <a:rPr lang="en-US" dirty="0"/>
              <a:t>Minimal distraction testing environment </a:t>
            </a:r>
          </a:p>
          <a:p>
            <a:pPr>
              <a:defRPr/>
            </a:pPr>
            <a:r>
              <a:rPr lang="en-US" dirty="0"/>
              <a:t>Reader- human or use of software</a:t>
            </a:r>
          </a:p>
          <a:p>
            <a:pPr>
              <a:defRPr/>
            </a:pPr>
            <a:r>
              <a:rPr lang="en-US" dirty="0"/>
              <a:t>Scribe </a:t>
            </a:r>
          </a:p>
          <a:p>
            <a:pPr>
              <a:defRPr/>
            </a:pPr>
            <a:r>
              <a:rPr lang="en-US" dirty="0"/>
              <a:t>Spell check</a:t>
            </a:r>
          </a:p>
          <a:p>
            <a:pPr>
              <a:buNone/>
              <a:defRPr/>
            </a:pPr>
            <a:endParaRPr lang="en-US" dirty="0"/>
          </a:p>
        </p:txBody>
      </p:sp>
    </p:spTree>
    <p:extLst>
      <p:ext uri="{BB962C8B-B14F-4D97-AF65-F5344CB8AC3E}">
        <p14:creationId xmlns:p14="http://schemas.microsoft.com/office/powerpoint/2010/main" val="85150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04"/>
            <a:ext cx="8229600" cy="844178"/>
          </a:xfrm>
        </p:spPr>
        <p:txBody>
          <a:bodyPr/>
          <a:lstStyle/>
          <a:p>
            <a:r>
              <a:rPr lang="en-US" b="1" dirty="0"/>
              <a:t>Classroom Accommodations</a:t>
            </a:r>
          </a:p>
        </p:txBody>
      </p:sp>
      <p:sp>
        <p:nvSpPr>
          <p:cNvPr id="3" name="Content Placeholder 2"/>
          <p:cNvSpPr>
            <a:spLocks noGrp="1"/>
          </p:cNvSpPr>
          <p:nvPr>
            <p:ph idx="1"/>
          </p:nvPr>
        </p:nvSpPr>
        <p:spPr>
          <a:xfrm>
            <a:off x="782052" y="1578082"/>
            <a:ext cx="7904747" cy="5279918"/>
          </a:xfrm>
        </p:spPr>
        <p:txBody>
          <a:bodyPr>
            <a:noAutofit/>
          </a:bodyPr>
          <a:lstStyle/>
          <a:p>
            <a:pPr>
              <a:defRPr/>
            </a:pPr>
            <a:r>
              <a:rPr lang="en-US" sz="2200" dirty="0"/>
              <a:t>Adaptive furniture or equipment</a:t>
            </a:r>
          </a:p>
          <a:p>
            <a:pPr>
              <a:defRPr/>
            </a:pPr>
            <a:r>
              <a:rPr lang="en-US" sz="2200" dirty="0"/>
              <a:t>Access to visual aids/Power Points</a:t>
            </a:r>
          </a:p>
          <a:p>
            <a:pPr>
              <a:defRPr/>
            </a:pPr>
            <a:r>
              <a:rPr lang="en-US" sz="2200" dirty="0"/>
              <a:t>Access to recorded lectures</a:t>
            </a:r>
          </a:p>
          <a:p>
            <a:pPr>
              <a:defRPr/>
            </a:pPr>
            <a:r>
              <a:rPr lang="en-US" sz="2200" dirty="0"/>
              <a:t>Captioned videos</a:t>
            </a:r>
          </a:p>
          <a:p>
            <a:pPr>
              <a:defRPr/>
            </a:pPr>
            <a:r>
              <a:rPr lang="en-US" sz="2200" dirty="0"/>
              <a:t>Exit classroom when symptoms occur</a:t>
            </a:r>
          </a:p>
          <a:p>
            <a:pPr>
              <a:defRPr/>
            </a:pPr>
            <a:r>
              <a:rPr lang="en-US" sz="2200" dirty="0"/>
              <a:t>Sign Language Interpreter</a:t>
            </a:r>
          </a:p>
          <a:p>
            <a:pPr>
              <a:defRPr/>
            </a:pPr>
            <a:r>
              <a:rPr lang="en-US" sz="2200" dirty="0"/>
              <a:t>Transcription services</a:t>
            </a:r>
          </a:p>
          <a:p>
            <a:pPr>
              <a:defRPr/>
            </a:pPr>
            <a:r>
              <a:rPr lang="en-US" sz="2200" dirty="0"/>
              <a:t>Note-taking Services</a:t>
            </a:r>
          </a:p>
          <a:p>
            <a:pPr>
              <a:defRPr/>
            </a:pPr>
            <a:r>
              <a:rPr lang="en-US" sz="2200" dirty="0"/>
              <a:t>Specific Seating</a:t>
            </a:r>
          </a:p>
          <a:p>
            <a:pPr>
              <a:defRPr/>
            </a:pPr>
            <a:r>
              <a:rPr lang="en-US" sz="2200" dirty="0"/>
              <a:t>Use of laptop computer for notes or in-class writing assignments</a:t>
            </a:r>
          </a:p>
        </p:txBody>
      </p:sp>
    </p:spTree>
    <p:extLst>
      <p:ext uri="{BB962C8B-B14F-4D97-AF65-F5344CB8AC3E}">
        <p14:creationId xmlns:p14="http://schemas.microsoft.com/office/powerpoint/2010/main" val="62124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04"/>
            <a:ext cx="8229600" cy="844178"/>
          </a:xfrm>
        </p:spPr>
        <p:txBody>
          <a:bodyPr/>
          <a:lstStyle/>
          <a:p>
            <a:r>
              <a:rPr lang="en-US" b="1" dirty="0"/>
              <a:t>Other Accommodations </a:t>
            </a:r>
          </a:p>
        </p:txBody>
      </p:sp>
      <p:sp>
        <p:nvSpPr>
          <p:cNvPr id="3" name="Content Placeholder 2"/>
          <p:cNvSpPr>
            <a:spLocks noGrp="1"/>
          </p:cNvSpPr>
          <p:nvPr>
            <p:ph idx="1"/>
          </p:nvPr>
        </p:nvSpPr>
        <p:spPr>
          <a:xfrm>
            <a:off x="457200" y="1578082"/>
            <a:ext cx="8229600" cy="4960741"/>
          </a:xfrm>
        </p:spPr>
        <p:txBody>
          <a:bodyPr>
            <a:normAutofit/>
          </a:bodyPr>
          <a:lstStyle/>
          <a:p>
            <a:pPr>
              <a:defRPr/>
            </a:pPr>
            <a:r>
              <a:rPr lang="en-US" dirty="0"/>
              <a:t>Extra time on written assignments</a:t>
            </a:r>
          </a:p>
          <a:p>
            <a:pPr>
              <a:defRPr/>
            </a:pPr>
            <a:r>
              <a:rPr lang="en-US" dirty="0"/>
              <a:t>Dress code exceptions </a:t>
            </a:r>
          </a:p>
          <a:p>
            <a:pPr>
              <a:defRPr/>
            </a:pPr>
            <a:r>
              <a:rPr lang="en-US" dirty="0"/>
              <a:t>Temporary Accommodations for acute conditions</a:t>
            </a:r>
          </a:p>
          <a:p>
            <a:pPr>
              <a:defRPr/>
            </a:pPr>
            <a:r>
              <a:rPr lang="en-US" dirty="0"/>
              <a:t>Alternate formats of textbooks and course materials (ex. Braille, electronic, or enlarged formats)</a:t>
            </a:r>
          </a:p>
          <a:p>
            <a:pPr>
              <a:defRPr/>
            </a:pPr>
            <a:r>
              <a:rPr lang="en-US" dirty="0"/>
              <a:t>Classroom moved to accessible location</a:t>
            </a:r>
          </a:p>
        </p:txBody>
      </p:sp>
    </p:spTree>
    <p:extLst>
      <p:ext uri="{BB962C8B-B14F-4D97-AF65-F5344CB8AC3E}">
        <p14:creationId xmlns:p14="http://schemas.microsoft.com/office/powerpoint/2010/main" val="364968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61"/>
            <a:ext cx="8229600" cy="844178"/>
          </a:xfrm>
        </p:spPr>
        <p:txBody>
          <a:bodyPr>
            <a:normAutofit/>
          </a:bodyPr>
          <a:lstStyle/>
          <a:p>
            <a:r>
              <a:rPr lang="en-US" dirty="0"/>
              <a:t>University/School’s Rights 	</a:t>
            </a:r>
          </a:p>
        </p:txBody>
      </p:sp>
      <p:sp>
        <p:nvSpPr>
          <p:cNvPr id="3" name="Content Placeholder 2"/>
          <p:cNvSpPr>
            <a:spLocks noGrp="1"/>
          </p:cNvSpPr>
          <p:nvPr>
            <p:ph idx="1"/>
          </p:nvPr>
        </p:nvSpPr>
        <p:spPr>
          <a:xfrm>
            <a:off x="730469" y="1343144"/>
            <a:ext cx="8229600" cy="5514856"/>
          </a:xfrm>
        </p:spPr>
        <p:txBody>
          <a:bodyPr>
            <a:normAutofit fontScale="32500" lnSpcReduction="20000"/>
          </a:bodyPr>
          <a:lstStyle/>
          <a:p>
            <a:pPr marL="0" indent="0">
              <a:buNone/>
            </a:pPr>
            <a:r>
              <a:rPr lang="en-US" sz="7400" dirty="0"/>
              <a:t>Schools have the</a:t>
            </a:r>
            <a:r>
              <a:rPr lang="en-US" sz="7400" b="1" dirty="0"/>
              <a:t> right</a:t>
            </a:r>
            <a:r>
              <a:rPr lang="en-US" sz="7400" dirty="0"/>
              <a:t> to:</a:t>
            </a:r>
          </a:p>
          <a:p>
            <a:r>
              <a:rPr lang="en-US" sz="7400" dirty="0"/>
              <a:t>Require that students with disabilities request accommodations through ESDS office.  Requested accommodations are not retroactive.</a:t>
            </a:r>
          </a:p>
          <a:p>
            <a:r>
              <a:rPr lang="en-US" sz="7400" dirty="0"/>
              <a:t>Require students to meet all program/course requirements and standards.</a:t>
            </a:r>
          </a:p>
          <a:p>
            <a:r>
              <a:rPr lang="en-US" sz="7400" dirty="0"/>
              <a:t>Consult with the School Liaison and/or ESDS staff if he/she feels that requested accommodations are not appropriate for a particular course or situation.</a:t>
            </a:r>
          </a:p>
          <a:p>
            <a:r>
              <a:rPr lang="en-US" sz="7400" dirty="0"/>
              <a:t>Provide input on how approved accommodations will be provided in a particular course. </a:t>
            </a:r>
          </a:p>
          <a:p>
            <a:r>
              <a:rPr lang="en-US" sz="7400" dirty="0"/>
              <a:t>Require that students engage in appropriate, non-disruptive behavior in the classroom and to take appropriate action to remove a student who is disruptive.</a:t>
            </a:r>
          </a:p>
          <a:p>
            <a:r>
              <a:rPr lang="en-US" sz="7400" dirty="0"/>
              <a:t>Require that students follow University/Department policies and procedures.</a:t>
            </a:r>
          </a:p>
          <a:p>
            <a:endParaRPr lang="en-US" sz="4800" dirty="0"/>
          </a:p>
          <a:p>
            <a:endParaRPr lang="en-US" dirty="0"/>
          </a:p>
        </p:txBody>
      </p:sp>
    </p:spTree>
    <p:extLst>
      <p:ext uri="{BB962C8B-B14F-4D97-AF65-F5344CB8AC3E}">
        <p14:creationId xmlns:p14="http://schemas.microsoft.com/office/powerpoint/2010/main" val="171718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24" y="462310"/>
            <a:ext cx="8229600" cy="844178"/>
          </a:xfrm>
        </p:spPr>
        <p:txBody>
          <a:bodyPr/>
          <a:lstStyle/>
          <a:p>
            <a:r>
              <a:rPr lang="en-US" dirty="0"/>
              <a:t>University/School’s Responsibilities</a:t>
            </a:r>
          </a:p>
        </p:txBody>
      </p:sp>
      <p:sp>
        <p:nvSpPr>
          <p:cNvPr id="3" name="Content Placeholder 2"/>
          <p:cNvSpPr>
            <a:spLocks noGrp="1"/>
          </p:cNvSpPr>
          <p:nvPr>
            <p:ph idx="1"/>
          </p:nvPr>
        </p:nvSpPr>
        <p:spPr>
          <a:xfrm>
            <a:off x="583324" y="1362244"/>
            <a:ext cx="8229600" cy="5175189"/>
          </a:xfrm>
        </p:spPr>
        <p:txBody>
          <a:bodyPr>
            <a:normAutofit lnSpcReduction="10000"/>
          </a:bodyPr>
          <a:lstStyle/>
          <a:p>
            <a:pPr marL="0" lvl="0" indent="0">
              <a:buNone/>
            </a:pPr>
            <a:r>
              <a:rPr lang="en-US" sz="1900" dirty="0">
                <a:solidFill>
                  <a:prstClr val="black"/>
                </a:solidFill>
              </a:rPr>
              <a:t>Schools have the </a:t>
            </a:r>
            <a:r>
              <a:rPr lang="en-US" sz="1900" b="1" dirty="0">
                <a:solidFill>
                  <a:prstClr val="black"/>
                </a:solidFill>
              </a:rPr>
              <a:t>responsibility</a:t>
            </a:r>
            <a:r>
              <a:rPr lang="en-US" sz="1900" dirty="0">
                <a:solidFill>
                  <a:prstClr val="black"/>
                </a:solidFill>
              </a:rPr>
              <a:t> to:</a:t>
            </a:r>
          </a:p>
          <a:p>
            <a:r>
              <a:rPr lang="en-US" sz="1900" dirty="0">
                <a:solidFill>
                  <a:prstClr val="black"/>
                </a:solidFill>
              </a:rPr>
              <a:t>Refer all students who self-identify as having a disability and need to request accommodations to </a:t>
            </a:r>
            <a:r>
              <a:rPr lang="en-US" sz="2000" dirty="0"/>
              <a:t>ESDS</a:t>
            </a:r>
            <a:r>
              <a:rPr lang="en-US" sz="1900" dirty="0">
                <a:solidFill>
                  <a:prstClr val="black"/>
                </a:solidFill>
              </a:rPr>
              <a:t>.</a:t>
            </a:r>
          </a:p>
          <a:p>
            <a:r>
              <a:rPr lang="en-US" sz="1900" dirty="0">
                <a:solidFill>
                  <a:prstClr val="black"/>
                </a:solidFill>
              </a:rPr>
              <a:t>Work with </a:t>
            </a:r>
            <a:r>
              <a:rPr lang="en-US" sz="2000" dirty="0"/>
              <a:t>ESDS</a:t>
            </a:r>
            <a:r>
              <a:rPr lang="en-US" sz="1900" dirty="0">
                <a:solidFill>
                  <a:prstClr val="black"/>
                </a:solidFill>
              </a:rPr>
              <a:t> and student to make courses, viewed in their entirety, accessible (e.g., content, texts and materials, assessment method, on-line instruction, time requirements).</a:t>
            </a:r>
          </a:p>
          <a:p>
            <a:r>
              <a:rPr lang="en-US" sz="1900" dirty="0">
                <a:solidFill>
                  <a:prstClr val="black"/>
                </a:solidFill>
              </a:rPr>
              <a:t>Work cooperatively with locations that serve as affiliates, clinical rotations, and field placements, to assist implementation of appropriate reasonable accommodations for students (if applicable).</a:t>
            </a:r>
          </a:p>
          <a:p>
            <a:r>
              <a:rPr lang="en-US" sz="1900" dirty="0">
                <a:solidFill>
                  <a:prstClr val="black"/>
                </a:solidFill>
              </a:rPr>
              <a:t>Support and implement reasonable accommodations as identified in an Accommodations Letter from </a:t>
            </a:r>
            <a:r>
              <a:rPr lang="en-US" sz="2000" dirty="0"/>
              <a:t>ESDS</a:t>
            </a:r>
            <a:r>
              <a:rPr lang="en-US" sz="1900" dirty="0">
                <a:solidFill>
                  <a:prstClr val="black"/>
                </a:solidFill>
              </a:rPr>
              <a:t>.</a:t>
            </a:r>
          </a:p>
          <a:p>
            <a:r>
              <a:rPr lang="en-US" sz="1900" dirty="0">
                <a:solidFill>
                  <a:prstClr val="black"/>
                </a:solidFill>
              </a:rPr>
              <a:t>Consult with the School Liaison and/or </a:t>
            </a:r>
            <a:r>
              <a:rPr lang="en-US" sz="2000" dirty="0"/>
              <a:t>ESDS</a:t>
            </a:r>
            <a:r>
              <a:rPr lang="en-US" sz="1900" dirty="0">
                <a:solidFill>
                  <a:prstClr val="black"/>
                </a:solidFill>
              </a:rPr>
              <a:t> if requests conflict with course objectives/requirements.</a:t>
            </a:r>
          </a:p>
          <a:p>
            <a:r>
              <a:rPr lang="en-US" sz="1900" dirty="0">
                <a:solidFill>
                  <a:prstClr val="black"/>
                </a:solidFill>
              </a:rPr>
              <a:t>Protect student’s privacy and confidentiality.</a:t>
            </a:r>
          </a:p>
          <a:p>
            <a:r>
              <a:rPr lang="en-US" sz="1900" dirty="0">
                <a:solidFill>
                  <a:prstClr val="black"/>
                </a:solidFill>
              </a:rPr>
              <a:t>Assist </a:t>
            </a:r>
            <a:r>
              <a:rPr lang="en-US" sz="2000" dirty="0"/>
              <a:t>ESDS</a:t>
            </a:r>
            <a:r>
              <a:rPr lang="en-US" sz="1900" dirty="0">
                <a:solidFill>
                  <a:prstClr val="black"/>
                </a:solidFill>
              </a:rPr>
              <a:t> with identifying student assistants (i.e. note takers, readers, scribes) when applicable.</a:t>
            </a:r>
          </a:p>
          <a:p>
            <a:endParaRPr lang="en-US" dirty="0"/>
          </a:p>
        </p:txBody>
      </p:sp>
    </p:spTree>
    <p:extLst>
      <p:ext uri="{BB962C8B-B14F-4D97-AF65-F5344CB8AC3E}">
        <p14:creationId xmlns:p14="http://schemas.microsoft.com/office/powerpoint/2010/main" val="144686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523"/>
            <a:ext cx="8229600" cy="1143000"/>
          </a:xfrm>
        </p:spPr>
        <p:txBody>
          <a:bodyPr/>
          <a:lstStyle/>
          <a:p>
            <a:r>
              <a:rPr lang="en-US" dirty="0"/>
              <a:t>What is does it mean to be Accessible?</a:t>
            </a:r>
          </a:p>
        </p:txBody>
      </p:sp>
      <p:sp>
        <p:nvSpPr>
          <p:cNvPr id="3" name="Content Placeholder 2"/>
          <p:cNvSpPr>
            <a:spLocks noGrp="1"/>
          </p:cNvSpPr>
          <p:nvPr>
            <p:ph idx="1"/>
          </p:nvPr>
        </p:nvSpPr>
        <p:spPr>
          <a:xfrm>
            <a:off x="457200" y="1961148"/>
            <a:ext cx="8229600" cy="4525963"/>
          </a:xfrm>
        </p:spPr>
        <p:txBody>
          <a:bodyPr/>
          <a:lstStyle/>
          <a:p>
            <a:r>
              <a:rPr lang="en-US" dirty="0"/>
              <a:t>Definition:  </a:t>
            </a:r>
            <a:r>
              <a:rPr lang="en-US" sz="2400" dirty="0"/>
              <a:t>The inclusive practice of ensuring people of all abilities are given equal access to information and functionality.</a:t>
            </a:r>
          </a:p>
          <a:p>
            <a:r>
              <a:rPr lang="en-US" dirty="0"/>
              <a:t>Examples:</a:t>
            </a:r>
          </a:p>
          <a:p>
            <a:pPr lvl="1"/>
            <a:r>
              <a:rPr lang="en-US" dirty="0"/>
              <a:t>Websites and documents can be read by screen reader software</a:t>
            </a:r>
          </a:p>
          <a:p>
            <a:pPr lvl="1"/>
            <a:r>
              <a:rPr lang="en-US" dirty="0"/>
              <a:t>Videos or recorded lectures are captioned</a:t>
            </a:r>
          </a:p>
          <a:p>
            <a:pPr lvl="1"/>
            <a:r>
              <a:rPr lang="en-US" dirty="0"/>
              <a:t>Course materials and readings</a:t>
            </a:r>
          </a:p>
          <a:p>
            <a:pPr lvl="2"/>
            <a:r>
              <a:rPr lang="en-US" dirty="0"/>
              <a:t>Do not Xerox a reading- it shows as a picture</a:t>
            </a:r>
          </a:p>
        </p:txBody>
      </p:sp>
    </p:spTree>
    <p:extLst>
      <p:ext uri="{BB962C8B-B14F-4D97-AF65-F5344CB8AC3E}">
        <p14:creationId xmlns:p14="http://schemas.microsoft.com/office/powerpoint/2010/main" val="19863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089"/>
            <a:ext cx="8386010" cy="1281363"/>
          </a:xfrm>
        </p:spPr>
        <p:txBody>
          <a:bodyPr/>
          <a:lstStyle/>
          <a:p>
            <a:r>
              <a:rPr lang="en-US" dirty="0"/>
              <a:t>Web Accessibility	</a:t>
            </a:r>
            <a:br>
              <a:rPr lang="en-US" dirty="0"/>
            </a:br>
            <a:endParaRPr lang="en-US" dirty="0"/>
          </a:p>
        </p:txBody>
      </p:sp>
      <p:sp>
        <p:nvSpPr>
          <p:cNvPr id="3" name="Content Placeholder 2"/>
          <p:cNvSpPr>
            <a:spLocks noGrp="1"/>
          </p:cNvSpPr>
          <p:nvPr>
            <p:ph idx="1"/>
          </p:nvPr>
        </p:nvSpPr>
        <p:spPr>
          <a:xfrm>
            <a:off x="613610" y="1359568"/>
            <a:ext cx="8229600" cy="4983163"/>
          </a:xfrm>
        </p:spPr>
        <p:txBody>
          <a:bodyPr/>
          <a:lstStyle/>
          <a:p>
            <a:r>
              <a:rPr lang="en-US" dirty="0">
                <a:hlinkClick r:id="rId3"/>
              </a:rPr>
              <a:t>UMB Policy on Web Accessibility</a:t>
            </a:r>
            <a:r>
              <a:rPr lang="en-US" dirty="0"/>
              <a:t>:</a:t>
            </a:r>
          </a:p>
          <a:p>
            <a:endParaRPr lang="en-US" dirty="0"/>
          </a:p>
          <a:p>
            <a:pPr marL="0" indent="0">
              <a:buNone/>
            </a:pPr>
            <a:r>
              <a:rPr lang="en-US" sz="2400" i="1" dirty="0"/>
              <a:t>UMB recognizes web based content is integral to academic and administrative work of the organization. UMB will establish equitable access to information, programs and activities on UMB Web Based Content accessible to people with all abilities. This Policy applies to UMB Websites, regardless of whether they are built by UMB staff or Suppliers.</a:t>
            </a:r>
          </a:p>
        </p:txBody>
      </p:sp>
    </p:spTree>
    <p:extLst>
      <p:ext uri="{BB962C8B-B14F-4D97-AF65-F5344CB8AC3E}">
        <p14:creationId xmlns:p14="http://schemas.microsoft.com/office/powerpoint/2010/main" val="50886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3" y="374732"/>
            <a:ext cx="8229600" cy="844178"/>
          </a:xfrm>
        </p:spPr>
        <p:txBody>
          <a:bodyPr>
            <a:normAutofit/>
          </a:bodyPr>
          <a:lstStyle/>
          <a:p>
            <a:r>
              <a:rPr lang="en-US" b="1" dirty="0"/>
              <a:t>Agenda </a:t>
            </a:r>
          </a:p>
        </p:txBody>
      </p:sp>
      <p:sp>
        <p:nvSpPr>
          <p:cNvPr id="3" name="Content Placeholder 2"/>
          <p:cNvSpPr>
            <a:spLocks noGrp="1"/>
          </p:cNvSpPr>
          <p:nvPr>
            <p:ph idx="1"/>
          </p:nvPr>
        </p:nvSpPr>
        <p:spPr>
          <a:xfrm>
            <a:off x="457200" y="1218910"/>
            <a:ext cx="8229600" cy="5148793"/>
          </a:xfrm>
        </p:spPr>
        <p:txBody>
          <a:bodyPr>
            <a:normAutofit lnSpcReduction="10000"/>
          </a:bodyPr>
          <a:lstStyle/>
          <a:p>
            <a:r>
              <a:rPr lang="en-US" dirty="0"/>
              <a:t>Background:  ESDS Office and Staff</a:t>
            </a:r>
          </a:p>
          <a:p>
            <a:r>
              <a:rPr lang="en-US" dirty="0"/>
              <a:t>What is the ADA?</a:t>
            </a:r>
          </a:p>
          <a:p>
            <a:r>
              <a:rPr lang="en-US" dirty="0"/>
              <a:t>ESDS and the Accommodations Process at UMB</a:t>
            </a:r>
          </a:p>
          <a:p>
            <a:r>
              <a:rPr lang="en-US" dirty="0"/>
              <a:t>Types of Accommodations </a:t>
            </a:r>
          </a:p>
          <a:p>
            <a:r>
              <a:rPr lang="en-US" dirty="0"/>
              <a:t>Rights and Responsibilities</a:t>
            </a:r>
          </a:p>
          <a:p>
            <a:r>
              <a:rPr lang="en-US" dirty="0"/>
              <a:t>Web Accessibility at UMB	</a:t>
            </a:r>
          </a:p>
          <a:p>
            <a:r>
              <a:rPr lang="en-US" dirty="0"/>
              <a:t>Supporting Students with Disabilities</a:t>
            </a:r>
          </a:p>
          <a:p>
            <a:r>
              <a:rPr lang="en-US" dirty="0"/>
              <a:t>Q &amp; A</a:t>
            </a:r>
          </a:p>
        </p:txBody>
      </p:sp>
    </p:spTree>
    <p:extLst>
      <p:ext uri="{BB962C8B-B14F-4D97-AF65-F5344CB8AC3E}">
        <p14:creationId xmlns:p14="http://schemas.microsoft.com/office/powerpoint/2010/main" val="176069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175"/>
            <a:ext cx="8229600" cy="1143000"/>
          </a:xfrm>
        </p:spPr>
        <p:txBody>
          <a:bodyPr/>
          <a:lstStyle/>
          <a:p>
            <a:r>
              <a:rPr lang="en-US" dirty="0"/>
              <a:t>Resources Available to Help You with Accessibility	</a:t>
            </a:r>
          </a:p>
        </p:txBody>
      </p:sp>
      <p:sp>
        <p:nvSpPr>
          <p:cNvPr id="3" name="Content Placeholder 2"/>
          <p:cNvSpPr>
            <a:spLocks noGrp="1"/>
          </p:cNvSpPr>
          <p:nvPr>
            <p:ph idx="1"/>
          </p:nvPr>
        </p:nvSpPr>
        <p:spPr>
          <a:xfrm>
            <a:off x="457200" y="1622175"/>
            <a:ext cx="8229600" cy="5091446"/>
          </a:xfrm>
        </p:spPr>
        <p:txBody>
          <a:bodyPr/>
          <a:lstStyle/>
          <a:p>
            <a:r>
              <a:rPr lang="en-US" dirty="0">
                <a:hlinkClick r:id="rId3"/>
              </a:rPr>
              <a:t>UMB Web Accessibility page</a:t>
            </a:r>
            <a:endParaRPr lang="en-US" dirty="0"/>
          </a:p>
          <a:p>
            <a:pPr lvl="1"/>
            <a:r>
              <a:rPr lang="en-US" dirty="0"/>
              <a:t>Located on the bottom of all UMB webpages</a:t>
            </a:r>
          </a:p>
          <a:p>
            <a:pPr lvl="1"/>
            <a:r>
              <a:rPr lang="en-US" dirty="0"/>
              <a:t>Instructions for Accessible documents</a:t>
            </a:r>
          </a:p>
          <a:p>
            <a:pPr lvl="1"/>
            <a:r>
              <a:rPr lang="en-US" dirty="0"/>
              <a:t>Accessibility guidelines for webpages</a:t>
            </a:r>
          </a:p>
          <a:p>
            <a:pPr lvl="1"/>
            <a:r>
              <a:rPr lang="en-US" dirty="0"/>
              <a:t>Communications and Public Affairs (CPA) Office hours</a:t>
            </a:r>
          </a:p>
          <a:p>
            <a:r>
              <a:rPr lang="en-US" dirty="0"/>
              <a:t>School IT departments</a:t>
            </a:r>
          </a:p>
          <a:p>
            <a:r>
              <a:rPr lang="en-US" dirty="0">
                <a:hlinkClick r:id="rId4"/>
              </a:rPr>
              <a:t>Faculty Center for Teaching and Learning</a:t>
            </a:r>
            <a:endParaRPr lang="en-US" dirty="0"/>
          </a:p>
          <a:p>
            <a:pPr lvl="1"/>
            <a:r>
              <a:rPr lang="en-US" dirty="0"/>
              <a:t>Short videos on how to make Word, PDF, PPTs accessible </a:t>
            </a:r>
          </a:p>
          <a:p>
            <a:pPr marL="0" indent="0">
              <a:buNone/>
            </a:pPr>
            <a:endParaRPr lang="en-US" dirty="0"/>
          </a:p>
          <a:p>
            <a:endParaRPr lang="en-US" dirty="0"/>
          </a:p>
        </p:txBody>
      </p:sp>
    </p:spTree>
    <p:extLst>
      <p:ext uri="{BB962C8B-B14F-4D97-AF65-F5344CB8AC3E}">
        <p14:creationId xmlns:p14="http://schemas.microsoft.com/office/powerpoint/2010/main" val="9457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napshot picture of UMB Web accessibility webpage" title="UMB Web Accessibility webpage pic"/>
          <p:cNvPicPr>
            <a:picLocks noGrp="1" noChangeAspect="1"/>
          </p:cNvPicPr>
          <p:nvPr>
            <p:ph idx="1"/>
          </p:nvPr>
        </p:nvPicPr>
        <p:blipFill>
          <a:blip r:embed="rId2"/>
          <a:stretch>
            <a:fillRect/>
          </a:stretch>
        </p:blipFill>
        <p:spPr>
          <a:xfrm>
            <a:off x="0" y="0"/>
            <a:ext cx="9143999" cy="7460210"/>
          </a:xfrm>
          <a:prstGeom prst="rect">
            <a:avLst/>
          </a:prstGeom>
        </p:spPr>
      </p:pic>
    </p:spTree>
    <p:extLst>
      <p:ext uri="{BB962C8B-B14F-4D97-AF65-F5344CB8AC3E}">
        <p14:creationId xmlns:p14="http://schemas.microsoft.com/office/powerpoint/2010/main" val="58075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606689"/>
            <a:ext cx="8229600" cy="844178"/>
          </a:xfrm>
        </p:spPr>
        <p:txBody>
          <a:bodyPr/>
          <a:lstStyle/>
          <a:p>
            <a:r>
              <a:rPr lang="en-US" dirty="0"/>
              <a:t>How to Support students with LD and ADHD in Graduate School?</a:t>
            </a:r>
          </a:p>
        </p:txBody>
      </p:sp>
      <p:sp>
        <p:nvSpPr>
          <p:cNvPr id="3" name="Content Placeholder 2"/>
          <p:cNvSpPr>
            <a:spLocks noGrp="1"/>
          </p:cNvSpPr>
          <p:nvPr>
            <p:ph idx="1"/>
          </p:nvPr>
        </p:nvSpPr>
        <p:spPr>
          <a:xfrm>
            <a:off x="457200" y="1696453"/>
            <a:ext cx="8508124" cy="4756899"/>
          </a:xfrm>
        </p:spPr>
        <p:txBody>
          <a:bodyPr>
            <a:normAutofit fontScale="92500"/>
          </a:bodyPr>
          <a:lstStyle/>
          <a:p>
            <a:r>
              <a:rPr lang="en-US" sz="2800" dirty="0"/>
              <a:t>Provide advance information about course expectations and requirements - this includes early distribution of syllabi, assignments, and readings, and PPTs/lecture materials</a:t>
            </a:r>
          </a:p>
          <a:p>
            <a:r>
              <a:rPr lang="en-US" sz="2800" dirty="0"/>
              <a:t>Provide structure that more clearly distinguishes main and supporting ideas and shows the relationship of parts of a whole; ex. lecture objectives will assist with studying.</a:t>
            </a:r>
          </a:p>
          <a:p>
            <a:r>
              <a:rPr lang="en-US" sz="2800" dirty="0"/>
              <a:t>It is helpful to outline the class sessions and have recordings and notes available on the web</a:t>
            </a:r>
          </a:p>
          <a:p>
            <a:r>
              <a:rPr lang="en-US" sz="2800" dirty="0"/>
              <a:t>Provide students with feedback on their performance so that they can modify their learning strategies</a:t>
            </a:r>
          </a:p>
          <a:p>
            <a:endParaRPr lang="en-US" dirty="0"/>
          </a:p>
        </p:txBody>
      </p:sp>
    </p:spTree>
    <p:extLst>
      <p:ext uri="{BB962C8B-B14F-4D97-AF65-F5344CB8AC3E}">
        <p14:creationId xmlns:p14="http://schemas.microsoft.com/office/powerpoint/2010/main" val="11143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4" y="567413"/>
            <a:ext cx="8229600" cy="844178"/>
          </a:xfrm>
        </p:spPr>
        <p:txBody>
          <a:bodyPr/>
          <a:lstStyle/>
          <a:p>
            <a:r>
              <a:rPr lang="en-US" dirty="0"/>
              <a:t>Communicating with the Student	</a:t>
            </a:r>
          </a:p>
        </p:txBody>
      </p:sp>
      <p:sp>
        <p:nvSpPr>
          <p:cNvPr id="3" name="Content Placeholder 2"/>
          <p:cNvSpPr>
            <a:spLocks noGrp="1"/>
          </p:cNvSpPr>
          <p:nvPr>
            <p:ph idx="1"/>
          </p:nvPr>
        </p:nvSpPr>
        <p:spPr>
          <a:xfrm>
            <a:off x="457200" y="1411590"/>
            <a:ext cx="8229600" cy="5240669"/>
          </a:xfrm>
        </p:spPr>
        <p:txBody>
          <a:bodyPr>
            <a:normAutofit/>
          </a:bodyPr>
          <a:lstStyle/>
          <a:p>
            <a:r>
              <a:rPr lang="en-US" dirty="0"/>
              <a:t>Respect Confidentiality</a:t>
            </a:r>
          </a:p>
          <a:p>
            <a:r>
              <a:rPr lang="en-US" dirty="0"/>
              <a:t>Do not ask about ADA diagnosis</a:t>
            </a:r>
          </a:p>
          <a:p>
            <a:pPr lvl="1"/>
            <a:r>
              <a:rPr lang="en-US" dirty="0"/>
              <a:t>Work collaboratively with student</a:t>
            </a:r>
          </a:p>
          <a:p>
            <a:pPr lvl="1"/>
            <a:r>
              <a:rPr lang="en-US" i="1" dirty="0"/>
              <a:t>How can I help you learn best in this course?</a:t>
            </a:r>
          </a:p>
          <a:p>
            <a:r>
              <a:rPr lang="en-US" dirty="0"/>
              <a:t>Stay in role as educator- refer student to ESDS consultations or counseling center if needed</a:t>
            </a:r>
          </a:p>
          <a:p>
            <a:r>
              <a:rPr lang="en-US" dirty="0"/>
              <a:t>Need some consultation around a specific situation?</a:t>
            </a:r>
          </a:p>
          <a:p>
            <a:pPr lvl="1"/>
            <a:r>
              <a:rPr lang="en-US" dirty="0"/>
              <a:t>Contact ESDS office</a:t>
            </a:r>
          </a:p>
        </p:txBody>
      </p:sp>
    </p:spTree>
    <p:extLst>
      <p:ext uri="{BB962C8B-B14F-4D97-AF65-F5344CB8AC3E}">
        <p14:creationId xmlns:p14="http://schemas.microsoft.com/office/powerpoint/2010/main" val="295021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002"/>
            <a:ext cx="8229600" cy="844178"/>
          </a:xfrm>
        </p:spPr>
        <p:txBody>
          <a:bodyPr/>
          <a:lstStyle/>
          <a:p>
            <a:r>
              <a:rPr lang="en-US" dirty="0"/>
              <a:t>Disability </a:t>
            </a:r>
            <a:r>
              <a:rPr lang="en-US" i="1" dirty="0"/>
              <a:t>is</a:t>
            </a:r>
            <a:r>
              <a:rPr lang="en-US" dirty="0"/>
              <a:t> Diversity:  </a:t>
            </a:r>
            <a:br>
              <a:rPr lang="en-US" dirty="0"/>
            </a:br>
            <a:r>
              <a:rPr lang="en-US" sz="3200" dirty="0"/>
              <a:t>Campus-wide Considerations</a:t>
            </a:r>
          </a:p>
        </p:txBody>
      </p:sp>
      <p:sp>
        <p:nvSpPr>
          <p:cNvPr id="3" name="Content Placeholder 2"/>
          <p:cNvSpPr>
            <a:spLocks noGrp="1"/>
          </p:cNvSpPr>
          <p:nvPr>
            <p:ph idx="1"/>
          </p:nvPr>
        </p:nvSpPr>
        <p:spPr>
          <a:xfrm>
            <a:off x="457200" y="1708484"/>
            <a:ext cx="8229600" cy="4920916"/>
          </a:xfrm>
        </p:spPr>
        <p:txBody>
          <a:bodyPr>
            <a:normAutofit fontScale="92500" lnSpcReduction="20000"/>
          </a:bodyPr>
          <a:lstStyle/>
          <a:p>
            <a:r>
              <a:rPr lang="en-US" dirty="0"/>
              <a:t>Mention the ADA and accommodations information:	</a:t>
            </a:r>
          </a:p>
          <a:p>
            <a:pPr lvl="1"/>
            <a:r>
              <a:rPr lang="en-US" dirty="0"/>
              <a:t>On admissions webpages</a:t>
            </a:r>
          </a:p>
          <a:p>
            <a:pPr lvl="1"/>
            <a:r>
              <a:rPr lang="en-US" dirty="0"/>
              <a:t>At orientation- ESDS will travel and talk!</a:t>
            </a:r>
          </a:p>
          <a:p>
            <a:pPr lvl="1"/>
            <a:r>
              <a:rPr lang="en-US" dirty="0"/>
              <a:t>At workshops and programs; on flyers add</a:t>
            </a:r>
            <a:r>
              <a:rPr lang="en-US" i="1" dirty="0"/>
              <a:t>:  If you are in need of an accommodation, please contact us at: x@umaryland.edu.  </a:t>
            </a:r>
          </a:p>
          <a:p>
            <a:r>
              <a:rPr lang="en-US" dirty="0"/>
              <a:t>Use similar language to how the student choses to Identify or Person-first language (Student with a disability) </a:t>
            </a:r>
          </a:p>
          <a:p>
            <a:r>
              <a:rPr lang="en-US" dirty="0"/>
              <a:t>Discuss in course content; not using deficit perspective</a:t>
            </a:r>
          </a:p>
        </p:txBody>
      </p:sp>
    </p:spTree>
    <p:extLst>
      <p:ext uri="{BB962C8B-B14F-4D97-AF65-F5344CB8AC3E}">
        <p14:creationId xmlns:p14="http://schemas.microsoft.com/office/powerpoint/2010/main" val="33946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664"/>
            <a:ext cx="8229600" cy="844178"/>
          </a:xfrm>
        </p:spPr>
        <p:txBody>
          <a:bodyPr>
            <a:noAutofit/>
          </a:bodyPr>
          <a:lstStyle/>
          <a:p>
            <a:r>
              <a:rPr lang="en-US" sz="3200" dirty="0"/>
              <a:t>How to be an Ally to Students with Disabilities</a:t>
            </a:r>
          </a:p>
        </p:txBody>
      </p:sp>
      <p:sp>
        <p:nvSpPr>
          <p:cNvPr id="3" name="Content Placeholder 2"/>
          <p:cNvSpPr>
            <a:spLocks noGrp="1"/>
          </p:cNvSpPr>
          <p:nvPr>
            <p:ph idx="1"/>
          </p:nvPr>
        </p:nvSpPr>
        <p:spPr>
          <a:xfrm>
            <a:off x="457200" y="1112843"/>
            <a:ext cx="8492490" cy="5616204"/>
          </a:xfrm>
        </p:spPr>
        <p:txBody>
          <a:bodyPr>
            <a:normAutofit lnSpcReduction="10000"/>
          </a:bodyPr>
          <a:lstStyle/>
          <a:p>
            <a:r>
              <a:rPr lang="en-US" sz="2600" dirty="0"/>
              <a:t>Syllabus</a:t>
            </a:r>
          </a:p>
          <a:p>
            <a:pPr lvl="1"/>
            <a:r>
              <a:rPr lang="en-US" sz="2100" dirty="0"/>
              <a:t>Put </a:t>
            </a:r>
            <a:r>
              <a:rPr lang="en-US" sz="2100" dirty="0">
                <a:hlinkClick r:id="rId3"/>
              </a:rPr>
              <a:t>Disability statement </a:t>
            </a:r>
            <a:endParaRPr lang="en-US" sz="2100" dirty="0"/>
          </a:p>
          <a:p>
            <a:pPr lvl="1"/>
            <a:r>
              <a:rPr lang="en-US" sz="2100" dirty="0"/>
              <a:t>Provide a grievance policy</a:t>
            </a:r>
          </a:p>
          <a:p>
            <a:pPr lvl="1"/>
            <a:r>
              <a:rPr lang="en-US" sz="2100" dirty="0"/>
              <a:t>Place to provide feedback anonymously</a:t>
            </a:r>
          </a:p>
          <a:p>
            <a:r>
              <a:rPr lang="en-US" sz="2600" dirty="0"/>
              <a:t>Consider your Teaching Style</a:t>
            </a:r>
          </a:p>
          <a:p>
            <a:pPr lvl="1"/>
            <a:r>
              <a:rPr lang="en-US" sz="2100" dirty="0"/>
              <a:t>Please use the microphone, show captions on any video-clips</a:t>
            </a:r>
          </a:p>
          <a:p>
            <a:pPr lvl="1"/>
            <a:r>
              <a:rPr lang="en-US" sz="2100" dirty="0"/>
              <a:t>Talking too fast; reading aloud what is on the PPT slide </a:t>
            </a:r>
          </a:p>
          <a:p>
            <a:pPr lvl="1"/>
            <a:r>
              <a:rPr lang="en-US" sz="2100" dirty="0"/>
              <a:t>Put objectives for each lecture</a:t>
            </a:r>
          </a:p>
          <a:p>
            <a:pPr lvl="1"/>
            <a:r>
              <a:rPr lang="en-US" sz="2100" dirty="0"/>
              <a:t>Multiple modes of content delivery (oral and written); Use the notes sections of PPTs to put in content you would include in the lecture; provide all students with PPTs prior to class.</a:t>
            </a:r>
          </a:p>
          <a:p>
            <a:r>
              <a:rPr lang="en-US" sz="2600" dirty="0"/>
              <a:t>Consider the student as your partner in the learning process</a:t>
            </a:r>
          </a:p>
          <a:p>
            <a:pPr lvl="1"/>
            <a:r>
              <a:rPr lang="en-US" sz="2100" dirty="0"/>
              <a:t>Avoid making assumptions of their abilities</a:t>
            </a:r>
          </a:p>
          <a:p>
            <a:pPr lvl="1"/>
            <a:r>
              <a:rPr lang="en-US" sz="2100" dirty="0"/>
              <a:t>Ask for input or feedback</a:t>
            </a:r>
          </a:p>
          <a:p>
            <a:pPr marL="0" indent="0">
              <a:buNone/>
            </a:pPr>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40815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203"/>
            <a:ext cx="8229600" cy="844178"/>
          </a:xfrm>
        </p:spPr>
        <p:txBody>
          <a:bodyPr>
            <a:normAutofit fontScale="90000"/>
          </a:bodyPr>
          <a:lstStyle/>
          <a:p>
            <a:r>
              <a:rPr lang="en-US" dirty="0"/>
              <a:t>Additional Accessibility Considerations</a:t>
            </a:r>
          </a:p>
        </p:txBody>
      </p:sp>
      <p:sp>
        <p:nvSpPr>
          <p:cNvPr id="3" name="Content Placeholder 2"/>
          <p:cNvSpPr>
            <a:spLocks noGrp="1"/>
          </p:cNvSpPr>
          <p:nvPr>
            <p:ph idx="1"/>
          </p:nvPr>
        </p:nvSpPr>
        <p:spPr>
          <a:xfrm>
            <a:off x="457200" y="1394380"/>
            <a:ext cx="8229600" cy="5358111"/>
          </a:xfrm>
        </p:spPr>
        <p:txBody>
          <a:bodyPr>
            <a:normAutofit/>
          </a:bodyPr>
          <a:lstStyle/>
          <a:p>
            <a:r>
              <a:rPr lang="en-US" dirty="0"/>
              <a:t>Questions one may ask regarding a service animal:</a:t>
            </a:r>
          </a:p>
          <a:p>
            <a:pPr lvl="1"/>
            <a:r>
              <a:rPr lang="en-US" dirty="0"/>
              <a:t>Is the dog a service animal required because of a disability?</a:t>
            </a:r>
          </a:p>
          <a:p>
            <a:pPr lvl="1"/>
            <a:r>
              <a:rPr lang="en-US" dirty="0"/>
              <a:t>What work or task has the dog been trained to perform?</a:t>
            </a:r>
          </a:p>
        </p:txBody>
      </p:sp>
    </p:spTree>
    <p:extLst>
      <p:ext uri="{BB962C8B-B14F-4D97-AF65-F5344CB8AC3E}">
        <p14:creationId xmlns:p14="http://schemas.microsoft.com/office/powerpoint/2010/main" val="59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04"/>
            <a:ext cx="8229600" cy="844178"/>
          </a:xfrm>
        </p:spPr>
        <p:txBody>
          <a:bodyPr/>
          <a:lstStyle/>
          <a:p>
            <a:r>
              <a:rPr lang="en-US" b="1" dirty="0"/>
              <a:t>Helpful Resources </a:t>
            </a:r>
          </a:p>
        </p:txBody>
      </p:sp>
      <p:sp>
        <p:nvSpPr>
          <p:cNvPr id="3" name="Content Placeholder 2"/>
          <p:cNvSpPr>
            <a:spLocks noGrp="1"/>
          </p:cNvSpPr>
          <p:nvPr>
            <p:ph idx="1"/>
          </p:nvPr>
        </p:nvSpPr>
        <p:spPr>
          <a:xfrm>
            <a:off x="457200" y="1578082"/>
            <a:ext cx="8229600" cy="4125992"/>
          </a:xfrm>
        </p:spPr>
        <p:txBody>
          <a:bodyPr>
            <a:normAutofit fontScale="85000" lnSpcReduction="10000"/>
          </a:bodyPr>
          <a:lstStyle/>
          <a:p>
            <a:r>
              <a:rPr lang="en-US" dirty="0"/>
              <a:t>DOJ Website  - </a:t>
            </a:r>
            <a:r>
              <a:rPr lang="en-US" dirty="0">
                <a:solidFill>
                  <a:srgbClr val="1A72F0"/>
                </a:solidFill>
              </a:rPr>
              <a:t>http://www.ada.gov/</a:t>
            </a:r>
          </a:p>
          <a:p>
            <a:r>
              <a:rPr lang="en-US" dirty="0"/>
              <a:t>AHEAD - </a:t>
            </a:r>
            <a:r>
              <a:rPr lang="en-US" dirty="0">
                <a:solidFill>
                  <a:srgbClr val="1A72F0"/>
                </a:solidFill>
              </a:rPr>
              <a:t>https://www.ahead.org/</a:t>
            </a:r>
          </a:p>
          <a:p>
            <a:r>
              <a:rPr lang="en-US" dirty="0"/>
              <a:t>ADA National Network </a:t>
            </a:r>
          </a:p>
          <a:p>
            <a:pPr marL="0" indent="0">
              <a:buNone/>
            </a:pPr>
            <a:r>
              <a:rPr lang="en-US" dirty="0"/>
              <a:t>    </a:t>
            </a:r>
            <a:r>
              <a:rPr lang="en-US" dirty="0">
                <a:solidFill>
                  <a:srgbClr val="1A72F0"/>
                </a:solidFill>
              </a:rPr>
              <a:t>https://adata.org/learn-about-ada</a:t>
            </a:r>
          </a:p>
          <a:p>
            <a:r>
              <a:rPr lang="en-US" dirty="0"/>
              <a:t>Universal Design  </a:t>
            </a:r>
            <a:r>
              <a:rPr lang="en-US" dirty="0">
                <a:solidFill>
                  <a:srgbClr val="1A72F0"/>
                </a:solidFill>
              </a:rPr>
              <a:t>http://</a:t>
            </a:r>
            <a:r>
              <a:rPr lang="en-US" dirty="0" err="1">
                <a:solidFill>
                  <a:srgbClr val="1A72F0"/>
                </a:solidFill>
              </a:rPr>
              <a:t>www.udluniverse.com</a:t>
            </a:r>
            <a:r>
              <a:rPr lang="en-US" dirty="0">
                <a:solidFill>
                  <a:srgbClr val="1A72F0"/>
                </a:solidFill>
              </a:rPr>
              <a:t>/</a:t>
            </a:r>
          </a:p>
          <a:p>
            <a:r>
              <a:rPr lang="en-US" dirty="0"/>
              <a:t>DO-IT - </a:t>
            </a:r>
            <a:r>
              <a:rPr lang="en-US" dirty="0">
                <a:solidFill>
                  <a:srgbClr val="1A72F0"/>
                </a:solidFill>
              </a:rPr>
              <a:t>https://www.washington.edu/doit/</a:t>
            </a:r>
          </a:p>
          <a:p>
            <a:r>
              <a:rPr lang="en-US" dirty="0"/>
              <a:t>Disability Studies </a:t>
            </a:r>
          </a:p>
          <a:p>
            <a:pPr marL="0" indent="0">
              <a:buNone/>
            </a:pPr>
            <a:r>
              <a:rPr lang="en-US" dirty="0">
                <a:solidFill>
                  <a:srgbClr val="1A72F0"/>
                </a:solidFill>
              </a:rPr>
              <a:t>     http:/</a:t>
            </a:r>
            <a:r>
              <a:rPr lang="en-US" dirty="0" err="1">
                <a:solidFill>
                  <a:srgbClr val="1A72F0"/>
                </a:solidFill>
              </a:rPr>
              <a:t>www.missouristate.edu</a:t>
            </a:r>
            <a:r>
              <a:rPr lang="en-US" dirty="0">
                <a:solidFill>
                  <a:srgbClr val="1A72F0"/>
                </a:solidFill>
              </a:rPr>
              <a:t>/disability/117153.htm</a:t>
            </a:r>
          </a:p>
          <a:p>
            <a:r>
              <a:rPr lang="en-US" dirty="0"/>
              <a:t>Pepnet - </a:t>
            </a:r>
            <a:r>
              <a:rPr lang="en-US" dirty="0">
                <a:solidFill>
                  <a:srgbClr val="1A72F0"/>
                </a:solidFill>
              </a:rPr>
              <a:t>http://www.pepnet.org/</a:t>
            </a:r>
          </a:p>
          <a:p>
            <a:endParaRPr lang="en-US" dirty="0"/>
          </a:p>
        </p:txBody>
      </p:sp>
    </p:spTree>
    <p:extLst>
      <p:ext uri="{BB962C8B-B14F-4D97-AF65-F5344CB8AC3E}">
        <p14:creationId xmlns:p14="http://schemas.microsoft.com/office/powerpoint/2010/main" val="3682593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104"/>
            <a:ext cx="8229600" cy="844178"/>
          </a:xfrm>
        </p:spPr>
        <p:txBody>
          <a:bodyPr>
            <a:normAutofit fontScale="90000"/>
          </a:bodyPr>
          <a:lstStyle/>
          <a:p>
            <a:r>
              <a:rPr lang="en-US" dirty="0"/>
              <a:t>Hear from the Students’ Perspective	</a:t>
            </a:r>
          </a:p>
        </p:txBody>
      </p:sp>
      <p:sp>
        <p:nvSpPr>
          <p:cNvPr id="3" name="Content Placeholder 2"/>
          <p:cNvSpPr>
            <a:spLocks noGrp="1"/>
          </p:cNvSpPr>
          <p:nvPr>
            <p:ph idx="1"/>
          </p:nvPr>
        </p:nvSpPr>
        <p:spPr>
          <a:xfrm>
            <a:off x="457200" y="1273282"/>
            <a:ext cx="8229600" cy="4852881"/>
          </a:xfrm>
        </p:spPr>
        <p:txBody>
          <a:bodyPr>
            <a:normAutofit/>
          </a:bodyPr>
          <a:lstStyle/>
          <a:p>
            <a:pPr marL="0" indent="0">
              <a:buNone/>
            </a:pPr>
            <a:r>
              <a:rPr lang="en-US" dirty="0"/>
              <a:t>ESDS Student Panel:</a:t>
            </a:r>
          </a:p>
          <a:p>
            <a:pPr marL="0" indent="0">
              <a:buNone/>
            </a:pPr>
            <a:r>
              <a:rPr lang="en-US" dirty="0"/>
              <a:t>March 12, 2020 at 12 pm- 1 pm </a:t>
            </a:r>
          </a:p>
          <a:p>
            <a:pPr marL="0" indent="0">
              <a:buNone/>
            </a:pPr>
            <a:r>
              <a:rPr lang="en-US" dirty="0"/>
              <a:t>SMC Room 351	</a:t>
            </a:r>
          </a:p>
          <a:p>
            <a:pPr marL="0" indent="0">
              <a:buNone/>
            </a:pPr>
            <a:r>
              <a:rPr lang="en-US" sz="2400" dirty="0"/>
              <a:t>Join in on the discussion of inclusion and accessibility.  Current UMB students with disabilities will share their stories, discuss issues impacting students with disabilities both in and out of the classroom, and ways to promote acceptance and empowerment.  Lunch will be provided.</a:t>
            </a:r>
          </a:p>
          <a:p>
            <a:endParaRPr lang="en-US" dirty="0"/>
          </a:p>
        </p:txBody>
      </p:sp>
    </p:spTree>
    <p:extLst>
      <p:ext uri="{BB962C8B-B14F-4D97-AF65-F5344CB8AC3E}">
        <p14:creationId xmlns:p14="http://schemas.microsoft.com/office/powerpoint/2010/main" val="306195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5923"/>
            <a:ext cx="8229600" cy="844178"/>
          </a:xfrm>
        </p:spPr>
        <p:txBody>
          <a:bodyPr/>
          <a:lstStyle/>
          <a:p>
            <a:r>
              <a:rPr lang="en-US" dirty="0"/>
              <a:t>Contact Information	</a:t>
            </a:r>
          </a:p>
        </p:txBody>
      </p:sp>
      <p:sp>
        <p:nvSpPr>
          <p:cNvPr id="3" name="Content Placeholder 2"/>
          <p:cNvSpPr>
            <a:spLocks noGrp="1"/>
          </p:cNvSpPr>
          <p:nvPr>
            <p:ph idx="1"/>
          </p:nvPr>
        </p:nvSpPr>
        <p:spPr>
          <a:xfrm>
            <a:off x="457200" y="1623060"/>
            <a:ext cx="8229600" cy="4503103"/>
          </a:xfrm>
        </p:spPr>
        <p:txBody>
          <a:bodyPr/>
          <a:lstStyle/>
          <a:p>
            <a:pPr marL="0" indent="0">
              <a:buNone/>
            </a:pPr>
            <a:r>
              <a:rPr lang="en-US" dirty="0"/>
              <a:t>Deborah Levi, LCSW-C, MA</a:t>
            </a:r>
          </a:p>
          <a:p>
            <a:pPr marL="0" indent="0">
              <a:buNone/>
            </a:pPr>
            <a:r>
              <a:rPr lang="en-US" dirty="0">
                <a:hlinkClick r:id="rId3"/>
              </a:rPr>
              <a:t>dlevi@umaryland.edu</a:t>
            </a:r>
            <a:endParaRPr lang="en-US" dirty="0"/>
          </a:p>
          <a:p>
            <a:pPr marL="0" indent="0">
              <a:buNone/>
            </a:pPr>
            <a:r>
              <a:rPr lang="en-US" dirty="0"/>
              <a:t>410-706-7505</a:t>
            </a:r>
          </a:p>
        </p:txBody>
      </p:sp>
    </p:spTree>
    <p:extLst>
      <p:ext uri="{BB962C8B-B14F-4D97-AF65-F5344CB8AC3E}">
        <p14:creationId xmlns:p14="http://schemas.microsoft.com/office/powerpoint/2010/main" val="382045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487778"/>
            <a:ext cx="8229600" cy="844178"/>
          </a:xfrm>
        </p:spPr>
        <p:txBody>
          <a:bodyPr/>
          <a:lstStyle/>
          <a:p>
            <a:r>
              <a:rPr lang="en-US" dirty="0"/>
              <a:t>ESDS Office Staff Members</a:t>
            </a:r>
          </a:p>
        </p:txBody>
      </p:sp>
      <p:sp>
        <p:nvSpPr>
          <p:cNvPr id="3" name="Content Placeholder 2"/>
          <p:cNvSpPr>
            <a:spLocks noGrp="1"/>
          </p:cNvSpPr>
          <p:nvPr>
            <p:ph idx="1"/>
          </p:nvPr>
        </p:nvSpPr>
        <p:spPr>
          <a:xfrm>
            <a:off x="457200" y="2000170"/>
            <a:ext cx="8229600" cy="3534355"/>
          </a:xfrm>
        </p:spPr>
        <p:txBody>
          <a:bodyPr/>
          <a:lstStyle/>
          <a:p>
            <a:r>
              <a:rPr lang="en-US" dirty="0"/>
              <a:t>Deborah Levi (she/her), LCSW-C, MA- Director</a:t>
            </a:r>
          </a:p>
          <a:p>
            <a:r>
              <a:rPr lang="en-US" dirty="0"/>
              <a:t>Zanne Gogan (they/them)- Testing Center Coordinator</a:t>
            </a:r>
          </a:p>
          <a:p>
            <a:r>
              <a:rPr lang="en-US" dirty="0"/>
              <a:t>Heather Moore (she/her)- Educational Access Coordinator</a:t>
            </a:r>
          </a:p>
        </p:txBody>
      </p:sp>
    </p:spTree>
    <p:extLst>
      <p:ext uri="{BB962C8B-B14F-4D97-AF65-F5344CB8AC3E}">
        <p14:creationId xmlns:p14="http://schemas.microsoft.com/office/powerpoint/2010/main" val="312460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3" y="973015"/>
            <a:ext cx="8229600" cy="5909310"/>
          </a:xfrm>
          <a:prstGeom prst="rect">
            <a:avLst/>
          </a:prstGeom>
        </p:spPr>
        <p:txBody>
          <a:bodyPr wrap="square">
            <a:spAutoFit/>
          </a:bodyPr>
          <a:lstStyle/>
          <a:p>
            <a:pPr>
              <a:lnSpc>
                <a:spcPct val="150000"/>
              </a:lnSpc>
            </a:pPr>
            <a:r>
              <a:rPr lang="en-US" dirty="0"/>
              <a:t>School of Dentistry:  Kelly Powers</a:t>
            </a:r>
          </a:p>
          <a:p>
            <a:pPr>
              <a:lnSpc>
                <a:spcPct val="150000"/>
              </a:lnSpc>
            </a:pPr>
            <a:r>
              <a:rPr lang="en-US" dirty="0"/>
              <a:t>Dental Hygiene Program:  Kelly Powers</a:t>
            </a:r>
          </a:p>
          <a:p>
            <a:pPr>
              <a:lnSpc>
                <a:spcPct val="150000"/>
              </a:lnSpc>
            </a:pPr>
            <a:r>
              <a:rPr lang="en-US" dirty="0"/>
              <a:t>DMRT:  Eileen Patton</a:t>
            </a:r>
          </a:p>
          <a:p>
            <a:pPr>
              <a:lnSpc>
                <a:spcPct val="150000"/>
              </a:lnSpc>
            </a:pPr>
            <a:r>
              <a:rPr lang="en-US" dirty="0"/>
              <a:t>Genetic Counseling Program:  Shannan Dixon, MS, CGC</a:t>
            </a:r>
          </a:p>
          <a:p>
            <a:pPr>
              <a:lnSpc>
                <a:spcPct val="150000"/>
              </a:lnSpc>
            </a:pPr>
            <a:r>
              <a:rPr lang="en-US" dirty="0"/>
              <a:t>Graduate School:  Nyasha Williams</a:t>
            </a:r>
          </a:p>
          <a:p>
            <a:pPr>
              <a:lnSpc>
                <a:spcPct val="150000"/>
              </a:lnSpc>
            </a:pPr>
            <a:r>
              <a:rPr lang="en-US" dirty="0"/>
              <a:t>GPILS:  Elice Garcia-Baca</a:t>
            </a:r>
          </a:p>
          <a:p>
            <a:pPr>
              <a:lnSpc>
                <a:spcPct val="150000"/>
              </a:lnSpc>
            </a:pPr>
            <a:r>
              <a:rPr lang="en-US" dirty="0"/>
              <a:t>Public Health:  Andrea Manning, MS</a:t>
            </a:r>
          </a:p>
          <a:p>
            <a:pPr>
              <a:lnSpc>
                <a:spcPct val="150000"/>
              </a:lnSpc>
            </a:pPr>
            <a:r>
              <a:rPr lang="en-US" dirty="0"/>
              <a:t>Physical Therapy:  Doug Savin, PT, PhD</a:t>
            </a:r>
          </a:p>
          <a:p>
            <a:pPr>
              <a:lnSpc>
                <a:spcPct val="150000"/>
              </a:lnSpc>
            </a:pPr>
            <a:r>
              <a:rPr lang="en-US" dirty="0"/>
              <a:t>School of Law:  Michele Hayes, JD, LLM</a:t>
            </a:r>
          </a:p>
          <a:p>
            <a:pPr>
              <a:lnSpc>
                <a:spcPct val="150000"/>
              </a:lnSpc>
            </a:pPr>
            <a:r>
              <a:rPr lang="en-US" dirty="0"/>
              <a:t>School of Medicine:  Jennifer Llewellyn, MEd</a:t>
            </a:r>
          </a:p>
          <a:p>
            <a:pPr>
              <a:lnSpc>
                <a:spcPct val="150000"/>
              </a:lnSpc>
            </a:pPr>
            <a:r>
              <a:rPr lang="en-US" dirty="0"/>
              <a:t>School of Nursing:  Ann Mech, RN, JD,  Susan Wozenski, JD, MPH</a:t>
            </a:r>
          </a:p>
          <a:p>
            <a:pPr>
              <a:lnSpc>
                <a:spcPct val="150000"/>
              </a:lnSpc>
            </a:pPr>
            <a:r>
              <a:rPr lang="en-US" dirty="0"/>
              <a:t>School of Pharmacy:  Margaret Hayes, MS</a:t>
            </a:r>
          </a:p>
          <a:p>
            <a:pPr>
              <a:lnSpc>
                <a:spcPct val="150000"/>
              </a:lnSpc>
            </a:pPr>
            <a:r>
              <a:rPr lang="en-US" dirty="0"/>
              <a:t>School of Social Work:  Dawn Shafer, LCSW-C</a:t>
            </a:r>
          </a:p>
          <a:p>
            <a:pPr>
              <a:lnSpc>
                <a:spcPct val="150000"/>
              </a:lnSpc>
            </a:pPr>
            <a:r>
              <a:rPr lang="en-US" dirty="0"/>
              <a:t>School of Social Work, PhD:  Charlotte Bright, MSW, PhD</a:t>
            </a:r>
          </a:p>
        </p:txBody>
      </p:sp>
      <p:sp>
        <p:nvSpPr>
          <p:cNvPr id="2" name="Title 1"/>
          <p:cNvSpPr>
            <a:spLocks noGrp="1"/>
          </p:cNvSpPr>
          <p:nvPr>
            <p:ph type="title"/>
          </p:nvPr>
        </p:nvSpPr>
        <p:spPr>
          <a:xfrm>
            <a:off x="457200" y="311815"/>
            <a:ext cx="8229600" cy="844178"/>
          </a:xfrm>
        </p:spPr>
        <p:txBody>
          <a:bodyPr/>
          <a:lstStyle/>
          <a:p>
            <a:r>
              <a:rPr lang="en-US" dirty="0"/>
              <a:t>ESDS Liaisons</a:t>
            </a:r>
          </a:p>
        </p:txBody>
      </p:sp>
    </p:spTree>
    <p:extLst>
      <p:ext uri="{BB962C8B-B14F-4D97-AF65-F5344CB8AC3E}">
        <p14:creationId xmlns:p14="http://schemas.microsoft.com/office/powerpoint/2010/main" val="237487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4816475" y="3854450"/>
            <a:ext cx="37671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C00000"/>
                </a:solidFill>
                <a:latin typeface="Calibri" panose="020F0502020204030204" pitchFamily="34" charset="0"/>
              </a:rPr>
              <a:t>Disability</a:t>
            </a:r>
            <a:r>
              <a:rPr lang="en-US" altLang="en-US" b="1" dirty="0">
                <a:latin typeface="Calibri" panose="020F0502020204030204" pitchFamily="34" charset="0"/>
              </a:rPr>
              <a:t>: </a:t>
            </a:r>
            <a:r>
              <a:rPr lang="en-US" altLang="en-US" dirty="0">
                <a:latin typeface="Calibri" panose="020F0502020204030204" pitchFamily="34" charset="0"/>
              </a:rPr>
              <a:t>A physical or mental impairment that substantially limits a major life activity (e.g. walking, breathing, thinking, concentrating, and learning)</a:t>
            </a:r>
          </a:p>
          <a:p>
            <a:pPr eaLnBrk="1" hangingPunct="1"/>
            <a:endParaRPr lang="en-US" altLang="en-US" dirty="0">
              <a:latin typeface="Calibri" panose="020F0502020204030204" pitchFamily="34" charset="0"/>
            </a:endParaRPr>
          </a:p>
        </p:txBody>
      </p:sp>
      <p:sp>
        <p:nvSpPr>
          <p:cNvPr id="5" name="TextBox 4"/>
          <p:cNvSpPr txBox="1">
            <a:spLocks noChangeArrowheads="1"/>
          </p:cNvSpPr>
          <p:nvPr/>
        </p:nvSpPr>
        <p:spPr bwMode="auto">
          <a:xfrm>
            <a:off x="878306" y="3854451"/>
            <a:ext cx="33428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C00000"/>
                </a:solidFill>
                <a:latin typeface="Calibri" panose="020F0502020204030204" pitchFamily="34" charset="0"/>
              </a:rPr>
              <a:t>Qualified</a:t>
            </a:r>
            <a:r>
              <a:rPr lang="en-US" altLang="en-US" b="1" dirty="0">
                <a:latin typeface="Calibri" panose="020F0502020204030204" pitchFamily="34" charset="0"/>
              </a:rPr>
              <a:t>: </a:t>
            </a:r>
            <a:r>
              <a:rPr lang="en-US" altLang="en-US" dirty="0">
                <a:latin typeface="Calibri" panose="020F0502020204030204" pitchFamily="34" charset="0"/>
              </a:rPr>
              <a:t> The ability to perform the essential academic/job requirements </a:t>
            </a:r>
            <a:r>
              <a:rPr lang="en-US" altLang="en-US" b="1" dirty="0">
                <a:latin typeface="Calibri" panose="020F0502020204030204" pitchFamily="34" charset="0"/>
              </a:rPr>
              <a:t>with or without </a:t>
            </a:r>
            <a:r>
              <a:rPr lang="en-US" altLang="en-US" dirty="0">
                <a:latin typeface="Calibri" panose="020F0502020204030204" pitchFamily="34" charset="0"/>
              </a:rPr>
              <a:t>reasonable accommodation</a:t>
            </a:r>
          </a:p>
          <a:p>
            <a:pPr eaLnBrk="1" hangingPunct="1"/>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p:txBody>
      </p:sp>
      <p:sp>
        <p:nvSpPr>
          <p:cNvPr id="7173" name="Content Placeholder 2"/>
          <p:cNvSpPr>
            <a:spLocks noGrp="1"/>
          </p:cNvSpPr>
          <p:nvPr>
            <p:ph idx="1"/>
          </p:nvPr>
        </p:nvSpPr>
        <p:spPr>
          <a:xfrm>
            <a:off x="457200" y="1600200"/>
            <a:ext cx="8229600" cy="1844675"/>
          </a:xfrm>
        </p:spPr>
        <p:txBody>
          <a:bodyPr/>
          <a:lstStyle/>
          <a:p>
            <a:pPr marL="0" indent="0" algn="ctr" eaLnBrk="1" hangingPunct="1">
              <a:buFont typeface="Arial" panose="020B0604020202020204" pitchFamily="34" charset="0"/>
              <a:buNone/>
            </a:pPr>
            <a:r>
              <a:rPr lang="en-US" altLang="en-US" dirty="0"/>
              <a:t>The Americans With Disabilities Act (“ADA”) prohibits the University from discriminating against </a:t>
            </a:r>
            <a:r>
              <a:rPr lang="en-US" altLang="en-US" dirty="0">
                <a:solidFill>
                  <a:srgbClr val="C00000"/>
                </a:solidFill>
              </a:rPr>
              <a:t>qualified </a:t>
            </a:r>
            <a:r>
              <a:rPr lang="en-US" altLang="en-US" dirty="0"/>
              <a:t>persons with </a:t>
            </a:r>
            <a:r>
              <a:rPr lang="en-US" altLang="en-US" dirty="0">
                <a:solidFill>
                  <a:srgbClr val="C00000"/>
                </a:solidFill>
              </a:rPr>
              <a:t>disabilities</a:t>
            </a:r>
            <a:r>
              <a:rPr lang="en-US" altLang="en-US" dirty="0"/>
              <a:t>.</a:t>
            </a:r>
          </a:p>
          <a:p>
            <a:pPr marL="0" indent="0" eaLnBrk="1" hangingPunct="1">
              <a:buFont typeface="Arial" panose="020B0604020202020204" pitchFamily="34" charset="0"/>
              <a:buNone/>
            </a:pPr>
            <a:endParaRPr lang="en-US" altLang="en-US" dirty="0"/>
          </a:p>
        </p:txBody>
      </p:sp>
      <p:sp>
        <p:nvSpPr>
          <p:cNvPr id="7172" name="Title 1"/>
          <p:cNvSpPr>
            <a:spLocks noGrp="1"/>
          </p:cNvSpPr>
          <p:nvPr>
            <p:ph type="title"/>
          </p:nvPr>
        </p:nvSpPr>
        <p:spPr>
          <a:xfrm>
            <a:off x="457200" y="613147"/>
            <a:ext cx="8229600" cy="844178"/>
          </a:xfrm>
        </p:spPr>
        <p:txBody>
          <a:bodyPr/>
          <a:lstStyle/>
          <a:p>
            <a:pPr eaLnBrk="1" hangingPunct="1"/>
            <a:r>
              <a:rPr lang="en-US" altLang="en-US" dirty="0"/>
              <a:t>What is the ADA?</a:t>
            </a:r>
          </a:p>
        </p:txBody>
      </p:sp>
    </p:spTree>
    <p:extLst>
      <p:ext uri="{BB962C8B-B14F-4D97-AF65-F5344CB8AC3E}">
        <p14:creationId xmlns:p14="http://schemas.microsoft.com/office/powerpoint/2010/main" val="372597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17" y="374732"/>
            <a:ext cx="8229600" cy="844178"/>
          </a:xfrm>
        </p:spPr>
        <p:txBody>
          <a:bodyPr/>
          <a:lstStyle/>
          <a:p>
            <a:r>
              <a:rPr lang="en-US" dirty="0"/>
              <a:t>ADA: Background of the Laws</a:t>
            </a:r>
          </a:p>
        </p:txBody>
      </p:sp>
      <p:sp>
        <p:nvSpPr>
          <p:cNvPr id="3" name="Content Placeholder 2"/>
          <p:cNvSpPr>
            <a:spLocks noGrp="1"/>
          </p:cNvSpPr>
          <p:nvPr>
            <p:ph idx="1"/>
          </p:nvPr>
        </p:nvSpPr>
        <p:spPr>
          <a:xfrm>
            <a:off x="604345" y="1338019"/>
            <a:ext cx="8229600" cy="4125992"/>
          </a:xfrm>
        </p:spPr>
        <p:txBody>
          <a:bodyPr/>
          <a:lstStyle/>
          <a:p>
            <a:r>
              <a:rPr lang="en-US" dirty="0"/>
              <a:t>ADA 1990; ADAAA 2008</a:t>
            </a:r>
          </a:p>
          <a:p>
            <a:r>
              <a:rPr lang="en-US" dirty="0"/>
              <a:t>Section 504 of the Rehabilitation Act of 1973</a:t>
            </a:r>
          </a:p>
        </p:txBody>
      </p:sp>
    </p:spTree>
    <p:extLst>
      <p:ext uri="{BB962C8B-B14F-4D97-AF65-F5344CB8AC3E}">
        <p14:creationId xmlns:p14="http://schemas.microsoft.com/office/powerpoint/2010/main" val="87002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223"/>
            <a:ext cx="8229600" cy="844178"/>
          </a:xfrm>
        </p:spPr>
        <p:txBody>
          <a:bodyPr>
            <a:normAutofit fontScale="90000"/>
          </a:bodyPr>
          <a:lstStyle/>
          <a:p>
            <a:r>
              <a:rPr lang="en-US" dirty="0"/>
              <a:t>Students with Disabilities Statistics	</a:t>
            </a:r>
          </a:p>
        </p:txBody>
      </p:sp>
      <p:sp>
        <p:nvSpPr>
          <p:cNvPr id="3" name="Content Placeholder 2"/>
          <p:cNvSpPr>
            <a:spLocks noGrp="1"/>
          </p:cNvSpPr>
          <p:nvPr>
            <p:ph idx="1"/>
          </p:nvPr>
        </p:nvSpPr>
        <p:spPr>
          <a:xfrm>
            <a:off x="457200" y="1355401"/>
            <a:ext cx="8229600" cy="4770762"/>
          </a:xfrm>
        </p:spPr>
        <p:txBody>
          <a:bodyPr/>
          <a:lstStyle/>
          <a:p>
            <a:r>
              <a:rPr lang="en-US" dirty="0"/>
              <a:t>SWD are 19% of general student population  (National Center for Education Statistics, 2018)</a:t>
            </a:r>
          </a:p>
          <a:p>
            <a:pPr marL="0" indent="0">
              <a:buNone/>
            </a:pPr>
            <a:endParaRPr lang="en-US" dirty="0"/>
          </a:p>
          <a:p>
            <a:r>
              <a:rPr lang="en-US" dirty="0"/>
              <a:t>7,573 total UMB students enrolled </a:t>
            </a:r>
          </a:p>
          <a:p>
            <a:r>
              <a:rPr lang="en-US" dirty="0"/>
              <a:t>Received accommodations with ESDS- 299 students  </a:t>
            </a:r>
          </a:p>
          <a:p>
            <a:r>
              <a:rPr lang="en-US" dirty="0"/>
              <a:t>Percentage- </a:t>
            </a:r>
            <a:r>
              <a:rPr lang="en-US" b="1" dirty="0"/>
              <a:t>3.9%</a:t>
            </a:r>
          </a:p>
          <a:p>
            <a:endParaRPr lang="en-US" dirty="0"/>
          </a:p>
          <a:p>
            <a:pPr marL="0" indent="0">
              <a:buNone/>
            </a:pPr>
            <a:endParaRPr lang="en-US" dirty="0"/>
          </a:p>
        </p:txBody>
      </p:sp>
    </p:spTree>
    <p:extLst>
      <p:ext uri="{BB962C8B-B14F-4D97-AF65-F5344CB8AC3E}">
        <p14:creationId xmlns:p14="http://schemas.microsoft.com/office/powerpoint/2010/main" val="24402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351692"/>
            <a:ext cx="8229600" cy="832339"/>
          </a:xfrm>
        </p:spPr>
        <p:txBody>
          <a:bodyPr>
            <a:normAutofit/>
          </a:bodyPr>
          <a:lstStyle/>
          <a:p>
            <a:r>
              <a:rPr lang="en-US" dirty="0"/>
              <a:t>ESDS Mission, Values, and Services</a:t>
            </a:r>
          </a:p>
        </p:txBody>
      </p:sp>
      <p:sp>
        <p:nvSpPr>
          <p:cNvPr id="3" name="Content Placeholder 2"/>
          <p:cNvSpPr>
            <a:spLocks noGrp="1"/>
          </p:cNvSpPr>
          <p:nvPr>
            <p:ph idx="1"/>
          </p:nvPr>
        </p:nvSpPr>
        <p:spPr>
          <a:xfrm>
            <a:off x="457200" y="1184032"/>
            <a:ext cx="8686800" cy="5545014"/>
          </a:xfrm>
        </p:spPr>
        <p:txBody>
          <a:bodyPr>
            <a:normAutofit fontScale="32500" lnSpcReduction="20000"/>
          </a:bodyPr>
          <a:lstStyle/>
          <a:p>
            <a:pPr marL="0" indent="0">
              <a:buNone/>
            </a:pPr>
            <a:r>
              <a:rPr lang="en-US" sz="7000" b="1" dirty="0"/>
              <a:t>Mission:  </a:t>
            </a:r>
            <a:r>
              <a:rPr lang="en-US" sz="7000" dirty="0"/>
              <a:t>ESDS works with UMB students, faculty and staff to facilitate academic success and to make education accessible </a:t>
            </a:r>
            <a:r>
              <a:rPr lang="en-US" sz="7000" i="1" dirty="0"/>
              <a:t>regardless</a:t>
            </a:r>
            <a:r>
              <a:rPr lang="en-US" sz="7000" dirty="0"/>
              <a:t> of ability.</a:t>
            </a:r>
          </a:p>
          <a:p>
            <a:endParaRPr lang="en-US" sz="3800" b="1" dirty="0"/>
          </a:p>
          <a:p>
            <a:pPr marL="0" indent="0">
              <a:buNone/>
            </a:pPr>
            <a:r>
              <a:rPr lang="en-US" sz="7000" b="1" dirty="0"/>
              <a:t>Values:   </a:t>
            </a:r>
          </a:p>
          <a:p>
            <a:pPr marL="0" indent="0">
              <a:buNone/>
            </a:pPr>
            <a:endParaRPr lang="en-US" sz="5500" dirty="0"/>
          </a:p>
          <a:p>
            <a:pPr marL="0" indent="0">
              <a:buNone/>
            </a:pPr>
            <a:r>
              <a:rPr lang="en-US" sz="5500" dirty="0"/>
              <a:t>1.  </a:t>
            </a:r>
            <a:r>
              <a:rPr lang="en-US" sz="5500" b="1" dirty="0"/>
              <a:t>Accommodate</a:t>
            </a:r>
          </a:p>
          <a:p>
            <a:pPr marL="0" indent="0">
              <a:buNone/>
            </a:pPr>
            <a:r>
              <a:rPr lang="en-US" sz="5500" dirty="0"/>
              <a:t>•  Provides students with disabilities academic accommodations through an interactive process.</a:t>
            </a:r>
          </a:p>
          <a:p>
            <a:pPr marL="0" indent="0">
              <a:buNone/>
            </a:pPr>
            <a:r>
              <a:rPr lang="en-US" sz="5500" dirty="0"/>
              <a:t>•  Serves all UMB students through academic coaching and educational workshops.</a:t>
            </a:r>
          </a:p>
          <a:p>
            <a:pPr marL="0" indent="0">
              <a:buNone/>
            </a:pPr>
            <a:endParaRPr lang="en-US" sz="5500" dirty="0"/>
          </a:p>
          <a:p>
            <a:pPr marL="0" indent="0">
              <a:buNone/>
            </a:pPr>
            <a:r>
              <a:rPr lang="en-US" sz="5500" dirty="0"/>
              <a:t> 2.  </a:t>
            </a:r>
            <a:r>
              <a:rPr lang="en-US" sz="5500" b="1" dirty="0"/>
              <a:t>Support</a:t>
            </a:r>
          </a:p>
          <a:p>
            <a:pPr marL="0" indent="0">
              <a:buNone/>
            </a:pPr>
            <a:r>
              <a:rPr lang="en-US" sz="5500" dirty="0"/>
              <a:t>•  Creates a safe space for UMB community to discuss disability and academic success.</a:t>
            </a:r>
          </a:p>
          <a:p>
            <a:pPr marL="0" indent="0">
              <a:buNone/>
            </a:pPr>
            <a:r>
              <a:rPr lang="en-US" sz="5500" dirty="0"/>
              <a:t>•  Trains and consults with UMB community on best practices impacting disability and student learning. </a:t>
            </a:r>
          </a:p>
          <a:p>
            <a:pPr marL="0" indent="0">
              <a:buNone/>
            </a:pPr>
            <a:endParaRPr lang="en-US" sz="5500" dirty="0"/>
          </a:p>
          <a:p>
            <a:pPr marL="0" indent="0">
              <a:buNone/>
            </a:pPr>
            <a:r>
              <a:rPr lang="en-US" sz="5500" dirty="0"/>
              <a:t>3.  </a:t>
            </a:r>
            <a:r>
              <a:rPr lang="en-US" sz="5500" b="1" dirty="0"/>
              <a:t>Advocate</a:t>
            </a:r>
          </a:p>
          <a:p>
            <a:pPr marL="0" indent="0">
              <a:buNone/>
            </a:pPr>
            <a:r>
              <a:rPr lang="en-US" sz="5500" dirty="0"/>
              <a:t>•  Creates programs and presentations around disability awareness.</a:t>
            </a:r>
          </a:p>
          <a:p>
            <a:pPr marL="0" indent="0">
              <a:buNone/>
            </a:pPr>
            <a:r>
              <a:rPr lang="en-US" sz="5500" dirty="0"/>
              <a:t>•  Promotes an accessible campus community.</a:t>
            </a:r>
          </a:p>
          <a:p>
            <a:endParaRPr lang="en-US" dirty="0"/>
          </a:p>
        </p:txBody>
      </p:sp>
    </p:spTree>
    <p:extLst>
      <p:ext uri="{BB962C8B-B14F-4D97-AF65-F5344CB8AC3E}">
        <p14:creationId xmlns:p14="http://schemas.microsoft.com/office/powerpoint/2010/main" val="404618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615"/>
            <a:ext cx="8229600" cy="844178"/>
          </a:xfrm>
        </p:spPr>
        <p:txBody>
          <a:bodyPr/>
          <a:lstStyle/>
          <a:p>
            <a:r>
              <a:rPr lang="en-US" b="1" dirty="0"/>
              <a:t>ESDS Functions</a:t>
            </a:r>
            <a:endParaRPr lang="en-US" dirty="0"/>
          </a:p>
        </p:txBody>
      </p:sp>
      <p:sp>
        <p:nvSpPr>
          <p:cNvPr id="3" name="Content Placeholder 2"/>
          <p:cNvSpPr>
            <a:spLocks noGrp="1"/>
          </p:cNvSpPr>
          <p:nvPr>
            <p:ph idx="1"/>
          </p:nvPr>
        </p:nvSpPr>
        <p:spPr>
          <a:xfrm>
            <a:off x="593834" y="1309548"/>
            <a:ext cx="8424042" cy="5287224"/>
          </a:xfrm>
        </p:spPr>
        <p:txBody>
          <a:bodyPr>
            <a:normAutofit/>
          </a:bodyPr>
          <a:lstStyle/>
          <a:p>
            <a:r>
              <a:rPr lang="en-US" sz="2400" dirty="0"/>
              <a:t>Provides students with disabilities reasonable academic accommodations, after the student initiates and completes the interactive process that involves the student, ESDS, and the school.  </a:t>
            </a:r>
          </a:p>
          <a:p>
            <a:r>
              <a:rPr lang="en-US" sz="2400" dirty="0"/>
              <a:t>Manages the Testing Center for students who are connected to our office</a:t>
            </a:r>
            <a:endParaRPr lang="en-US" sz="1600" dirty="0"/>
          </a:p>
          <a:p>
            <a:r>
              <a:rPr lang="en-US" sz="2400" dirty="0"/>
              <a:t>Provides </a:t>
            </a:r>
            <a:r>
              <a:rPr lang="en-US" sz="2400" u="sng" dirty="0"/>
              <a:t>all UMB students </a:t>
            </a:r>
            <a:r>
              <a:rPr lang="en-US" sz="2400" dirty="0"/>
              <a:t>opportunities for educational support:</a:t>
            </a:r>
          </a:p>
          <a:p>
            <a:pPr lvl="1"/>
            <a:r>
              <a:rPr lang="en-US" sz="2000" dirty="0"/>
              <a:t>Workshops- learning and study strategy; disability awareness</a:t>
            </a:r>
          </a:p>
          <a:p>
            <a:pPr lvl="1"/>
            <a:r>
              <a:rPr lang="en-US" sz="2000" dirty="0"/>
              <a:t>Academic Coaching Services</a:t>
            </a:r>
          </a:p>
          <a:p>
            <a:pPr marL="457200" lvl="1" indent="0">
              <a:buNone/>
            </a:pPr>
            <a:endParaRPr lang="en-US" sz="2000" dirty="0"/>
          </a:p>
        </p:txBody>
      </p:sp>
    </p:spTree>
    <p:extLst>
      <p:ext uri="{BB962C8B-B14F-4D97-AF65-F5344CB8AC3E}">
        <p14:creationId xmlns:p14="http://schemas.microsoft.com/office/powerpoint/2010/main" val="36029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3477</Words>
  <Application>Microsoft Macintosh PowerPoint</Application>
  <PresentationFormat>On-screen Show (4:3)</PresentationFormat>
  <Paragraphs>310</Paragraphs>
  <Slides>29</Slides>
  <Notes>25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Office of Educational Support and Disability Services (ESDS)</vt:lpstr>
      <vt:lpstr>Agenda </vt:lpstr>
      <vt:lpstr>ESDS Office Staff Members</vt:lpstr>
      <vt:lpstr>ESDS Liaisons</vt:lpstr>
      <vt:lpstr>What is the ADA?</vt:lpstr>
      <vt:lpstr>ADA: Background of the Laws</vt:lpstr>
      <vt:lpstr>Students with Disabilities Statistics </vt:lpstr>
      <vt:lpstr>ESDS Mission, Values, and Services</vt:lpstr>
      <vt:lpstr>ESDS Functions</vt:lpstr>
      <vt:lpstr>Accommodations Process at UMB </vt:lpstr>
      <vt:lpstr>Accommodations Process at UMB</vt:lpstr>
      <vt:lpstr>Reasonable Accommodations</vt:lpstr>
      <vt:lpstr>Testing Accommodations</vt:lpstr>
      <vt:lpstr>Classroom Accommodations</vt:lpstr>
      <vt:lpstr>Other Accommodations </vt:lpstr>
      <vt:lpstr>University/School’s Rights  </vt:lpstr>
      <vt:lpstr>University/School’s Responsibilities</vt:lpstr>
      <vt:lpstr>What is does it mean to be Accessible?</vt:lpstr>
      <vt:lpstr>Web Accessibility  </vt:lpstr>
      <vt:lpstr>Resources Available to Help You with Accessibility </vt:lpstr>
      <vt:lpstr>PowerPoint Presentation</vt:lpstr>
      <vt:lpstr>How to Support students with LD and ADHD in Graduate School?</vt:lpstr>
      <vt:lpstr>Communicating with the Student </vt:lpstr>
      <vt:lpstr>Disability is Diversity:   Campus-wide Considerations</vt:lpstr>
      <vt:lpstr>How to be an Ally to Students with Disabilities</vt:lpstr>
      <vt:lpstr>Additional Accessibility Considerations</vt:lpstr>
      <vt:lpstr>Helpful Resources </vt:lpstr>
      <vt:lpstr>Hear from the Students’ Perspective </vt:lpstr>
      <vt:lpstr>Contact Information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Gillooly, Sharon</cp:lastModifiedBy>
  <cp:revision>31</cp:revision>
  <dcterms:created xsi:type="dcterms:W3CDTF">2011-07-08T16:06:12Z</dcterms:created>
  <dcterms:modified xsi:type="dcterms:W3CDTF">2020-03-02T22:18:29Z</dcterms:modified>
</cp:coreProperties>
</file>