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4" r:id="rId4"/>
    <p:sldMasterId id="214748365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0E2C"/>
    <a:srgbClr val="E31937"/>
    <a:srgbClr val="404042"/>
    <a:srgbClr val="CD0E2D"/>
    <a:srgbClr val="FFD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840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26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743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92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8614E8-7716-A677-2738-16532B4FDD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815832C-E218-4FF7-6A53-727A3AE0680D}"/>
              </a:ext>
            </a:extLst>
          </p:cNvPr>
          <p:cNvSpPr/>
          <p:nvPr userDrawn="1"/>
        </p:nvSpPr>
        <p:spPr>
          <a:xfrm>
            <a:off x="4067175" y="1600200"/>
            <a:ext cx="7724775" cy="4419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baseline="0" dirty="0">
                <a:solidFill>
                  <a:srgbClr val="404042"/>
                </a:solidFill>
                <a:latin typeface="Gotham" panose="02000504050000020004" pitchFamily="2" charset="0"/>
              </a:rPr>
              <a:t>W</a:t>
            </a:r>
            <a:r>
              <a:rPr lang="en-US" sz="2800" baseline="0" dirty="0">
                <a:solidFill>
                  <a:srgbClr val="404042"/>
                </a:solidFill>
                <a:latin typeface="Gotham" panose="02000504050000020004" pitchFamily="2" charset="0"/>
              </a:rPr>
              <a:t>ELL-BEING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</a:t>
            </a:r>
            <a:r>
              <a:rPr lang="en-US" sz="28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SUSTAINABILITY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404042"/>
                </a:solidFill>
                <a:latin typeface="Gotham" panose="02000504050000020004" pitchFamily="2" charset="0"/>
              </a:rPr>
              <a:t>I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NNOVATION </a:t>
            </a:r>
            <a:r>
              <a:rPr lang="en-US" sz="28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kern="1200" dirty="0">
                <a:solidFill>
                  <a:srgbClr val="404042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DISCOVERY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404042"/>
                </a:solidFill>
                <a:latin typeface="Gotham" panose="02000504050000020004" pitchFamily="2" charset="0"/>
              </a:rPr>
              <a:t>S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ERVICE EXCELLENCE </a:t>
            </a:r>
            <a:r>
              <a:rPr lang="en-US" sz="28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	ACCOUNTABILITY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404042"/>
                </a:solidFill>
                <a:latin typeface="Gotham" panose="02000504050000020004" pitchFamily="2" charset="0"/>
              </a:rPr>
              <a:t>E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QUITY </a:t>
            </a:r>
            <a:r>
              <a:rPr lang="en-US" sz="28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JUSTICE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404042"/>
                </a:solidFill>
                <a:latin typeface="Gotham" panose="02000504050000020004" pitchFamily="2" charset="0"/>
              </a:rPr>
              <a:t>R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ESPECT </a:t>
            </a:r>
            <a:r>
              <a:rPr lang="en-US" sz="28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solidFill>
                  <a:srgbClr val="404042"/>
                </a:solidFill>
                <a:latin typeface="Gotham" panose="02000504050000020004" pitchFamily="2" charset="0"/>
              </a:rPr>
              <a:t> INTEGRITY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4E659-B7C9-0B4A-ED9A-004A25A2C576}"/>
              </a:ext>
            </a:extLst>
          </p:cNvPr>
          <p:cNvSpPr txBox="1"/>
          <p:nvPr userDrawn="1"/>
        </p:nvSpPr>
        <p:spPr>
          <a:xfrm>
            <a:off x="4067175" y="638175"/>
            <a:ext cx="7019925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D0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FINANCE </a:t>
            </a:r>
          </a:p>
          <a:p>
            <a:r>
              <a:rPr lang="en-US" sz="3200" b="1" dirty="0">
                <a:solidFill>
                  <a:srgbClr val="CD0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69C5C7-1DBF-3C71-07BD-BA53E10676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6108" y="5460655"/>
            <a:ext cx="2380820" cy="1232112"/>
          </a:xfrm>
          <a:prstGeom prst="rect">
            <a:avLst/>
          </a:prstGeom>
          <a:solidFill>
            <a:srgbClr val="404042"/>
          </a:solidFill>
        </p:spPr>
      </p:pic>
    </p:spTree>
    <p:extLst>
      <p:ext uri="{BB962C8B-B14F-4D97-AF65-F5344CB8AC3E}">
        <p14:creationId xmlns:p14="http://schemas.microsoft.com/office/powerpoint/2010/main" val="1692937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F99CB8-6E85-4C94-9009-D6C72B72A7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0806767-F44E-CC8D-815F-07C0198DACD5}"/>
              </a:ext>
            </a:extLst>
          </p:cNvPr>
          <p:cNvSpPr/>
          <p:nvPr userDrawn="1"/>
        </p:nvSpPr>
        <p:spPr>
          <a:xfrm>
            <a:off x="5334000" y="3762375"/>
            <a:ext cx="6457950" cy="2828925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baseline="0" dirty="0">
                <a:latin typeface="Gotham" panose="02000504050000020004" pitchFamily="2" charset="0"/>
              </a:rPr>
              <a:t>W</a:t>
            </a:r>
            <a:r>
              <a:rPr lang="en-US" sz="2800" baseline="0" dirty="0">
                <a:latin typeface="Gotham" panose="02000504050000020004" pitchFamily="2" charset="0"/>
              </a:rPr>
              <a:t>ELL-BEING</a:t>
            </a:r>
            <a:r>
              <a:rPr lang="en-US" sz="2800" dirty="0">
                <a:latin typeface="Gotham" panose="02000504050000020004" pitchFamily="2" charset="0"/>
              </a:rPr>
              <a:t> </a:t>
            </a:r>
            <a:r>
              <a:rPr lang="en-US" sz="28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SUSTAINABILITY </a:t>
            </a:r>
            <a:endParaRPr lang="en-US" sz="2800" dirty="0">
              <a:solidFill>
                <a:srgbClr val="E31937"/>
              </a:solidFill>
              <a:latin typeface="Gotham" panose="02000504050000020004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I</a:t>
            </a:r>
            <a:r>
              <a:rPr lang="en-US" sz="2800" dirty="0">
                <a:latin typeface="Gotham" panose="02000504050000020004" pitchFamily="2" charset="0"/>
              </a:rPr>
              <a:t>NNOVATION </a:t>
            </a:r>
            <a:r>
              <a:rPr lang="en-US" sz="28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2800" kern="1200" dirty="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2800" dirty="0">
                <a:latin typeface="Gotham" panose="02000504050000020004" pitchFamily="2" charset="0"/>
              </a:rPr>
              <a:t>DISCOVERY </a:t>
            </a:r>
            <a:endParaRPr lang="en-US" sz="2800" dirty="0">
              <a:solidFill>
                <a:srgbClr val="E31937"/>
              </a:solidFill>
              <a:latin typeface="Gotham" panose="02000504050000020004" pitchFamily="2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S</a:t>
            </a:r>
            <a:r>
              <a:rPr lang="en-US" sz="2800" dirty="0">
                <a:latin typeface="Gotham" panose="02000504050000020004" pitchFamily="2" charset="0"/>
              </a:rPr>
              <a:t>ERVICE EXCELLENCE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	ACCOUNTABILITY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E</a:t>
            </a:r>
            <a:r>
              <a:rPr lang="en-US" sz="2800" dirty="0">
                <a:latin typeface="Gotham" panose="02000504050000020004" pitchFamily="2" charset="0"/>
              </a:rPr>
              <a:t>QUITY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JUSTICE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latin typeface="Gotham" panose="02000504050000020004" pitchFamily="2" charset="0"/>
              </a:rPr>
              <a:t>R</a:t>
            </a:r>
            <a:r>
              <a:rPr lang="en-US" sz="2800" dirty="0">
                <a:latin typeface="Gotham" panose="02000504050000020004" pitchFamily="2" charset="0"/>
              </a:rPr>
              <a:t>ESPECT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800" dirty="0">
                <a:latin typeface="Gotham" panose="02000504050000020004" pitchFamily="2" charset="0"/>
              </a:rPr>
              <a:t> INTEGRITY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DCFDA-3C67-D065-C6FB-8EFA2242FAC1}"/>
              </a:ext>
            </a:extLst>
          </p:cNvPr>
          <p:cNvSpPr txBox="1"/>
          <p:nvPr userDrawn="1"/>
        </p:nvSpPr>
        <p:spPr>
          <a:xfrm>
            <a:off x="5334000" y="2693789"/>
            <a:ext cx="6858000" cy="1077218"/>
          </a:xfrm>
          <a:prstGeom prst="rect">
            <a:avLst/>
          </a:prstGeom>
          <a:solidFill>
            <a:srgbClr val="40404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D0E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 AND FINANCE GUIDING PRINCIPLES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97A52-EF6E-8682-F503-E61C93AB37C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5751" y="309615"/>
            <a:ext cx="2358924" cy="13286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032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4040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 dirty="0">
                <a:latin typeface="Gotham" panose="02000504050000020004" pitchFamily="2" charset="0"/>
              </a:rPr>
              <a:t>W</a:t>
            </a:r>
            <a:r>
              <a:rPr lang="en-US" sz="1100" baseline="0" dirty="0">
                <a:latin typeface="Gotham" panose="02000504050000020004" pitchFamily="2" charset="0"/>
              </a:rPr>
              <a:t>ELL-BEING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SUSTAINABILITY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I</a:t>
            </a:r>
            <a:r>
              <a:rPr lang="en-US" sz="1100" dirty="0">
                <a:latin typeface="Gotham" panose="02000504050000020004" pitchFamily="2" charset="0"/>
              </a:rPr>
              <a:t>NNOVATION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 dirty="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 dirty="0">
                <a:latin typeface="Gotham" panose="02000504050000020004" pitchFamily="2" charset="0"/>
              </a:rPr>
              <a:t>DISCOVERY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S</a:t>
            </a:r>
            <a:r>
              <a:rPr lang="en-US" sz="1100" dirty="0">
                <a:latin typeface="Gotham" panose="02000504050000020004" pitchFamily="2" charset="0"/>
              </a:rPr>
              <a:t>ERVICE EXCELLENCE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ACCOUNTABILITY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E</a:t>
            </a:r>
            <a:r>
              <a:rPr lang="en-US" sz="1100" dirty="0">
                <a:latin typeface="Gotham" panose="02000504050000020004" pitchFamily="2" charset="0"/>
              </a:rPr>
              <a:t>QUITY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JUSTICE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 </a:t>
            </a:r>
            <a:r>
              <a:rPr lang="en-US" sz="1400" b="1" dirty="0">
                <a:latin typeface="Gotham" panose="02000504050000020004" pitchFamily="2" charset="0"/>
              </a:rPr>
              <a:t>R</a:t>
            </a:r>
            <a:r>
              <a:rPr lang="en-US" sz="1100" dirty="0">
                <a:latin typeface="Gotham" panose="02000504050000020004" pitchFamily="2" charset="0"/>
              </a:rPr>
              <a:t>ESPECT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025457-69A5-635A-0C6A-76CAB31642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3843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CD0E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 dirty="0">
                <a:latin typeface="Gotham" panose="02000504050000020004" pitchFamily="2" charset="0"/>
              </a:rPr>
              <a:t>W</a:t>
            </a:r>
            <a:r>
              <a:rPr lang="en-US" sz="1100" baseline="0" dirty="0">
                <a:latin typeface="Gotham" panose="02000504050000020004" pitchFamily="2" charset="0"/>
              </a:rPr>
              <a:t>ELL-BEING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SUSTAINABILITY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I</a:t>
            </a:r>
            <a:r>
              <a:rPr lang="en-US" sz="1100" dirty="0">
                <a:latin typeface="Gotham" panose="02000504050000020004" pitchFamily="2" charset="0"/>
              </a:rPr>
              <a:t>NNOVATION </a:t>
            </a:r>
            <a:r>
              <a:rPr lang="en-US" sz="1100" i="1" kern="1200" dirty="0">
                <a:solidFill>
                  <a:schemeClr val="l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 dirty="0">
                <a:solidFill>
                  <a:schemeClr val="lt1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 dirty="0">
                <a:latin typeface="Gotham" panose="02000504050000020004" pitchFamily="2" charset="0"/>
              </a:rPr>
              <a:t>DISCOVERY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latin typeface="Gotham" panose="02000504050000020004" pitchFamily="2" charset="0"/>
              </a:rPr>
              <a:t>S</a:t>
            </a:r>
            <a:r>
              <a:rPr lang="en-US" sz="1100" dirty="0">
                <a:latin typeface="Gotham" panose="02000504050000020004" pitchFamily="2" charset="0"/>
              </a:rPr>
              <a:t>ERVICE EXCELLENCE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ACCOUNTABILITY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| </a:t>
            </a:r>
            <a:r>
              <a:rPr lang="en-US" sz="1400" b="1" dirty="0">
                <a:latin typeface="Gotham" panose="02000504050000020004" pitchFamily="2" charset="0"/>
              </a:rPr>
              <a:t>E</a:t>
            </a:r>
            <a:r>
              <a:rPr lang="en-US" sz="1100" dirty="0">
                <a:latin typeface="Gotham" panose="02000504050000020004" pitchFamily="2" charset="0"/>
              </a:rPr>
              <a:t>QUITY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JUSTICE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| </a:t>
            </a:r>
            <a:r>
              <a:rPr lang="en-US" sz="1400" b="1" dirty="0">
                <a:latin typeface="Gotham" panose="02000504050000020004" pitchFamily="2" charset="0"/>
              </a:rPr>
              <a:t>R</a:t>
            </a:r>
            <a:r>
              <a:rPr lang="en-US" sz="1100" dirty="0">
                <a:latin typeface="Gotham" panose="02000504050000020004" pitchFamily="2" charset="0"/>
              </a:rPr>
              <a:t>ESPECT 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31B78-E947-57B8-A160-E081300171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4202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12E07D2-07C8-758E-73DB-5D93F458A7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F5DBE50-2477-B6CD-2D00-0427E502EF87}"/>
              </a:ext>
            </a:extLst>
          </p:cNvPr>
          <p:cNvSpPr/>
          <p:nvPr userDrawn="1"/>
        </p:nvSpPr>
        <p:spPr>
          <a:xfrm>
            <a:off x="0" y="6353174"/>
            <a:ext cx="12192000" cy="504825"/>
          </a:xfrm>
          <a:prstGeom prst="rect">
            <a:avLst/>
          </a:prstGeom>
          <a:solidFill>
            <a:srgbClr val="FFD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baseline="0" dirty="0">
                <a:solidFill>
                  <a:srgbClr val="404042"/>
                </a:solidFill>
                <a:latin typeface="Gotham" panose="02000504050000020004" pitchFamily="2" charset="0"/>
              </a:rPr>
              <a:t>W</a:t>
            </a:r>
            <a:r>
              <a:rPr lang="en-US" sz="1100" baseline="0" dirty="0">
                <a:solidFill>
                  <a:srgbClr val="404042"/>
                </a:solidFill>
                <a:latin typeface="Gotham" panose="02000504050000020004" pitchFamily="2" charset="0"/>
              </a:rPr>
              <a:t>ELL-BEING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</a:t>
            </a:r>
            <a:r>
              <a:rPr lang="en-US" sz="11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SUSTAINABILITY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I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NNOVATION </a:t>
            </a:r>
            <a:r>
              <a:rPr lang="en-US" sz="1100" i="1" kern="1200" dirty="0">
                <a:solidFill>
                  <a:srgbClr val="40404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</a:t>
            </a:r>
            <a:r>
              <a:rPr lang="en-US" sz="1100" kern="1200" dirty="0">
                <a:solidFill>
                  <a:srgbClr val="404042"/>
                </a:solidFill>
                <a:latin typeface="Gotham" panose="02000504050000020004" pitchFamily="2" charset="0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DISCOVERY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S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ERVICE EXCELLENCE </a:t>
            </a:r>
            <a:r>
              <a:rPr lang="en-US" sz="11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ACCOUNTABILITY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</a:t>
            </a:r>
            <a:r>
              <a:rPr lang="en-US" sz="1100" dirty="0">
                <a:latin typeface="Gotham" panose="02000504050000020004" pitchFamily="2" charset="0"/>
              </a:rPr>
              <a:t>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E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QUITY </a:t>
            </a:r>
            <a:r>
              <a:rPr lang="en-US" sz="11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JUSTICE </a:t>
            </a:r>
            <a:r>
              <a:rPr lang="en-US" sz="1100" dirty="0">
                <a:solidFill>
                  <a:srgbClr val="E31937"/>
                </a:solidFill>
                <a:latin typeface="Gotham" panose="02000504050000020004" pitchFamily="2" charset="0"/>
              </a:rPr>
              <a:t>| </a:t>
            </a:r>
            <a:r>
              <a:rPr lang="en-US" sz="1400" b="1" dirty="0">
                <a:solidFill>
                  <a:srgbClr val="404042"/>
                </a:solidFill>
                <a:latin typeface="Gotham" panose="02000504050000020004" pitchFamily="2" charset="0"/>
              </a:rPr>
              <a:t>R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ESPECT </a:t>
            </a:r>
            <a:r>
              <a:rPr lang="en-US" sz="1100" i="1" dirty="0">
                <a:solidFill>
                  <a:srgbClr val="4040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1100" dirty="0">
                <a:solidFill>
                  <a:srgbClr val="404042"/>
                </a:solidFill>
                <a:latin typeface="Gotham" panose="02000504050000020004" pitchFamily="2" charset="0"/>
              </a:rPr>
              <a:t> INTEGRITY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42ED3-39B2-C799-0C97-CFCDB881B6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5476" y="5169346"/>
            <a:ext cx="2101749" cy="1183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01050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notes.org/advisory-board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ommunication-connection-global-1297544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paccollections@umaryland.edu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0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F9B1-2FD1-B65C-8115-635106B08240}"/>
              </a:ext>
            </a:extLst>
          </p:cNvPr>
          <p:cNvSpPr txBox="1">
            <a:spLocks/>
          </p:cNvSpPr>
          <p:nvPr/>
        </p:nvSpPr>
        <p:spPr>
          <a:xfrm>
            <a:off x="398206" y="673100"/>
            <a:ext cx="1137100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6544-8B4E-9E1F-3DEA-B3AD84F30ED9}"/>
              </a:ext>
            </a:extLst>
          </p:cNvPr>
          <p:cNvSpPr txBox="1">
            <a:spLocks/>
          </p:cNvSpPr>
          <p:nvPr/>
        </p:nvSpPr>
        <p:spPr>
          <a:xfrm>
            <a:off x="609600" y="1706562"/>
            <a:ext cx="11506200" cy="4478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38FD1-2CFD-AD53-92D4-2E7976D2FD0F}"/>
              </a:ext>
            </a:extLst>
          </p:cNvPr>
          <p:cNvSpPr txBox="1"/>
          <p:nvPr/>
        </p:nvSpPr>
        <p:spPr>
          <a:xfrm>
            <a:off x="1158386" y="2496928"/>
            <a:ext cx="100878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SPAC Advisory Council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Laura is finishing up the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Will have a meeting in early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 for the Council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Upcoming Policy and Procedure Changes and provide feedback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Upcoming Changes to our Website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Review Upcoming Training Materials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Make Recommendations for Best Practices and Wants from SPAC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B84B6B-0170-7E65-D9EA-15AA8E4B5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3389" y="281281"/>
            <a:ext cx="509587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F9B1-2FD1-B65C-8115-635106B08240}"/>
              </a:ext>
            </a:extLst>
          </p:cNvPr>
          <p:cNvSpPr txBox="1">
            <a:spLocks/>
          </p:cNvSpPr>
          <p:nvPr/>
        </p:nvSpPr>
        <p:spPr>
          <a:xfrm>
            <a:off x="398206" y="673100"/>
            <a:ext cx="1137100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STRUCTURE 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6544-8B4E-9E1F-3DEA-B3AD84F30ED9}"/>
              </a:ext>
            </a:extLst>
          </p:cNvPr>
          <p:cNvSpPr txBox="1">
            <a:spLocks/>
          </p:cNvSpPr>
          <p:nvPr/>
        </p:nvSpPr>
        <p:spPr>
          <a:xfrm>
            <a:off x="609600" y="1706562"/>
            <a:ext cx="11506200" cy="4478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38FD1-2CFD-AD53-92D4-2E7976D2FD0F}"/>
              </a:ext>
            </a:extLst>
          </p:cNvPr>
          <p:cNvSpPr txBox="1"/>
          <p:nvPr/>
        </p:nvSpPr>
        <p:spPr>
          <a:xfrm>
            <a:off x="1681316" y="3746713"/>
            <a:ext cx="10087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Setup – Michelle 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Billing – Krista Salsberg/Michelle 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FFR’s – Rama Camara Spasic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 – Rama Camara Spasic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Effort – Rama Camara Spasic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ED0FC3-4B80-B8A4-F3EB-6D38B918B3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853" y="386859"/>
            <a:ext cx="2461549" cy="20148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044026-BB3E-1E0C-5B1B-837ED36F9BE2}"/>
              </a:ext>
            </a:extLst>
          </p:cNvPr>
          <p:cNvSpPr txBox="1"/>
          <p:nvPr/>
        </p:nvSpPr>
        <p:spPr>
          <a:xfrm>
            <a:off x="1851377" y="2878186"/>
            <a:ext cx="8037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don’t get an answer after 1 try,  then you need to escalate it to the Directors</a:t>
            </a:r>
          </a:p>
        </p:txBody>
      </p:sp>
    </p:spTree>
    <p:extLst>
      <p:ext uri="{BB962C8B-B14F-4D97-AF65-F5344CB8AC3E}">
        <p14:creationId xmlns:p14="http://schemas.microsoft.com/office/powerpoint/2010/main" val="2219129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lkboard with writing on it&#10;&#10;Description automatically generated with low confidence">
            <a:extLst>
              <a:ext uri="{FF2B5EF4-FFF2-40B4-BE49-F238E27FC236}">
                <a16:creationId xmlns:a16="http://schemas.microsoft.com/office/drawing/2014/main" id="{FFAC4133-26AB-9490-7F4D-F07BFF155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05288" y="654756"/>
            <a:ext cx="6581423" cy="34431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6DF56E-F539-C282-A874-CD8418A3ED4B}"/>
              </a:ext>
            </a:extLst>
          </p:cNvPr>
          <p:cNvSpPr txBox="1"/>
          <p:nvPr/>
        </p:nvSpPr>
        <p:spPr>
          <a:xfrm>
            <a:off x="2582263" y="5067393"/>
            <a:ext cx="6681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Laura Scarantino</a:t>
            </a:r>
          </a:p>
          <a:p>
            <a:pPr algn="ctr"/>
            <a:r>
              <a:rPr lang="en-US" dirty="0"/>
              <a:t>Rama Camara Spasic</a:t>
            </a:r>
          </a:p>
          <a:p>
            <a:pPr algn="ctr"/>
            <a:r>
              <a:rPr lang="en-US" dirty="0"/>
              <a:t>Michelle Ward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1F802F-FD2F-CE91-9BA3-E8F7F29AE63D}"/>
              </a:ext>
            </a:extLst>
          </p:cNvPr>
          <p:cNvSpPr/>
          <p:nvPr/>
        </p:nvSpPr>
        <p:spPr>
          <a:xfrm>
            <a:off x="4448716" y="4074454"/>
            <a:ext cx="26924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SEND TO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52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2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0FC9-C768-6769-AC8D-ACE658148FC4}"/>
              </a:ext>
            </a:extLst>
          </p:cNvPr>
          <p:cNvSpPr txBox="1">
            <a:spLocks/>
          </p:cNvSpPr>
          <p:nvPr/>
        </p:nvSpPr>
        <p:spPr>
          <a:xfrm>
            <a:off x="1981200" y="1068232"/>
            <a:ext cx="8229600" cy="174607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/>
            <a:endParaRPr lang="en-US" dirty="0"/>
          </a:p>
          <a:p>
            <a:pPr algn="ctr" fontAlgn="base"/>
            <a:r>
              <a:rPr lang="en-US" b="1" dirty="0"/>
              <a:t>SPAC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9F5BF-D9EA-B82D-FC19-B078D8A00021}"/>
              </a:ext>
            </a:extLst>
          </p:cNvPr>
          <p:cNvSpPr txBox="1">
            <a:spLocks/>
          </p:cNvSpPr>
          <p:nvPr/>
        </p:nvSpPr>
        <p:spPr>
          <a:xfrm>
            <a:off x="457200" y="2088444"/>
            <a:ext cx="8229600" cy="403771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5800" b="1" dirty="0"/>
              <a:t>RAC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000" b="1" dirty="0"/>
              <a:t>04/13/2022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000" b="1" dirty="0"/>
              <a:t>12-1 pm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000" b="1" dirty="0"/>
              <a:t>Virtual</a:t>
            </a:r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 fontAlgn="base">
              <a:buFont typeface="Arial" panose="020B0604020202020204" pitchFamily="34" charset="0"/>
              <a:buNone/>
            </a:pPr>
            <a:endParaRPr lang="en-US" sz="2000" b="1" dirty="0"/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000" b="1" dirty="0"/>
              <a:t>By: Rama Camara Spasic</a:t>
            </a:r>
          </a:p>
          <a:p>
            <a:pPr marL="0" indent="0" fontAlgn="base">
              <a:buFont typeface="Arial" panose="020B0604020202020204" pitchFamily="34" charset="0"/>
              <a:buNone/>
            </a:pPr>
            <a:r>
              <a:rPr lang="en-US" sz="2000" dirty="0"/>
              <a:t>Director Sponsored Projects Accounting &amp; Compliance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27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16297-01D0-774B-F108-72A307925CB3}"/>
              </a:ext>
            </a:extLst>
          </p:cNvPr>
          <p:cNvSpPr txBox="1">
            <a:spLocks/>
          </p:cNvSpPr>
          <p:nvPr/>
        </p:nvSpPr>
        <p:spPr>
          <a:xfrm>
            <a:off x="2247900" y="6731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SPAC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3B7B-197A-6D87-CC0B-42B8FA748E70}"/>
              </a:ext>
            </a:extLst>
          </p:cNvPr>
          <p:cNvSpPr txBox="1">
            <a:spLocks/>
          </p:cNvSpPr>
          <p:nvPr/>
        </p:nvSpPr>
        <p:spPr>
          <a:xfrm>
            <a:off x="457200" y="22098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Effort Escalation</a:t>
            </a:r>
          </a:p>
          <a:p>
            <a:r>
              <a:rPr lang="en-US" dirty="0"/>
              <a:t>Collections &amp; SCCU</a:t>
            </a:r>
          </a:p>
          <a:p>
            <a:r>
              <a:rPr lang="en-US" dirty="0"/>
              <a:t>Cost Share </a:t>
            </a:r>
          </a:p>
          <a:p>
            <a:r>
              <a:rPr lang="en-US" dirty="0"/>
              <a:t>Invoice Template Process</a:t>
            </a:r>
          </a:p>
          <a:p>
            <a:r>
              <a:rPr lang="en-US" dirty="0"/>
              <a:t>New Items on the Dashboard</a:t>
            </a:r>
          </a:p>
          <a:p>
            <a:r>
              <a:rPr lang="en-US" dirty="0"/>
              <a:t>SAC (SPAC Advisory Council)</a:t>
            </a:r>
          </a:p>
          <a:p>
            <a:r>
              <a:rPr lang="en-US" dirty="0"/>
              <a:t>Structure Reminder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06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F9B1-2FD1-B65C-8115-635106B08240}"/>
              </a:ext>
            </a:extLst>
          </p:cNvPr>
          <p:cNvSpPr txBox="1">
            <a:spLocks/>
          </p:cNvSpPr>
          <p:nvPr/>
        </p:nvSpPr>
        <p:spPr>
          <a:xfrm>
            <a:off x="2247900" y="6731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Effort Escalation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6544-8B4E-9E1F-3DEA-B3AD84F30ED9}"/>
              </a:ext>
            </a:extLst>
          </p:cNvPr>
          <p:cNvSpPr txBox="1">
            <a:spLocks/>
          </p:cNvSpPr>
          <p:nvPr/>
        </p:nvSpPr>
        <p:spPr>
          <a:xfrm>
            <a:off x="457200" y="1647826"/>
            <a:ext cx="11506200" cy="4478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Delinquent Reminder Email: Weekly, Automated &amp; System Generated</a:t>
            </a:r>
          </a:p>
          <a:p>
            <a:pPr lvl="1"/>
            <a:r>
              <a:rPr lang="en-US" dirty="0"/>
              <a:t>Certifiers,  Post Reviewers &amp; Pre-Reviewers</a:t>
            </a:r>
          </a:p>
          <a:p>
            <a:r>
              <a:rPr lang="en-US" dirty="0"/>
              <a:t>Monthly Basis – Responsibilities &amp; Chair Notices</a:t>
            </a:r>
          </a:p>
          <a:p>
            <a:pPr lvl="1"/>
            <a:r>
              <a:rPr lang="en-US" dirty="0"/>
              <a:t>DCs &amp;  Sub DCS must run “Delinquent Effort Forms” in ERS</a:t>
            </a:r>
          </a:p>
          <a:p>
            <a:pPr lvl="1"/>
            <a:r>
              <a:rPr lang="en-US" dirty="0"/>
              <a:t>SPAC sends emails to Department Chairs copying DCs and Sub DCs for forms over 90 days past due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Quarterly Basis – Escalated to AVP,  VP Finance &amp; Deputy CBO</a:t>
            </a:r>
          </a:p>
          <a:p>
            <a:pPr lvl="1"/>
            <a:r>
              <a:rPr lang="en-US" dirty="0"/>
              <a:t>AVP sends email to Dean with details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0E32F-3291-5015-DF30-F90437E82EE0}"/>
              </a:ext>
            </a:extLst>
          </p:cNvPr>
          <p:cNvSpPr/>
          <p:nvPr/>
        </p:nvSpPr>
        <p:spPr>
          <a:xfrm>
            <a:off x="531844" y="4106423"/>
            <a:ext cx="1502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83564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F9B1-2FD1-B65C-8115-635106B08240}"/>
              </a:ext>
            </a:extLst>
          </p:cNvPr>
          <p:cNvSpPr txBox="1">
            <a:spLocks/>
          </p:cNvSpPr>
          <p:nvPr/>
        </p:nvSpPr>
        <p:spPr>
          <a:xfrm>
            <a:off x="2173255" y="321438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Collections &amp; SCCU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6544-8B4E-9E1F-3DEA-B3AD84F30ED9}"/>
              </a:ext>
            </a:extLst>
          </p:cNvPr>
          <p:cNvSpPr txBox="1">
            <a:spLocks/>
          </p:cNvSpPr>
          <p:nvPr/>
        </p:nvSpPr>
        <p:spPr>
          <a:xfrm>
            <a:off x="457200" y="1647826"/>
            <a:ext cx="11506200" cy="4478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38FD1-2CFD-AD53-92D4-2E7976D2FD0F}"/>
              </a:ext>
            </a:extLst>
          </p:cNvPr>
          <p:cNvSpPr txBox="1"/>
          <p:nvPr/>
        </p:nvSpPr>
        <p:spPr>
          <a:xfrm>
            <a:off x="743716" y="1112702"/>
            <a:ext cx="100878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Great Progress on all Collections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NR process (Need Receivable process)- payments are received but there are no invoices to apply to. SPAC will contact the impacted departments monthly to inform them of the need of an invoice creation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180 days are down- the lowest in many years at $5.5M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Working to clear these by year end</a:t>
            </a:r>
          </a:p>
          <a:p>
            <a:pPr lvl="1"/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SCCU procedure in the works (Audit Finding)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This will be finalized by year end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We will release the details as they become available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094C1E-10C3-7E49-6EA2-AB817DF2B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143" y="2850709"/>
            <a:ext cx="1057423" cy="12288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4634A6-509C-1763-126A-2FC102704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0666" y="4044371"/>
            <a:ext cx="2981741" cy="8192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DCC757-BB0E-5D68-B651-0186A0144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9225" y="4377792"/>
            <a:ext cx="7373379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43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F9B1-2FD1-B65C-8115-635106B08240}"/>
              </a:ext>
            </a:extLst>
          </p:cNvPr>
          <p:cNvSpPr txBox="1">
            <a:spLocks/>
          </p:cNvSpPr>
          <p:nvPr/>
        </p:nvSpPr>
        <p:spPr>
          <a:xfrm>
            <a:off x="2247900" y="6731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Cost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6544-8B4E-9E1F-3DEA-B3AD84F30ED9}"/>
              </a:ext>
            </a:extLst>
          </p:cNvPr>
          <p:cNvSpPr txBox="1">
            <a:spLocks/>
          </p:cNvSpPr>
          <p:nvPr/>
        </p:nvSpPr>
        <p:spPr>
          <a:xfrm>
            <a:off x="457200" y="1647826"/>
            <a:ext cx="11506200" cy="4478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38FD1-2CFD-AD53-92D4-2E7976D2FD0F}"/>
              </a:ext>
            </a:extLst>
          </p:cNvPr>
          <p:cNvSpPr txBox="1"/>
          <p:nvPr/>
        </p:nvSpPr>
        <p:spPr>
          <a:xfrm>
            <a:off x="943897" y="2064774"/>
            <a:ext cx="100878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complicated to run through the process 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will put a brown bag together within the next 2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Allocation of Cost Share at the end of each day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Into a department account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CANNOT have source 285  or 3xx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dirty="0"/>
              <a:t>SPAC Team will be contacting those department that need to be adjusted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5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F9B1-2FD1-B65C-8115-635106B08240}"/>
              </a:ext>
            </a:extLst>
          </p:cNvPr>
          <p:cNvSpPr txBox="1">
            <a:spLocks/>
          </p:cNvSpPr>
          <p:nvPr/>
        </p:nvSpPr>
        <p:spPr>
          <a:xfrm>
            <a:off x="398206" y="673100"/>
            <a:ext cx="1137100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Invoice Template/#’ing -Language Coming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6544-8B4E-9E1F-3DEA-B3AD84F30ED9}"/>
              </a:ext>
            </a:extLst>
          </p:cNvPr>
          <p:cNvSpPr txBox="1">
            <a:spLocks/>
          </p:cNvSpPr>
          <p:nvPr/>
        </p:nvSpPr>
        <p:spPr>
          <a:xfrm>
            <a:off x="609600" y="1706562"/>
            <a:ext cx="11506200" cy="4478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938FD1-2CFD-AD53-92D4-2E7976D2FD0F}"/>
              </a:ext>
            </a:extLst>
          </p:cNvPr>
          <p:cNvSpPr txBox="1"/>
          <p:nvPr/>
        </p:nvSpPr>
        <p:spPr>
          <a:xfrm>
            <a:off x="943897" y="1598049"/>
            <a:ext cx="10087897" cy="433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Dissuade Billing within the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Volume &amp; Milestone we understand sometimes need to be prepared in the department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finding the wrong instructions for payment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PO Box 41428,  Baltimore MD 21203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having a problem with matching payments due to invoice numbering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Invoice Number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must start with the Award number accompanied by a specific identifier at the choice of the department. For example: if the invoice is related to Award # 1903562, then the invoice number should start with the numbering 1903562.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are finding incorrect information for payment contact</a:t>
            </a: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Submit all payment remits to:</a:t>
            </a:r>
            <a:r>
              <a:rPr lang="en-U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spaccollections@umaryland.edu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dirty="0">
                <a:solidFill>
                  <a:srgbClr val="33333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questions: Call 410-706-3806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A5A2D9-4286-A567-F65C-5543E9466F5E}"/>
              </a:ext>
            </a:extLst>
          </p:cNvPr>
          <p:cNvSpPr/>
          <p:nvPr/>
        </p:nvSpPr>
        <p:spPr>
          <a:xfrm>
            <a:off x="174756" y="5370083"/>
            <a:ext cx="9061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Must be put into OSN platform</a:t>
            </a:r>
          </a:p>
        </p:txBody>
      </p:sp>
    </p:spTree>
    <p:extLst>
      <p:ext uri="{BB962C8B-B14F-4D97-AF65-F5344CB8AC3E}">
        <p14:creationId xmlns:p14="http://schemas.microsoft.com/office/powerpoint/2010/main" val="2177723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F9B1-2FD1-B65C-8115-635106B08240}"/>
              </a:ext>
            </a:extLst>
          </p:cNvPr>
          <p:cNvSpPr txBox="1">
            <a:spLocks/>
          </p:cNvSpPr>
          <p:nvPr/>
        </p:nvSpPr>
        <p:spPr>
          <a:xfrm>
            <a:off x="2247900" y="673100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New Items on Award Detail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86544-8B4E-9E1F-3DEA-B3AD84F30ED9}"/>
              </a:ext>
            </a:extLst>
          </p:cNvPr>
          <p:cNvSpPr txBox="1">
            <a:spLocks/>
          </p:cNvSpPr>
          <p:nvPr/>
        </p:nvSpPr>
        <p:spPr>
          <a:xfrm>
            <a:off x="457200" y="1647826"/>
            <a:ext cx="11506200" cy="4478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7880A-8DA3-2FAC-9409-A71F9B873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381" y="2423103"/>
            <a:ext cx="9450119" cy="3096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BB74E5-8EEB-B97B-D116-82F48157142D}"/>
              </a:ext>
            </a:extLst>
          </p:cNvPr>
          <p:cNvSpPr txBox="1"/>
          <p:nvPr/>
        </p:nvSpPr>
        <p:spPr>
          <a:xfrm>
            <a:off x="1117600" y="1557407"/>
            <a:ext cx="3431822" cy="646331"/>
          </a:xfrm>
          <a:prstGeom prst="rect">
            <a:avLst/>
          </a:prstGeom>
          <a:noFill/>
          <a:ln>
            <a:solidFill>
              <a:srgbClr val="E31937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SPONSOR PO #: This is different than a Contract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F21D7-3571-8738-8C46-51D1C10481D7}"/>
              </a:ext>
            </a:extLst>
          </p:cNvPr>
          <p:cNvSpPr txBox="1"/>
          <p:nvPr/>
        </p:nvSpPr>
        <p:spPr>
          <a:xfrm>
            <a:off x="6540500" y="1435300"/>
            <a:ext cx="3431822" cy="923330"/>
          </a:xfrm>
          <a:prstGeom prst="rect">
            <a:avLst/>
          </a:prstGeom>
          <a:noFill/>
          <a:ln>
            <a:solidFill>
              <a:srgbClr val="CD0E2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SPAC TEAM:  Who to go to for your billing questions and to open an award after it has been closed</a:t>
            </a:r>
          </a:p>
        </p:txBody>
      </p:sp>
      <p:sp>
        <p:nvSpPr>
          <p:cNvPr id="9" name="Arrow: Bent-Up 8">
            <a:extLst>
              <a:ext uri="{FF2B5EF4-FFF2-40B4-BE49-F238E27FC236}">
                <a16:creationId xmlns:a16="http://schemas.microsoft.com/office/drawing/2014/main" id="{B2B53FAB-D4B6-E9BB-668A-1844B98B643B}"/>
              </a:ext>
            </a:extLst>
          </p:cNvPr>
          <p:cNvSpPr/>
          <p:nvPr/>
        </p:nvSpPr>
        <p:spPr>
          <a:xfrm rot="5400000">
            <a:off x="-762767" y="3378415"/>
            <a:ext cx="3549970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D297DF36-211E-7E6C-CF1A-976301DA93E1}"/>
              </a:ext>
            </a:extLst>
          </p:cNvPr>
          <p:cNvSpPr/>
          <p:nvPr/>
        </p:nvSpPr>
        <p:spPr>
          <a:xfrm rot="5400000" flipV="1">
            <a:off x="4756614" y="3268926"/>
            <a:ext cx="2855216" cy="102728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299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531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Gotham</vt:lpstr>
      <vt:lpstr>Symbol</vt:lpstr>
      <vt:lpstr>Times New Roman</vt:lpstr>
      <vt:lpstr>Office Theme</vt:lpstr>
      <vt:lpstr>Custom Design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Jordan Rhodes</dc:creator>
  <cp:lastModifiedBy>Camara Spasic, Rama</cp:lastModifiedBy>
  <cp:revision>13</cp:revision>
  <dcterms:created xsi:type="dcterms:W3CDTF">2022-10-24T15:39:48Z</dcterms:created>
  <dcterms:modified xsi:type="dcterms:W3CDTF">2023-04-13T15:31:49Z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95e5178-20cb-4c9f-b31a-2c16abe10585_Enabled">
    <vt:lpwstr>true</vt:lpwstr>
  </property>
  <property fmtid="{D5CDD505-2E9C-101B-9397-08002B2CF9AE}" pid="3" name="MSIP_Label_a95e5178-20cb-4c9f-b31a-2c16abe10585_SetDate">
    <vt:lpwstr>2022-10-24T15:39:52Z</vt:lpwstr>
  </property>
  <property fmtid="{D5CDD505-2E9C-101B-9397-08002B2CF9AE}" pid="4" name="MSIP_Label_a95e5178-20cb-4c9f-b31a-2c16abe10585_Method">
    <vt:lpwstr>Standard</vt:lpwstr>
  </property>
  <property fmtid="{D5CDD505-2E9C-101B-9397-08002B2CF9AE}" pid="5" name="MSIP_Label_a95e5178-20cb-4c9f-b31a-2c16abe10585_Name">
    <vt:lpwstr>General</vt:lpwstr>
  </property>
  <property fmtid="{D5CDD505-2E9C-101B-9397-08002B2CF9AE}" pid="6" name="MSIP_Label_a95e5178-20cb-4c9f-b31a-2c16abe10585_SiteId">
    <vt:lpwstr>b7d27e93-356b-4ad8-8a70-89c35df207c0</vt:lpwstr>
  </property>
  <property fmtid="{D5CDD505-2E9C-101B-9397-08002B2CF9AE}" pid="7" name="MSIP_Label_a95e5178-20cb-4c9f-b31a-2c16abe10585_ActionId">
    <vt:lpwstr>87760a27-a2de-4b6b-8f03-d2a6db42bc90</vt:lpwstr>
  </property>
  <property fmtid="{D5CDD505-2E9C-101B-9397-08002B2CF9AE}" pid="8" name="MSIP_Label_a95e5178-20cb-4c9f-b31a-2c16abe10585_ContentBits">
    <vt:lpwstr>0</vt:lpwstr>
  </property>
</Properties>
</file>