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5"/>
  </p:notesMasterIdLst>
  <p:handoutMasterIdLst>
    <p:handoutMasterId r:id="rId56"/>
  </p:handoutMasterIdLst>
  <p:sldIdLst>
    <p:sldId id="256" r:id="rId5"/>
    <p:sldId id="258" r:id="rId6"/>
    <p:sldId id="257" r:id="rId7"/>
    <p:sldId id="259" r:id="rId8"/>
    <p:sldId id="277" r:id="rId9"/>
    <p:sldId id="260" r:id="rId10"/>
    <p:sldId id="261" r:id="rId11"/>
    <p:sldId id="320" r:id="rId12"/>
    <p:sldId id="321" r:id="rId13"/>
    <p:sldId id="325" r:id="rId14"/>
    <p:sldId id="306" r:id="rId15"/>
    <p:sldId id="307" r:id="rId16"/>
    <p:sldId id="291" r:id="rId17"/>
    <p:sldId id="308" r:id="rId18"/>
    <p:sldId id="274" r:id="rId19"/>
    <p:sldId id="263" r:id="rId20"/>
    <p:sldId id="292" r:id="rId21"/>
    <p:sldId id="309" r:id="rId22"/>
    <p:sldId id="310" r:id="rId23"/>
    <p:sldId id="326" r:id="rId24"/>
    <p:sldId id="327" r:id="rId25"/>
    <p:sldId id="328" r:id="rId26"/>
    <p:sldId id="267" r:id="rId27"/>
    <p:sldId id="268" r:id="rId28"/>
    <p:sldId id="329" r:id="rId29"/>
    <p:sldId id="330" r:id="rId30"/>
    <p:sldId id="272" r:id="rId31"/>
    <p:sldId id="271" r:id="rId32"/>
    <p:sldId id="331" r:id="rId33"/>
    <p:sldId id="336" r:id="rId34"/>
    <p:sldId id="293" r:id="rId35"/>
    <p:sldId id="303" r:id="rId36"/>
    <p:sldId id="311" r:id="rId37"/>
    <p:sldId id="312" r:id="rId38"/>
    <p:sldId id="295" r:id="rId39"/>
    <p:sldId id="299" r:id="rId40"/>
    <p:sldId id="298" r:id="rId41"/>
    <p:sldId id="297" r:id="rId42"/>
    <p:sldId id="300" r:id="rId43"/>
    <p:sldId id="301" r:id="rId44"/>
    <p:sldId id="313" r:id="rId45"/>
    <p:sldId id="314" r:id="rId46"/>
    <p:sldId id="335" r:id="rId47"/>
    <p:sldId id="334" r:id="rId48"/>
    <p:sldId id="286" r:id="rId49"/>
    <p:sldId id="337" r:id="rId50"/>
    <p:sldId id="319" r:id="rId51"/>
    <p:sldId id="315" r:id="rId52"/>
    <p:sldId id="304" r:id="rId53"/>
    <p:sldId id="276" r:id="rId5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B636F8-3498-4496-AE79-89E3D0132EDA}">
          <p14:sldIdLst>
            <p14:sldId id="256"/>
            <p14:sldId id="258"/>
            <p14:sldId id="257"/>
            <p14:sldId id="259"/>
            <p14:sldId id="277"/>
            <p14:sldId id="260"/>
            <p14:sldId id="261"/>
            <p14:sldId id="320"/>
            <p14:sldId id="321"/>
            <p14:sldId id="325"/>
            <p14:sldId id="306"/>
            <p14:sldId id="307"/>
            <p14:sldId id="291"/>
            <p14:sldId id="308"/>
            <p14:sldId id="274"/>
            <p14:sldId id="263"/>
          </p14:sldIdLst>
        </p14:section>
        <p14:section name="NONSPON" id="{BF038281-1AF2-4447-98FC-2B5B12F951DC}">
          <p14:sldIdLst>
            <p14:sldId id="292"/>
            <p14:sldId id="309"/>
            <p14:sldId id="310"/>
            <p14:sldId id="326"/>
            <p14:sldId id="327"/>
            <p14:sldId id="328"/>
            <p14:sldId id="267"/>
            <p14:sldId id="268"/>
            <p14:sldId id="329"/>
            <p14:sldId id="330"/>
            <p14:sldId id="272"/>
            <p14:sldId id="271"/>
            <p14:sldId id="331"/>
            <p14:sldId id="336"/>
            <p14:sldId id="293"/>
            <p14:sldId id="303"/>
            <p14:sldId id="311"/>
            <p14:sldId id="312"/>
            <p14:sldId id="295"/>
            <p14:sldId id="299"/>
            <p14:sldId id="298"/>
            <p14:sldId id="297"/>
            <p14:sldId id="300"/>
            <p14:sldId id="301"/>
            <p14:sldId id="313"/>
            <p14:sldId id="314"/>
            <p14:sldId id="335"/>
            <p14:sldId id="334"/>
            <p14:sldId id="286"/>
            <p14:sldId id="337"/>
            <p14:sldId id="319"/>
            <p14:sldId id="315"/>
            <p14:sldId id="304"/>
            <p14:sldId id="2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94660"/>
  </p:normalViewPr>
  <p:slideViewPr>
    <p:cSldViewPr snapToGrid="0">
      <p:cViewPr varScale="1">
        <p:scale>
          <a:sx n="89" d="100"/>
          <a:sy n="89" d="100"/>
        </p:scale>
        <p:origin x="102" y="468"/>
      </p:cViewPr>
      <p:guideLst>
        <p:guide orient="horz" pos="2160"/>
        <p:guide pos="3840"/>
      </p:guideLst>
    </p:cSldViewPr>
  </p:slideViewPr>
  <p:notesTextViewPr>
    <p:cViewPr>
      <p:scale>
        <a:sx n="1" d="1"/>
        <a:sy n="1" d="1"/>
      </p:scale>
      <p:origin x="0" y="0"/>
    </p:cViewPr>
  </p:notesTextViewPr>
  <p:sorterViewPr>
    <p:cViewPr>
      <p:scale>
        <a:sx n="100" d="100"/>
        <a:sy n="100" d="100"/>
      </p:scale>
      <p:origin x="0" y="-34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7BDBC9-78EE-4E5A-8754-839C1469890C}" type="datetimeFigureOut">
              <a:rPr lang="en-US" smtClean="0"/>
              <a:t>6/17/2019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FC559BC-38A6-4178-A377-04A981F82DB6}" type="slidenum">
              <a:rPr lang="en-US" smtClean="0"/>
              <a:t>‹#›</a:t>
            </a:fld>
            <a:endParaRPr lang="en-US"/>
          </a:p>
        </p:txBody>
      </p:sp>
    </p:spTree>
    <p:extLst>
      <p:ext uri="{BB962C8B-B14F-4D97-AF65-F5344CB8AC3E}">
        <p14:creationId xmlns:p14="http://schemas.microsoft.com/office/powerpoint/2010/main" val="16724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FD144A6-2440-4F03-8BD4-2982E6CB37C4}" type="datetimeFigureOut">
              <a:rPr lang="en-US" smtClean="0"/>
              <a:t>6/17/2019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6AAF5A9-8F00-426F-AC86-461EC733AB09}" type="slidenum">
              <a:rPr lang="en-US" smtClean="0"/>
              <a:t>‹#›</a:t>
            </a:fld>
            <a:endParaRPr lang="en-US"/>
          </a:p>
        </p:txBody>
      </p:sp>
    </p:spTree>
    <p:extLst>
      <p:ext uri="{BB962C8B-B14F-4D97-AF65-F5344CB8AC3E}">
        <p14:creationId xmlns:p14="http://schemas.microsoft.com/office/powerpoint/2010/main" val="288937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AF5A9-8F00-426F-AC86-461EC733AB09}" type="slidenum">
              <a:rPr lang="en-US" smtClean="0"/>
              <a:t>11</a:t>
            </a:fld>
            <a:endParaRPr lang="en-US"/>
          </a:p>
        </p:txBody>
      </p:sp>
    </p:spTree>
    <p:extLst>
      <p:ext uri="{BB962C8B-B14F-4D97-AF65-F5344CB8AC3E}">
        <p14:creationId xmlns:p14="http://schemas.microsoft.com/office/powerpoint/2010/main" val="303275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AF5A9-8F00-426F-AC86-461EC733AB09}" type="slidenum">
              <a:rPr lang="en-US" smtClean="0"/>
              <a:t>12</a:t>
            </a:fld>
            <a:endParaRPr lang="en-US"/>
          </a:p>
        </p:txBody>
      </p:sp>
    </p:spTree>
    <p:extLst>
      <p:ext uri="{BB962C8B-B14F-4D97-AF65-F5344CB8AC3E}">
        <p14:creationId xmlns:p14="http://schemas.microsoft.com/office/powerpoint/2010/main" val="104597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includes PCBU eliminated in Quantum – included within Source</a:t>
            </a:r>
          </a:p>
          <a:p>
            <a:endParaRPr lang="en-US"/>
          </a:p>
          <a:p>
            <a:r>
              <a:rPr lang="en-US"/>
              <a:t>Duplicated</a:t>
            </a:r>
            <a:r>
              <a:rPr lang="en-US" baseline="0"/>
              <a:t> in eUMB</a:t>
            </a:r>
            <a:endParaRPr lang="en-US"/>
          </a:p>
        </p:txBody>
      </p:sp>
      <p:sp>
        <p:nvSpPr>
          <p:cNvPr id="4" name="Slide Number Placeholder 3"/>
          <p:cNvSpPr>
            <a:spLocks noGrp="1"/>
          </p:cNvSpPr>
          <p:nvPr>
            <p:ph type="sldNum" sz="quarter" idx="10"/>
          </p:nvPr>
        </p:nvSpPr>
        <p:spPr/>
        <p:txBody>
          <a:bodyPr/>
          <a:lstStyle/>
          <a:p>
            <a:fld id="{F6AAF5A9-8F00-426F-AC86-461EC733AB09}" type="slidenum">
              <a:rPr lang="en-US" smtClean="0"/>
              <a:t>21</a:t>
            </a:fld>
            <a:endParaRPr lang="en-US"/>
          </a:p>
        </p:txBody>
      </p:sp>
    </p:spTree>
    <p:extLst>
      <p:ext uri="{BB962C8B-B14F-4D97-AF65-F5344CB8AC3E}">
        <p14:creationId xmlns:p14="http://schemas.microsoft.com/office/powerpoint/2010/main" val="1529673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Defaults</a:t>
            </a:r>
            <a:r>
              <a:rPr lang="en-US" baseline="0"/>
              <a:t> to 0s</a:t>
            </a:r>
          </a:p>
          <a:p>
            <a:r>
              <a:rPr lang="en-US" baseline="0"/>
              <a:t>Use varies </a:t>
            </a:r>
            <a:endParaRPr lang="en-US"/>
          </a:p>
        </p:txBody>
      </p:sp>
      <p:sp>
        <p:nvSpPr>
          <p:cNvPr id="4" name="Slide Number Placeholder 3"/>
          <p:cNvSpPr>
            <a:spLocks noGrp="1"/>
          </p:cNvSpPr>
          <p:nvPr>
            <p:ph type="sldNum" sz="quarter" idx="10"/>
          </p:nvPr>
        </p:nvSpPr>
        <p:spPr/>
        <p:txBody>
          <a:bodyPr/>
          <a:lstStyle/>
          <a:p>
            <a:fld id="{F6AAF5A9-8F00-426F-AC86-461EC733AB09}" type="slidenum">
              <a:rPr lang="en-US" smtClean="0"/>
              <a:t>24</a:t>
            </a:fld>
            <a:endParaRPr lang="en-US"/>
          </a:p>
        </p:txBody>
      </p:sp>
    </p:spTree>
    <p:extLst>
      <p:ext uri="{BB962C8B-B14F-4D97-AF65-F5344CB8AC3E}">
        <p14:creationId xmlns:p14="http://schemas.microsoft.com/office/powerpoint/2010/main" val="347553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them that Object is</a:t>
            </a:r>
            <a:r>
              <a:rPr lang="en-US" baseline="0"/>
              <a:t> today’s Account (4-digit ‘bucket’ for expenses)</a:t>
            </a:r>
          </a:p>
          <a:p>
            <a:r>
              <a:rPr lang="en-US" baseline="0"/>
              <a:t>For this example – requisitions – the Expenditure Type maps in from the Category</a:t>
            </a:r>
            <a:endParaRPr lang="en-US"/>
          </a:p>
        </p:txBody>
      </p:sp>
      <p:sp>
        <p:nvSpPr>
          <p:cNvPr id="4" name="Slide Number Placeholder 3"/>
          <p:cNvSpPr>
            <a:spLocks noGrp="1"/>
          </p:cNvSpPr>
          <p:nvPr>
            <p:ph type="sldNum" sz="quarter" idx="10"/>
          </p:nvPr>
        </p:nvSpPr>
        <p:spPr/>
        <p:txBody>
          <a:bodyPr/>
          <a:lstStyle/>
          <a:p>
            <a:fld id="{F6AAF5A9-8F00-426F-AC86-461EC733AB09}" type="slidenum">
              <a:rPr lang="en-US" smtClean="0"/>
              <a:t>37</a:t>
            </a:fld>
            <a:endParaRPr lang="en-US"/>
          </a:p>
        </p:txBody>
      </p:sp>
    </p:spTree>
    <p:extLst>
      <p:ext uri="{BB962C8B-B14F-4D97-AF65-F5344CB8AC3E}">
        <p14:creationId xmlns:p14="http://schemas.microsoft.com/office/powerpoint/2010/main" val="137746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Quantum Analytics replaces RAVEN</a:t>
            </a:r>
            <a:r>
              <a:rPr lang="en-US" baseline="0"/>
              <a:t> Financials Inquiry pages</a:t>
            </a:r>
            <a:endParaRPr lang="en-US"/>
          </a:p>
        </p:txBody>
      </p:sp>
      <p:sp>
        <p:nvSpPr>
          <p:cNvPr id="4" name="Slide Number Placeholder 3"/>
          <p:cNvSpPr>
            <a:spLocks noGrp="1"/>
          </p:cNvSpPr>
          <p:nvPr>
            <p:ph type="sldNum" sz="quarter" idx="10"/>
          </p:nvPr>
        </p:nvSpPr>
        <p:spPr/>
        <p:txBody>
          <a:bodyPr/>
          <a:lstStyle/>
          <a:p>
            <a:fld id="{F6AAF5A9-8F00-426F-AC86-461EC733AB09}" type="slidenum">
              <a:rPr lang="en-US" smtClean="0"/>
              <a:t>42</a:t>
            </a:fld>
            <a:endParaRPr lang="en-US"/>
          </a:p>
        </p:txBody>
      </p:sp>
    </p:spTree>
    <p:extLst>
      <p:ext uri="{BB962C8B-B14F-4D97-AF65-F5344CB8AC3E}">
        <p14:creationId xmlns:p14="http://schemas.microsoft.com/office/powerpoint/2010/main" val="3811771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2734380" y="1756398"/>
            <a:ext cx="6742760" cy="29872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0829365" y="6320118"/>
            <a:ext cx="1201270" cy="369332"/>
          </a:xfrm>
          <a:prstGeom prst="rect">
            <a:avLst/>
          </a:prstGeom>
          <a:noFill/>
        </p:spPr>
        <p:txBody>
          <a:bodyPr wrap="square" rtlCol="0">
            <a:spAutoFit/>
          </a:bodyPr>
          <a:lstStyle/>
          <a:p>
            <a:fld id="{9E4E94E8-CB7A-4001-840F-457558E7B85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A4024-9BE3-154F-A06D-CD2277C0E9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umaryland.edu/quantum/chart-of-accounts/"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umaryland.edu/media/umb/af/quantum/FunctionValues_110918.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umaryland.edu/quantum/chart-of-accounts/" TargetMode="External"/><Relationship Id="rId2" Type="http://schemas.openxmlformats.org/officeDocument/2006/relationships/hyperlink" Target="https://www.umaryland.edu/quantum/" TargetMode="External"/><Relationship Id="rId1" Type="http://schemas.openxmlformats.org/officeDocument/2006/relationships/slideLayout" Target="../slideLayouts/slideLayout2.xml"/><Relationship Id="rId5" Type="http://schemas.openxmlformats.org/officeDocument/2006/relationships/hyperlink" Target="mailto:QuantumFinancials@umaryland.edu" TargetMode="External"/><Relationship Id="rId4" Type="http://schemas.openxmlformats.org/officeDocument/2006/relationships/hyperlink" Target="https://elm.umaryland.edu/subscrib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32718" y="4635060"/>
            <a:ext cx="10363200" cy="1306158"/>
          </a:xfrm>
        </p:spPr>
        <p:txBody>
          <a:bodyPr/>
          <a:lstStyle/>
          <a:p>
            <a:r>
              <a:rPr lang="en-US"/>
              <a:t> </a:t>
            </a:r>
          </a:p>
        </p:txBody>
      </p:sp>
      <p:sp>
        <p:nvSpPr>
          <p:cNvPr id="3" name="Title 1"/>
          <p:cNvSpPr txBox="1">
            <a:spLocks/>
          </p:cNvSpPr>
          <p:nvPr/>
        </p:nvSpPr>
        <p:spPr>
          <a:xfrm>
            <a:off x="1032718" y="4808482"/>
            <a:ext cx="10363200" cy="1306158"/>
          </a:xfrm>
          <a:prstGeom prst="rect">
            <a:avLst/>
          </a:prstGeom>
        </p:spPr>
        <p:txBody>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US" dirty="0"/>
              <a:t>Chart of Accounts Education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08" y="2103438"/>
            <a:ext cx="10972800" cy="1143000"/>
          </a:xfrm>
        </p:spPr>
        <p:txBody>
          <a:bodyPr>
            <a:normAutofit/>
          </a:bodyPr>
          <a:lstStyle/>
          <a:p>
            <a:r>
              <a:rPr lang="en-US" b="1" dirty="0"/>
              <a:t>Fund Accounting Basics</a:t>
            </a:r>
          </a:p>
        </p:txBody>
      </p:sp>
    </p:spTree>
    <p:extLst>
      <p:ext uri="{BB962C8B-B14F-4D97-AF65-F5344CB8AC3E}">
        <p14:creationId xmlns:p14="http://schemas.microsoft.com/office/powerpoint/2010/main" val="74408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UMB Funding Structure – Key Concepts</a:t>
            </a:r>
          </a:p>
        </p:txBody>
      </p:sp>
      <p:sp>
        <p:nvSpPr>
          <p:cNvPr id="8" name="TextBox 7"/>
          <p:cNvSpPr txBox="1"/>
          <p:nvPr/>
        </p:nvSpPr>
        <p:spPr>
          <a:xfrm>
            <a:off x="1123122" y="1417638"/>
            <a:ext cx="9710530" cy="369332"/>
          </a:xfrm>
          <a:prstGeom prst="rect">
            <a:avLst/>
          </a:prstGeom>
          <a:noFill/>
        </p:spPr>
        <p:txBody>
          <a:bodyPr wrap="square" rtlCol="0">
            <a:spAutoFit/>
          </a:bodyPr>
          <a:lstStyle/>
          <a:p>
            <a:pPr algn="ctr"/>
            <a:r>
              <a:rPr lang="en-US" b="1"/>
              <a:t>Two Main Categories of Funds:  </a:t>
            </a:r>
            <a:r>
              <a:rPr lang="en-US" b="1">
                <a:solidFill>
                  <a:srgbClr val="00B050"/>
                </a:solidFill>
              </a:rPr>
              <a:t>Unrestricted</a:t>
            </a:r>
            <a:r>
              <a:rPr lang="en-US" b="1"/>
              <a:t> and </a:t>
            </a:r>
            <a:r>
              <a:rPr lang="en-US" b="1">
                <a:solidFill>
                  <a:srgbClr val="FF0000"/>
                </a:solidFill>
              </a:rPr>
              <a:t>Restricted</a:t>
            </a:r>
          </a:p>
        </p:txBody>
      </p:sp>
      <p:sp>
        <p:nvSpPr>
          <p:cNvPr id="9" name="TextBox 8"/>
          <p:cNvSpPr txBox="1"/>
          <p:nvPr/>
        </p:nvSpPr>
        <p:spPr>
          <a:xfrm>
            <a:off x="1123122" y="1786970"/>
            <a:ext cx="3843131" cy="4524315"/>
          </a:xfrm>
          <a:prstGeom prst="rect">
            <a:avLst/>
          </a:prstGeom>
          <a:noFill/>
          <a:ln w="63500">
            <a:solidFill>
              <a:srgbClr val="00B050"/>
            </a:solidFill>
          </a:ln>
        </p:spPr>
        <p:txBody>
          <a:bodyPr wrap="square" rtlCol="0">
            <a:spAutoFit/>
          </a:bodyPr>
          <a:lstStyle/>
          <a:p>
            <a:r>
              <a:rPr lang="en-US" b="1" dirty="0">
                <a:solidFill>
                  <a:srgbClr val="00B050"/>
                </a:solidFill>
              </a:rPr>
              <a:t>Unrestricted:</a:t>
            </a:r>
          </a:p>
          <a:p>
            <a:endParaRPr lang="en-US" dirty="0"/>
          </a:p>
          <a:p>
            <a:pPr marL="285750" indent="-285750">
              <a:buFont typeface="Arial" panose="020B0604020202020204" pitchFamily="34" charset="0"/>
              <a:buChar char="•"/>
            </a:pPr>
            <a:r>
              <a:rPr lang="en-US" dirty="0"/>
              <a:t>UMB determines how funds will be used.</a:t>
            </a:r>
          </a:p>
          <a:p>
            <a:endParaRPr lang="en-US" dirty="0"/>
          </a:p>
          <a:p>
            <a:pPr marL="285750" indent="-285750">
              <a:buFont typeface="Arial" panose="020B0604020202020204" pitchFamily="34" charset="0"/>
              <a:buChar char="•"/>
            </a:pPr>
            <a:r>
              <a:rPr lang="en-US" dirty="0"/>
              <a:t>Examples of Unrestricted Funds:</a:t>
            </a:r>
          </a:p>
          <a:p>
            <a:pPr marL="742950" lvl="1" indent="-285750">
              <a:buFont typeface="Wingdings" panose="05000000000000000000" pitchFamily="2" charset="2"/>
              <a:buChar char="ü"/>
            </a:pPr>
            <a:r>
              <a:rPr lang="en-US" dirty="0"/>
              <a:t>State Appropriations</a:t>
            </a:r>
          </a:p>
          <a:p>
            <a:pPr marL="742950" lvl="1" indent="-285750">
              <a:buFont typeface="Wingdings" panose="05000000000000000000" pitchFamily="2" charset="2"/>
              <a:buChar char="ü"/>
            </a:pPr>
            <a:r>
              <a:rPr lang="en-US" dirty="0"/>
              <a:t>Revolving </a:t>
            </a:r>
          </a:p>
          <a:p>
            <a:pPr marL="742950" lvl="1" indent="-285750">
              <a:buFont typeface="Wingdings" panose="05000000000000000000" pitchFamily="2" charset="2"/>
              <a:buChar char="ü"/>
            </a:pPr>
            <a:r>
              <a:rPr lang="en-US" dirty="0"/>
              <a:t>Auxiliary </a:t>
            </a:r>
          </a:p>
          <a:p>
            <a:endParaRPr lang="en-US" dirty="0"/>
          </a:p>
          <a:p>
            <a:pPr marL="285750" indent="-285750">
              <a:buFont typeface="Arial" panose="020B0604020202020204" pitchFamily="34" charset="0"/>
              <a:buChar char="•"/>
            </a:pPr>
            <a:r>
              <a:rPr lang="en-US" dirty="0"/>
              <a:t>Examples of how funds may be used:</a:t>
            </a:r>
          </a:p>
          <a:p>
            <a:pPr marL="742950" lvl="1" indent="-285750">
              <a:buFont typeface="Wingdings" panose="05000000000000000000" pitchFamily="2" charset="2"/>
              <a:buChar char="ü"/>
            </a:pPr>
            <a:r>
              <a:rPr lang="en-US" dirty="0"/>
              <a:t>To fund job positions</a:t>
            </a:r>
          </a:p>
          <a:p>
            <a:pPr marL="742950" lvl="1" indent="-285750">
              <a:buFont typeface="Wingdings" panose="05000000000000000000" pitchFamily="2" charset="2"/>
              <a:buChar char="ü"/>
            </a:pPr>
            <a:r>
              <a:rPr lang="en-US" dirty="0"/>
              <a:t>Instruction</a:t>
            </a:r>
          </a:p>
          <a:p>
            <a:pPr marL="742950" lvl="1" indent="-285750">
              <a:buFont typeface="Wingdings" panose="05000000000000000000" pitchFamily="2" charset="2"/>
              <a:buChar char="ü"/>
            </a:pPr>
            <a:r>
              <a:rPr lang="en-US" dirty="0"/>
              <a:t>Facilities</a:t>
            </a:r>
          </a:p>
          <a:p>
            <a:pPr marL="742950" lvl="1" indent="-285750">
              <a:buFont typeface="Wingdings" panose="05000000000000000000" pitchFamily="2" charset="2"/>
              <a:buChar char="ü"/>
            </a:pPr>
            <a:r>
              <a:rPr lang="en-US" dirty="0"/>
              <a:t>General Operations</a:t>
            </a:r>
          </a:p>
        </p:txBody>
      </p:sp>
      <p:sp>
        <p:nvSpPr>
          <p:cNvPr id="10" name="TextBox 9"/>
          <p:cNvSpPr txBox="1"/>
          <p:nvPr/>
        </p:nvSpPr>
        <p:spPr>
          <a:xfrm>
            <a:off x="7364895" y="1786970"/>
            <a:ext cx="3843131" cy="3970318"/>
          </a:xfrm>
          <a:prstGeom prst="rect">
            <a:avLst/>
          </a:prstGeom>
          <a:noFill/>
          <a:ln w="63500">
            <a:solidFill>
              <a:srgbClr val="FF0000"/>
            </a:solidFill>
          </a:ln>
        </p:spPr>
        <p:txBody>
          <a:bodyPr wrap="square" rtlCol="0">
            <a:spAutoFit/>
          </a:bodyPr>
          <a:lstStyle/>
          <a:p>
            <a:r>
              <a:rPr lang="en-US" b="1" dirty="0">
                <a:solidFill>
                  <a:srgbClr val="FF0000"/>
                </a:solidFill>
              </a:rPr>
              <a:t>Restricted:</a:t>
            </a:r>
          </a:p>
          <a:p>
            <a:endParaRPr lang="en-US" dirty="0"/>
          </a:p>
          <a:p>
            <a:pPr marL="285750" indent="-285750">
              <a:buFont typeface="Arial" panose="020B0604020202020204" pitchFamily="34" charset="0"/>
              <a:buChar char="•"/>
            </a:pPr>
            <a:r>
              <a:rPr lang="en-US" dirty="0"/>
              <a:t>A Third Party determines how the funds will be used.</a:t>
            </a:r>
          </a:p>
          <a:p>
            <a:endParaRPr lang="en-US" dirty="0"/>
          </a:p>
          <a:p>
            <a:pPr marL="285750" indent="-285750">
              <a:buFont typeface="Arial" panose="020B0604020202020204" pitchFamily="34" charset="0"/>
              <a:buChar char="•"/>
            </a:pPr>
            <a:r>
              <a:rPr lang="en-US" dirty="0"/>
              <a:t>Examples of Restricted Funds:</a:t>
            </a:r>
          </a:p>
          <a:p>
            <a:pPr marL="742950" lvl="1" indent="-285750">
              <a:buFont typeface="Wingdings" panose="05000000000000000000" pitchFamily="2" charset="2"/>
              <a:buChar char="ü"/>
            </a:pPr>
            <a:r>
              <a:rPr lang="en-US" dirty="0"/>
              <a:t>Research Sponsors</a:t>
            </a:r>
          </a:p>
          <a:p>
            <a:pPr marL="742950" lvl="1" indent="-285750">
              <a:buFont typeface="Wingdings" panose="05000000000000000000" pitchFamily="2" charset="2"/>
              <a:buChar char="ü"/>
            </a:pPr>
            <a:r>
              <a:rPr lang="en-US" dirty="0"/>
              <a:t>Donors</a:t>
            </a:r>
          </a:p>
          <a:p>
            <a:endParaRPr lang="en-US" dirty="0"/>
          </a:p>
          <a:p>
            <a:pPr marL="285750" indent="-285750">
              <a:buFont typeface="Arial" panose="020B0604020202020204" pitchFamily="34" charset="0"/>
              <a:buChar char="•"/>
            </a:pPr>
            <a:r>
              <a:rPr lang="en-US" dirty="0"/>
              <a:t>Example of how funds may be used:</a:t>
            </a:r>
          </a:p>
          <a:p>
            <a:pPr marL="742950" lvl="1" indent="-285750">
              <a:buFont typeface="Wingdings" panose="05000000000000000000" pitchFamily="2" charset="2"/>
              <a:buChar char="ü"/>
            </a:pPr>
            <a:r>
              <a:rPr lang="en-US" dirty="0"/>
              <a:t>Research </a:t>
            </a:r>
          </a:p>
          <a:p>
            <a:endParaRPr lang="en-US" dirty="0"/>
          </a:p>
          <a:p>
            <a:endParaRPr lang="en-US" dirty="0"/>
          </a:p>
          <a:p>
            <a:endParaRPr lang="en-US" dirty="0"/>
          </a:p>
        </p:txBody>
      </p:sp>
    </p:spTree>
    <p:extLst>
      <p:ext uri="{BB962C8B-B14F-4D97-AF65-F5344CB8AC3E}">
        <p14:creationId xmlns:p14="http://schemas.microsoft.com/office/powerpoint/2010/main" val="3289100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UMB Funding Structure – Key Concepts</a:t>
            </a:r>
          </a:p>
        </p:txBody>
      </p:sp>
      <p:sp>
        <p:nvSpPr>
          <p:cNvPr id="8" name="TextBox 7"/>
          <p:cNvSpPr txBox="1"/>
          <p:nvPr/>
        </p:nvSpPr>
        <p:spPr>
          <a:xfrm>
            <a:off x="1123122" y="1417638"/>
            <a:ext cx="9710530" cy="461665"/>
          </a:xfrm>
          <a:prstGeom prst="rect">
            <a:avLst/>
          </a:prstGeom>
          <a:noFill/>
        </p:spPr>
        <p:txBody>
          <a:bodyPr wrap="square" rtlCol="0">
            <a:spAutoFit/>
          </a:bodyPr>
          <a:lstStyle/>
          <a:p>
            <a:pPr algn="ctr"/>
            <a:r>
              <a:rPr lang="en-US" sz="2400" b="1"/>
              <a:t>Accounting for </a:t>
            </a:r>
            <a:r>
              <a:rPr lang="en-US" sz="2400" b="1">
                <a:solidFill>
                  <a:srgbClr val="00B050"/>
                </a:solidFill>
              </a:rPr>
              <a:t>Unrestricted</a:t>
            </a:r>
            <a:r>
              <a:rPr lang="en-US" sz="2400" b="1"/>
              <a:t> and </a:t>
            </a:r>
            <a:r>
              <a:rPr lang="en-US" sz="2400" b="1">
                <a:solidFill>
                  <a:srgbClr val="FF0000"/>
                </a:solidFill>
              </a:rPr>
              <a:t>Restricted</a:t>
            </a:r>
            <a:r>
              <a:rPr lang="en-US" sz="2400" b="1"/>
              <a:t> Funds</a:t>
            </a:r>
            <a:endParaRPr lang="en-US" sz="2400" b="1">
              <a:solidFill>
                <a:srgbClr val="FF0000"/>
              </a:solidFill>
            </a:endParaRPr>
          </a:p>
        </p:txBody>
      </p:sp>
      <p:sp>
        <p:nvSpPr>
          <p:cNvPr id="3" name="TextBox 2"/>
          <p:cNvSpPr txBox="1"/>
          <p:nvPr/>
        </p:nvSpPr>
        <p:spPr>
          <a:xfrm>
            <a:off x="1123121" y="2303472"/>
            <a:ext cx="10584969" cy="2800767"/>
          </a:xfrm>
          <a:prstGeom prst="rect">
            <a:avLst/>
          </a:prstGeom>
          <a:noFill/>
        </p:spPr>
        <p:txBody>
          <a:bodyPr wrap="square" rtlCol="0">
            <a:spAutoFit/>
          </a:bodyPr>
          <a:lstStyle/>
          <a:p>
            <a:pPr marL="285750" indent="-285750">
              <a:buFont typeface="Arial" panose="020B0604020202020204" pitchFamily="34" charset="0"/>
              <a:buChar char="•"/>
            </a:pPr>
            <a:r>
              <a:rPr lang="en-US" sz="2200" dirty="0"/>
              <a:t>In eUMB (a.k.a. PeopleSoft) all transactions had a project ID number.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When each project ID number was created, the values that distinguish unrestricted funds vs. restricted funds were assigned by project ID number. That is, the system determined whether the project was associated with an unrestricted or restricted “PCBU”.</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When entering transactions, the project ID number determined the accounting distribution.  That is, the accounting distribution occurred in the “background”.  </a:t>
            </a:r>
          </a:p>
        </p:txBody>
      </p:sp>
      <p:sp>
        <p:nvSpPr>
          <p:cNvPr id="7" name="TextBox 6"/>
          <p:cNvSpPr txBox="1"/>
          <p:nvPr/>
        </p:nvSpPr>
        <p:spPr>
          <a:xfrm>
            <a:off x="1123122" y="5227562"/>
            <a:ext cx="10459278"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t>Quantum Financials uses a different model for entering transactions.  </a:t>
            </a:r>
          </a:p>
        </p:txBody>
      </p:sp>
    </p:spTree>
    <p:extLst>
      <p:ext uri="{BB962C8B-B14F-4D97-AF65-F5344CB8AC3E}">
        <p14:creationId xmlns:p14="http://schemas.microsoft.com/office/powerpoint/2010/main" val="3764928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Quantum Financials</a:t>
            </a:r>
            <a:br>
              <a:rPr lang="en-US" b="1"/>
            </a:br>
            <a:r>
              <a:rPr lang="en-US" b="1"/>
              <a:t>Design and Important Concepts</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b="1" dirty="0">
                <a:solidFill>
                  <a:srgbClr val="00B050"/>
                </a:solidFill>
              </a:rPr>
              <a:t>Unrestricted/</a:t>
            </a:r>
            <a:r>
              <a:rPr lang="en-US" b="1" dirty="0" err="1">
                <a:solidFill>
                  <a:srgbClr val="00B050"/>
                </a:solidFill>
              </a:rPr>
              <a:t>Nonsponsored</a:t>
            </a:r>
            <a:r>
              <a:rPr lang="en-US" b="1" dirty="0">
                <a:solidFill>
                  <a:srgbClr val="00B050"/>
                </a:solidFill>
              </a:rPr>
              <a:t> Funds</a:t>
            </a:r>
          </a:p>
          <a:p>
            <a:pPr marL="801370" lvl="1" indent="-344170">
              <a:buFont typeface="Wingdings" panose="05000000000000000000" pitchFamily="2" charset="2"/>
              <a:buChar char="Ø"/>
            </a:pPr>
            <a:r>
              <a:rPr lang="en-US" dirty="0"/>
              <a:t>Select Account Combo</a:t>
            </a:r>
            <a:endParaRPr lang="en-US" dirty="0">
              <a:cs typeface="Calibri"/>
            </a:endParaRPr>
          </a:p>
          <a:p>
            <a:pPr marL="801370" lvl="1" indent="-344170">
              <a:buFont typeface="Wingdings" panose="05000000000000000000" pitchFamily="2" charset="2"/>
              <a:buChar char="Ø"/>
            </a:pPr>
            <a:r>
              <a:rPr lang="en-US" dirty="0">
                <a:ea typeface="+mn-lt"/>
                <a:cs typeface="+mn-lt"/>
              </a:rPr>
              <a:t>Examples:  State, Revolving, Auxiliary Enterprise</a:t>
            </a:r>
            <a:endParaRPr lang="en-US" dirty="0"/>
          </a:p>
          <a:p>
            <a:pPr marL="801370" lvl="1" indent="-344170">
              <a:buFont typeface="Wingdings" panose="05000000000000000000" pitchFamily="2" charset="2"/>
              <a:buChar char="Ø"/>
            </a:pPr>
            <a:r>
              <a:rPr lang="en-US" dirty="0"/>
              <a:t>Hereafter referred to as </a:t>
            </a:r>
            <a:r>
              <a:rPr lang="en-US" b="1" dirty="0">
                <a:solidFill>
                  <a:srgbClr val="00B050"/>
                </a:solidFill>
              </a:rPr>
              <a:t>NONSPON  </a:t>
            </a:r>
            <a:endParaRPr lang="en-US" b="1" dirty="0">
              <a:solidFill>
                <a:srgbClr val="00B050"/>
              </a:solidFill>
              <a:cs typeface="Calibri"/>
            </a:endParaRPr>
          </a:p>
          <a:p>
            <a:pPr lvl="1"/>
            <a:endParaRPr lang="en-US" b="1" dirty="0">
              <a:solidFill>
                <a:srgbClr val="00B050"/>
              </a:solidFill>
            </a:endParaRPr>
          </a:p>
          <a:p>
            <a:r>
              <a:rPr lang="en-US" b="1" dirty="0">
                <a:solidFill>
                  <a:srgbClr val="FF0000"/>
                </a:solidFill>
              </a:rPr>
              <a:t>Restricted/Sponsored Funds</a:t>
            </a:r>
            <a:endParaRPr lang="en-US" b="1" dirty="0">
              <a:solidFill>
                <a:srgbClr val="FF0000"/>
              </a:solidFill>
              <a:cs typeface="Calibri"/>
            </a:endParaRPr>
          </a:p>
          <a:p>
            <a:pPr marL="801370" lvl="1" indent="-344170">
              <a:buFont typeface="Wingdings" panose="05000000000000000000" pitchFamily="2" charset="2"/>
              <a:buChar char="Ø"/>
            </a:pPr>
            <a:r>
              <a:rPr lang="en-US" dirty="0"/>
              <a:t>Select Project </a:t>
            </a:r>
            <a:endParaRPr lang="en-US" dirty="0">
              <a:cs typeface="Calibri"/>
            </a:endParaRPr>
          </a:p>
          <a:p>
            <a:pPr marL="801370" lvl="1" indent="-344170">
              <a:buFont typeface="Wingdings" panose="05000000000000000000" pitchFamily="2" charset="2"/>
              <a:buChar char="Ø"/>
            </a:pPr>
            <a:r>
              <a:rPr lang="en-US" dirty="0"/>
              <a:t>Transferred to the General Ledger</a:t>
            </a:r>
            <a:endParaRPr lang="en-US" dirty="0">
              <a:cs typeface="Calibri"/>
            </a:endParaRPr>
          </a:p>
          <a:p>
            <a:pPr marL="801370" lvl="1" indent="-344170">
              <a:buFont typeface="Wingdings" panose="05000000000000000000" pitchFamily="2" charset="2"/>
              <a:buChar char="Ø"/>
            </a:pPr>
            <a:r>
              <a:rPr lang="en-US" dirty="0">
                <a:ea typeface="+mn-lt"/>
                <a:cs typeface="+mn-lt"/>
              </a:rPr>
              <a:t>Examples:  Grants, Contracts, Capital Projects</a:t>
            </a:r>
          </a:p>
          <a:p>
            <a:pPr marL="801370" lvl="1" indent="-344170">
              <a:buFont typeface="Wingdings" panose="05000000000000000000" pitchFamily="2" charset="2"/>
              <a:buChar char="Ø"/>
            </a:pPr>
            <a:r>
              <a:rPr lang="en-US" dirty="0"/>
              <a:t>Hereafter referred to as </a:t>
            </a:r>
            <a:r>
              <a:rPr lang="en-US" b="1" dirty="0">
                <a:solidFill>
                  <a:srgbClr val="FF0000"/>
                </a:solidFill>
              </a:rPr>
              <a:t>SPON</a:t>
            </a:r>
            <a:endParaRPr lang="en-US" b="1" dirty="0">
              <a:solidFill>
                <a:srgbClr val="FF0000"/>
              </a:solidFill>
              <a:cs typeface="Calibri"/>
            </a:endParaRPr>
          </a:p>
        </p:txBody>
      </p:sp>
    </p:spTree>
    <p:extLst>
      <p:ext uri="{BB962C8B-B14F-4D97-AF65-F5344CB8AC3E}">
        <p14:creationId xmlns:p14="http://schemas.microsoft.com/office/powerpoint/2010/main" val="4247424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Quantum Financials</a:t>
            </a:r>
            <a:br>
              <a:rPr lang="en-US" b="1"/>
            </a:br>
            <a:r>
              <a:rPr lang="en-US" b="1"/>
              <a:t> Design and Important Concepts (cont’d)</a:t>
            </a:r>
          </a:p>
        </p:txBody>
      </p:sp>
      <p:sp>
        <p:nvSpPr>
          <p:cNvPr id="3" name="Content Placeholder 2"/>
          <p:cNvSpPr>
            <a:spLocks noGrp="1"/>
          </p:cNvSpPr>
          <p:nvPr>
            <p:ph idx="1"/>
          </p:nvPr>
        </p:nvSpPr>
        <p:spPr/>
        <p:txBody>
          <a:bodyPr/>
          <a:lstStyle/>
          <a:p>
            <a:r>
              <a:rPr lang="en-US"/>
              <a:t>What does </a:t>
            </a:r>
            <a:r>
              <a:rPr lang="en-US" b="1">
                <a:solidFill>
                  <a:srgbClr val="00B050"/>
                </a:solidFill>
              </a:rPr>
              <a:t>NONSPON </a:t>
            </a:r>
            <a:r>
              <a:rPr lang="en-US"/>
              <a:t>vs. </a:t>
            </a:r>
            <a:r>
              <a:rPr lang="en-US" b="1">
                <a:solidFill>
                  <a:srgbClr val="FF0000"/>
                </a:solidFill>
              </a:rPr>
              <a:t>SPON</a:t>
            </a:r>
            <a:r>
              <a:rPr lang="en-US"/>
              <a:t> mean to me?</a:t>
            </a:r>
          </a:p>
          <a:p>
            <a:pPr lvl="1"/>
            <a:endParaRPr lang="en-US" b="1">
              <a:solidFill>
                <a:srgbClr val="00B050"/>
              </a:solidFill>
            </a:endParaRPr>
          </a:p>
          <a:p>
            <a:pPr lvl="1"/>
            <a:r>
              <a:rPr lang="en-US" b="1">
                <a:solidFill>
                  <a:srgbClr val="00B050"/>
                </a:solidFill>
              </a:rPr>
              <a:t>NONSPON</a:t>
            </a:r>
            <a:r>
              <a:rPr lang="en-US"/>
              <a:t> transactions do not have a project number</a:t>
            </a:r>
          </a:p>
          <a:p>
            <a:pPr marL="457200" lvl="1" indent="0">
              <a:buNone/>
            </a:pPr>
            <a:endParaRPr lang="en-US" b="1">
              <a:solidFill>
                <a:srgbClr val="FF0000"/>
              </a:solidFill>
            </a:endParaRPr>
          </a:p>
          <a:p>
            <a:pPr lvl="1"/>
            <a:r>
              <a:rPr lang="en-US" b="1">
                <a:solidFill>
                  <a:srgbClr val="FF0000"/>
                </a:solidFill>
              </a:rPr>
              <a:t>SPON</a:t>
            </a:r>
            <a:r>
              <a:rPr lang="en-US"/>
              <a:t> transactions have a project number</a:t>
            </a:r>
          </a:p>
          <a:p>
            <a:endParaRPr lang="en-US" b="1"/>
          </a:p>
          <a:p>
            <a:pPr marL="0" indent="0">
              <a:buNone/>
            </a:pPr>
            <a:r>
              <a:rPr lang="en-US" b="1"/>
              <a:t> </a:t>
            </a:r>
            <a:endParaRPr lang="en-US"/>
          </a:p>
        </p:txBody>
      </p:sp>
    </p:spTree>
    <p:extLst>
      <p:ext uri="{BB962C8B-B14F-4D97-AF65-F5344CB8AC3E}">
        <p14:creationId xmlns:p14="http://schemas.microsoft.com/office/powerpoint/2010/main" val="1572452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eUMB Chartstring to Quantum Chart of Accounts</a:t>
            </a:r>
          </a:p>
        </p:txBody>
      </p:sp>
      <p:sp>
        <p:nvSpPr>
          <p:cNvPr id="3" name="Content Placeholder 2"/>
          <p:cNvSpPr>
            <a:spLocks noGrp="1"/>
          </p:cNvSpPr>
          <p:nvPr>
            <p:ph idx="1"/>
          </p:nvPr>
        </p:nvSpPr>
        <p:spPr>
          <a:xfrm>
            <a:off x="1175657" y="2066192"/>
            <a:ext cx="10238199" cy="4361214"/>
          </a:xfrm>
        </p:spPr>
        <p:txBody>
          <a:bodyPr vert="horz" lIns="91440" tIns="45720" rIns="91440" bIns="45720" rtlCol="0" anchor="t">
            <a:normAutofit/>
          </a:bodyPr>
          <a:lstStyle/>
          <a:p>
            <a:pPr marL="0" indent="0">
              <a:buNone/>
            </a:pPr>
            <a:r>
              <a:rPr lang="en-US" sz="4000"/>
              <a:t>  </a:t>
            </a:r>
            <a:r>
              <a:rPr lang="en-US" sz="4000" err="1"/>
              <a:t>eUMB</a:t>
            </a:r>
            <a:r>
              <a:rPr lang="en-US" sz="4000"/>
              <a:t> </a:t>
            </a:r>
            <a:r>
              <a:rPr lang="en-US" sz="4000" err="1"/>
              <a:t>Chartstring</a:t>
            </a:r>
            <a:r>
              <a:rPr lang="en-US" sz="4000"/>
              <a:t>                    Account Combo </a:t>
            </a:r>
          </a:p>
          <a:p>
            <a:pPr marL="0" indent="0">
              <a:buNone/>
            </a:pPr>
            <a:r>
              <a:rPr lang="en-US" sz="2000"/>
              <a:t>  </a:t>
            </a:r>
          </a:p>
          <a:p>
            <a:pPr marL="0" indent="0">
              <a:buNone/>
            </a:pPr>
            <a:r>
              <a:rPr lang="en-US" sz="4000"/>
              <a:t>     </a:t>
            </a:r>
            <a:r>
              <a:rPr lang="en-US" sz="4000" err="1"/>
              <a:t>Chartfields</a:t>
            </a:r>
            <a:r>
              <a:rPr lang="en-US" sz="4000"/>
              <a:t>								 Segments    </a:t>
            </a:r>
            <a:endParaRPr lang="en-US" sz="4000">
              <a:cs typeface="Calibri"/>
            </a:endParaRPr>
          </a:p>
        </p:txBody>
      </p:sp>
      <p:sp>
        <p:nvSpPr>
          <p:cNvPr id="6" name="Right Arrow 5"/>
          <p:cNvSpPr/>
          <p:nvPr/>
        </p:nvSpPr>
        <p:spPr>
          <a:xfrm>
            <a:off x="5692304" y="2194778"/>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Right Arrow 6"/>
          <p:cNvSpPr/>
          <p:nvPr/>
        </p:nvSpPr>
        <p:spPr>
          <a:xfrm>
            <a:off x="5692303" y="3326657"/>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p:cNvSpPr txBox="1"/>
          <p:nvPr/>
        </p:nvSpPr>
        <p:spPr>
          <a:xfrm>
            <a:off x="1806647" y="1586498"/>
            <a:ext cx="3198986" cy="461665"/>
          </a:xfrm>
          <a:prstGeom prst="rect">
            <a:avLst/>
          </a:prstGeom>
          <a:noFill/>
        </p:spPr>
        <p:txBody>
          <a:bodyPr wrap="square" rtlCol="0">
            <a:spAutoFit/>
          </a:bodyPr>
          <a:lstStyle/>
          <a:p>
            <a:r>
              <a:rPr lang="en-US" sz="2400"/>
              <a:t> </a:t>
            </a:r>
            <a:r>
              <a:rPr lang="en-US" sz="2400" u="sng">
                <a:solidFill>
                  <a:schemeClr val="accent4">
                    <a:lumMod val="75000"/>
                  </a:schemeClr>
                </a:solidFill>
              </a:rPr>
              <a:t>What it was in eUMB:</a:t>
            </a:r>
          </a:p>
        </p:txBody>
      </p:sp>
      <p:sp>
        <p:nvSpPr>
          <p:cNvPr id="9" name="TextBox 8"/>
          <p:cNvSpPr txBox="1"/>
          <p:nvPr/>
        </p:nvSpPr>
        <p:spPr>
          <a:xfrm>
            <a:off x="7159752" y="1586498"/>
            <a:ext cx="3652024" cy="461665"/>
          </a:xfrm>
          <a:prstGeom prst="rect">
            <a:avLst/>
          </a:prstGeom>
          <a:noFill/>
        </p:spPr>
        <p:txBody>
          <a:bodyPr wrap="square" rtlCol="0">
            <a:spAutoFit/>
          </a:bodyPr>
          <a:lstStyle/>
          <a:p>
            <a:r>
              <a:rPr lang="en-US"/>
              <a:t> </a:t>
            </a:r>
            <a:r>
              <a:rPr lang="en-US" sz="2400" u="sng">
                <a:solidFill>
                  <a:srgbClr val="C00000"/>
                </a:solidFill>
              </a:rPr>
              <a:t>What it will be in Quantum:</a:t>
            </a:r>
          </a:p>
        </p:txBody>
      </p:sp>
    </p:spTree>
    <p:extLst>
      <p:ext uri="{BB962C8B-B14F-4D97-AF65-F5344CB8AC3E}">
        <p14:creationId xmlns:p14="http://schemas.microsoft.com/office/powerpoint/2010/main" val="3561243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p>
            <a:r>
              <a:rPr lang="en-US" b="1"/>
              <a:t>eUMB to Quantum Chart of Accounts</a:t>
            </a:r>
          </a:p>
        </p:txBody>
      </p:sp>
      <p:sp>
        <p:nvSpPr>
          <p:cNvPr id="4" name="Title 1"/>
          <p:cNvSpPr txBox="1">
            <a:spLocks/>
          </p:cNvSpPr>
          <p:nvPr/>
        </p:nvSpPr>
        <p:spPr>
          <a:xfrm>
            <a:off x="838203" y="1266462"/>
            <a:ext cx="10515600" cy="73571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t>eUMB </a:t>
            </a:r>
            <a:r>
              <a:rPr lang="en-US" sz="3600" u="sng"/>
              <a:t>Chartstring</a:t>
            </a:r>
          </a:p>
        </p:txBody>
      </p:sp>
      <p:graphicFrame>
        <p:nvGraphicFramePr>
          <p:cNvPr id="5" name="Content Placeholder 4"/>
          <p:cNvGraphicFramePr>
            <a:graphicFrameLocks/>
          </p:cNvGraphicFramePr>
          <p:nvPr>
            <p:extLst>
              <p:ext uri="{D42A27DB-BD31-4B8C-83A1-F6EECF244321}">
                <p14:modId xmlns:p14="http://schemas.microsoft.com/office/powerpoint/2010/main" val="3353157760"/>
              </p:ext>
            </p:extLst>
          </p:nvPr>
        </p:nvGraphicFramePr>
        <p:xfrm>
          <a:off x="733700" y="2049959"/>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0">
                <a:tc>
                  <a:txBody>
                    <a:bodyPr/>
                    <a:lstStyle/>
                    <a:p>
                      <a:pPr algn="ctr"/>
                      <a:r>
                        <a:rPr lang="en-US"/>
                        <a:t>GLBU</a:t>
                      </a:r>
                    </a:p>
                  </a:txBody>
                  <a:tcPr/>
                </a:tc>
                <a:tc>
                  <a:txBody>
                    <a:bodyPr/>
                    <a:lstStyle/>
                    <a:p>
                      <a:pPr algn="ctr"/>
                      <a:r>
                        <a:rPr lang="en-US"/>
                        <a:t>Project ID</a:t>
                      </a:r>
                    </a:p>
                  </a:txBody>
                  <a:tcPr/>
                </a:tc>
                <a:tc>
                  <a:txBody>
                    <a:bodyPr/>
                    <a:lstStyle/>
                    <a:p>
                      <a:pPr algn="ctr"/>
                      <a:r>
                        <a:rPr lang="en-US"/>
                        <a:t>Owner</a:t>
                      </a:r>
                      <a:r>
                        <a:rPr lang="en-US" baseline="0"/>
                        <a:t> Dept</a:t>
                      </a:r>
                      <a:endParaRPr lang="en-US"/>
                    </a:p>
                  </a:txBody>
                  <a:tcPr/>
                </a:tc>
                <a:tc>
                  <a:txBody>
                    <a:bodyPr/>
                    <a:lstStyle/>
                    <a:p>
                      <a:pPr algn="ctr"/>
                      <a:r>
                        <a:rPr lang="en-US"/>
                        <a:t>Program</a:t>
                      </a:r>
                    </a:p>
                  </a:txBody>
                  <a:tcPr/>
                </a:tc>
                <a:tc>
                  <a:txBody>
                    <a:bodyPr/>
                    <a:lstStyle/>
                    <a:p>
                      <a:pPr algn="ctr"/>
                      <a:r>
                        <a:rPr lang="en-US"/>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a:t>PSUMB</a:t>
                      </a:r>
                    </a:p>
                  </a:txBody>
                  <a:tcPr/>
                </a:tc>
                <a:tc>
                  <a:txBody>
                    <a:bodyPr/>
                    <a:lstStyle/>
                    <a:p>
                      <a:pPr algn="ctr"/>
                      <a:r>
                        <a:rPr lang="en-US" err="1"/>
                        <a:t>xxxxxxxx</a:t>
                      </a:r>
                      <a:endParaRPr lang="en-US"/>
                    </a:p>
                  </a:txBody>
                  <a:tcPr/>
                </a:tc>
                <a:tc>
                  <a:txBody>
                    <a:bodyPr/>
                    <a:lstStyle/>
                    <a:p>
                      <a:pPr algn="ctr"/>
                      <a:r>
                        <a:rPr lang="en-US" err="1"/>
                        <a:t>xxxxxxxx</a:t>
                      </a:r>
                      <a:endParaRPr lang="en-US"/>
                    </a:p>
                  </a:txBody>
                  <a:tcPr/>
                </a:tc>
                <a:tc>
                  <a:txBody>
                    <a:bodyPr/>
                    <a:lstStyle/>
                    <a:p>
                      <a:pPr algn="ctr"/>
                      <a:r>
                        <a:rPr lang="en-US"/>
                        <a:t>xxx</a:t>
                      </a:r>
                    </a:p>
                  </a:txBody>
                  <a:tcPr/>
                </a:tc>
                <a:tc>
                  <a:txBody>
                    <a:bodyPr/>
                    <a:lstStyle/>
                    <a:p>
                      <a:pPr algn="ctr"/>
                      <a:r>
                        <a:rPr lang="en-US"/>
                        <a:t>xxx</a:t>
                      </a:r>
                    </a:p>
                  </a:txBody>
                  <a:tcPr/>
                </a:tc>
                <a:tc>
                  <a:txBody>
                    <a:bodyPr/>
                    <a:lstStyle/>
                    <a:p>
                      <a:pPr algn="ctr"/>
                      <a:r>
                        <a:rPr lang="en-US" err="1"/>
                        <a:t>xxxx</a:t>
                      </a:r>
                      <a:endParaRPr lang="en-US"/>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6" name="Title 1"/>
          <p:cNvSpPr txBox="1">
            <a:spLocks/>
          </p:cNvSpPr>
          <p:nvPr/>
        </p:nvSpPr>
        <p:spPr>
          <a:xfrm>
            <a:off x="838200" y="4295666"/>
            <a:ext cx="10515600" cy="623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Quantum </a:t>
            </a:r>
            <a:r>
              <a:rPr lang="en-US" sz="3600" u="sng" dirty="0"/>
              <a:t>Account Combo</a:t>
            </a:r>
            <a:r>
              <a:rPr lang="en-US" sz="3600" dirty="0"/>
              <a:t> </a:t>
            </a:r>
            <a:endParaRPr lang="en-US" sz="3600" b="1" dirty="0">
              <a:solidFill>
                <a:srgbClr val="00B05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75726227"/>
              </p:ext>
            </p:extLst>
          </p:nvPr>
        </p:nvGraphicFramePr>
        <p:xfrm>
          <a:off x="838203" y="5091545"/>
          <a:ext cx="10515600" cy="74168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1894719900"/>
                    </a:ext>
                  </a:extLst>
                </a:gridCol>
                <a:gridCol w="1168400">
                  <a:extLst>
                    <a:ext uri="{9D8B030D-6E8A-4147-A177-3AD203B41FA5}">
                      <a16:colId xmlns:a16="http://schemas.microsoft.com/office/drawing/2014/main" val="4293185661"/>
                    </a:ext>
                  </a:extLst>
                </a:gridCol>
                <a:gridCol w="1497205">
                  <a:extLst>
                    <a:ext uri="{9D8B030D-6E8A-4147-A177-3AD203B41FA5}">
                      <a16:colId xmlns:a16="http://schemas.microsoft.com/office/drawing/2014/main" val="2428631896"/>
                    </a:ext>
                  </a:extLst>
                </a:gridCol>
                <a:gridCol w="1039660">
                  <a:extLst>
                    <a:ext uri="{9D8B030D-6E8A-4147-A177-3AD203B41FA5}">
                      <a16:colId xmlns:a16="http://schemas.microsoft.com/office/drawing/2014/main" val="3661490499"/>
                    </a:ext>
                  </a:extLst>
                </a:gridCol>
                <a:gridCol w="1315233">
                  <a:extLst>
                    <a:ext uri="{9D8B030D-6E8A-4147-A177-3AD203B41FA5}">
                      <a16:colId xmlns:a16="http://schemas.microsoft.com/office/drawing/2014/main" val="2111741793"/>
                    </a:ext>
                  </a:extLst>
                </a:gridCol>
                <a:gridCol w="1139869">
                  <a:extLst>
                    <a:ext uri="{9D8B030D-6E8A-4147-A177-3AD203B41FA5}">
                      <a16:colId xmlns:a16="http://schemas.microsoft.com/office/drawing/2014/main" val="789614507"/>
                    </a:ext>
                  </a:extLst>
                </a:gridCol>
                <a:gridCol w="850033">
                  <a:extLst>
                    <a:ext uri="{9D8B030D-6E8A-4147-A177-3AD203B41FA5}">
                      <a16:colId xmlns:a16="http://schemas.microsoft.com/office/drawing/2014/main" val="2698534681"/>
                    </a:ext>
                  </a:extLst>
                </a:gridCol>
                <a:gridCol w="1168400">
                  <a:extLst>
                    <a:ext uri="{9D8B030D-6E8A-4147-A177-3AD203B41FA5}">
                      <a16:colId xmlns:a16="http://schemas.microsoft.com/office/drawing/2014/main" val="4124172561"/>
                    </a:ext>
                  </a:extLst>
                </a:gridCol>
                <a:gridCol w="1168400">
                  <a:extLst>
                    <a:ext uri="{9D8B030D-6E8A-4147-A177-3AD203B41FA5}">
                      <a16:colId xmlns:a16="http://schemas.microsoft.com/office/drawing/2014/main" val="3609369694"/>
                    </a:ext>
                  </a:extLst>
                </a:gridCol>
              </a:tblGrid>
              <a:tr h="370840">
                <a:tc>
                  <a:txBody>
                    <a:bodyPr/>
                    <a:lstStyle/>
                    <a:p>
                      <a:pPr algn="ctr"/>
                      <a:r>
                        <a:rPr lang="en-US"/>
                        <a:t>Object</a:t>
                      </a:r>
                    </a:p>
                  </a:txBody>
                  <a:tcPr/>
                </a:tc>
                <a:tc>
                  <a:txBody>
                    <a:bodyPr/>
                    <a:lstStyle/>
                    <a:p>
                      <a:pPr algn="ctr"/>
                      <a:r>
                        <a:rPr lang="en-US"/>
                        <a:t>Source</a:t>
                      </a:r>
                    </a:p>
                  </a:txBody>
                  <a:tcPr/>
                </a:tc>
                <a:tc>
                  <a:txBody>
                    <a:bodyPr/>
                    <a:lstStyle/>
                    <a:p>
                      <a:pPr algn="ctr"/>
                      <a:r>
                        <a:rPr lang="en-US"/>
                        <a:t>Organization</a:t>
                      </a:r>
                    </a:p>
                  </a:txBody>
                  <a:tcPr/>
                </a:tc>
                <a:tc>
                  <a:txBody>
                    <a:bodyPr/>
                    <a:lstStyle/>
                    <a:p>
                      <a:pPr algn="ctr"/>
                      <a:r>
                        <a:rPr lang="en-US"/>
                        <a:t>Activity</a:t>
                      </a:r>
                    </a:p>
                  </a:txBody>
                  <a:tcPr/>
                </a:tc>
                <a:tc>
                  <a:txBody>
                    <a:bodyPr/>
                    <a:lstStyle/>
                    <a:p>
                      <a:pPr algn="ctr"/>
                      <a:r>
                        <a:rPr lang="en-US" dirty="0"/>
                        <a:t>Purpose</a:t>
                      </a:r>
                    </a:p>
                  </a:txBody>
                  <a:tcPr/>
                </a:tc>
                <a:tc>
                  <a:txBody>
                    <a:bodyPr/>
                    <a:lstStyle/>
                    <a:p>
                      <a:pPr algn="ctr"/>
                      <a:r>
                        <a:rPr lang="en-US"/>
                        <a:t>Function</a:t>
                      </a:r>
                    </a:p>
                  </a:txBody>
                  <a:tcPr/>
                </a:tc>
                <a:tc>
                  <a:txBody>
                    <a:bodyPr/>
                    <a:lstStyle/>
                    <a:p>
                      <a:pPr algn="ctr"/>
                      <a:r>
                        <a:rPr lang="en-US"/>
                        <a:t>Unit</a:t>
                      </a:r>
                    </a:p>
                  </a:txBody>
                  <a:tcPr/>
                </a:tc>
                <a:tc>
                  <a:txBody>
                    <a:bodyPr/>
                    <a:lstStyle/>
                    <a:p>
                      <a:pPr algn="ctr"/>
                      <a:r>
                        <a:rPr lang="en-US"/>
                        <a:t>Future</a:t>
                      </a:r>
                    </a:p>
                  </a:txBody>
                  <a:tcPr/>
                </a:tc>
                <a:tc>
                  <a:txBody>
                    <a:bodyPr/>
                    <a:lstStyle/>
                    <a:p>
                      <a:pPr algn="ctr"/>
                      <a:r>
                        <a:rPr lang="en-US"/>
                        <a:t>Interfund</a:t>
                      </a:r>
                    </a:p>
                  </a:txBody>
                  <a:tcPr/>
                </a:tc>
                <a:extLst>
                  <a:ext uri="{0D108BD9-81ED-4DB2-BD59-A6C34878D82A}">
                    <a16:rowId xmlns:a16="http://schemas.microsoft.com/office/drawing/2014/main" val="1560271424"/>
                  </a:ext>
                </a:extLst>
              </a:tr>
              <a:tr h="370840">
                <a:tc>
                  <a:txBody>
                    <a:bodyPr/>
                    <a:lstStyle/>
                    <a:p>
                      <a:pPr algn="ctr"/>
                      <a:r>
                        <a:rPr lang="en-US" err="1"/>
                        <a:t>xxxx</a:t>
                      </a:r>
                      <a:endParaRPr lang="en-US"/>
                    </a:p>
                  </a:txBody>
                  <a:tcPr/>
                </a:tc>
                <a:tc>
                  <a:txBody>
                    <a:bodyPr/>
                    <a:lstStyle/>
                    <a:p>
                      <a:pPr algn="ctr"/>
                      <a:r>
                        <a:rPr lang="en-US"/>
                        <a:t>xxx</a:t>
                      </a:r>
                    </a:p>
                  </a:txBody>
                  <a:tcPr/>
                </a:tc>
                <a:tc>
                  <a:txBody>
                    <a:bodyPr/>
                    <a:lstStyle/>
                    <a:p>
                      <a:pPr algn="ctr"/>
                      <a:r>
                        <a:rPr lang="en-US" err="1"/>
                        <a:t>xxxxxxxx</a:t>
                      </a:r>
                      <a:endParaRPr lang="en-US"/>
                    </a:p>
                  </a:txBody>
                  <a:tcPr/>
                </a:tc>
                <a:tc>
                  <a:txBody>
                    <a:bodyPr/>
                    <a:lstStyle/>
                    <a:p>
                      <a:pPr algn="ctr"/>
                      <a:r>
                        <a:rPr lang="en-US" err="1"/>
                        <a:t>xxxxxx</a:t>
                      </a:r>
                      <a:endParaRPr lang="en-US"/>
                    </a:p>
                  </a:txBody>
                  <a:tcPr/>
                </a:tc>
                <a:tc>
                  <a:txBody>
                    <a:bodyPr/>
                    <a:lstStyle/>
                    <a:p>
                      <a:pPr algn="ctr"/>
                      <a:r>
                        <a:rPr lang="en-US" err="1"/>
                        <a:t>xxxxxxxx</a:t>
                      </a:r>
                      <a:endParaRPr lang="en-US"/>
                    </a:p>
                  </a:txBody>
                  <a:tcPr/>
                </a:tc>
                <a:tc>
                  <a:txBody>
                    <a:bodyPr/>
                    <a:lstStyle/>
                    <a:p>
                      <a:pPr algn="ctr"/>
                      <a:r>
                        <a:rPr lang="en-US"/>
                        <a:t>xxx</a:t>
                      </a:r>
                    </a:p>
                  </a:txBody>
                  <a:tcPr/>
                </a:tc>
                <a:tc>
                  <a:txBody>
                    <a:bodyPr/>
                    <a:lstStyle/>
                    <a:p>
                      <a:pPr algn="ctr"/>
                      <a:r>
                        <a:rPr lang="en-US"/>
                        <a:t>xx</a:t>
                      </a:r>
                    </a:p>
                  </a:txBody>
                  <a:tcPr/>
                </a:tc>
                <a:tc>
                  <a:txBody>
                    <a:bodyPr/>
                    <a:lstStyle/>
                    <a:p>
                      <a:pPr algn="ctr"/>
                      <a:r>
                        <a:rPr lang="en-US" err="1"/>
                        <a:t>xxxxx</a:t>
                      </a:r>
                      <a:endParaRPr lang="en-US"/>
                    </a:p>
                  </a:txBody>
                  <a:tcPr/>
                </a:tc>
                <a:tc>
                  <a:txBody>
                    <a:bodyPr/>
                    <a:lstStyle/>
                    <a:p>
                      <a:pPr algn="ctr"/>
                      <a:r>
                        <a:rPr lang="en-US" dirty="0"/>
                        <a:t>xxx</a:t>
                      </a:r>
                    </a:p>
                  </a:txBody>
                  <a:tcPr/>
                </a:tc>
                <a:extLst>
                  <a:ext uri="{0D108BD9-81ED-4DB2-BD59-A6C34878D82A}">
                    <a16:rowId xmlns:a16="http://schemas.microsoft.com/office/drawing/2014/main" val="1503506511"/>
                  </a:ext>
                </a:extLst>
              </a:tr>
            </a:tbl>
          </a:graphicData>
        </a:graphic>
      </p:graphicFrame>
      <p:sp>
        <p:nvSpPr>
          <p:cNvPr id="8" name="Right Arrow 7"/>
          <p:cNvSpPr/>
          <p:nvPr/>
        </p:nvSpPr>
        <p:spPr>
          <a:xfrm rot="5400000">
            <a:off x="5560422" y="3432167"/>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98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220" y="2632965"/>
            <a:ext cx="10363200" cy="1362075"/>
          </a:xfrm>
        </p:spPr>
        <p:txBody>
          <a:bodyPr>
            <a:normAutofit fontScale="90000"/>
          </a:bodyPr>
          <a:lstStyle/>
          <a:p>
            <a:pPr algn="ctr"/>
            <a:r>
              <a:rPr lang="en-US" sz="7200">
                <a:solidFill>
                  <a:srgbClr val="00B050"/>
                </a:solidFill>
              </a:rPr>
              <a:t>NONSPON </a:t>
            </a:r>
            <a:br>
              <a:rPr lang="en-US"/>
            </a:br>
            <a:endParaRPr lang="en-US"/>
          </a:p>
        </p:txBody>
      </p:sp>
    </p:spTree>
    <p:extLst>
      <p:ext uri="{BB962C8B-B14F-4D97-AF65-F5344CB8AC3E}">
        <p14:creationId xmlns:p14="http://schemas.microsoft.com/office/powerpoint/2010/main" val="1151810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664" y="877824"/>
            <a:ext cx="10863072" cy="2246769"/>
          </a:xfrm>
          <a:prstGeom prst="rect">
            <a:avLst/>
          </a:prstGeom>
          <a:noFill/>
        </p:spPr>
        <p:txBody>
          <a:bodyPr wrap="square" rtlCol="0">
            <a:spAutoFit/>
          </a:bodyPr>
          <a:lstStyle/>
          <a:p>
            <a:pPr marL="285750" indent="-285750">
              <a:buFont typeface="Arial" panose="020B0604020202020204" pitchFamily="34" charset="0"/>
              <a:buChar char="•"/>
            </a:pPr>
            <a:r>
              <a:rPr lang="en-US" sz="2800"/>
              <a:t>Remember that </a:t>
            </a:r>
            <a:r>
              <a:rPr lang="en-US" sz="2800" b="1">
                <a:solidFill>
                  <a:srgbClr val="00B050"/>
                </a:solidFill>
              </a:rPr>
              <a:t>NONSPON</a:t>
            </a:r>
            <a:r>
              <a:rPr lang="en-US" sz="2800"/>
              <a:t> transactions are recorded directly into the General Ledger</a:t>
            </a:r>
          </a:p>
          <a:p>
            <a:pPr lvl="1"/>
            <a:endParaRPr lang="en-US" sz="2800"/>
          </a:p>
          <a:p>
            <a:pPr lvl="1"/>
            <a:endParaRPr lang="en-US" sz="2800"/>
          </a:p>
          <a:p>
            <a:pPr marL="914400" lvl="1"/>
            <a:r>
              <a:rPr lang="en-US" sz="2800"/>
              <a:t>What does that mean?</a:t>
            </a:r>
          </a:p>
        </p:txBody>
      </p:sp>
      <p:pic>
        <p:nvPicPr>
          <p:cNvPr id="5" name="Picture 4" descr="Il pianeta dei Canali | Orme dell'Anim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625" y="1944646"/>
            <a:ext cx="1066800" cy="1600200"/>
          </a:xfrm>
          <a:prstGeom prst="rect">
            <a:avLst/>
          </a:prstGeom>
        </p:spPr>
      </p:pic>
      <p:sp>
        <p:nvSpPr>
          <p:cNvPr id="6" name="TextBox 5"/>
          <p:cNvSpPr txBox="1"/>
          <p:nvPr/>
        </p:nvSpPr>
        <p:spPr>
          <a:xfrm>
            <a:off x="1078992" y="4247977"/>
            <a:ext cx="10186416" cy="1569660"/>
          </a:xfrm>
          <a:prstGeom prst="rect">
            <a:avLst/>
          </a:prstGeom>
          <a:noFill/>
        </p:spPr>
        <p:txBody>
          <a:bodyPr wrap="square" rtlCol="0">
            <a:spAutoFit/>
          </a:bodyPr>
          <a:lstStyle/>
          <a:p>
            <a:r>
              <a:rPr lang="en-US" sz="2400"/>
              <a:t>The transactions </a:t>
            </a:r>
            <a:r>
              <a:rPr lang="en-US" sz="2400" i="1"/>
              <a:t>include</a:t>
            </a:r>
            <a:r>
              <a:rPr lang="en-US" sz="2400"/>
              <a:t> the </a:t>
            </a:r>
            <a:r>
              <a:rPr lang="en-US" sz="2400" u="sng"/>
              <a:t>accounting values </a:t>
            </a:r>
            <a:r>
              <a:rPr lang="en-US" sz="2400"/>
              <a:t>that are used to record revenues, expenses, assets, liabilities, and net assets/equity.  </a:t>
            </a:r>
            <a:br>
              <a:rPr lang="en-US" sz="2400"/>
            </a:br>
            <a:br>
              <a:rPr lang="en-US" sz="2400"/>
            </a:br>
            <a:r>
              <a:rPr lang="en-US" sz="2400"/>
              <a:t>These </a:t>
            </a:r>
            <a:r>
              <a:rPr lang="en-US" sz="2400" u="sng"/>
              <a:t>accounting values </a:t>
            </a:r>
            <a:r>
              <a:rPr lang="en-US" sz="2400"/>
              <a:t>are defined in the </a:t>
            </a:r>
            <a:r>
              <a:rPr lang="en-US" sz="2400">
                <a:hlinkClick r:id="rId3"/>
              </a:rPr>
              <a:t>Chart of Accounts</a:t>
            </a:r>
            <a:r>
              <a:rPr lang="en-US" sz="2400"/>
              <a:t>.</a:t>
            </a:r>
          </a:p>
        </p:txBody>
      </p:sp>
      <p:sp>
        <p:nvSpPr>
          <p:cNvPr id="7" name="TextBox 6"/>
          <p:cNvSpPr txBox="1"/>
          <p:nvPr/>
        </p:nvSpPr>
        <p:spPr>
          <a:xfrm rot="20160611">
            <a:off x="109728" y="359515"/>
            <a:ext cx="1298448" cy="400110"/>
          </a:xfrm>
          <a:prstGeom prst="rect">
            <a:avLst/>
          </a:prstGeom>
          <a:noFill/>
        </p:spPr>
        <p:txBody>
          <a:bodyPr wrap="square" rtlCol="0">
            <a:spAutoFit/>
          </a:bodyPr>
          <a:lstStyle/>
          <a:p>
            <a:r>
              <a:rPr lang="en-US" sz="2000" b="1" dirty="0">
                <a:solidFill>
                  <a:srgbClr val="00B050"/>
                </a:solidFill>
              </a:rPr>
              <a:t>NONSPON</a:t>
            </a:r>
          </a:p>
        </p:txBody>
      </p:sp>
    </p:spTree>
    <p:extLst>
      <p:ext uri="{BB962C8B-B14F-4D97-AF65-F5344CB8AC3E}">
        <p14:creationId xmlns:p14="http://schemas.microsoft.com/office/powerpoint/2010/main" val="2403398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eUMB Chartstring to Quantum Chart of Accounts</a:t>
            </a:r>
          </a:p>
        </p:txBody>
      </p:sp>
      <p:sp>
        <p:nvSpPr>
          <p:cNvPr id="3" name="Content Placeholder 2"/>
          <p:cNvSpPr>
            <a:spLocks noGrp="1"/>
          </p:cNvSpPr>
          <p:nvPr>
            <p:ph idx="1"/>
          </p:nvPr>
        </p:nvSpPr>
        <p:spPr>
          <a:xfrm>
            <a:off x="1175657" y="2066192"/>
            <a:ext cx="10238199" cy="4361214"/>
          </a:xfrm>
        </p:spPr>
        <p:txBody>
          <a:bodyPr vert="horz" lIns="91440" tIns="45720" rIns="91440" bIns="45720" rtlCol="0" anchor="t">
            <a:normAutofit/>
          </a:bodyPr>
          <a:lstStyle/>
          <a:p>
            <a:pPr marL="0" indent="0">
              <a:buNone/>
            </a:pPr>
            <a:r>
              <a:rPr lang="en-US" sz="4000"/>
              <a:t> </a:t>
            </a:r>
            <a:endParaRPr lang="en-US" sz="4000">
              <a:cs typeface="Calibri"/>
            </a:endParaRPr>
          </a:p>
        </p:txBody>
      </p:sp>
      <p:sp>
        <p:nvSpPr>
          <p:cNvPr id="8" name="TextBox 7"/>
          <p:cNvSpPr txBox="1"/>
          <p:nvPr/>
        </p:nvSpPr>
        <p:spPr>
          <a:xfrm>
            <a:off x="1175657" y="2066192"/>
            <a:ext cx="9586831" cy="3170099"/>
          </a:xfrm>
          <a:prstGeom prst="rect">
            <a:avLst/>
          </a:prstGeom>
          <a:noFill/>
        </p:spPr>
        <p:txBody>
          <a:bodyPr wrap="square" rtlCol="0">
            <a:spAutoFit/>
          </a:bodyPr>
          <a:lstStyle/>
          <a:p>
            <a:r>
              <a:rPr lang="en-US" sz="4000"/>
              <a:t>When </a:t>
            </a:r>
            <a:r>
              <a:rPr lang="en-US" sz="4000">
                <a:solidFill>
                  <a:srgbClr val="00B050"/>
                </a:solidFill>
              </a:rPr>
              <a:t>NONSPON</a:t>
            </a:r>
            <a:r>
              <a:rPr lang="en-US" sz="4000"/>
              <a:t> transactions are entered, the desired Account Combo is selected. </a:t>
            </a:r>
          </a:p>
          <a:p>
            <a:endParaRPr lang="en-US" sz="4000"/>
          </a:p>
          <a:p>
            <a:r>
              <a:rPr lang="en-US" sz="4000"/>
              <a:t>The following slides describe each of the segments that make up the Account Combo.</a:t>
            </a:r>
          </a:p>
        </p:txBody>
      </p:sp>
      <p:sp>
        <p:nvSpPr>
          <p:cNvPr id="11" name="TextBox 10"/>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spTree>
    <p:extLst>
      <p:ext uri="{BB962C8B-B14F-4D97-AF65-F5344CB8AC3E}">
        <p14:creationId xmlns:p14="http://schemas.microsoft.com/office/powerpoint/2010/main" val="120592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Agenda</a:t>
            </a:r>
          </a:p>
        </p:txBody>
      </p:sp>
      <p:sp>
        <p:nvSpPr>
          <p:cNvPr id="3" name="Content Placeholder 2"/>
          <p:cNvSpPr>
            <a:spLocks noGrp="1"/>
          </p:cNvSpPr>
          <p:nvPr>
            <p:ph idx="1"/>
          </p:nvPr>
        </p:nvSpPr>
        <p:spPr>
          <a:xfrm>
            <a:off x="609600" y="1284250"/>
            <a:ext cx="10972800" cy="5148572"/>
          </a:xfrm>
        </p:spPr>
        <p:txBody>
          <a:bodyPr vert="horz" lIns="91440" tIns="45720" rIns="91440" bIns="45720" rtlCol="0" anchor="t">
            <a:normAutofit/>
          </a:bodyPr>
          <a:lstStyle/>
          <a:p>
            <a:r>
              <a:rPr lang="en-US" dirty="0"/>
              <a:t>High level overview of the Quantum project</a:t>
            </a:r>
          </a:p>
          <a:p>
            <a:r>
              <a:rPr lang="en-US" dirty="0"/>
              <a:t>Basic Review of Funding Structures – Key Concepts</a:t>
            </a:r>
          </a:p>
          <a:p>
            <a:r>
              <a:rPr lang="en-US" dirty="0"/>
              <a:t>Chart of Accounts</a:t>
            </a:r>
            <a:endParaRPr lang="en-US" dirty="0">
              <a:cs typeface="Calibri"/>
            </a:endParaRPr>
          </a:p>
          <a:p>
            <a:r>
              <a:rPr lang="en-US" dirty="0">
                <a:cs typeface="Calibri"/>
              </a:rPr>
              <a:t>PPM/ Sub-ledger</a:t>
            </a:r>
          </a:p>
          <a:p>
            <a:r>
              <a:rPr lang="en-US" dirty="0">
                <a:cs typeface="Calibri"/>
              </a:rPr>
              <a:t>Quantum Examples</a:t>
            </a:r>
          </a:p>
          <a:p>
            <a:pPr marL="457200" lvl="1" indent="0">
              <a:buNone/>
            </a:pPr>
            <a:endParaRPr lang="en-US" dirty="0">
              <a:cs typeface="Calibri"/>
            </a:endParaRPr>
          </a:p>
          <a:p>
            <a:endParaRPr lang="en-US" dirty="0">
              <a:cs typeface="Calibri"/>
            </a:endParaRPr>
          </a:p>
        </p:txBody>
      </p:sp>
    </p:spTree>
    <p:extLst>
      <p:ext uri="{BB962C8B-B14F-4D97-AF65-F5344CB8AC3E}">
        <p14:creationId xmlns:p14="http://schemas.microsoft.com/office/powerpoint/2010/main" val="244234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eUMB Chartfield – Quantum Segment</a:t>
            </a:r>
            <a:endParaRPr lang="en-US"/>
          </a:p>
        </p:txBody>
      </p:sp>
      <p:sp>
        <p:nvSpPr>
          <p:cNvPr id="3" name="Content Placeholder 2"/>
          <p:cNvSpPr>
            <a:spLocks noGrp="1"/>
          </p:cNvSpPr>
          <p:nvPr>
            <p:ph idx="1"/>
          </p:nvPr>
        </p:nvSpPr>
        <p:spPr>
          <a:xfrm>
            <a:off x="1612963" y="1932418"/>
            <a:ext cx="7173950" cy="2830886"/>
          </a:xfrm>
        </p:spPr>
        <p:txBody>
          <a:bodyPr numCol="2">
            <a:normAutofit/>
          </a:bodyPr>
          <a:lstStyle/>
          <a:p>
            <a:pPr marL="0" indent="0">
              <a:lnSpc>
                <a:spcPct val="150000"/>
              </a:lnSpc>
              <a:buNone/>
            </a:pPr>
            <a:r>
              <a:rPr lang="en-US" b="1" dirty="0"/>
              <a:t>Object (4 characters)</a:t>
            </a:r>
          </a:p>
          <a:p>
            <a:pPr lvl="1">
              <a:lnSpc>
                <a:spcPct val="150000"/>
              </a:lnSpc>
            </a:pPr>
            <a:r>
              <a:rPr lang="en-US" i="1" dirty="0"/>
              <a:t>What</a:t>
            </a:r>
            <a:r>
              <a:rPr lang="en-US" dirty="0"/>
              <a:t> it is: </a:t>
            </a:r>
          </a:p>
          <a:p>
            <a:pPr marL="914400" lvl="2" indent="0">
              <a:buNone/>
            </a:pPr>
            <a:r>
              <a:rPr lang="en-US" dirty="0"/>
              <a:t>	</a:t>
            </a:r>
          </a:p>
          <a:p>
            <a:pPr lvl="2"/>
            <a:endParaRPr lang="en-US" dirty="0"/>
          </a:p>
          <a:p>
            <a:pPr lvl="2"/>
            <a:endParaRPr lang="en-US" dirty="0"/>
          </a:p>
          <a:p>
            <a:pPr lvl="2"/>
            <a:endParaRPr lang="en-US" i="1" dirty="0"/>
          </a:p>
          <a:p>
            <a:pPr lvl="2"/>
            <a:endParaRPr lang="en-US" dirty="0"/>
          </a:p>
          <a:p>
            <a:endParaRPr lang="en-US" dirty="0"/>
          </a:p>
        </p:txBody>
      </p:sp>
      <p:sp>
        <p:nvSpPr>
          <p:cNvPr id="5" name="Content Placeholder 2"/>
          <p:cNvSpPr txBox="1">
            <a:spLocks/>
          </p:cNvSpPr>
          <p:nvPr/>
        </p:nvSpPr>
        <p:spPr>
          <a:xfrm>
            <a:off x="1300676" y="1319181"/>
            <a:ext cx="994083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dirty="0"/>
              <a:t>    eUMB Account 			Quantum </a:t>
            </a:r>
            <a:r>
              <a:rPr lang="en-US" sz="4000" b="1" u="sng" dirty="0"/>
              <a:t>Object</a:t>
            </a:r>
            <a:r>
              <a:rPr lang="en-US" sz="4000" u="sng" dirty="0"/>
              <a:t>  </a:t>
            </a:r>
          </a:p>
        </p:txBody>
      </p:sp>
      <p:sp>
        <p:nvSpPr>
          <p:cNvPr id="6" name="Right Arrow 5"/>
          <p:cNvSpPr/>
          <p:nvPr/>
        </p:nvSpPr>
        <p:spPr>
          <a:xfrm>
            <a:off x="5196567" y="1488596"/>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nvGraphicFramePr>
        <p:xfrm>
          <a:off x="1478509" y="4553116"/>
          <a:ext cx="9058615" cy="804026"/>
        </p:xfrm>
        <a:graphic>
          <a:graphicData uri="http://schemas.openxmlformats.org/drawingml/2006/table">
            <a:tbl>
              <a:tblPr firstRow="1" bandRow="1">
                <a:tableStyleId>{5C22544A-7EE6-4342-B048-85BDC9FD1C3A}</a:tableStyleId>
              </a:tblPr>
              <a:tblGrid>
                <a:gridCol w="1006513">
                  <a:extLst>
                    <a:ext uri="{9D8B030D-6E8A-4147-A177-3AD203B41FA5}">
                      <a16:colId xmlns:a16="http://schemas.microsoft.com/office/drawing/2014/main" val="1894719900"/>
                    </a:ext>
                  </a:extLst>
                </a:gridCol>
                <a:gridCol w="1006513">
                  <a:extLst>
                    <a:ext uri="{9D8B030D-6E8A-4147-A177-3AD203B41FA5}">
                      <a16:colId xmlns:a16="http://schemas.microsoft.com/office/drawing/2014/main" val="4293185661"/>
                    </a:ext>
                  </a:extLst>
                </a:gridCol>
                <a:gridCol w="1289760">
                  <a:extLst>
                    <a:ext uri="{9D8B030D-6E8A-4147-A177-3AD203B41FA5}">
                      <a16:colId xmlns:a16="http://schemas.microsoft.com/office/drawing/2014/main" val="2428631896"/>
                    </a:ext>
                  </a:extLst>
                </a:gridCol>
                <a:gridCol w="895610">
                  <a:extLst>
                    <a:ext uri="{9D8B030D-6E8A-4147-A177-3AD203B41FA5}">
                      <a16:colId xmlns:a16="http://schemas.microsoft.com/office/drawing/2014/main" val="3661490499"/>
                    </a:ext>
                  </a:extLst>
                </a:gridCol>
                <a:gridCol w="1133001">
                  <a:extLst>
                    <a:ext uri="{9D8B030D-6E8A-4147-A177-3AD203B41FA5}">
                      <a16:colId xmlns:a16="http://schemas.microsoft.com/office/drawing/2014/main" val="2111741793"/>
                    </a:ext>
                  </a:extLst>
                </a:gridCol>
                <a:gridCol w="981935">
                  <a:extLst>
                    <a:ext uri="{9D8B030D-6E8A-4147-A177-3AD203B41FA5}">
                      <a16:colId xmlns:a16="http://schemas.microsoft.com/office/drawing/2014/main" val="789614507"/>
                    </a:ext>
                  </a:extLst>
                </a:gridCol>
                <a:gridCol w="732257">
                  <a:extLst>
                    <a:ext uri="{9D8B030D-6E8A-4147-A177-3AD203B41FA5}">
                      <a16:colId xmlns:a16="http://schemas.microsoft.com/office/drawing/2014/main" val="2698534681"/>
                    </a:ext>
                  </a:extLst>
                </a:gridCol>
                <a:gridCol w="1006513">
                  <a:extLst>
                    <a:ext uri="{9D8B030D-6E8A-4147-A177-3AD203B41FA5}">
                      <a16:colId xmlns:a16="http://schemas.microsoft.com/office/drawing/2014/main" val="4124172561"/>
                    </a:ext>
                  </a:extLst>
                </a:gridCol>
                <a:gridCol w="1006513">
                  <a:extLst>
                    <a:ext uri="{9D8B030D-6E8A-4147-A177-3AD203B41FA5}">
                      <a16:colId xmlns:a16="http://schemas.microsoft.com/office/drawing/2014/main" val="3609369694"/>
                    </a:ext>
                  </a:extLst>
                </a:gridCol>
              </a:tblGrid>
              <a:tr h="402013">
                <a:tc>
                  <a:txBody>
                    <a:bodyPr/>
                    <a:lstStyle/>
                    <a:p>
                      <a:pPr algn="ctr"/>
                      <a:r>
                        <a:rPr lang="en-US" sz="1400" dirty="0"/>
                        <a:t>Object</a:t>
                      </a:r>
                    </a:p>
                  </a:txBody>
                  <a:tcPr/>
                </a:tc>
                <a:tc>
                  <a:txBody>
                    <a:bodyPr/>
                    <a:lstStyle/>
                    <a:p>
                      <a:pPr algn="ctr"/>
                      <a:r>
                        <a:rPr lang="en-US" sz="1400"/>
                        <a:t>Source</a:t>
                      </a:r>
                    </a:p>
                  </a:txBody>
                  <a:tcPr/>
                </a:tc>
                <a:tc>
                  <a:txBody>
                    <a:bodyPr/>
                    <a:lstStyle/>
                    <a:p>
                      <a:pPr algn="ctr"/>
                      <a:r>
                        <a:rPr lang="en-US" sz="1400" dirty="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dirty="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402013">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dirty="0"/>
                        <a:t>xxx</a:t>
                      </a:r>
                    </a:p>
                  </a:txBody>
                  <a:tcPr/>
                </a:tc>
                <a:extLst>
                  <a:ext uri="{0D108BD9-81ED-4DB2-BD59-A6C34878D82A}">
                    <a16:rowId xmlns:a16="http://schemas.microsoft.com/office/drawing/2014/main" val="1503506511"/>
                  </a:ext>
                </a:extLst>
              </a:tr>
            </a:tbl>
          </a:graphicData>
        </a:graphic>
      </p:graphicFrame>
      <p:sp>
        <p:nvSpPr>
          <p:cNvPr id="8" name="Rectangle 7"/>
          <p:cNvSpPr/>
          <p:nvPr/>
        </p:nvSpPr>
        <p:spPr>
          <a:xfrm>
            <a:off x="1478509" y="4567739"/>
            <a:ext cx="991574" cy="80402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60598" y="3225735"/>
            <a:ext cx="4153659" cy="2278966"/>
          </a:xfrm>
          <a:prstGeom prst="rect">
            <a:avLst/>
          </a:prstGeom>
          <a:noFill/>
        </p:spPr>
        <p:txBody>
          <a:bodyPr wrap="square" numCol="2" rtlCol="0" anchor="t">
            <a:spAutoFit/>
          </a:bodyPr>
          <a:lstStyle/>
          <a:p>
            <a:pPr marL="285750" indent="-285750">
              <a:buFont typeface="Arial" panose="020B0604020202020204" pitchFamily="34" charset="0"/>
              <a:buChar char="•"/>
            </a:pPr>
            <a:r>
              <a:rPr lang="en-US" sz="2800" dirty="0"/>
              <a:t>Revenue</a:t>
            </a:r>
            <a:endParaRPr lang="en-US" sz="2800" dirty="0">
              <a:cs typeface="Calibri"/>
            </a:endParaRPr>
          </a:p>
          <a:p>
            <a:pPr marL="285750" indent="-285750">
              <a:buFont typeface="Arial" panose="020B0604020202020204" pitchFamily="34" charset="0"/>
              <a:buChar char="•"/>
            </a:pPr>
            <a:r>
              <a:rPr lang="en-US" sz="2800" dirty="0"/>
              <a:t>Expense</a:t>
            </a:r>
            <a:endParaRPr lang="en-US" sz="2800" dirty="0">
              <a:cs typeface="Calibri"/>
            </a:endParaRPr>
          </a:p>
          <a:p>
            <a:r>
              <a:rPr lang="en-US" sz="2800" dirty="0"/>
              <a:t>  </a:t>
            </a:r>
          </a:p>
          <a:p>
            <a:endParaRPr lang="en-US" sz="2800" dirty="0"/>
          </a:p>
          <a:p>
            <a:endParaRPr lang="en-US" sz="2800" dirty="0"/>
          </a:p>
          <a:p>
            <a:pPr marL="285750" indent="-285750">
              <a:buFont typeface="Arial" panose="020B0604020202020204" pitchFamily="34" charset="0"/>
              <a:buChar char="•"/>
            </a:pPr>
            <a:r>
              <a:rPr lang="en-US" sz="2800" dirty="0"/>
              <a:t>Assets</a:t>
            </a:r>
          </a:p>
          <a:p>
            <a:pPr marL="285750" indent="-285750">
              <a:buFont typeface="Arial" panose="020B0604020202020204" pitchFamily="34" charset="0"/>
              <a:buChar char="•"/>
            </a:pPr>
            <a:r>
              <a:rPr lang="en-US" sz="2800" dirty="0"/>
              <a:t>Liabilities</a:t>
            </a:r>
          </a:p>
          <a:p>
            <a:pPr marL="285750" indent="-285750">
              <a:buFont typeface="Arial" panose="020B0604020202020204" pitchFamily="34" charset="0"/>
              <a:buChar char="•"/>
            </a:pPr>
            <a:r>
              <a:rPr lang="en-US" sz="2800" dirty="0"/>
              <a:t>Net Assets </a:t>
            </a:r>
          </a:p>
        </p:txBody>
      </p:sp>
      <p:sp>
        <p:nvSpPr>
          <p:cNvPr id="9" name="TextBox 8"/>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graphicFrame>
        <p:nvGraphicFramePr>
          <p:cNvPr id="10" name="Content Placeholder 4"/>
          <p:cNvGraphicFramePr>
            <a:graphicFrameLocks/>
          </p:cNvGraphicFramePr>
          <p:nvPr>
            <p:extLst>
              <p:ext uri="{D42A27DB-BD31-4B8C-83A1-F6EECF244321}">
                <p14:modId xmlns:p14="http://schemas.microsoft.com/office/powerpoint/2010/main" val="472915602"/>
              </p:ext>
            </p:extLst>
          </p:nvPr>
        </p:nvGraphicFramePr>
        <p:xfrm>
          <a:off x="1209568" y="5658741"/>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0">
                <a:tc>
                  <a:txBody>
                    <a:bodyPr/>
                    <a:lstStyle/>
                    <a:p>
                      <a:pPr algn="ctr"/>
                      <a:r>
                        <a:rPr lang="en-US" dirty="0"/>
                        <a:t>GLBU</a:t>
                      </a:r>
                    </a:p>
                  </a:txBody>
                  <a:tcPr/>
                </a:tc>
                <a:tc>
                  <a:txBody>
                    <a:bodyPr/>
                    <a:lstStyle/>
                    <a:p>
                      <a:pPr algn="ctr"/>
                      <a:r>
                        <a:rPr lang="en-US" dirty="0"/>
                        <a:t>Project ID</a:t>
                      </a:r>
                    </a:p>
                  </a:txBody>
                  <a:tcPr/>
                </a:tc>
                <a:tc>
                  <a:txBody>
                    <a:bodyPr/>
                    <a:lstStyle/>
                    <a:p>
                      <a:pPr algn="ctr"/>
                      <a:r>
                        <a:rPr lang="en-US"/>
                        <a:t>Owner</a:t>
                      </a:r>
                      <a:r>
                        <a:rPr lang="en-US" baseline="0"/>
                        <a:t> Dept</a:t>
                      </a:r>
                      <a:endParaRPr lang="en-US"/>
                    </a:p>
                  </a:txBody>
                  <a:tcPr/>
                </a:tc>
                <a:tc>
                  <a:txBody>
                    <a:bodyPr/>
                    <a:lstStyle/>
                    <a:p>
                      <a:pPr algn="ctr"/>
                      <a:r>
                        <a:rPr lang="en-US"/>
                        <a:t>Program</a:t>
                      </a:r>
                    </a:p>
                  </a:txBody>
                  <a:tcPr/>
                </a:tc>
                <a:tc>
                  <a:txBody>
                    <a:bodyPr/>
                    <a:lstStyle/>
                    <a:p>
                      <a:pPr algn="ctr"/>
                      <a:r>
                        <a:rPr lang="en-US"/>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dirty="0"/>
                        <a:t>PSUMB</a:t>
                      </a:r>
                    </a:p>
                  </a:txBody>
                  <a:tcPr/>
                </a:tc>
                <a:tc>
                  <a:txBody>
                    <a:bodyPr/>
                    <a:lstStyle/>
                    <a:p>
                      <a:pPr algn="ctr"/>
                      <a:r>
                        <a:rPr lang="en-US" dirty="0" err="1"/>
                        <a:t>xxxxxxxx</a:t>
                      </a:r>
                      <a:endParaRPr lang="en-US" dirty="0"/>
                    </a:p>
                  </a:txBody>
                  <a:tcPr/>
                </a:tc>
                <a:tc>
                  <a:txBody>
                    <a:bodyPr/>
                    <a:lstStyle/>
                    <a:p>
                      <a:pPr algn="ctr"/>
                      <a:r>
                        <a:rPr lang="en-US" err="1"/>
                        <a:t>xxxxxxxx</a:t>
                      </a:r>
                      <a:endParaRPr lang="en-US"/>
                    </a:p>
                  </a:txBody>
                  <a:tcPr/>
                </a:tc>
                <a:tc>
                  <a:txBody>
                    <a:bodyPr/>
                    <a:lstStyle/>
                    <a:p>
                      <a:pPr algn="ctr"/>
                      <a:r>
                        <a:rPr lang="en-US"/>
                        <a:t>xxx</a:t>
                      </a:r>
                    </a:p>
                  </a:txBody>
                  <a:tcPr/>
                </a:tc>
                <a:tc>
                  <a:txBody>
                    <a:bodyPr/>
                    <a:lstStyle/>
                    <a:p>
                      <a:pPr algn="ctr"/>
                      <a:r>
                        <a:rPr lang="en-US"/>
                        <a:t>xxx</a:t>
                      </a:r>
                    </a:p>
                  </a:txBody>
                  <a:tcPr/>
                </a:tc>
                <a:tc>
                  <a:txBody>
                    <a:bodyPr/>
                    <a:lstStyle/>
                    <a:p>
                      <a:pPr algn="ctr"/>
                      <a:r>
                        <a:rPr lang="en-US" dirty="0" err="1"/>
                        <a:t>xxxx</a:t>
                      </a:r>
                      <a:endParaRPr lang="en-US" dirty="0"/>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11" name="Rectangle 10"/>
          <p:cNvSpPr/>
          <p:nvPr/>
        </p:nvSpPr>
        <p:spPr>
          <a:xfrm>
            <a:off x="8008399" y="5658741"/>
            <a:ext cx="1109058" cy="736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251833" y="2462181"/>
            <a:ext cx="4124131" cy="1477328"/>
          </a:xfrm>
          <a:prstGeom prst="rect">
            <a:avLst/>
          </a:prstGeom>
          <a:noFill/>
        </p:spPr>
        <p:txBody>
          <a:bodyPr wrap="square" rtlCol="0">
            <a:spAutoFit/>
          </a:bodyPr>
          <a:lstStyle/>
          <a:p>
            <a:r>
              <a:rPr lang="en-US" dirty="0"/>
              <a:t>Quantum Object values will be the same values as today in eUMB.  </a:t>
            </a:r>
          </a:p>
          <a:p>
            <a:r>
              <a:rPr lang="en-US" dirty="0"/>
              <a:t>Example:  </a:t>
            </a:r>
          </a:p>
          <a:p>
            <a:r>
              <a:rPr lang="en-US" dirty="0"/>
              <a:t>Account 3916 Office Supplies</a:t>
            </a:r>
          </a:p>
          <a:p>
            <a:r>
              <a:rPr lang="en-US" dirty="0"/>
              <a:t>            Object 3916 Office Supplies</a:t>
            </a:r>
          </a:p>
        </p:txBody>
      </p:sp>
      <p:cxnSp>
        <p:nvCxnSpPr>
          <p:cNvPr id="13" name="Straight Arrow Connector 12"/>
          <p:cNvCxnSpPr/>
          <p:nvPr/>
        </p:nvCxnSpPr>
        <p:spPr>
          <a:xfrm>
            <a:off x="7351863" y="3749808"/>
            <a:ext cx="5784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68941" y="5504701"/>
            <a:ext cx="11596744"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2880" y="4567739"/>
            <a:ext cx="1161175" cy="369332"/>
          </a:xfrm>
          <a:prstGeom prst="rect">
            <a:avLst/>
          </a:prstGeom>
          <a:noFill/>
        </p:spPr>
        <p:txBody>
          <a:bodyPr wrap="square" rtlCol="0">
            <a:spAutoFit/>
          </a:bodyPr>
          <a:lstStyle/>
          <a:p>
            <a:r>
              <a:rPr lang="en-US" dirty="0"/>
              <a:t>Quantum:</a:t>
            </a:r>
          </a:p>
        </p:txBody>
      </p:sp>
      <p:sp>
        <p:nvSpPr>
          <p:cNvPr id="17" name="TextBox 16"/>
          <p:cNvSpPr txBox="1"/>
          <p:nvPr/>
        </p:nvSpPr>
        <p:spPr>
          <a:xfrm>
            <a:off x="236430" y="5722955"/>
            <a:ext cx="1161175" cy="369332"/>
          </a:xfrm>
          <a:prstGeom prst="rect">
            <a:avLst/>
          </a:prstGeom>
          <a:noFill/>
        </p:spPr>
        <p:txBody>
          <a:bodyPr wrap="square" rtlCol="0">
            <a:spAutoFit/>
          </a:bodyPr>
          <a:lstStyle/>
          <a:p>
            <a:r>
              <a:rPr lang="en-US" dirty="0"/>
              <a:t>eUMB:</a:t>
            </a:r>
          </a:p>
        </p:txBody>
      </p:sp>
    </p:spTree>
    <p:extLst>
      <p:ext uri="{BB962C8B-B14F-4D97-AF65-F5344CB8AC3E}">
        <p14:creationId xmlns:p14="http://schemas.microsoft.com/office/powerpoint/2010/main" val="291172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Chart of Accounts - Segments</a:t>
            </a:r>
            <a:endParaRPr lang="en-US"/>
          </a:p>
        </p:txBody>
      </p:sp>
      <p:sp>
        <p:nvSpPr>
          <p:cNvPr id="3" name="Content Placeholder 2"/>
          <p:cNvSpPr>
            <a:spLocks noGrp="1"/>
          </p:cNvSpPr>
          <p:nvPr>
            <p:ph idx="1"/>
          </p:nvPr>
        </p:nvSpPr>
        <p:spPr/>
        <p:txBody>
          <a:bodyPr>
            <a:normAutofit/>
          </a:bodyPr>
          <a:lstStyle/>
          <a:p>
            <a:pPr marL="0" indent="0" algn="ctr">
              <a:buNone/>
            </a:pPr>
            <a:r>
              <a:rPr lang="en-US" sz="4000" dirty="0"/>
              <a:t>eUMB Fund 	                    Quantum </a:t>
            </a:r>
            <a:r>
              <a:rPr lang="en-US" sz="4000" b="1" u="sng" dirty="0"/>
              <a:t>Source</a:t>
            </a:r>
          </a:p>
          <a:p>
            <a:pPr marL="0" indent="0">
              <a:buNone/>
            </a:pPr>
            <a:r>
              <a:rPr lang="en-US" b="1" dirty="0"/>
              <a:t>Source (3 characters)</a:t>
            </a:r>
          </a:p>
          <a:p>
            <a:pPr lvl="1"/>
            <a:r>
              <a:rPr lang="en-US" dirty="0"/>
              <a:t>Groups transactions according to how they are funded</a:t>
            </a:r>
          </a:p>
          <a:p>
            <a:pPr lvl="2"/>
            <a:r>
              <a:rPr lang="en-US" dirty="0"/>
              <a:t>Identifies source of funds</a:t>
            </a:r>
          </a:p>
          <a:p>
            <a:pPr lvl="2"/>
            <a:r>
              <a:rPr lang="en-US" dirty="0"/>
              <a:t>Example: State, Revolving, Auxiliary</a:t>
            </a:r>
          </a:p>
          <a:p>
            <a:endParaRPr lang="en-US" dirty="0"/>
          </a:p>
        </p:txBody>
      </p:sp>
      <p:sp>
        <p:nvSpPr>
          <p:cNvPr id="4" name="Right Arrow 3"/>
          <p:cNvSpPr/>
          <p:nvPr/>
        </p:nvSpPr>
        <p:spPr>
          <a:xfrm>
            <a:off x="5199938" y="1711234"/>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1591571" y="4597400"/>
          <a:ext cx="9102057" cy="792164"/>
        </p:xfrm>
        <a:graphic>
          <a:graphicData uri="http://schemas.openxmlformats.org/drawingml/2006/table">
            <a:tbl>
              <a:tblPr firstRow="1" bandRow="1">
                <a:tableStyleId>{5C22544A-7EE6-4342-B048-85BDC9FD1C3A}</a:tableStyleId>
              </a:tblPr>
              <a:tblGrid>
                <a:gridCol w="1011340">
                  <a:extLst>
                    <a:ext uri="{9D8B030D-6E8A-4147-A177-3AD203B41FA5}">
                      <a16:colId xmlns:a16="http://schemas.microsoft.com/office/drawing/2014/main" val="1894719900"/>
                    </a:ext>
                  </a:extLst>
                </a:gridCol>
                <a:gridCol w="1011340">
                  <a:extLst>
                    <a:ext uri="{9D8B030D-6E8A-4147-A177-3AD203B41FA5}">
                      <a16:colId xmlns:a16="http://schemas.microsoft.com/office/drawing/2014/main" val="4293185661"/>
                    </a:ext>
                  </a:extLst>
                </a:gridCol>
                <a:gridCol w="1295947">
                  <a:extLst>
                    <a:ext uri="{9D8B030D-6E8A-4147-A177-3AD203B41FA5}">
                      <a16:colId xmlns:a16="http://schemas.microsoft.com/office/drawing/2014/main" val="2428631896"/>
                    </a:ext>
                  </a:extLst>
                </a:gridCol>
                <a:gridCol w="899905">
                  <a:extLst>
                    <a:ext uri="{9D8B030D-6E8A-4147-A177-3AD203B41FA5}">
                      <a16:colId xmlns:a16="http://schemas.microsoft.com/office/drawing/2014/main" val="3661490499"/>
                    </a:ext>
                  </a:extLst>
                </a:gridCol>
                <a:gridCol w="1138435">
                  <a:extLst>
                    <a:ext uri="{9D8B030D-6E8A-4147-A177-3AD203B41FA5}">
                      <a16:colId xmlns:a16="http://schemas.microsoft.com/office/drawing/2014/main" val="2111741793"/>
                    </a:ext>
                  </a:extLst>
                </a:gridCol>
                <a:gridCol w="986642">
                  <a:extLst>
                    <a:ext uri="{9D8B030D-6E8A-4147-A177-3AD203B41FA5}">
                      <a16:colId xmlns:a16="http://schemas.microsoft.com/office/drawing/2014/main" val="789614507"/>
                    </a:ext>
                  </a:extLst>
                </a:gridCol>
                <a:gridCol w="735768">
                  <a:extLst>
                    <a:ext uri="{9D8B030D-6E8A-4147-A177-3AD203B41FA5}">
                      <a16:colId xmlns:a16="http://schemas.microsoft.com/office/drawing/2014/main" val="2698534681"/>
                    </a:ext>
                  </a:extLst>
                </a:gridCol>
                <a:gridCol w="1011340">
                  <a:extLst>
                    <a:ext uri="{9D8B030D-6E8A-4147-A177-3AD203B41FA5}">
                      <a16:colId xmlns:a16="http://schemas.microsoft.com/office/drawing/2014/main" val="4124172561"/>
                    </a:ext>
                  </a:extLst>
                </a:gridCol>
                <a:gridCol w="1011340">
                  <a:extLst>
                    <a:ext uri="{9D8B030D-6E8A-4147-A177-3AD203B41FA5}">
                      <a16:colId xmlns:a16="http://schemas.microsoft.com/office/drawing/2014/main" val="3609369694"/>
                    </a:ext>
                  </a:extLst>
                </a:gridCol>
              </a:tblGrid>
              <a:tr h="396082">
                <a:tc>
                  <a:txBody>
                    <a:bodyPr/>
                    <a:lstStyle/>
                    <a:p>
                      <a:pPr algn="ctr"/>
                      <a:r>
                        <a:rPr lang="en-US" sz="1400" dirty="0"/>
                        <a:t>Object</a:t>
                      </a:r>
                    </a:p>
                  </a:txBody>
                  <a:tcPr/>
                </a:tc>
                <a:tc>
                  <a:txBody>
                    <a:bodyPr/>
                    <a:lstStyle/>
                    <a:p>
                      <a:pPr algn="ctr"/>
                      <a:r>
                        <a:rPr lang="en-US" sz="1400"/>
                        <a:t>Source</a:t>
                      </a:r>
                    </a:p>
                  </a:txBody>
                  <a:tcPr/>
                </a:tc>
                <a:tc>
                  <a:txBody>
                    <a:bodyPr/>
                    <a:lstStyle/>
                    <a:p>
                      <a:pPr algn="ctr"/>
                      <a:r>
                        <a:rPr lang="en-US" sz="1400"/>
                        <a:t>Organization</a:t>
                      </a:r>
                    </a:p>
                  </a:txBody>
                  <a:tcPr/>
                </a:tc>
                <a:tc>
                  <a:txBody>
                    <a:bodyPr/>
                    <a:lstStyle/>
                    <a:p>
                      <a:pPr algn="ctr"/>
                      <a:r>
                        <a:rPr lang="en-US" sz="1400" dirty="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396082">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dirty="0"/>
                        <a:t>xxx</a:t>
                      </a:r>
                    </a:p>
                  </a:txBody>
                  <a:tcPr/>
                </a:tc>
                <a:extLst>
                  <a:ext uri="{0D108BD9-81ED-4DB2-BD59-A6C34878D82A}">
                    <a16:rowId xmlns:a16="http://schemas.microsoft.com/office/drawing/2014/main" val="1503506511"/>
                  </a:ext>
                </a:extLst>
              </a:tr>
            </a:tbl>
          </a:graphicData>
        </a:graphic>
      </p:graphicFrame>
      <p:sp>
        <p:nvSpPr>
          <p:cNvPr id="6" name="Rectangle 5"/>
          <p:cNvSpPr/>
          <p:nvPr/>
        </p:nvSpPr>
        <p:spPr>
          <a:xfrm>
            <a:off x="2594705" y="4597400"/>
            <a:ext cx="1006672" cy="79216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20160611">
            <a:off x="109728" y="374904"/>
            <a:ext cx="1298448" cy="369332"/>
          </a:xfrm>
          <a:prstGeom prst="rect">
            <a:avLst/>
          </a:prstGeom>
          <a:noFill/>
        </p:spPr>
        <p:txBody>
          <a:bodyPr wrap="square" rtlCol="0">
            <a:spAutoFit/>
          </a:bodyPr>
          <a:lstStyle/>
          <a:p>
            <a:r>
              <a:rPr lang="en-US" b="1">
                <a:solidFill>
                  <a:srgbClr val="00B050"/>
                </a:solidFill>
              </a:rPr>
              <a:t>NONSPON</a:t>
            </a:r>
          </a:p>
        </p:txBody>
      </p:sp>
      <p:graphicFrame>
        <p:nvGraphicFramePr>
          <p:cNvPr id="8" name="Content Placeholder 4"/>
          <p:cNvGraphicFramePr>
            <a:graphicFrameLocks/>
          </p:cNvGraphicFramePr>
          <p:nvPr>
            <p:extLst>
              <p:ext uri="{D42A27DB-BD31-4B8C-83A1-F6EECF244321}">
                <p14:modId xmlns:p14="http://schemas.microsoft.com/office/powerpoint/2010/main" val="386316655"/>
              </p:ext>
            </p:extLst>
          </p:nvPr>
        </p:nvGraphicFramePr>
        <p:xfrm>
          <a:off x="1243208" y="5629033"/>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0">
                <a:tc>
                  <a:txBody>
                    <a:bodyPr/>
                    <a:lstStyle/>
                    <a:p>
                      <a:pPr algn="ctr"/>
                      <a:r>
                        <a:rPr lang="en-US" dirty="0"/>
                        <a:t>GLBU</a:t>
                      </a:r>
                    </a:p>
                  </a:txBody>
                  <a:tcPr/>
                </a:tc>
                <a:tc>
                  <a:txBody>
                    <a:bodyPr/>
                    <a:lstStyle/>
                    <a:p>
                      <a:pPr algn="ctr"/>
                      <a:r>
                        <a:rPr lang="en-US"/>
                        <a:t>Project ID</a:t>
                      </a:r>
                    </a:p>
                  </a:txBody>
                  <a:tcPr/>
                </a:tc>
                <a:tc>
                  <a:txBody>
                    <a:bodyPr/>
                    <a:lstStyle/>
                    <a:p>
                      <a:pPr algn="ctr"/>
                      <a:r>
                        <a:rPr lang="en-US"/>
                        <a:t>Owner</a:t>
                      </a:r>
                      <a:r>
                        <a:rPr lang="en-US" baseline="0"/>
                        <a:t> Dept</a:t>
                      </a:r>
                      <a:endParaRPr lang="en-US"/>
                    </a:p>
                  </a:txBody>
                  <a:tcPr/>
                </a:tc>
                <a:tc>
                  <a:txBody>
                    <a:bodyPr/>
                    <a:lstStyle/>
                    <a:p>
                      <a:pPr algn="ctr"/>
                      <a:r>
                        <a:rPr lang="en-US"/>
                        <a:t>Program</a:t>
                      </a:r>
                    </a:p>
                  </a:txBody>
                  <a:tcPr/>
                </a:tc>
                <a:tc>
                  <a:txBody>
                    <a:bodyPr/>
                    <a:lstStyle/>
                    <a:p>
                      <a:pPr algn="ctr"/>
                      <a:r>
                        <a:rPr lang="en-US"/>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dirty="0"/>
                        <a:t>PSUMB</a:t>
                      </a:r>
                    </a:p>
                  </a:txBody>
                  <a:tcPr/>
                </a:tc>
                <a:tc>
                  <a:txBody>
                    <a:bodyPr/>
                    <a:lstStyle/>
                    <a:p>
                      <a:pPr algn="ctr"/>
                      <a:r>
                        <a:rPr lang="en-US" dirty="0" err="1"/>
                        <a:t>xxxxxxxx</a:t>
                      </a:r>
                      <a:endParaRPr lang="en-US" dirty="0"/>
                    </a:p>
                  </a:txBody>
                  <a:tcPr/>
                </a:tc>
                <a:tc>
                  <a:txBody>
                    <a:bodyPr/>
                    <a:lstStyle/>
                    <a:p>
                      <a:pPr algn="ctr"/>
                      <a:r>
                        <a:rPr lang="en-US" err="1"/>
                        <a:t>xxxxxxxx</a:t>
                      </a:r>
                      <a:endParaRPr lang="en-US"/>
                    </a:p>
                  </a:txBody>
                  <a:tcPr/>
                </a:tc>
                <a:tc>
                  <a:txBody>
                    <a:bodyPr/>
                    <a:lstStyle/>
                    <a:p>
                      <a:pPr algn="ctr"/>
                      <a:r>
                        <a:rPr lang="en-US"/>
                        <a:t>xxx</a:t>
                      </a:r>
                    </a:p>
                  </a:txBody>
                  <a:tcPr/>
                </a:tc>
                <a:tc>
                  <a:txBody>
                    <a:bodyPr/>
                    <a:lstStyle/>
                    <a:p>
                      <a:pPr algn="ctr"/>
                      <a:r>
                        <a:rPr lang="en-US"/>
                        <a:t>xxx</a:t>
                      </a:r>
                    </a:p>
                  </a:txBody>
                  <a:tcPr/>
                </a:tc>
                <a:tc>
                  <a:txBody>
                    <a:bodyPr/>
                    <a:lstStyle/>
                    <a:p>
                      <a:pPr algn="ctr"/>
                      <a:r>
                        <a:rPr lang="en-US" dirty="0" err="1"/>
                        <a:t>xxxx</a:t>
                      </a:r>
                      <a:endParaRPr lang="en-US" dirty="0"/>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9" name="Rectangle 8"/>
          <p:cNvSpPr/>
          <p:nvPr/>
        </p:nvSpPr>
        <p:spPr>
          <a:xfrm>
            <a:off x="6974345" y="5638227"/>
            <a:ext cx="1045924" cy="736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68941" y="5504701"/>
            <a:ext cx="1159674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2880" y="4567739"/>
            <a:ext cx="1161175" cy="369332"/>
          </a:xfrm>
          <a:prstGeom prst="rect">
            <a:avLst/>
          </a:prstGeom>
          <a:noFill/>
        </p:spPr>
        <p:txBody>
          <a:bodyPr wrap="square" rtlCol="0">
            <a:spAutoFit/>
          </a:bodyPr>
          <a:lstStyle/>
          <a:p>
            <a:r>
              <a:rPr lang="en-US" dirty="0"/>
              <a:t>Quantum:</a:t>
            </a:r>
          </a:p>
        </p:txBody>
      </p:sp>
      <p:sp>
        <p:nvSpPr>
          <p:cNvPr id="12" name="TextBox 11"/>
          <p:cNvSpPr txBox="1"/>
          <p:nvPr/>
        </p:nvSpPr>
        <p:spPr>
          <a:xfrm>
            <a:off x="266001" y="5646201"/>
            <a:ext cx="1161175" cy="369332"/>
          </a:xfrm>
          <a:prstGeom prst="rect">
            <a:avLst/>
          </a:prstGeom>
          <a:noFill/>
        </p:spPr>
        <p:txBody>
          <a:bodyPr wrap="square" rtlCol="0">
            <a:spAutoFit/>
          </a:bodyPr>
          <a:lstStyle/>
          <a:p>
            <a:r>
              <a:rPr lang="en-US" dirty="0"/>
              <a:t>eUMB:</a:t>
            </a:r>
          </a:p>
        </p:txBody>
      </p:sp>
    </p:spTree>
    <p:extLst>
      <p:ext uri="{BB962C8B-B14F-4D97-AF65-F5344CB8AC3E}">
        <p14:creationId xmlns:p14="http://schemas.microsoft.com/office/powerpoint/2010/main" val="27677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eUMB </a:t>
            </a:r>
            <a:r>
              <a:rPr lang="en-US" b="1" dirty="0" err="1"/>
              <a:t>Chartfield</a:t>
            </a:r>
            <a:r>
              <a:rPr lang="en-US" b="1" dirty="0"/>
              <a:t> – Quantum Segment</a:t>
            </a:r>
          </a:p>
        </p:txBody>
      </p:sp>
      <p:sp>
        <p:nvSpPr>
          <p:cNvPr id="3" name="Content Placeholder 2"/>
          <p:cNvSpPr>
            <a:spLocks noGrp="1"/>
          </p:cNvSpPr>
          <p:nvPr>
            <p:ph idx="1"/>
          </p:nvPr>
        </p:nvSpPr>
        <p:spPr>
          <a:xfrm>
            <a:off x="1439366" y="1600201"/>
            <a:ext cx="9498706" cy="4525963"/>
          </a:xfrm>
        </p:spPr>
        <p:txBody>
          <a:bodyPr>
            <a:normAutofit/>
          </a:bodyPr>
          <a:lstStyle/>
          <a:p>
            <a:pPr marL="0" indent="0">
              <a:buNone/>
            </a:pPr>
            <a:r>
              <a:rPr lang="en-US" sz="4000" dirty="0"/>
              <a:t>eUMB Owner </a:t>
            </a:r>
            <a:r>
              <a:rPr lang="en-US" sz="4000" dirty="0" err="1"/>
              <a:t>Dept</a:t>
            </a:r>
            <a:r>
              <a:rPr lang="en-US" sz="4000" dirty="0"/>
              <a:t>            Quantum </a:t>
            </a:r>
            <a:r>
              <a:rPr lang="en-US" sz="4000" b="1" dirty="0"/>
              <a:t>Org</a:t>
            </a:r>
          </a:p>
          <a:p>
            <a:pPr marL="0" indent="0">
              <a:buNone/>
            </a:pPr>
            <a:r>
              <a:rPr lang="en-US" sz="4000" dirty="0"/>
              <a:t>  </a:t>
            </a:r>
          </a:p>
        </p:txBody>
      </p:sp>
      <p:sp>
        <p:nvSpPr>
          <p:cNvPr id="4" name="Right Arrow 3"/>
          <p:cNvSpPr/>
          <p:nvPr/>
        </p:nvSpPr>
        <p:spPr>
          <a:xfrm>
            <a:off x="5560422" y="1759660"/>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nvGraphicFramePr>
        <p:xfrm>
          <a:off x="1887370" y="4494783"/>
          <a:ext cx="8980499" cy="806920"/>
        </p:xfrm>
        <a:graphic>
          <a:graphicData uri="http://schemas.openxmlformats.org/drawingml/2006/table">
            <a:tbl>
              <a:tblPr firstRow="1" bandRow="1">
                <a:tableStyleId>{5C22544A-7EE6-4342-B048-85BDC9FD1C3A}</a:tableStyleId>
              </a:tblPr>
              <a:tblGrid>
                <a:gridCol w="997833">
                  <a:extLst>
                    <a:ext uri="{9D8B030D-6E8A-4147-A177-3AD203B41FA5}">
                      <a16:colId xmlns:a16="http://schemas.microsoft.com/office/drawing/2014/main" val="1894719900"/>
                    </a:ext>
                  </a:extLst>
                </a:gridCol>
                <a:gridCol w="997833">
                  <a:extLst>
                    <a:ext uri="{9D8B030D-6E8A-4147-A177-3AD203B41FA5}">
                      <a16:colId xmlns:a16="http://schemas.microsoft.com/office/drawing/2014/main" val="4293185661"/>
                    </a:ext>
                  </a:extLst>
                </a:gridCol>
                <a:gridCol w="1278639">
                  <a:extLst>
                    <a:ext uri="{9D8B030D-6E8A-4147-A177-3AD203B41FA5}">
                      <a16:colId xmlns:a16="http://schemas.microsoft.com/office/drawing/2014/main" val="2428631896"/>
                    </a:ext>
                  </a:extLst>
                </a:gridCol>
                <a:gridCol w="887887">
                  <a:extLst>
                    <a:ext uri="{9D8B030D-6E8A-4147-A177-3AD203B41FA5}">
                      <a16:colId xmlns:a16="http://schemas.microsoft.com/office/drawing/2014/main" val="3661490499"/>
                    </a:ext>
                  </a:extLst>
                </a:gridCol>
                <a:gridCol w="1123231">
                  <a:extLst>
                    <a:ext uri="{9D8B030D-6E8A-4147-A177-3AD203B41FA5}">
                      <a16:colId xmlns:a16="http://schemas.microsoft.com/office/drawing/2014/main" val="2111741793"/>
                    </a:ext>
                  </a:extLst>
                </a:gridCol>
                <a:gridCol w="973468">
                  <a:extLst>
                    <a:ext uri="{9D8B030D-6E8A-4147-A177-3AD203B41FA5}">
                      <a16:colId xmlns:a16="http://schemas.microsoft.com/office/drawing/2014/main" val="789614507"/>
                    </a:ext>
                  </a:extLst>
                </a:gridCol>
                <a:gridCol w="725942">
                  <a:extLst>
                    <a:ext uri="{9D8B030D-6E8A-4147-A177-3AD203B41FA5}">
                      <a16:colId xmlns:a16="http://schemas.microsoft.com/office/drawing/2014/main" val="2698534681"/>
                    </a:ext>
                  </a:extLst>
                </a:gridCol>
                <a:gridCol w="997833">
                  <a:extLst>
                    <a:ext uri="{9D8B030D-6E8A-4147-A177-3AD203B41FA5}">
                      <a16:colId xmlns:a16="http://schemas.microsoft.com/office/drawing/2014/main" val="4124172561"/>
                    </a:ext>
                  </a:extLst>
                </a:gridCol>
                <a:gridCol w="997833">
                  <a:extLst>
                    <a:ext uri="{9D8B030D-6E8A-4147-A177-3AD203B41FA5}">
                      <a16:colId xmlns:a16="http://schemas.microsoft.com/office/drawing/2014/main" val="3609369694"/>
                    </a:ext>
                  </a:extLst>
                </a:gridCol>
              </a:tblGrid>
              <a:tr h="403460">
                <a:tc>
                  <a:txBody>
                    <a:bodyPr/>
                    <a:lstStyle/>
                    <a:p>
                      <a:pPr algn="ctr"/>
                      <a:r>
                        <a:rPr lang="en-US" sz="1400" dirty="0"/>
                        <a:t>Object</a:t>
                      </a:r>
                    </a:p>
                  </a:txBody>
                  <a:tcPr/>
                </a:tc>
                <a:tc>
                  <a:txBody>
                    <a:bodyPr/>
                    <a:lstStyle/>
                    <a:p>
                      <a:pPr algn="ctr"/>
                      <a:r>
                        <a:rPr lang="en-US" sz="1400"/>
                        <a:t>Source</a:t>
                      </a:r>
                    </a:p>
                  </a:txBody>
                  <a:tcPr/>
                </a:tc>
                <a:tc>
                  <a:txBody>
                    <a:bodyPr/>
                    <a:lstStyle/>
                    <a:p>
                      <a:pPr algn="ctr"/>
                      <a:r>
                        <a:rPr lang="en-US" sz="140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403460">
                <a:tc>
                  <a:txBody>
                    <a:bodyPr/>
                    <a:lstStyle/>
                    <a:p>
                      <a:pPr algn="ctr"/>
                      <a:r>
                        <a:rPr lang="en-US" sz="1400" err="1"/>
                        <a:t>xxxx</a:t>
                      </a:r>
                      <a:endParaRPr lang="en-US" sz="1400"/>
                    </a:p>
                  </a:txBody>
                  <a:tcPr/>
                </a:tc>
                <a:tc>
                  <a:txBody>
                    <a:bodyPr/>
                    <a:lstStyle/>
                    <a:p>
                      <a:pPr algn="ctr"/>
                      <a:r>
                        <a:rPr lang="en-US" sz="1400" dirty="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dirty="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dirty="0"/>
                        <a:t>xxx</a:t>
                      </a:r>
                    </a:p>
                  </a:txBody>
                  <a:tcPr/>
                </a:tc>
                <a:extLst>
                  <a:ext uri="{0D108BD9-81ED-4DB2-BD59-A6C34878D82A}">
                    <a16:rowId xmlns:a16="http://schemas.microsoft.com/office/drawing/2014/main" val="1503506511"/>
                  </a:ext>
                </a:extLst>
              </a:tr>
            </a:tbl>
          </a:graphicData>
        </a:graphic>
      </p:graphicFrame>
      <p:sp>
        <p:nvSpPr>
          <p:cNvPr id="8" name="Rectangle 7"/>
          <p:cNvSpPr/>
          <p:nvPr/>
        </p:nvSpPr>
        <p:spPr>
          <a:xfrm>
            <a:off x="3864329" y="4494785"/>
            <a:ext cx="1284792" cy="8069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435608" y="2328296"/>
            <a:ext cx="9899904" cy="24796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Org (8 characters)</a:t>
            </a:r>
          </a:p>
          <a:p>
            <a:pPr lvl="1"/>
            <a:r>
              <a:rPr lang="en-US" dirty="0"/>
              <a:t>Indicates a specialized functional area within UMB</a:t>
            </a:r>
          </a:p>
          <a:p>
            <a:pPr lvl="1"/>
            <a:r>
              <a:rPr lang="en-US" dirty="0"/>
              <a:t>Same values as today in eUMB. </a:t>
            </a:r>
          </a:p>
          <a:p>
            <a:pPr lvl="2"/>
            <a:r>
              <a:rPr lang="en-US" dirty="0"/>
              <a:t>Example:  06203000 in eUMB = 06203000 in Quantum</a:t>
            </a:r>
          </a:p>
        </p:txBody>
      </p:sp>
      <p:sp>
        <p:nvSpPr>
          <p:cNvPr id="9" name="TextBox 8"/>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graphicFrame>
        <p:nvGraphicFramePr>
          <p:cNvPr id="11" name="Content Placeholder 4"/>
          <p:cNvGraphicFramePr>
            <a:graphicFrameLocks/>
          </p:cNvGraphicFramePr>
          <p:nvPr>
            <p:extLst>
              <p:ext uri="{D42A27DB-BD31-4B8C-83A1-F6EECF244321}">
                <p14:modId xmlns:p14="http://schemas.microsoft.com/office/powerpoint/2010/main" val="1391447654"/>
              </p:ext>
            </p:extLst>
          </p:nvPr>
        </p:nvGraphicFramePr>
        <p:xfrm>
          <a:off x="1232288" y="5646202"/>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0">
                <a:tc>
                  <a:txBody>
                    <a:bodyPr/>
                    <a:lstStyle/>
                    <a:p>
                      <a:pPr algn="ctr"/>
                      <a:r>
                        <a:rPr lang="en-US" dirty="0"/>
                        <a:t>GLBU</a:t>
                      </a:r>
                    </a:p>
                  </a:txBody>
                  <a:tcPr/>
                </a:tc>
                <a:tc>
                  <a:txBody>
                    <a:bodyPr/>
                    <a:lstStyle/>
                    <a:p>
                      <a:pPr algn="ctr"/>
                      <a:r>
                        <a:rPr lang="en-US" dirty="0"/>
                        <a:t>Project ID</a:t>
                      </a:r>
                    </a:p>
                  </a:txBody>
                  <a:tcPr/>
                </a:tc>
                <a:tc>
                  <a:txBody>
                    <a:bodyPr/>
                    <a:lstStyle/>
                    <a:p>
                      <a:pPr algn="ctr"/>
                      <a:r>
                        <a:rPr lang="en-US"/>
                        <a:t>Owner</a:t>
                      </a:r>
                      <a:r>
                        <a:rPr lang="en-US" baseline="0"/>
                        <a:t> Dept</a:t>
                      </a:r>
                      <a:endParaRPr lang="en-US"/>
                    </a:p>
                  </a:txBody>
                  <a:tcPr/>
                </a:tc>
                <a:tc>
                  <a:txBody>
                    <a:bodyPr/>
                    <a:lstStyle/>
                    <a:p>
                      <a:pPr algn="ctr"/>
                      <a:r>
                        <a:rPr lang="en-US"/>
                        <a:t>Program</a:t>
                      </a:r>
                    </a:p>
                  </a:txBody>
                  <a:tcPr/>
                </a:tc>
                <a:tc>
                  <a:txBody>
                    <a:bodyPr/>
                    <a:lstStyle/>
                    <a:p>
                      <a:pPr algn="ctr"/>
                      <a:r>
                        <a:rPr lang="en-US"/>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dirty="0"/>
                        <a:t>PSUMB</a:t>
                      </a:r>
                    </a:p>
                  </a:txBody>
                  <a:tcPr/>
                </a:tc>
                <a:tc>
                  <a:txBody>
                    <a:bodyPr/>
                    <a:lstStyle/>
                    <a:p>
                      <a:pPr algn="ctr"/>
                      <a:r>
                        <a:rPr lang="en-US" dirty="0" err="1"/>
                        <a:t>xxxxxxxx</a:t>
                      </a:r>
                      <a:endParaRPr lang="en-US"/>
                    </a:p>
                  </a:txBody>
                  <a:tcPr/>
                </a:tc>
                <a:tc>
                  <a:txBody>
                    <a:bodyPr/>
                    <a:lstStyle/>
                    <a:p>
                      <a:pPr algn="ctr"/>
                      <a:r>
                        <a:rPr lang="en-US" err="1"/>
                        <a:t>xxxxxxxx</a:t>
                      </a:r>
                      <a:endParaRPr lang="en-US"/>
                    </a:p>
                  </a:txBody>
                  <a:tcPr/>
                </a:tc>
                <a:tc>
                  <a:txBody>
                    <a:bodyPr/>
                    <a:lstStyle/>
                    <a:p>
                      <a:pPr algn="ctr"/>
                      <a:r>
                        <a:rPr lang="en-US"/>
                        <a:t>xxx</a:t>
                      </a:r>
                    </a:p>
                  </a:txBody>
                  <a:tcPr/>
                </a:tc>
                <a:tc>
                  <a:txBody>
                    <a:bodyPr/>
                    <a:lstStyle/>
                    <a:p>
                      <a:pPr algn="ctr"/>
                      <a:r>
                        <a:rPr lang="en-US"/>
                        <a:t>xxx</a:t>
                      </a:r>
                    </a:p>
                  </a:txBody>
                  <a:tcPr/>
                </a:tc>
                <a:tc>
                  <a:txBody>
                    <a:bodyPr/>
                    <a:lstStyle/>
                    <a:p>
                      <a:pPr algn="ctr"/>
                      <a:r>
                        <a:rPr lang="en-US" dirty="0" err="1"/>
                        <a:t>xxxx</a:t>
                      </a:r>
                      <a:endParaRPr lang="en-US" dirty="0"/>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10" name="Rectangle 9"/>
          <p:cNvSpPr/>
          <p:nvPr/>
        </p:nvSpPr>
        <p:spPr>
          <a:xfrm>
            <a:off x="4159947" y="5618486"/>
            <a:ext cx="1484026" cy="76431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68941" y="5504701"/>
            <a:ext cx="1159674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2880" y="4567739"/>
            <a:ext cx="1161175" cy="369332"/>
          </a:xfrm>
          <a:prstGeom prst="rect">
            <a:avLst/>
          </a:prstGeom>
          <a:noFill/>
        </p:spPr>
        <p:txBody>
          <a:bodyPr wrap="square" rtlCol="0">
            <a:spAutoFit/>
          </a:bodyPr>
          <a:lstStyle/>
          <a:p>
            <a:r>
              <a:rPr lang="en-US" dirty="0"/>
              <a:t>Quantum:</a:t>
            </a:r>
          </a:p>
        </p:txBody>
      </p:sp>
      <p:sp>
        <p:nvSpPr>
          <p:cNvPr id="14" name="TextBox 13"/>
          <p:cNvSpPr txBox="1"/>
          <p:nvPr/>
        </p:nvSpPr>
        <p:spPr>
          <a:xfrm>
            <a:off x="266001" y="5646201"/>
            <a:ext cx="1161175" cy="369332"/>
          </a:xfrm>
          <a:prstGeom prst="rect">
            <a:avLst/>
          </a:prstGeom>
          <a:noFill/>
        </p:spPr>
        <p:txBody>
          <a:bodyPr wrap="square" rtlCol="0">
            <a:spAutoFit/>
          </a:bodyPr>
          <a:lstStyle/>
          <a:p>
            <a:r>
              <a:rPr lang="en-US" dirty="0"/>
              <a:t>eUMB:</a:t>
            </a:r>
          </a:p>
        </p:txBody>
      </p:sp>
    </p:spTree>
    <p:extLst>
      <p:ext uri="{BB962C8B-B14F-4D97-AF65-F5344CB8AC3E}">
        <p14:creationId xmlns:p14="http://schemas.microsoft.com/office/powerpoint/2010/main" val="269756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 Quantum Segment</a:t>
            </a:r>
          </a:p>
        </p:txBody>
      </p:sp>
      <p:sp>
        <p:nvSpPr>
          <p:cNvPr id="6" name="Content Placeholder 2"/>
          <p:cNvSpPr txBox="1">
            <a:spLocks/>
          </p:cNvSpPr>
          <p:nvPr/>
        </p:nvSpPr>
        <p:spPr>
          <a:xfrm>
            <a:off x="609600" y="1489840"/>
            <a:ext cx="10972800" cy="413910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Activity (6 characters) – New!</a:t>
            </a:r>
          </a:p>
          <a:p>
            <a:pPr lvl="1"/>
            <a:r>
              <a:rPr lang="en-US" dirty="0"/>
              <a:t>Defined by University/ School/ Department</a:t>
            </a:r>
          </a:p>
          <a:p>
            <a:pPr lvl="1"/>
            <a:r>
              <a:rPr lang="en-US" dirty="0"/>
              <a:t>Used to segregate and/or aggregate different activities for budget or other tracking purposes when they fall within a unique combination of Source, Org, and Function</a:t>
            </a:r>
            <a:endParaRPr lang="en-US" dirty="0">
              <a:cs typeface="Calibri"/>
            </a:endParaRPr>
          </a:p>
          <a:p>
            <a:pPr lvl="1"/>
            <a:r>
              <a:rPr lang="en-US" dirty="0"/>
              <a:t>May be prescribed at the Dean/VP level</a:t>
            </a:r>
          </a:p>
          <a:p>
            <a:pPr lvl="1"/>
            <a:r>
              <a:rPr lang="en-US" dirty="0"/>
              <a:t>Use for Activity may vary</a:t>
            </a:r>
          </a:p>
          <a:p>
            <a:pPr lvl="1"/>
            <a:r>
              <a:rPr lang="en-US" dirty="0"/>
              <a:t>Defaults to 000000 if not defined  </a:t>
            </a:r>
          </a:p>
          <a:p>
            <a:pPr marL="457200" lvl="1" indent="0">
              <a:buNone/>
            </a:pPr>
            <a:endParaRPr lang="en-US" dirty="0">
              <a:solidFill>
                <a:srgbClr val="FF0000"/>
              </a:solidFill>
              <a:cs typeface="Calibri"/>
            </a:endParaRP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57835113"/>
              </p:ext>
            </p:extLst>
          </p:nvPr>
        </p:nvGraphicFramePr>
        <p:xfrm>
          <a:off x="1954826" y="5701145"/>
          <a:ext cx="8129952" cy="609600"/>
        </p:xfrm>
        <a:graphic>
          <a:graphicData uri="http://schemas.openxmlformats.org/drawingml/2006/table">
            <a:tbl>
              <a:tblPr firstRow="1" bandRow="1">
                <a:tableStyleId>{5C22544A-7EE6-4342-B048-85BDC9FD1C3A}</a:tableStyleId>
              </a:tblPr>
              <a:tblGrid>
                <a:gridCol w="903328">
                  <a:extLst>
                    <a:ext uri="{9D8B030D-6E8A-4147-A177-3AD203B41FA5}">
                      <a16:colId xmlns:a16="http://schemas.microsoft.com/office/drawing/2014/main" val="1894719900"/>
                    </a:ext>
                  </a:extLst>
                </a:gridCol>
                <a:gridCol w="903328">
                  <a:extLst>
                    <a:ext uri="{9D8B030D-6E8A-4147-A177-3AD203B41FA5}">
                      <a16:colId xmlns:a16="http://schemas.microsoft.com/office/drawing/2014/main" val="4293185661"/>
                    </a:ext>
                  </a:extLst>
                </a:gridCol>
                <a:gridCol w="1157538">
                  <a:extLst>
                    <a:ext uri="{9D8B030D-6E8A-4147-A177-3AD203B41FA5}">
                      <a16:colId xmlns:a16="http://schemas.microsoft.com/office/drawing/2014/main" val="2428631896"/>
                    </a:ext>
                  </a:extLst>
                </a:gridCol>
                <a:gridCol w="803795">
                  <a:extLst>
                    <a:ext uri="{9D8B030D-6E8A-4147-A177-3AD203B41FA5}">
                      <a16:colId xmlns:a16="http://schemas.microsoft.com/office/drawing/2014/main" val="3661490499"/>
                    </a:ext>
                  </a:extLst>
                </a:gridCol>
                <a:gridCol w="1016849">
                  <a:extLst>
                    <a:ext uri="{9D8B030D-6E8A-4147-A177-3AD203B41FA5}">
                      <a16:colId xmlns:a16="http://schemas.microsoft.com/office/drawing/2014/main" val="2111741793"/>
                    </a:ext>
                  </a:extLst>
                </a:gridCol>
                <a:gridCol w="881270">
                  <a:extLst>
                    <a:ext uri="{9D8B030D-6E8A-4147-A177-3AD203B41FA5}">
                      <a16:colId xmlns:a16="http://schemas.microsoft.com/office/drawing/2014/main" val="789614507"/>
                    </a:ext>
                  </a:extLst>
                </a:gridCol>
                <a:gridCol w="657188">
                  <a:extLst>
                    <a:ext uri="{9D8B030D-6E8A-4147-A177-3AD203B41FA5}">
                      <a16:colId xmlns:a16="http://schemas.microsoft.com/office/drawing/2014/main" val="2698534681"/>
                    </a:ext>
                  </a:extLst>
                </a:gridCol>
                <a:gridCol w="903328">
                  <a:extLst>
                    <a:ext uri="{9D8B030D-6E8A-4147-A177-3AD203B41FA5}">
                      <a16:colId xmlns:a16="http://schemas.microsoft.com/office/drawing/2014/main" val="4124172561"/>
                    </a:ext>
                  </a:extLst>
                </a:gridCol>
                <a:gridCol w="903328">
                  <a:extLst>
                    <a:ext uri="{9D8B030D-6E8A-4147-A177-3AD203B41FA5}">
                      <a16:colId xmlns:a16="http://schemas.microsoft.com/office/drawing/2014/main" val="3609369694"/>
                    </a:ext>
                  </a:extLst>
                </a:gridCol>
              </a:tblGrid>
              <a:tr h="272162">
                <a:tc>
                  <a:txBody>
                    <a:bodyPr/>
                    <a:lstStyle/>
                    <a:p>
                      <a:pPr algn="ctr"/>
                      <a:r>
                        <a:rPr lang="en-US" sz="1400"/>
                        <a:t>Object</a:t>
                      </a:r>
                    </a:p>
                  </a:txBody>
                  <a:tcPr/>
                </a:tc>
                <a:tc>
                  <a:txBody>
                    <a:bodyPr/>
                    <a:lstStyle/>
                    <a:p>
                      <a:pPr algn="ctr"/>
                      <a:r>
                        <a:rPr lang="en-US" sz="1400"/>
                        <a:t>Source</a:t>
                      </a:r>
                    </a:p>
                  </a:txBody>
                  <a:tcPr/>
                </a:tc>
                <a:tc>
                  <a:txBody>
                    <a:bodyPr/>
                    <a:lstStyle/>
                    <a:p>
                      <a:pPr algn="ctr"/>
                      <a:r>
                        <a:rPr lang="en-US" sz="140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272162">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a:t>xxx</a:t>
                      </a:r>
                    </a:p>
                  </a:txBody>
                  <a:tcPr/>
                </a:tc>
                <a:extLst>
                  <a:ext uri="{0D108BD9-81ED-4DB2-BD59-A6C34878D82A}">
                    <a16:rowId xmlns:a16="http://schemas.microsoft.com/office/drawing/2014/main" val="1503506511"/>
                  </a:ext>
                </a:extLst>
              </a:tr>
            </a:tbl>
          </a:graphicData>
        </a:graphic>
      </p:graphicFrame>
      <p:sp>
        <p:nvSpPr>
          <p:cNvPr id="8" name="Rectangle 7"/>
          <p:cNvSpPr/>
          <p:nvPr/>
        </p:nvSpPr>
        <p:spPr>
          <a:xfrm>
            <a:off x="4908073" y="5701145"/>
            <a:ext cx="826477" cy="609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spTree>
    <p:extLst>
      <p:ext uri="{BB962C8B-B14F-4D97-AF65-F5344CB8AC3E}">
        <p14:creationId xmlns:p14="http://schemas.microsoft.com/office/powerpoint/2010/main" val="112699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 Quantum Segment</a:t>
            </a:r>
          </a:p>
        </p:txBody>
      </p:sp>
      <p:sp>
        <p:nvSpPr>
          <p:cNvPr id="7" name="Content Placeholder 2"/>
          <p:cNvSpPr txBox="1">
            <a:spLocks noGrp="1"/>
          </p:cNvSpPr>
          <p:nvPr>
            <p:ph idx="1"/>
          </p:nvPr>
        </p:nvSpPr>
        <p:spPr>
          <a:xfrm>
            <a:off x="609599" y="1793632"/>
            <a:ext cx="10972800" cy="3842237"/>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Purpose (8 characters) – New!</a:t>
            </a:r>
          </a:p>
          <a:p>
            <a:pPr lvl="1"/>
            <a:r>
              <a:rPr lang="en-US" dirty="0"/>
              <a:t>Defined by University/ School/ Department</a:t>
            </a:r>
          </a:p>
          <a:p>
            <a:pPr lvl="1"/>
            <a:r>
              <a:rPr lang="en-US" dirty="0"/>
              <a:t>Used to segregate and/or aggregate different activities for budget or other tracking purposes when they fall within a unique combination of Source, Org, and Function</a:t>
            </a:r>
            <a:endParaRPr lang="en-US" dirty="0">
              <a:cs typeface="Calibri"/>
            </a:endParaRPr>
          </a:p>
          <a:p>
            <a:pPr lvl="1"/>
            <a:r>
              <a:rPr lang="en-US" dirty="0"/>
              <a:t>May be prescribed at the University level </a:t>
            </a:r>
          </a:p>
          <a:p>
            <a:pPr lvl="1"/>
            <a:r>
              <a:rPr lang="en-US" dirty="0">
                <a:cs typeface="Calibri"/>
              </a:rPr>
              <a:t>Use varies – Refer to crosswalk table for examples</a:t>
            </a:r>
          </a:p>
          <a:p>
            <a:pPr lvl="1"/>
            <a:r>
              <a:rPr lang="en-US" dirty="0">
                <a:cs typeface="Calibri"/>
              </a:rPr>
              <a:t>Defaults to 00000000 if not defined</a:t>
            </a:r>
          </a:p>
        </p:txBody>
      </p:sp>
      <p:graphicFrame>
        <p:nvGraphicFramePr>
          <p:cNvPr id="8" name="Table 7"/>
          <p:cNvGraphicFramePr>
            <a:graphicFrameLocks noGrp="1"/>
          </p:cNvGraphicFramePr>
          <p:nvPr>
            <p:extLst>
              <p:ext uri="{D42A27DB-BD31-4B8C-83A1-F6EECF244321}">
                <p14:modId xmlns:p14="http://schemas.microsoft.com/office/powerpoint/2010/main" val="1757835113"/>
              </p:ext>
            </p:extLst>
          </p:nvPr>
        </p:nvGraphicFramePr>
        <p:xfrm>
          <a:off x="1954826" y="5701145"/>
          <a:ext cx="8129952" cy="609600"/>
        </p:xfrm>
        <a:graphic>
          <a:graphicData uri="http://schemas.openxmlformats.org/drawingml/2006/table">
            <a:tbl>
              <a:tblPr firstRow="1" bandRow="1">
                <a:tableStyleId>{5C22544A-7EE6-4342-B048-85BDC9FD1C3A}</a:tableStyleId>
              </a:tblPr>
              <a:tblGrid>
                <a:gridCol w="903328">
                  <a:extLst>
                    <a:ext uri="{9D8B030D-6E8A-4147-A177-3AD203B41FA5}">
                      <a16:colId xmlns:a16="http://schemas.microsoft.com/office/drawing/2014/main" val="1894719900"/>
                    </a:ext>
                  </a:extLst>
                </a:gridCol>
                <a:gridCol w="903328">
                  <a:extLst>
                    <a:ext uri="{9D8B030D-6E8A-4147-A177-3AD203B41FA5}">
                      <a16:colId xmlns:a16="http://schemas.microsoft.com/office/drawing/2014/main" val="4293185661"/>
                    </a:ext>
                  </a:extLst>
                </a:gridCol>
                <a:gridCol w="1157538">
                  <a:extLst>
                    <a:ext uri="{9D8B030D-6E8A-4147-A177-3AD203B41FA5}">
                      <a16:colId xmlns:a16="http://schemas.microsoft.com/office/drawing/2014/main" val="2428631896"/>
                    </a:ext>
                  </a:extLst>
                </a:gridCol>
                <a:gridCol w="803795">
                  <a:extLst>
                    <a:ext uri="{9D8B030D-6E8A-4147-A177-3AD203B41FA5}">
                      <a16:colId xmlns:a16="http://schemas.microsoft.com/office/drawing/2014/main" val="3661490499"/>
                    </a:ext>
                  </a:extLst>
                </a:gridCol>
                <a:gridCol w="1016849">
                  <a:extLst>
                    <a:ext uri="{9D8B030D-6E8A-4147-A177-3AD203B41FA5}">
                      <a16:colId xmlns:a16="http://schemas.microsoft.com/office/drawing/2014/main" val="2111741793"/>
                    </a:ext>
                  </a:extLst>
                </a:gridCol>
                <a:gridCol w="881270">
                  <a:extLst>
                    <a:ext uri="{9D8B030D-6E8A-4147-A177-3AD203B41FA5}">
                      <a16:colId xmlns:a16="http://schemas.microsoft.com/office/drawing/2014/main" val="789614507"/>
                    </a:ext>
                  </a:extLst>
                </a:gridCol>
                <a:gridCol w="657188">
                  <a:extLst>
                    <a:ext uri="{9D8B030D-6E8A-4147-A177-3AD203B41FA5}">
                      <a16:colId xmlns:a16="http://schemas.microsoft.com/office/drawing/2014/main" val="2698534681"/>
                    </a:ext>
                  </a:extLst>
                </a:gridCol>
                <a:gridCol w="903328">
                  <a:extLst>
                    <a:ext uri="{9D8B030D-6E8A-4147-A177-3AD203B41FA5}">
                      <a16:colId xmlns:a16="http://schemas.microsoft.com/office/drawing/2014/main" val="4124172561"/>
                    </a:ext>
                  </a:extLst>
                </a:gridCol>
                <a:gridCol w="903328">
                  <a:extLst>
                    <a:ext uri="{9D8B030D-6E8A-4147-A177-3AD203B41FA5}">
                      <a16:colId xmlns:a16="http://schemas.microsoft.com/office/drawing/2014/main" val="3609369694"/>
                    </a:ext>
                  </a:extLst>
                </a:gridCol>
              </a:tblGrid>
              <a:tr h="272162">
                <a:tc>
                  <a:txBody>
                    <a:bodyPr/>
                    <a:lstStyle/>
                    <a:p>
                      <a:pPr algn="ctr"/>
                      <a:r>
                        <a:rPr lang="en-US" sz="1400"/>
                        <a:t>Object</a:t>
                      </a:r>
                    </a:p>
                  </a:txBody>
                  <a:tcPr/>
                </a:tc>
                <a:tc>
                  <a:txBody>
                    <a:bodyPr/>
                    <a:lstStyle/>
                    <a:p>
                      <a:pPr algn="ctr"/>
                      <a:r>
                        <a:rPr lang="en-US" sz="1400"/>
                        <a:t>Source</a:t>
                      </a:r>
                    </a:p>
                  </a:txBody>
                  <a:tcPr/>
                </a:tc>
                <a:tc>
                  <a:txBody>
                    <a:bodyPr/>
                    <a:lstStyle/>
                    <a:p>
                      <a:pPr algn="ctr"/>
                      <a:r>
                        <a:rPr lang="en-US" sz="140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272162">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a:t>xxx</a:t>
                      </a:r>
                    </a:p>
                  </a:txBody>
                  <a:tcPr/>
                </a:tc>
                <a:extLst>
                  <a:ext uri="{0D108BD9-81ED-4DB2-BD59-A6C34878D82A}">
                    <a16:rowId xmlns:a16="http://schemas.microsoft.com/office/drawing/2014/main" val="1503506511"/>
                  </a:ext>
                </a:extLst>
              </a:tr>
            </a:tbl>
          </a:graphicData>
        </a:graphic>
      </p:graphicFrame>
      <p:sp>
        <p:nvSpPr>
          <p:cNvPr id="9" name="Rectangle 8"/>
          <p:cNvSpPr/>
          <p:nvPr/>
        </p:nvSpPr>
        <p:spPr>
          <a:xfrm>
            <a:off x="5723068" y="5701145"/>
            <a:ext cx="1020735" cy="609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endParaRPr lang="en-US" b="1">
              <a:solidFill>
                <a:srgbClr val="00B050"/>
              </a:solidFill>
            </a:endParaRPr>
          </a:p>
        </p:txBody>
      </p:sp>
      <p:sp>
        <p:nvSpPr>
          <p:cNvPr id="10" name="Rectangle 9"/>
          <p:cNvSpPr/>
          <p:nvPr/>
        </p:nvSpPr>
        <p:spPr>
          <a:xfrm>
            <a:off x="5726243" y="5701144"/>
            <a:ext cx="1011835" cy="6045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384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eUMB </a:t>
            </a:r>
            <a:r>
              <a:rPr lang="en-US" b="1" err="1"/>
              <a:t>Chartfield</a:t>
            </a:r>
            <a:r>
              <a:rPr lang="en-US" b="1"/>
              <a:t> – Quantum Segment</a:t>
            </a:r>
          </a:p>
        </p:txBody>
      </p:sp>
      <p:sp>
        <p:nvSpPr>
          <p:cNvPr id="3" name="Content Placeholder 2"/>
          <p:cNvSpPr>
            <a:spLocks noGrp="1"/>
          </p:cNvSpPr>
          <p:nvPr>
            <p:ph idx="1"/>
          </p:nvPr>
        </p:nvSpPr>
        <p:spPr>
          <a:xfrm>
            <a:off x="1388819" y="1357606"/>
            <a:ext cx="9940834" cy="4525963"/>
          </a:xfrm>
        </p:spPr>
        <p:txBody>
          <a:bodyPr>
            <a:normAutofit/>
          </a:bodyPr>
          <a:lstStyle/>
          <a:p>
            <a:pPr marL="0" indent="0">
              <a:buNone/>
            </a:pPr>
            <a:r>
              <a:rPr lang="en-US" sz="4000" dirty="0"/>
              <a:t>eUMB Program                   Quantum </a:t>
            </a:r>
            <a:r>
              <a:rPr lang="en-US" sz="4000" b="1" dirty="0"/>
              <a:t>Function</a:t>
            </a:r>
          </a:p>
          <a:p>
            <a:pPr marL="0" indent="0">
              <a:buNone/>
            </a:pPr>
            <a:r>
              <a:rPr lang="en-US" sz="4000" dirty="0"/>
              <a:t>  </a:t>
            </a:r>
          </a:p>
        </p:txBody>
      </p:sp>
      <p:sp>
        <p:nvSpPr>
          <p:cNvPr id="4" name="Right Arrow 3"/>
          <p:cNvSpPr/>
          <p:nvPr/>
        </p:nvSpPr>
        <p:spPr>
          <a:xfrm>
            <a:off x="5179102" y="1475394"/>
            <a:ext cx="1071155" cy="4833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Content Placeholder 2"/>
          <p:cNvSpPr txBox="1">
            <a:spLocks/>
          </p:cNvSpPr>
          <p:nvPr/>
        </p:nvSpPr>
        <p:spPr>
          <a:xfrm>
            <a:off x="1449994" y="1966262"/>
            <a:ext cx="10080585" cy="31726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Function (3 characters)</a:t>
            </a:r>
          </a:p>
          <a:p>
            <a:pPr lvl="1">
              <a:spcBef>
                <a:spcPts val="50"/>
              </a:spcBef>
            </a:pPr>
            <a:r>
              <a:rPr lang="en-US" sz="2400" dirty="0"/>
              <a:t>Group expenses (and related revenues) according to the purpose for which the costs are incurred.  </a:t>
            </a:r>
          </a:p>
          <a:p>
            <a:pPr lvl="2">
              <a:spcBef>
                <a:spcPts val="50"/>
              </a:spcBef>
            </a:pPr>
            <a:r>
              <a:rPr lang="en-US" sz="2200" dirty="0"/>
              <a:t>The classifications tell </a:t>
            </a:r>
            <a:r>
              <a:rPr lang="en-US" sz="2200" i="1" dirty="0"/>
              <a:t>why</a:t>
            </a:r>
            <a:r>
              <a:rPr lang="en-US" sz="2200" dirty="0"/>
              <a:t> an expense was incurred rather than </a:t>
            </a:r>
            <a:r>
              <a:rPr lang="en-US" sz="2200" i="1" dirty="0"/>
              <a:t>what</a:t>
            </a:r>
            <a:r>
              <a:rPr lang="en-US" sz="2200" dirty="0"/>
              <a:t> was purchased.  </a:t>
            </a:r>
          </a:p>
          <a:p>
            <a:pPr lvl="1">
              <a:spcBef>
                <a:spcPts val="50"/>
              </a:spcBef>
            </a:pPr>
            <a:r>
              <a:rPr lang="en-US" sz="2400" dirty="0"/>
              <a:t>Examples:  instruction, research, academic support</a:t>
            </a:r>
          </a:p>
          <a:p>
            <a:pPr lvl="1">
              <a:spcBef>
                <a:spcPts val="50"/>
              </a:spcBef>
            </a:pPr>
            <a:r>
              <a:rPr lang="en-US" sz="2400" dirty="0"/>
              <a:t>See</a:t>
            </a:r>
            <a:r>
              <a:rPr lang="en-US" sz="2400" dirty="0">
                <a:solidFill>
                  <a:srgbClr val="FF0000"/>
                </a:solidFill>
              </a:rPr>
              <a:t> </a:t>
            </a:r>
            <a:r>
              <a:rPr lang="en-US" sz="2400" dirty="0">
                <a:solidFill>
                  <a:srgbClr val="FF0000"/>
                </a:solidFill>
                <a:hlinkClick r:id="rId2"/>
              </a:rPr>
              <a:t>Function Definitions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81835390"/>
              </p:ext>
            </p:extLst>
          </p:nvPr>
        </p:nvGraphicFramePr>
        <p:xfrm>
          <a:off x="1649703" y="4789669"/>
          <a:ext cx="8129952" cy="609600"/>
        </p:xfrm>
        <a:graphic>
          <a:graphicData uri="http://schemas.openxmlformats.org/drawingml/2006/table">
            <a:tbl>
              <a:tblPr firstRow="1" bandRow="1">
                <a:tableStyleId>{5C22544A-7EE6-4342-B048-85BDC9FD1C3A}</a:tableStyleId>
              </a:tblPr>
              <a:tblGrid>
                <a:gridCol w="903328">
                  <a:extLst>
                    <a:ext uri="{9D8B030D-6E8A-4147-A177-3AD203B41FA5}">
                      <a16:colId xmlns:a16="http://schemas.microsoft.com/office/drawing/2014/main" val="1894719900"/>
                    </a:ext>
                  </a:extLst>
                </a:gridCol>
                <a:gridCol w="903328">
                  <a:extLst>
                    <a:ext uri="{9D8B030D-6E8A-4147-A177-3AD203B41FA5}">
                      <a16:colId xmlns:a16="http://schemas.microsoft.com/office/drawing/2014/main" val="4293185661"/>
                    </a:ext>
                  </a:extLst>
                </a:gridCol>
                <a:gridCol w="1157538">
                  <a:extLst>
                    <a:ext uri="{9D8B030D-6E8A-4147-A177-3AD203B41FA5}">
                      <a16:colId xmlns:a16="http://schemas.microsoft.com/office/drawing/2014/main" val="2428631896"/>
                    </a:ext>
                  </a:extLst>
                </a:gridCol>
                <a:gridCol w="803795">
                  <a:extLst>
                    <a:ext uri="{9D8B030D-6E8A-4147-A177-3AD203B41FA5}">
                      <a16:colId xmlns:a16="http://schemas.microsoft.com/office/drawing/2014/main" val="3661490499"/>
                    </a:ext>
                  </a:extLst>
                </a:gridCol>
                <a:gridCol w="1016849">
                  <a:extLst>
                    <a:ext uri="{9D8B030D-6E8A-4147-A177-3AD203B41FA5}">
                      <a16:colId xmlns:a16="http://schemas.microsoft.com/office/drawing/2014/main" val="2111741793"/>
                    </a:ext>
                  </a:extLst>
                </a:gridCol>
                <a:gridCol w="881270">
                  <a:extLst>
                    <a:ext uri="{9D8B030D-6E8A-4147-A177-3AD203B41FA5}">
                      <a16:colId xmlns:a16="http://schemas.microsoft.com/office/drawing/2014/main" val="789614507"/>
                    </a:ext>
                  </a:extLst>
                </a:gridCol>
                <a:gridCol w="657188">
                  <a:extLst>
                    <a:ext uri="{9D8B030D-6E8A-4147-A177-3AD203B41FA5}">
                      <a16:colId xmlns:a16="http://schemas.microsoft.com/office/drawing/2014/main" val="2698534681"/>
                    </a:ext>
                  </a:extLst>
                </a:gridCol>
                <a:gridCol w="903328">
                  <a:extLst>
                    <a:ext uri="{9D8B030D-6E8A-4147-A177-3AD203B41FA5}">
                      <a16:colId xmlns:a16="http://schemas.microsoft.com/office/drawing/2014/main" val="4124172561"/>
                    </a:ext>
                  </a:extLst>
                </a:gridCol>
                <a:gridCol w="903328">
                  <a:extLst>
                    <a:ext uri="{9D8B030D-6E8A-4147-A177-3AD203B41FA5}">
                      <a16:colId xmlns:a16="http://schemas.microsoft.com/office/drawing/2014/main" val="3609369694"/>
                    </a:ext>
                  </a:extLst>
                </a:gridCol>
              </a:tblGrid>
              <a:tr h="272162">
                <a:tc>
                  <a:txBody>
                    <a:bodyPr/>
                    <a:lstStyle/>
                    <a:p>
                      <a:pPr algn="ctr"/>
                      <a:r>
                        <a:rPr lang="en-US" sz="1400" dirty="0"/>
                        <a:t>Object</a:t>
                      </a:r>
                    </a:p>
                  </a:txBody>
                  <a:tcPr/>
                </a:tc>
                <a:tc>
                  <a:txBody>
                    <a:bodyPr/>
                    <a:lstStyle/>
                    <a:p>
                      <a:pPr algn="ctr"/>
                      <a:r>
                        <a:rPr lang="en-US" sz="1400" dirty="0"/>
                        <a:t>Source</a:t>
                      </a:r>
                    </a:p>
                  </a:txBody>
                  <a:tcPr/>
                </a:tc>
                <a:tc>
                  <a:txBody>
                    <a:bodyPr/>
                    <a:lstStyle/>
                    <a:p>
                      <a:pPr algn="ctr"/>
                      <a:r>
                        <a:rPr lang="en-US" sz="1400"/>
                        <a:t>Organization</a:t>
                      </a:r>
                    </a:p>
                  </a:txBody>
                  <a:tcPr/>
                </a:tc>
                <a:tc>
                  <a:txBody>
                    <a:bodyPr/>
                    <a:lstStyle/>
                    <a:p>
                      <a:pPr algn="ctr"/>
                      <a:r>
                        <a:rPr lang="en-US" sz="1400" dirty="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272162">
                <a:tc>
                  <a:txBody>
                    <a:bodyPr/>
                    <a:lstStyle/>
                    <a:p>
                      <a:pPr algn="ctr"/>
                      <a:r>
                        <a:rPr lang="en-US" sz="1400" err="1"/>
                        <a:t>xxxx</a:t>
                      </a:r>
                      <a:endParaRPr lang="en-US" sz="1400"/>
                    </a:p>
                  </a:txBody>
                  <a:tcPr/>
                </a:tc>
                <a:tc>
                  <a:txBody>
                    <a:bodyPr/>
                    <a:lstStyle/>
                    <a:p>
                      <a:pPr algn="ctr"/>
                      <a:r>
                        <a:rPr lang="en-US" sz="1400" dirty="0"/>
                        <a:t>xxx</a:t>
                      </a:r>
                    </a:p>
                  </a:txBody>
                  <a:tcPr/>
                </a:tc>
                <a:tc>
                  <a:txBody>
                    <a:bodyPr/>
                    <a:lstStyle/>
                    <a:p>
                      <a:pPr algn="ctr"/>
                      <a:r>
                        <a:rPr lang="en-US" sz="1400" err="1"/>
                        <a:t>xxxxxxxx</a:t>
                      </a:r>
                      <a:endParaRPr lang="en-US" sz="1400"/>
                    </a:p>
                  </a:txBody>
                  <a:tcPr/>
                </a:tc>
                <a:tc>
                  <a:txBody>
                    <a:bodyPr/>
                    <a:lstStyle/>
                    <a:p>
                      <a:pPr algn="ctr"/>
                      <a:r>
                        <a:rPr lang="en-US" sz="1400" dirty="0" err="1"/>
                        <a:t>xxxxxx</a:t>
                      </a:r>
                      <a:endParaRPr lang="en-US" sz="1400" dirty="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dirty="0"/>
                        <a:t>xxx</a:t>
                      </a:r>
                    </a:p>
                  </a:txBody>
                  <a:tcPr/>
                </a:tc>
                <a:extLst>
                  <a:ext uri="{0D108BD9-81ED-4DB2-BD59-A6C34878D82A}">
                    <a16:rowId xmlns:a16="http://schemas.microsoft.com/office/drawing/2014/main" val="1503506511"/>
                  </a:ext>
                </a:extLst>
              </a:tr>
            </a:tbl>
          </a:graphicData>
        </a:graphic>
      </p:graphicFrame>
      <p:sp>
        <p:nvSpPr>
          <p:cNvPr id="8" name="Rectangle 7"/>
          <p:cNvSpPr/>
          <p:nvPr/>
        </p:nvSpPr>
        <p:spPr>
          <a:xfrm>
            <a:off x="6787661" y="5701145"/>
            <a:ext cx="826477" cy="609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20160611">
            <a:off x="109728" y="374904"/>
            <a:ext cx="1298448" cy="369332"/>
          </a:xfrm>
          <a:prstGeom prst="rect">
            <a:avLst/>
          </a:prstGeom>
          <a:noFill/>
        </p:spPr>
        <p:txBody>
          <a:bodyPr wrap="square" rtlCol="0">
            <a:spAutoFit/>
          </a:bodyPr>
          <a:lstStyle/>
          <a:p>
            <a:r>
              <a:rPr lang="en-US" b="1">
                <a:solidFill>
                  <a:srgbClr val="00B050"/>
                </a:solidFill>
              </a:rPr>
              <a:t>NONSPON</a:t>
            </a:r>
          </a:p>
        </p:txBody>
      </p:sp>
      <p:graphicFrame>
        <p:nvGraphicFramePr>
          <p:cNvPr id="10" name="Content Placeholder 4"/>
          <p:cNvGraphicFramePr>
            <a:graphicFrameLocks/>
          </p:cNvGraphicFramePr>
          <p:nvPr>
            <p:extLst>
              <p:ext uri="{D42A27DB-BD31-4B8C-83A1-F6EECF244321}">
                <p14:modId xmlns:p14="http://schemas.microsoft.com/office/powerpoint/2010/main" val="3136377784"/>
              </p:ext>
            </p:extLst>
          </p:nvPr>
        </p:nvGraphicFramePr>
        <p:xfrm>
          <a:off x="1232486" y="5635953"/>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0">
                <a:tc>
                  <a:txBody>
                    <a:bodyPr/>
                    <a:lstStyle/>
                    <a:p>
                      <a:pPr algn="ctr"/>
                      <a:r>
                        <a:rPr lang="en-US" dirty="0"/>
                        <a:t>GLBU</a:t>
                      </a:r>
                    </a:p>
                  </a:txBody>
                  <a:tcPr/>
                </a:tc>
                <a:tc>
                  <a:txBody>
                    <a:bodyPr/>
                    <a:lstStyle/>
                    <a:p>
                      <a:pPr algn="ctr"/>
                      <a:r>
                        <a:rPr lang="en-US" dirty="0"/>
                        <a:t>Project ID</a:t>
                      </a:r>
                    </a:p>
                  </a:txBody>
                  <a:tcPr/>
                </a:tc>
                <a:tc>
                  <a:txBody>
                    <a:bodyPr/>
                    <a:lstStyle/>
                    <a:p>
                      <a:pPr algn="ctr"/>
                      <a:r>
                        <a:rPr lang="en-US" dirty="0"/>
                        <a:t>Owner</a:t>
                      </a:r>
                      <a:r>
                        <a:rPr lang="en-US" baseline="0" dirty="0"/>
                        <a:t> </a:t>
                      </a:r>
                      <a:r>
                        <a:rPr lang="en-US" baseline="0" dirty="0" err="1"/>
                        <a:t>Dept</a:t>
                      </a:r>
                      <a:endParaRPr lang="en-US" dirty="0"/>
                    </a:p>
                  </a:txBody>
                  <a:tcPr/>
                </a:tc>
                <a:tc>
                  <a:txBody>
                    <a:bodyPr/>
                    <a:lstStyle/>
                    <a:p>
                      <a:pPr algn="ctr"/>
                      <a:r>
                        <a:rPr lang="en-US" dirty="0"/>
                        <a:t>Program</a:t>
                      </a:r>
                    </a:p>
                  </a:txBody>
                  <a:tcPr/>
                </a:tc>
                <a:tc>
                  <a:txBody>
                    <a:bodyPr/>
                    <a:lstStyle/>
                    <a:p>
                      <a:pPr algn="ctr"/>
                      <a:r>
                        <a:rPr lang="en-US" dirty="0"/>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dirty="0"/>
                        <a:t>PSUMB</a:t>
                      </a:r>
                    </a:p>
                  </a:txBody>
                  <a:tcPr/>
                </a:tc>
                <a:tc>
                  <a:txBody>
                    <a:bodyPr/>
                    <a:lstStyle/>
                    <a:p>
                      <a:pPr algn="ctr"/>
                      <a:r>
                        <a:rPr lang="en-US" dirty="0" err="1"/>
                        <a:t>Xxxxxxxx</a:t>
                      </a:r>
                      <a:endParaRPr lang="en-US" dirty="0"/>
                    </a:p>
                  </a:txBody>
                  <a:tcPr/>
                </a:tc>
                <a:tc>
                  <a:txBody>
                    <a:bodyPr/>
                    <a:lstStyle/>
                    <a:p>
                      <a:pPr algn="ctr"/>
                      <a:r>
                        <a:rPr lang="en-US" dirty="0" err="1"/>
                        <a:t>Xxxxxxxx</a:t>
                      </a:r>
                      <a:endParaRPr lang="en-US" dirty="0"/>
                    </a:p>
                  </a:txBody>
                  <a:tcPr/>
                </a:tc>
                <a:tc>
                  <a:txBody>
                    <a:bodyPr/>
                    <a:lstStyle/>
                    <a:p>
                      <a:pPr algn="ctr"/>
                      <a:r>
                        <a:rPr lang="en-US" dirty="0"/>
                        <a:t>Xxx</a:t>
                      </a:r>
                    </a:p>
                  </a:txBody>
                  <a:tcPr/>
                </a:tc>
                <a:tc>
                  <a:txBody>
                    <a:bodyPr/>
                    <a:lstStyle/>
                    <a:p>
                      <a:pPr algn="ctr"/>
                      <a:r>
                        <a:rPr lang="en-US"/>
                        <a:t>xxx</a:t>
                      </a:r>
                    </a:p>
                  </a:txBody>
                  <a:tcPr/>
                </a:tc>
                <a:tc>
                  <a:txBody>
                    <a:bodyPr/>
                    <a:lstStyle/>
                    <a:p>
                      <a:pPr algn="ctr"/>
                      <a:r>
                        <a:rPr lang="en-US" dirty="0" err="1"/>
                        <a:t>xxxx</a:t>
                      </a:r>
                      <a:endParaRPr lang="en-US" dirty="0"/>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11" name="Rectangle 10"/>
          <p:cNvSpPr/>
          <p:nvPr/>
        </p:nvSpPr>
        <p:spPr>
          <a:xfrm>
            <a:off x="5649824" y="5633340"/>
            <a:ext cx="1311185" cy="73921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23784" y="4815863"/>
            <a:ext cx="909788" cy="6045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15153" y="5502644"/>
            <a:ext cx="1159674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9477" y="4815863"/>
            <a:ext cx="1161175" cy="369332"/>
          </a:xfrm>
          <a:prstGeom prst="rect">
            <a:avLst/>
          </a:prstGeom>
          <a:noFill/>
        </p:spPr>
        <p:txBody>
          <a:bodyPr wrap="square" rtlCol="0">
            <a:spAutoFit/>
          </a:bodyPr>
          <a:lstStyle/>
          <a:p>
            <a:r>
              <a:rPr lang="en-US" dirty="0"/>
              <a:t>Quantum:</a:t>
            </a:r>
          </a:p>
        </p:txBody>
      </p:sp>
      <p:sp>
        <p:nvSpPr>
          <p:cNvPr id="15" name="TextBox 14"/>
          <p:cNvSpPr txBox="1"/>
          <p:nvPr/>
        </p:nvSpPr>
        <p:spPr>
          <a:xfrm>
            <a:off x="215153" y="5647545"/>
            <a:ext cx="1161175" cy="369332"/>
          </a:xfrm>
          <a:prstGeom prst="rect">
            <a:avLst/>
          </a:prstGeom>
          <a:noFill/>
        </p:spPr>
        <p:txBody>
          <a:bodyPr wrap="square" rtlCol="0">
            <a:spAutoFit/>
          </a:bodyPr>
          <a:lstStyle/>
          <a:p>
            <a:r>
              <a:rPr lang="en-US" dirty="0"/>
              <a:t>eUMB:</a:t>
            </a:r>
          </a:p>
        </p:txBody>
      </p:sp>
    </p:spTree>
    <p:extLst>
      <p:ext uri="{BB962C8B-B14F-4D97-AF65-F5344CB8AC3E}">
        <p14:creationId xmlns:p14="http://schemas.microsoft.com/office/powerpoint/2010/main" val="4263296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eUMB </a:t>
            </a:r>
            <a:r>
              <a:rPr lang="en-US" b="1" dirty="0" err="1"/>
              <a:t>Chartfield</a:t>
            </a:r>
            <a:r>
              <a:rPr lang="en-US" b="1" dirty="0"/>
              <a:t> – Quantum Segment</a:t>
            </a:r>
            <a:endParaRPr lang="en-US" b="1" dirty="0">
              <a:solidFill>
                <a:srgbClr val="FF0000"/>
              </a:solidFill>
            </a:endParaRPr>
          </a:p>
        </p:txBody>
      </p:sp>
      <p:sp>
        <p:nvSpPr>
          <p:cNvPr id="6" name="Content Placeholder 2"/>
          <p:cNvSpPr txBox="1">
            <a:spLocks/>
          </p:cNvSpPr>
          <p:nvPr/>
        </p:nvSpPr>
        <p:spPr>
          <a:xfrm>
            <a:off x="527125" y="1579438"/>
            <a:ext cx="10972800" cy="280927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Unit (2 characters)</a:t>
            </a:r>
          </a:p>
          <a:p>
            <a:pPr lvl="1"/>
            <a:r>
              <a:rPr lang="en-US" dirty="0"/>
              <a:t>Represents the entity that is required to issue a separate set of financial statements</a:t>
            </a:r>
          </a:p>
          <a:p>
            <a:pPr lvl="1"/>
            <a:r>
              <a:rPr lang="en-US" dirty="0"/>
              <a:t>Similar to eUMB Business Unit “PSUMB”</a:t>
            </a:r>
          </a:p>
          <a:p>
            <a:pPr lvl="1"/>
            <a:r>
              <a:rPr lang="en-US" dirty="0"/>
              <a:t>No entry required  </a:t>
            </a:r>
          </a:p>
          <a:p>
            <a:pPr lvl="2"/>
            <a:r>
              <a:rPr lang="en-US" dirty="0"/>
              <a:t>Value defaults in</a:t>
            </a:r>
          </a:p>
        </p:txBody>
      </p:sp>
      <p:graphicFrame>
        <p:nvGraphicFramePr>
          <p:cNvPr id="7" name="Table 6"/>
          <p:cNvGraphicFramePr>
            <a:graphicFrameLocks noGrp="1"/>
          </p:cNvGraphicFramePr>
          <p:nvPr>
            <p:extLst>
              <p:ext uri="{D42A27DB-BD31-4B8C-83A1-F6EECF244321}">
                <p14:modId xmlns:p14="http://schemas.microsoft.com/office/powerpoint/2010/main" val="508949951"/>
              </p:ext>
            </p:extLst>
          </p:nvPr>
        </p:nvGraphicFramePr>
        <p:xfrm>
          <a:off x="1746353" y="4398669"/>
          <a:ext cx="8491978" cy="831688"/>
        </p:xfrm>
        <a:graphic>
          <a:graphicData uri="http://schemas.openxmlformats.org/drawingml/2006/table">
            <a:tbl>
              <a:tblPr firstRow="1" bandRow="1">
                <a:tableStyleId>{5C22544A-7EE6-4342-B048-85BDC9FD1C3A}</a:tableStyleId>
              </a:tblPr>
              <a:tblGrid>
                <a:gridCol w="943553">
                  <a:extLst>
                    <a:ext uri="{9D8B030D-6E8A-4147-A177-3AD203B41FA5}">
                      <a16:colId xmlns:a16="http://schemas.microsoft.com/office/drawing/2014/main" val="1894719900"/>
                    </a:ext>
                  </a:extLst>
                </a:gridCol>
                <a:gridCol w="943553">
                  <a:extLst>
                    <a:ext uri="{9D8B030D-6E8A-4147-A177-3AD203B41FA5}">
                      <a16:colId xmlns:a16="http://schemas.microsoft.com/office/drawing/2014/main" val="4293185661"/>
                    </a:ext>
                  </a:extLst>
                </a:gridCol>
                <a:gridCol w="1209083">
                  <a:extLst>
                    <a:ext uri="{9D8B030D-6E8A-4147-A177-3AD203B41FA5}">
                      <a16:colId xmlns:a16="http://schemas.microsoft.com/office/drawing/2014/main" val="2428631896"/>
                    </a:ext>
                  </a:extLst>
                </a:gridCol>
                <a:gridCol w="839588">
                  <a:extLst>
                    <a:ext uri="{9D8B030D-6E8A-4147-A177-3AD203B41FA5}">
                      <a16:colId xmlns:a16="http://schemas.microsoft.com/office/drawing/2014/main" val="3661490499"/>
                    </a:ext>
                  </a:extLst>
                </a:gridCol>
                <a:gridCol w="1062129">
                  <a:extLst>
                    <a:ext uri="{9D8B030D-6E8A-4147-A177-3AD203B41FA5}">
                      <a16:colId xmlns:a16="http://schemas.microsoft.com/office/drawing/2014/main" val="2111741793"/>
                    </a:ext>
                  </a:extLst>
                </a:gridCol>
                <a:gridCol w="920513">
                  <a:extLst>
                    <a:ext uri="{9D8B030D-6E8A-4147-A177-3AD203B41FA5}">
                      <a16:colId xmlns:a16="http://schemas.microsoft.com/office/drawing/2014/main" val="789614507"/>
                    </a:ext>
                  </a:extLst>
                </a:gridCol>
                <a:gridCol w="686453">
                  <a:extLst>
                    <a:ext uri="{9D8B030D-6E8A-4147-A177-3AD203B41FA5}">
                      <a16:colId xmlns:a16="http://schemas.microsoft.com/office/drawing/2014/main" val="2698534681"/>
                    </a:ext>
                  </a:extLst>
                </a:gridCol>
                <a:gridCol w="943553">
                  <a:extLst>
                    <a:ext uri="{9D8B030D-6E8A-4147-A177-3AD203B41FA5}">
                      <a16:colId xmlns:a16="http://schemas.microsoft.com/office/drawing/2014/main" val="4124172561"/>
                    </a:ext>
                  </a:extLst>
                </a:gridCol>
                <a:gridCol w="943553">
                  <a:extLst>
                    <a:ext uri="{9D8B030D-6E8A-4147-A177-3AD203B41FA5}">
                      <a16:colId xmlns:a16="http://schemas.microsoft.com/office/drawing/2014/main" val="3609369694"/>
                    </a:ext>
                  </a:extLst>
                </a:gridCol>
              </a:tblGrid>
              <a:tr h="415844">
                <a:tc>
                  <a:txBody>
                    <a:bodyPr/>
                    <a:lstStyle/>
                    <a:p>
                      <a:pPr algn="ctr"/>
                      <a:r>
                        <a:rPr lang="en-US" sz="1400" dirty="0"/>
                        <a:t>Object</a:t>
                      </a:r>
                    </a:p>
                  </a:txBody>
                  <a:tcPr/>
                </a:tc>
                <a:tc>
                  <a:txBody>
                    <a:bodyPr/>
                    <a:lstStyle/>
                    <a:p>
                      <a:pPr algn="ctr"/>
                      <a:r>
                        <a:rPr lang="en-US" sz="1400" dirty="0"/>
                        <a:t>Source</a:t>
                      </a:r>
                    </a:p>
                  </a:txBody>
                  <a:tcPr/>
                </a:tc>
                <a:tc>
                  <a:txBody>
                    <a:bodyPr/>
                    <a:lstStyle/>
                    <a:p>
                      <a:pPr algn="ctr"/>
                      <a:r>
                        <a:rPr lang="en-US" sz="140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415844">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dirty="0"/>
                        <a:t>xxx</a:t>
                      </a:r>
                    </a:p>
                  </a:txBody>
                  <a:tcPr/>
                </a:tc>
                <a:extLst>
                  <a:ext uri="{0D108BD9-81ED-4DB2-BD59-A6C34878D82A}">
                    <a16:rowId xmlns:a16="http://schemas.microsoft.com/office/drawing/2014/main" val="1503506511"/>
                  </a:ext>
                </a:extLst>
              </a:tr>
            </a:tbl>
          </a:graphicData>
        </a:graphic>
      </p:graphicFrame>
      <p:sp>
        <p:nvSpPr>
          <p:cNvPr id="8" name="Rectangle 7"/>
          <p:cNvSpPr/>
          <p:nvPr/>
        </p:nvSpPr>
        <p:spPr>
          <a:xfrm>
            <a:off x="7668715" y="4415422"/>
            <a:ext cx="682130" cy="83168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graphicFrame>
        <p:nvGraphicFramePr>
          <p:cNvPr id="11" name="Content Placeholder 4"/>
          <p:cNvGraphicFramePr>
            <a:graphicFrameLocks/>
          </p:cNvGraphicFramePr>
          <p:nvPr>
            <p:extLst>
              <p:ext uri="{D42A27DB-BD31-4B8C-83A1-F6EECF244321}">
                <p14:modId xmlns:p14="http://schemas.microsoft.com/office/powerpoint/2010/main" val="2978313265"/>
              </p:ext>
            </p:extLst>
          </p:nvPr>
        </p:nvGraphicFramePr>
        <p:xfrm>
          <a:off x="1245079" y="5612005"/>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364196">
                <a:tc>
                  <a:txBody>
                    <a:bodyPr/>
                    <a:lstStyle/>
                    <a:p>
                      <a:pPr algn="ctr"/>
                      <a:r>
                        <a:rPr lang="en-US" dirty="0"/>
                        <a:t>GLBU</a:t>
                      </a:r>
                    </a:p>
                  </a:txBody>
                  <a:tcPr/>
                </a:tc>
                <a:tc>
                  <a:txBody>
                    <a:bodyPr/>
                    <a:lstStyle/>
                    <a:p>
                      <a:pPr algn="ctr"/>
                      <a:r>
                        <a:rPr lang="en-US" dirty="0"/>
                        <a:t>Project ID</a:t>
                      </a:r>
                    </a:p>
                  </a:txBody>
                  <a:tcPr/>
                </a:tc>
                <a:tc>
                  <a:txBody>
                    <a:bodyPr/>
                    <a:lstStyle/>
                    <a:p>
                      <a:pPr algn="ctr"/>
                      <a:r>
                        <a:rPr lang="en-US" dirty="0"/>
                        <a:t>Owner</a:t>
                      </a:r>
                      <a:r>
                        <a:rPr lang="en-US" baseline="0" dirty="0"/>
                        <a:t> </a:t>
                      </a:r>
                      <a:r>
                        <a:rPr lang="en-US" baseline="0" dirty="0" err="1"/>
                        <a:t>Dept</a:t>
                      </a:r>
                      <a:endParaRPr lang="en-US" dirty="0"/>
                    </a:p>
                  </a:txBody>
                  <a:tcPr/>
                </a:tc>
                <a:tc>
                  <a:txBody>
                    <a:bodyPr/>
                    <a:lstStyle/>
                    <a:p>
                      <a:pPr algn="ctr"/>
                      <a:r>
                        <a:rPr lang="en-US" dirty="0"/>
                        <a:t>Program</a:t>
                      </a:r>
                    </a:p>
                  </a:txBody>
                  <a:tcPr/>
                </a:tc>
                <a:tc>
                  <a:txBody>
                    <a:bodyPr/>
                    <a:lstStyle/>
                    <a:p>
                      <a:pPr algn="ctr"/>
                      <a:r>
                        <a:rPr lang="en-US" dirty="0"/>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dirty="0"/>
                        <a:t>PSUMB</a:t>
                      </a:r>
                    </a:p>
                  </a:txBody>
                  <a:tcPr/>
                </a:tc>
                <a:tc>
                  <a:txBody>
                    <a:bodyPr/>
                    <a:lstStyle/>
                    <a:p>
                      <a:pPr algn="ctr"/>
                      <a:r>
                        <a:rPr lang="en-US" dirty="0" err="1"/>
                        <a:t>Xxxxxxxx</a:t>
                      </a:r>
                      <a:endParaRPr lang="en-US" dirty="0"/>
                    </a:p>
                  </a:txBody>
                  <a:tcPr/>
                </a:tc>
                <a:tc>
                  <a:txBody>
                    <a:bodyPr/>
                    <a:lstStyle/>
                    <a:p>
                      <a:pPr algn="ctr"/>
                      <a:r>
                        <a:rPr lang="en-US" dirty="0" err="1"/>
                        <a:t>Xxxxxxxx</a:t>
                      </a:r>
                      <a:endParaRPr lang="en-US" dirty="0"/>
                    </a:p>
                  </a:txBody>
                  <a:tcPr/>
                </a:tc>
                <a:tc>
                  <a:txBody>
                    <a:bodyPr/>
                    <a:lstStyle/>
                    <a:p>
                      <a:pPr algn="ctr"/>
                      <a:r>
                        <a:rPr lang="en-US" dirty="0"/>
                        <a:t>Xxx</a:t>
                      </a:r>
                    </a:p>
                  </a:txBody>
                  <a:tcPr/>
                </a:tc>
                <a:tc>
                  <a:txBody>
                    <a:bodyPr/>
                    <a:lstStyle/>
                    <a:p>
                      <a:pPr algn="ctr"/>
                      <a:r>
                        <a:rPr lang="en-US"/>
                        <a:t>xxx</a:t>
                      </a:r>
                    </a:p>
                  </a:txBody>
                  <a:tcPr/>
                </a:tc>
                <a:tc>
                  <a:txBody>
                    <a:bodyPr/>
                    <a:lstStyle/>
                    <a:p>
                      <a:pPr algn="ctr"/>
                      <a:r>
                        <a:rPr lang="en-US" dirty="0" err="1"/>
                        <a:t>xxxx</a:t>
                      </a:r>
                      <a:endParaRPr lang="en-US" dirty="0"/>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12" name="Rectangle 11"/>
          <p:cNvSpPr/>
          <p:nvPr/>
        </p:nvSpPr>
        <p:spPr>
          <a:xfrm>
            <a:off x="1245079" y="5635444"/>
            <a:ext cx="1002547" cy="736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97628" y="5416583"/>
            <a:ext cx="1159674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8364" y="4445181"/>
            <a:ext cx="1161175" cy="369332"/>
          </a:xfrm>
          <a:prstGeom prst="rect">
            <a:avLst/>
          </a:prstGeom>
          <a:noFill/>
        </p:spPr>
        <p:txBody>
          <a:bodyPr wrap="square" rtlCol="0">
            <a:spAutoFit/>
          </a:bodyPr>
          <a:lstStyle/>
          <a:p>
            <a:r>
              <a:rPr lang="en-US" dirty="0"/>
              <a:t>Quantum:</a:t>
            </a:r>
          </a:p>
        </p:txBody>
      </p:sp>
      <p:sp>
        <p:nvSpPr>
          <p:cNvPr id="14" name="TextBox 13"/>
          <p:cNvSpPr txBox="1"/>
          <p:nvPr/>
        </p:nvSpPr>
        <p:spPr>
          <a:xfrm>
            <a:off x="178363" y="5577808"/>
            <a:ext cx="1161175" cy="369332"/>
          </a:xfrm>
          <a:prstGeom prst="rect">
            <a:avLst/>
          </a:prstGeom>
          <a:noFill/>
        </p:spPr>
        <p:txBody>
          <a:bodyPr wrap="square" rtlCol="0">
            <a:spAutoFit/>
          </a:bodyPr>
          <a:lstStyle/>
          <a:p>
            <a:r>
              <a:rPr lang="en-US" dirty="0"/>
              <a:t> eUMB:</a:t>
            </a:r>
          </a:p>
        </p:txBody>
      </p:sp>
    </p:spTree>
    <p:extLst>
      <p:ext uri="{BB962C8B-B14F-4D97-AF65-F5344CB8AC3E}">
        <p14:creationId xmlns:p14="http://schemas.microsoft.com/office/powerpoint/2010/main" val="885298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 Quantum Segment</a:t>
            </a:r>
          </a:p>
        </p:txBody>
      </p:sp>
      <p:sp>
        <p:nvSpPr>
          <p:cNvPr id="6" name="Content Placeholder 2"/>
          <p:cNvSpPr txBox="1">
            <a:spLocks/>
          </p:cNvSpPr>
          <p:nvPr/>
        </p:nvSpPr>
        <p:spPr>
          <a:xfrm>
            <a:off x="609600" y="1863969"/>
            <a:ext cx="10972800" cy="42621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a:t>Future (5 characters)</a:t>
            </a:r>
          </a:p>
          <a:p>
            <a:pPr lvl="1"/>
            <a:r>
              <a:rPr lang="en-US"/>
              <a:t>Reserved for potential future functionality</a:t>
            </a:r>
          </a:p>
          <a:p>
            <a:pPr lvl="1"/>
            <a:r>
              <a:rPr lang="en-US"/>
              <a:t>Serves as a placeholder for now</a:t>
            </a:r>
          </a:p>
          <a:p>
            <a:pPr lvl="1"/>
            <a:r>
              <a:rPr lang="en-US"/>
              <a:t>No entry required for now (defaults as ‘00000’)</a:t>
            </a:r>
          </a:p>
          <a:p>
            <a:pPr lvl="2"/>
            <a:endParaRPr lang="en-US"/>
          </a:p>
          <a:p>
            <a:pPr lvl="2"/>
            <a:endParaRPr lang="en-US" i="1"/>
          </a:p>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85733088"/>
              </p:ext>
            </p:extLst>
          </p:nvPr>
        </p:nvGraphicFramePr>
        <p:xfrm>
          <a:off x="1434454" y="4621276"/>
          <a:ext cx="8548535" cy="789710"/>
        </p:xfrm>
        <a:graphic>
          <a:graphicData uri="http://schemas.openxmlformats.org/drawingml/2006/table">
            <a:tbl>
              <a:tblPr firstRow="1" bandRow="1">
                <a:tableStyleId>{5C22544A-7EE6-4342-B048-85BDC9FD1C3A}</a:tableStyleId>
              </a:tblPr>
              <a:tblGrid>
                <a:gridCol w="949837">
                  <a:extLst>
                    <a:ext uri="{9D8B030D-6E8A-4147-A177-3AD203B41FA5}">
                      <a16:colId xmlns:a16="http://schemas.microsoft.com/office/drawing/2014/main" val="1894719900"/>
                    </a:ext>
                  </a:extLst>
                </a:gridCol>
                <a:gridCol w="949837">
                  <a:extLst>
                    <a:ext uri="{9D8B030D-6E8A-4147-A177-3AD203B41FA5}">
                      <a16:colId xmlns:a16="http://schemas.microsoft.com/office/drawing/2014/main" val="4293185661"/>
                    </a:ext>
                  </a:extLst>
                </a:gridCol>
                <a:gridCol w="1217136">
                  <a:extLst>
                    <a:ext uri="{9D8B030D-6E8A-4147-A177-3AD203B41FA5}">
                      <a16:colId xmlns:a16="http://schemas.microsoft.com/office/drawing/2014/main" val="2428631896"/>
                    </a:ext>
                  </a:extLst>
                </a:gridCol>
                <a:gridCol w="845180">
                  <a:extLst>
                    <a:ext uri="{9D8B030D-6E8A-4147-A177-3AD203B41FA5}">
                      <a16:colId xmlns:a16="http://schemas.microsoft.com/office/drawing/2014/main" val="3661490499"/>
                    </a:ext>
                  </a:extLst>
                </a:gridCol>
                <a:gridCol w="1069203">
                  <a:extLst>
                    <a:ext uri="{9D8B030D-6E8A-4147-A177-3AD203B41FA5}">
                      <a16:colId xmlns:a16="http://schemas.microsoft.com/office/drawing/2014/main" val="2111741793"/>
                    </a:ext>
                  </a:extLst>
                </a:gridCol>
                <a:gridCol w="926644">
                  <a:extLst>
                    <a:ext uri="{9D8B030D-6E8A-4147-A177-3AD203B41FA5}">
                      <a16:colId xmlns:a16="http://schemas.microsoft.com/office/drawing/2014/main" val="789614507"/>
                    </a:ext>
                  </a:extLst>
                </a:gridCol>
                <a:gridCol w="691024">
                  <a:extLst>
                    <a:ext uri="{9D8B030D-6E8A-4147-A177-3AD203B41FA5}">
                      <a16:colId xmlns:a16="http://schemas.microsoft.com/office/drawing/2014/main" val="2698534681"/>
                    </a:ext>
                  </a:extLst>
                </a:gridCol>
                <a:gridCol w="949837">
                  <a:extLst>
                    <a:ext uri="{9D8B030D-6E8A-4147-A177-3AD203B41FA5}">
                      <a16:colId xmlns:a16="http://schemas.microsoft.com/office/drawing/2014/main" val="4124172561"/>
                    </a:ext>
                  </a:extLst>
                </a:gridCol>
                <a:gridCol w="949837">
                  <a:extLst>
                    <a:ext uri="{9D8B030D-6E8A-4147-A177-3AD203B41FA5}">
                      <a16:colId xmlns:a16="http://schemas.microsoft.com/office/drawing/2014/main" val="3609369694"/>
                    </a:ext>
                  </a:extLst>
                </a:gridCol>
              </a:tblGrid>
              <a:tr h="394855">
                <a:tc>
                  <a:txBody>
                    <a:bodyPr/>
                    <a:lstStyle/>
                    <a:p>
                      <a:pPr algn="ctr"/>
                      <a:r>
                        <a:rPr lang="en-US" sz="1400"/>
                        <a:t>Object</a:t>
                      </a:r>
                    </a:p>
                  </a:txBody>
                  <a:tcPr/>
                </a:tc>
                <a:tc>
                  <a:txBody>
                    <a:bodyPr/>
                    <a:lstStyle/>
                    <a:p>
                      <a:pPr algn="ctr"/>
                      <a:r>
                        <a:rPr lang="en-US" sz="1400"/>
                        <a:t>Source</a:t>
                      </a:r>
                    </a:p>
                  </a:txBody>
                  <a:tcPr/>
                </a:tc>
                <a:tc>
                  <a:txBody>
                    <a:bodyPr/>
                    <a:lstStyle/>
                    <a:p>
                      <a:pPr algn="ctr"/>
                      <a:r>
                        <a:rPr lang="en-US" sz="140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394855">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a:t>xxx</a:t>
                      </a:r>
                    </a:p>
                  </a:txBody>
                  <a:tcPr/>
                </a:tc>
                <a:extLst>
                  <a:ext uri="{0D108BD9-81ED-4DB2-BD59-A6C34878D82A}">
                    <a16:rowId xmlns:a16="http://schemas.microsoft.com/office/drawing/2014/main" val="1503506511"/>
                  </a:ext>
                </a:extLst>
              </a:tr>
            </a:tbl>
          </a:graphicData>
        </a:graphic>
      </p:graphicFrame>
      <p:sp>
        <p:nvSpPr>
          <p:cNvPr id="9" name="TextBox 8"/>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sp>
        <p:nvSpPr>
          <p:cNvPr id="10" name="Rectangle 9"/>
          <p:cNvSpPr/>
          <p:nvPr/>
        </p:nvSpPr>
        <p:spPr>
          <a:xfrm>
            <a:off x="8078774" y="4621276"/>
            <a:ext cx="970961" cy="78970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49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eUMB </a:t>
            </a:r>
            <a:r>
              <a:rPr lang="en-US" b="1" err="1"/>
              <a:t>Chartfield</a:t>
            </a:r>
            <a:r>
              <a:rPr lang="en-US" b="1"/>
              <a:t> – Quantum Segment</a:t>
            </a:r>
          </a:p>
        </p:txBody>
      </p:sp>
      <p:sp>
        <p:nvSpPr>
          <p:cNvPr id="6" name="Content Placeholder 2"/>
          <p:cNvSpPr txBox="1">
            <a:spLocks/>
          </p:cNvSpPr>
          <p:nvPr/>
        </p:nvSpPr>
        <p:spPr>
          <a:xfrm>
            <a:off x="609600" y="2013439"/>
            <a:ext cx="10972800" cy="41127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err="1"/>
              <a:t>Interfund</a:t>
            </a:r>
            <a:r>
              <a:rPr lang="en-US" b="1" dirty="0"/>
              <a:t> (3 characters)</a:t>
            </a:r>
          </a:p>
          <a:p>
            <a:pPr lvl="1"/>
            <a:r>
              <a:rPr lang="en-US" dirty="0"/>
              <a:t>Provides the offsetting transactions that are needed when activities cross Source so that Source can be the balancing segment</a:t>
            </a:r>
          </a:p>
          <a:p>
            <a:pPr lvl="1"/>
            <a:r>
              <a:rPr lang="en-US" dirty="0"/>
              <a:t>No entry required / system generates values when needed</a:t>
            </a:r>
          </a:p>
          <a:p>
            <a:pPr lvl="1"/>
            <a:r>
              <a:rPr lang="en-US" dirty="0"/>
              <a:t>Similar to eUMB Financials crossing fund entries</a:t>
            </a:r>
          </a:p>
          <a:p>
            <a:pPr lvl="1"/>
            <a:endParaRPr lang="en-US" dirty="0"/>
          </a:p>
          <a:p>
            <a:pPr lvl="2"/>
            <a:endParaRPr lang="en-US" dirty="0"/>
          </a:p>
          <a:p>
            <a:pPr lvl="2"/>
            <a:endParaRPr lang="en-US" i="1" dirty="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3279034"/>
              </p:ext>
            </p:extLst>
          </p:nvPr>
        </p:nvGraphicFramePr>
        <p:xfrm>
          <a:off x="1538146" y="4922933"/>
          <a:ext cx="8322291" cy="789710"/>
        </p:xfrm>
        <a:graphic>
          <a:graphicData uri="http://schemas.openxmlformats.org/drawingml/2006/table">
            <a:tbl>
              <a:tblPr firstRow="1" bandRow="1">
                <a:tableStyleId>{5C22544A-7EE6-4342-B048-85BDC9FD1C3A}</a:tableStyleId>
              </a:tblPr>
              <a:tblGrid>
                <a:gridCol w="924699">
                  <a:extLst>
                    <a:ext uri="{9D8B030D-6E8A-4147-A177-3AD203B41FA5}">
                      <a16:colId xmlns:a16="http://schemas.microsoft.com/office/drawing/2014/main" val="1894719900"/>
                    </a:ext>
                  </a:extLst>
                </a:gridCol>
                <a:gridCol w="924699">
                  <a:extLst>
                    <a:ext uri="{9D8B030D-6E8A-4147-A177-3AD203B41FA5}">
                      <a16:colId xmlns:a16="http://schemas.microsoft.com/office/drawing/2014/main" val="4293185661"/>
                    </a:ext>
                  </a:extLst>
                </a:gridCol>
                <a:gridCol w="1184923">
                  <a:extLst>
                    <a:ext uri="{9D8B030D-6E8A-4147-A177-3AD203B41FA5}">
                      <a16:colId xmlns:a16="http://schemas.microsoft.com/office/drawing/2014/main" val="2428631896"/>
                    </a:ext>
                  </a:extLst>
                </a:gridCol>
                <a:gridCol w="822811">
                  <a:extLst>
                    <a:ext uri="{9D8B030D-6E8A-4147-A177-3AD203B41FA5}">
                      <a16:colId xmlns:a16="http://schemas.microsoft.com/office/drawing/2014/main" val="3661490499"/>
                    </a:ext>
                  </a:extLst>
                </a:gridCol>
                <a:gridCol w="1040906">
                  <a:extLst>
                    <a:ext uri="{9D8B030D-6E8A-4147-A177-3AD203B41FA5}">
                      <a16:colId xmlns:a16="http://schemas.microsoft.com/office/drawing/2014/main" val="2111741793"/>
                    </a:ext>
                  </a:extLst>
                </a:gridCol>
                <a:gridCol w="902119">
                  <a:extLst>
                    <a:ext uri="{9D8B030D-6E8A-4147-A177-3AD203B41FA5}">
                      <a16:colId xmlns:a16="http://schemas.microsoft.com/office/drawing/2014/main" val="789614507"/>
                    </a:ext>
                  </a:extLst>
                </a:gridCol>
                <a:gridCol w="672736">
                  <a:extLst>
                    <a:ext uri="{9D8B030D-6E8A-4147-A177-3AD203B41FA5}">
                      <a16:colId xmlns:a16="http://schemas.microsoft.com/office/drawing/2014/main" val="2698534681"/>
                    </a:ext>
                  </a:extLst>
                </a:gridCol>
                <a:gridCol w="924699">
                  <a:extLst>
                    <a:ext uri="{9D8B030D-6E8A-4147-A177-3AD203B41FA5}">
                      <a16:colId xmlns:a16="http://schemas.microsoft.com/office/drawing/2014/main" val="4124172561"/>
                    </a:ext>
                  </a:extLst>
                </a:gridCol>
                <a:gridCol w="924699">
                  <a:extLst>
                    <a:ext uri="{9D8B030D-6E8A-4147-A177-3AD203B41FA5}">
                      <a16:colId xmlns:a16="http://schemas.microsoft.com/office/drawing/2014/main" val="3609369694"/>
                    </a:ext>
                  </a:extLst>
                </a:gridCol>
              </a:tblGrid>
              <a:tr h="394855">
                <a:tc>
                  <a:txBody>
                    <a:bodyPr/>
                    <a:lstStyle/>
                    <a:p>
                      <a:pPr algn="ctr"/>
                      <a:r>
                        <a:rPr lang="en-US" sz="1400"/>
                        <a:t>Object</a:t>
                      </a:r>
                    </a:p>
                  </a:txBody>
                  <a:tcPr/>
                </a:tc>
                <a:tc>
                  <a:txBody>
                    <a:bodyPr/>
                    <a:lstStyle/>
                    <a:p>
                      <a:pPr algn="ctr"/>
                      <a:r>
                        <a:rPr lang="en-US" sz="1400"/>
                        <a:t>Source</a:t>
                      </a:r>
                    </a:p>
                  </a:txBody>
                  <a:tcPr/>
                </a:tc>
                <a:tc>
                  <a:txBody>
                    <a:bodyPr/>
                    <a:lstStyle/>
                    <a:p>
                      <a:pPr algn="ctr"/>
                      <a:r>
                        <a:rPr lang="en-US" sz="1400"/>
                        <a:t>Organization</a:t>
                      </a:r>
                    </a:p>
                  </a:txBody>
                  <a:tcPr/>
                </a:tc>
                <a:tc>
                  <a:txBody>
                    <a:bodyPr/>
                    <a:lstStyle/>
                    <a:p>
                      <a:pPr algn="ctr"/>
                      <a:r>
                        <a:rPr lang="en-US" sz="1400"/>
                        <a:t>Activity</a:t>
                      </a:r>
                    </a:p>
                  </a:txBody>
                  <a:tcPr/>
                </a:tc>
                <a:tc>
                  <a:txBody>
                    <a:bodyPr/>
                    <a:lstStyle/>
                    <a:p>
                      <a:pPr algn="ctr"/>
                      <a:r>
                        <a:rPr lang="en-US" sz="1400"/>
                        <a:t>Purpose</a:t>
                      </a:r>
                    </a:p>
                  </a:txBody>
                  <a:tcPr/>
                </a:tc>
                <a:tc>
                  <a:txBody>
                    <a:bodyPr/>
                    <a:lstStyle/>
                    <a:p>
                      <a:pPr algn="ctr"/>
                      <a:r>
                        <a:rPr lang="en-US" sz="1400"/>
                        <a:t>Function</a:t>
                      </a:r>
                    </a:p>
                  </a:txBody>
                  <a:tcPr/>
                </a:tc>
                <a:tc>
                  <a:txBody>
                    <a:bodyPr/>
                    <a:lstStyle/>
                    <a:p>
                      <a:pPr algn="ctr"/>
                      <a:r>
                        <a:rPr lang="en-US" sz="1400"/>
                        <a:t>Unit</a:t>
                      </a:r>
                    </a:p>
                  </a:txBody>
                  <a:tcPr/>
                </a:tc>
                <a:tc>
                  <a:txBody>
                    <a:bodyPr/>
                    <a:lstStyle/>
                    <a:p>
                      <a:pPr algn="ctr"/>
                      <a:r>
                        <a:rPr lang="en-US" sz="1400"/>
                        <a:t>Future</a:t>
                      </a:r>
                    </a:p>
                  </a:txBody>
                  <a:tcPr/>
                </a:tc>
                <a:tc>
                  <a:txBody>
                    <a:bodyPr/>
                    <a:lstStyle/>
                    <a:p>
                      <a:pPr algn="ctr"/>
                      <a:r>
                        <a:rPr lang="en-US" sz="1400"/>
                        <a:t>Interfund</a:t>
                      </a:r>
                    </a:p>
                  </a:txBody>
                  <a:tcPr/>
                </a:tc>
                <a:extLst>
                  <a:ext uri="{0D108BD9-81ED-4DB2-BD59-A6C34878D82A}">
                    <a16:rowId xmlns:a16="http://schemas.microsoft.com/office/drawing/2014/main" val="1560271424"/>
                  </a:ext>
                </a:extLst>
              </a:tr>
              <a:tr h="394855">
                <a:tc>
                  <a:txBody>
                    <a:bodyPr/>
                    <a:lstStyle/>
                    <a:p>
                      <a:pPr algn="ctr"/>
                      <a:r>
                        <a:rPr lang="en-US" sz="1400" err="1"/>
                        <a:t>xxxx</a:t>
                      </a:r>
                      <a:endParaRPr lang="en-US" sz="1400"/>
                    </a:p>
                  </a:txBody>
                  <a:tcPr/>
                </a:tc>
                <a:tc>
                  <a:txBody>
                    <a:bodyPr/>
                    <a:lstStyle/>
                    <a:p>
                      <a:pPr algn="ctr"/>
                      <a:r>
                        <a:rPr lang="en-US" sz="1400"/>
                        <a:t>xxx</a:t>
                      </a:r>
                    </a:p>
                  </a:txBody>
                  <a:tcPr/>
                </a:tc>
                <a:tc>
                  <a:txBody>
                    <a:bodyPr/>
                    <a:lstStyle/>
                    <a:p>
                      <a:pPr algn="ctr"/>
                      <a:r>
                        <a:rPr lang="en-US" sz="1400" err="1"/>
                        <a:t>xxxxxxxx</a:t>
                      </a:r>
                      <a:endParaRPr lang="en-US" sz="1400"/>
                    </a:p>
                  </a:txBody>
                  <a:tcPr/>
                </a:tc>
                <a:tc>
                  <a:txBody>
                    <a:bodyPr/>
                    <a:lstStyle/>
                    <a:p>
                      <a:pPr algn="ctr"/>
                      <a:r>
                        <a:rPr lang="en-US" sz="1400" err="1"/>
                        <a:t>xxxxxx</a:t>
                      </a:r>
                      <a:endParaRPr lang="en-US" sz="1400"/>
                    </a:p>
                  </a:txBody>
                  <a:tcPr/>
                </a:tc>
                <a:tc>
                  <a:txBody>
                    <a:bodyPr/>
                    <a:lstStyle/>
                    <a:p>
                      <a:pPr algn="ctr"/>
                      <a:r>
                        <a:rPr lang="en-US" sz="1400" err="1"/>
                        <a:t>xxxxxxxx</a:t>
                      </a:r>
                      <a:endParaRPr lang="en-US" sz="1400"/>
                    </a:p>
                  </a:txBody>
                  <a:tcPr/>
                </a:tc>
                <a:tc>
                  <a:txBody>
                    <a:bodyPr/>
                    <a:lstStyle/>
                    <a:p>
                      <a:pPr algn="ctr"/>
                      <a:r>
                        <a:rPr lang="en-US" sz="1400"/>
                        <a:t>xxx</a:t>
                      </a:r>
                    </a:p>
                  </a:txBody>
                  <a:tcPr/>
                </a:tc>
                <a:tc>
                  <a:txBody>
                    <a:bodyPr/>
                    <a:lstStyle/>
                    <a:p>
                      <a:pPr algn="ctr"/>
                      <a:r>
                        <a:rPr lang="en-US" sz="1400"/>
                        <a:t>xx</a:t>
                      </a:r>
                    </a:p>
                  </a:txBody>
                  <a:tcPr/>
                </a:tc>
                <a:tc>
                  <a:txBody>
                    <a:bodyPr/>
                    <a:lstStyle/>
                    <a:p>
                      <a:pPr algn="ctr"/>
                      <a:r>
                        <a:rPr lang="en-US" sz="1400" err="1"/>
                        <a:t>xxxxx</a:t>
                      </a:r>
                      <a:endParaRPr lang="en-US" sz="1400"/>
                    </a:p>
                  </a:txBody>
                  <a:tcPr/>
                </a:tc>
                <a:tc>
                  <a:txBody>
                    <a:bodyPr/>
                    <a:lstStyle/>
                    <a:p>
                      <a:pPr algn="ctr"/>
                      <a:r>
                        <a:rPr lang="en-US" sz="1400"/>
                        <a:t>xxx</a:t>
                      </a:r>
                    </a:p>
                  </a:txBody>
                  <a:tcPr/>
                </a:tc>
                <a:extLst>
                  <a:ext uri="{0D108BD9-81ED-4DB2-BD59-A6C34878D82A}">
                    <a16:rowId xmlns:a16="http://schemas.microsoft.com/office/drawing/2014/main" val="1503506511"/>
                  </a:ext>
                </a:extLst>
              </a:tr>
            </a:tbl>
          </a:graphicData>
        </a:graphic>
      </p:graphicFrame>
      <p:sp>
        <p:nvSpPr>
          <p:cNvPr id="9" name="TextBox 8"/>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sp>
        <p:nvSpPr>
          <p:cNvPr id="10" name="Rectangle 9"/>
          <p:cNvSpPr/>
          <p:nvPr/>
        </p:nvSpPr>
        <p:spPr>
          <a:xfrm>
            <a:off x="8936610" y="4922933"/>
            <a:ext cx="923827" cy="78970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902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Non-Sponsored Sources of Funds</a:t>
            </a:r>
          </a:p>
        </p:txBody>
      </p:sp>
      <p:sp>
        <p:nvSpPr>
          <p:cNvPr id="3" name="Content Placeholder 2"/>
          <p:cNvSpPr>
            <a:spLocks noGrp="1"/>
          </p:cNvSpPr>
          <p:nvPr>
            <p:ph idx="1"/>
          </p:nvPr>
        </p:nvSpPr>
        <p:spPr>
          <a:xfrm>
            <a:off x="530470" y="2096589"/>
            <a:ext cx="11172090" cy="4525963"/>
          </a:xfrm>
        </p:spPr>
        <p:txBody>
          <a:bodyPr>
            <a:normAutofit/>
          </a:bodyPr>
          <a:lstStyle/>
          <a:p>
            <a:r>
              <a:rPr lang="en-US" b="1"/>
              <a:t>SOAPF </a:t>
            </a:r>
            <a:r>
              <a:rPr lang="en-US"/>
              <a:t>replaces eUMB Financials Project ID</a:t>
            </a:r>
          </a:p>
        </p:txBody>
      </p:sp>
      <p:graphicFrame>
        <p:nvGraphicFramePr>
          <p:cNvPr id="7" name="Table 6"/>
          <p:cNvGraphicFramePr>
            <a:graphicFrameLocks noGrp="1"/>
          </p:cNvGraphicFramePr>
          <p:nvPr>
            <p:extLst>
              <p:ext uri="{D42A27DB-BD31-4B8C-83A1-F6EECF244321}">
                <p14:modId xmlns:p14="http://schemas.microsoft.com/office/powerpoint/2010/main" val="3223012209"/>
              </p:ext>
            </p:extLst>
          </p:nvPr>
        </p:nvGraphicFramePr>
        <p:xfrm>
          <a:off x="758952" y="4376354"/>
          <a:ext cx="11172090" cy="822960"/>
        </p:xfrm>
        <a:graphic>
          <a:graphicData uri="http://schemas.openxmlformats.org/drawingml/2006/table">
            <a:tbl>
              <a:tblPr firstRow="1" bandRow="1">
                <a:tableStyleId>{5C22544A-7EE6-4342-B048-85BDC9FD1C3A}</a:tableStyleId>
              </a:tblPr>
              <a:tblGrid>
                <a:gridCol w="1099142">
                  <a:extLst>
                    <a:ext uri="{9D8B030D-6E8A-4147-A177-3AD203B41FA5}">
                      <a16:colId xmlns:a16="http://schemas.microsoft.com/office/drawing/2014/main" val="1894719900"/>
                    </a:ext>
                  </a:extLst>
                </a:gridCol>
                <a:gridCol w="1084084">
                  <a:extLst>
                    <a:ext uri="{9D8B030D-6E8A-4147-A177-3AD203B41FA5}">
                      <a16:colId xmlns:a16="http://schemas.microsoft.com/office/drawing/2014/main" val="4293185661"/>
                    </a:ext>
                  </a:extLst>
                </a:gridCol>
                <a:gridCol w="1890140">
                  <a:extLst>
                    <a:ext uri="{9D8B030D-6E8A-4147-A177-3AD203B41FA5}">
                      <a16:colId xmlns:a16="http://schemas.microsoft.com/office/drawing/2014/main" val="2428631896"/>
                    </a:ext>
                  </a:extLst>
                </a:gridCol>
                <a:gridCol w="1199087">
                  <a:extLst>
                    <a:ext uri="{9D8B030D-6E8A-4147-A177-3AD203B41FA5}">
                      <a16:colId xmlns:a16="http://schemas.microsoft.com/office/drawing/2014/main" val="3661490499"/>
                    </a:ext>
                  </a:extLst>
                </a:gridCol>
                <a:gridCol w="1302823">
                  <a:extLst>
                    <a:ext uri="{9D8B030D-6E8A-4147-A177-3AD203B41FA5}">
                      <a16:colId xmlns:a16="http://schemas.microsoft.com/office/drawing/2014/main" val="2111741793"/>
                    </a:ext>
                  </a:extLst>
                </a:gridCol>
                <a:gridCol w="1290908">
                  <a:extLst>
                    <a:ext uri="{9D8B030D-6E8A-4147-A177-3AD203B41FA5}">
                      <a16:colId xmlns:a16="http://schemas.microsoft.com/office/drawing/2014/main" val="789614507"/>
                    </a:ext>
                  </a:extLst>
                </a:gridCol>
                <a:gridCol w="823220">
                  <a:extLst>
                    <a:ext uri="{9D8B030D-6E8A-4147-A177-3AD203B41FA5}">
                      <a16:colId xmlns:a16="http://schemas.microsoft.com/office/drawing/2014/main" val="2698534681"/>
                    </a:ext>
                  </a:extLst>
                </a:gridCol>
                <a:gridCol w="1075918">
                  <a:extLst>
                    <a:ext uri="{9D8B030D-6E8A-4147-A177-3AD203B41FA5}">
                      <a16:colId xmlns:a16="http://schemas.microsoft.com/office/drawing/2014/main" val="4124172561"/>
                    </a:ext>
                  </a:extLst>
                </a:gridCol>
                <a:gridCol w="1406768">
                  <a:extLst>
                    <a:ext uri="{9D8B030D-6E8A-4147-A177-3AD203B41FA5}">
                      <a16:colId xmlns:a16="http://schemas.microsoft.com/office/drawing/2014/main" val="3609369694"/>
                    </a:ext>
                  </a:extLst>
                </a:gridCol>
              </a:tblGrid>
              <a:tr h="300373">
                <a:tc>
                  <a:txBody>
                    <a:bodyPr/>
                    <a:lstStyle/>
                    <a:p>
                      <a:pPr algn="ctr"/>
                      <a:r>
                        <a:rPr lang="en-US" sz="2400" b="0" dirty="0"/>
                        <a:t>Object</a:t>
                      </a:r>
                    </a:p>
                  </a:txBody>
                  <a:tcPr/>
                </a:tc>
                <a:tc>
                  <a:txBody>
                    <a:bodyPr/>
                    <a:lstStyle/>
                    <a:p>
                      <a:pPr algn="ctr"/>
                      <a:r>
                        <a:rPr lang="en-US" sz="2400" u="sng"/>
                        <a:t>S</a:t>
                      </a:r>
                      <a:r>
                        <a:rPr lang="en-US" sz="2400"/>
                        <a:t>ource</a:t>
                      </a:r>
                    </a:p>
                  </a:txBody>
                  <a:tcPr/>
                </a:tc>
                <a:tc>
                  <a:txBody>
                    <a:bodyPr/>
                    <a:lstStyle/>
                    <a:p>
                      <a:pPr algn="ctr"/>
                      <a:r>
                        <a:rPr lang="en-US" sz="2400" u="sng"/>
                        <a:t>O</a:t>
                      </a:r>
                      <a:r>
                        <a:rPr lang="en-US" sz="2400"/>
                        <a:t>rganization</a:t>
                      </a:r>
                    </a:p>
                  </a:txBody>
                  <a:tcPr/>
                </a:tc>
                <a:tc>
                  <a:txBody>
                    <a:bodyPr/>
                    <a:lstStyle/>
                    <a:p>
                      <a:pPr algn="ctr"/>
                      <a:r>
                        <a:rPr lang="en-US" sz="2400" u="sng"/>
                        <a:t>A</a:t>
                      </a:r>
                      <a:r>
                        <a:rPr lang="en-US" sz="2400"/>
                        <a:t>ctivity</a:t>
                      </a:r>
                    </a:p>
                  </a:txBody>
                  <a:tcPr/>
                </a:tc>
                <a:tc>
                  <a:txBody>
                    <a:bodyPr/>
                    <a:lstStyle/>
                    <a:p>
                      <a:pPr algn="ctr"/>
                      <a:r>
                        <a:rPr lang="en-US" sz="2400" u="sng"/>
                        <a:t>P</a:t>
                      </a:r>
                      <a:r>
                        <a:rPr lang="en-US" sz="2400"/>
                        <a:t>urpose</a:t>
                      </a:r>
                    </a:p>
                  </a:txBody>
                  <a:tcPr/>
                </a:tc>
                <a:tc>
                  <a:txBody>
                    <a:bodyPr/>
                    <a:lstStyle/>
                    <a:p>
                      <a:pPr algn="ctr"/>
                      <a:r>
                        <a:rPr lang="en-US" sz="2400" u="sng"/>
                        <a:t>F</a:t>
                      </a:r>
                      <a:r>
                        <a:rPr lang="en-US" sz="2400"/>
                        <a:t>unction</a:t>
                      </a:r>
                    </a:p>
                  </a:txBody>
                  <a:tcPr/>
                </a:tc>
                <a:tc>
                  <a:txBody>
                    <a:bodyPr/>
                    <a:lstStyle/>
                    <a:p>
                      <a:pPr algn="ctr"/>
                      <a:r>
                        <a:rPr lang="en-US" sz="2400" b="0"/>
                        <a:t>Unit</a:t>
                      </a:r>
                    </a:p>
                  </a:txBody>
                  <a:tcPr/>
                </a:tc>
                <a:tc>
                  <a:txBody>
                    <a:bodyPr/>
                    <a:lstStyle/>
                    <a:p>
                      <a:pPr algn="ctr"/>
                      <a:r>
                        <a:rPr lang="en-US" sz="2400" b="0" dirty="0"/>
                        <a:t>Future</a:t>
                      </a:r>
                    </a:p>
                  </a:txBody>
                  <a:tcPr/>
                </a:tc>
                <a:tc>
                  <a:txBody>
                    <a:bodyPr/>
                    <a:lstStyle/>
                    <a:p>
                      <a:pPr algn="ctr"/>
                      <a:r>
                        <a:rPr lang="en-US" sz="2400" b="0" dirty="0" err="1"/>
                        <a:t>Interfund</a:t>
                      </a:r>
                      <a:endParaRPr lang="en-US" sz="2400" b="0" dirty="0"/>
                    </a:p>
                  </a:txBody>
                  <a:tcPr/>
                </a:tc>
                <a:extLst>
                  <a:ext uri="{0D108BD9-81ED-4DB2-BD59-A6C34878D82A}">
                    <a16:rowId xmlns:a16="http://schemas.microsoft.com/office/drawing/2014/main" val="1560271424"/>
                  </a:ext>
                </a:extLst>
              </a:tr>
              <a:tr h="300373">
                <a:tc>
                  <a:txBody>
                    <a:bodyPr/>
                    <a:lstStyle/>
                    <a:p>
                      <a:pPr algn="ctr"/>
                      <a:r>
                        <a:rPr lang="en-US" sz="1800" err="1"/>
                        <a:t>xxxx</a:t>
                      </a:r>
                      <a:endParaRPr lang="en-US" sz="1800"/>
                    </a:p>
                  </a:txBody>
                  <a:tcPr/>
                </a:tc>
                <a:tc>
                  <a:txBody>
                    <a:bodyPr/>
                    <a:lstStyle/>
                    <a:p>
                      <a:pPr algn="ctr"/>
                      <a:r>
                        <a:rPr lang="en-US" sz="1800"/>
                        <a:t>xxx</a:t>
                      </a:r>
                    </a:p>
                  </a:txBody>
                  <a:tcPr/>
                </a:tc>
                <a:tc>
                  <a:txBody>
                    <a:bodyPr/>
                    <a:lstStyle/>
                    <a:p>
                      <a:pPr algn="ctr"/>
                      <a:r>
                        <a:rPr lang="en-US" sz="1800" dirty="0" err="1"/>
                        <a:t>xxxxxxxx</a:t>
                      </a:r>
                      <a:endParaRPr lang="en-US" sz="1800" dirty="0"/>
                    </a:p>
                  </a:txBody>
                  <a:tcPr/>
                </a:tc>
                <a:tc>
                  <a:txBody>
                    <a:bodyPr/>
                    <a:lstStyle/>
                    <a:p>
                      <a:pPr algn="ctr"/>
                      <a:r>
                        <a:rPr lang="en-US" sz="1800" err="1"/>
                        <a:t>xxxxxx</a:t>
                      </a:r>
                      <a:endParaRPr lang="en-US" sz="1800"/>
                    </a:p>
                  </a:txBody>
                  <a:tcPr/>
                </a:tc>
                <a:tc>
                  <a:txBody>
                    <a:bodyPr/>
                    <a:lstStyle/>
                    <a:p>
                      <a:pPr algn="ctr"/>
                      <a:r>
                        <a:rPr lang="en-US" sz="1800" err="1"/>
                        <a:t>xxxxxxxx</a:t>
                      </a:r>
                      <a:endParaRPr lang="en-US" sz="1800"/>
                    </a:p>
                  </a:txBody>
                  <a:tcPr/>
                </a:tc>
                <a:tc>
                  <a:txBody>
                    <a:bodyPr/>
                    <a:lstStyle/>
                    <a:p>
                      <a:pPr algn="ctr"/>
                      <a:r>
                        <a:rPr lang="en-US" sz="1800"/>
                        <a:t>xxx</a:t>
                      </a:r>
                    </a:p>
                  </a:txBody>
                  <a:tcPr/>
                </a:tc>
                <a:tc>
                  <a:txBody>
                    <a:bodyPr/>
                    <a:lstStyle/>
                    <a:p>
                      <a:pPr algn="ctr"/>
                      <a:r>
                        <a:rPr lang="en-US" sz="1800"/>
                        <a:t>xx</a:t>
                      </a:r>
                    </a:p>
                  </a:txBody>
                  <a:tcPr/>
                </a:tc>
                <a:tc>
                  <a:txBody>
                    <a:bodyPr/>
                    <a:lstStyle/>
                    <a:p>
                      <a:pPr algn="ctr"/>
                      <a:r>
                        <a:rPr lang="en-US" sz="1800" err="1"/>
                        <a:t>xxxxx</a:t>
                      </a:r>
                      <a:endParaRPr lang="en-US" sz="1800"/>
                    </a:p>
                  </a:txBody>
                  <a:tcPr/>
                </a:tc>
                <a:tc>
                  <a:txBody>
                    <a:bodyPr/>
                    <a:lstStyle/>
                    <a:p>
                      <a:pPr algn="ctr"/>
                      <a:r>
                        <a:rPr lang="en-US" sz="1800" dirty="0"/>
                        <a:t>xxx</a:t>
                      </a:r>
                    </a:p>
                  </a:txBody>
                  <a:tcPr/>
                </a:tc>
                <a:extLst>
                  <a:ext uri="{0D108BD9-81ED-4DB2-BD59-A6C34878D82A}">
                    <a16:rowId xmlns:a16="http://schemas.microsoft.com/office/drawing/2014/main" val="1503506511"/>
                  </a:ext>
                </a:extLst>
              </a:tr>
            </a:tbl>
          </a:graphicData>
        </a:graphic>
      </p:graphicFrame>
      <p:sp>
        <p:nvSpPr>
          <p:cNvPr id="6" name="TextBox 5"/>
          <p:cNvSpPr txBox="1"/>
          <p:nvPr/>
        </p:nvSpPr>
        <p:spPr>
          <a:xfrm rot="20160611">
            <a:off x="109728" y="359515"/>
            <a:ext cx="1298448" cy="400110"/>
          </a:xfrm>
          <a:prstGeom prst="rect">
            <a:avLst/>
          </a:prstGeom>
          <a:noFill/>
        </p:spPr>
        <p:txBody>
          <a:bodyPr wrap="square" rtlCol="0">
            <a:spAutoFit/>
          </a:bodyPr>
          <a:lstStyle/>
          <a:p>
            <a:r>
              <a:rPr lang="en-US" sz="2000" b="1">
                <a:solidFill>
                  <a:srgbClr val="00B050"/>
                </a:solidFill>
              </a:rPr>
              <a:t>NONSPON</a:t>
            </a:r>
          </a:p>
        </p:txBody>
      </p:sp>
      <p:sp>
        <p:nvSpPr>
          <p:cNvPr id="4" name="TextBox 3"/>
          <p:cNvSpPr txBox="1"/>
          <p:nvPr/>
        </p:nvSpPr>
        <p:spPr>
          <a:xfrm>
            <a:off x="2053836" y="3900832"/>
            <a:ext cx="649224" cy="400110"/>
          </a:xfrm>
          <a:prstGeom prst="rect">
            <a:avLst/>
          </a:prstGeom>
          <a:noFill/>
        </p:spPr>
        <p:txBody>
          <a:bodyPr wrap="square" rtlCol="0">
            <a:spAutoFit/>
          </a:bodyPr>
          <a:lstStyle/>
          <a:p>
            <a:pPr algn="ctr"/>
            <a:r>
              <a:rPr lang="en-US" sz="2000" b="1"/>
              <a:t>S</a:t>
            </a:r>
          </a:p>
        </p:txBody>
      </p:sp>
      <p:sp>
        <p:nvSpPr>
          <p:cNvPr id="8" name="TextBox 7"/>
          <p:cNvSpPr txBox="1"/>
          <p:nvPr/>
        </p:nvSpPr>
        <p:spPr>
          <a:xfrm>
            <a:off x="3381734" y="3900832"/>
            <a:ext cx="649224" cy="400110"/>
          </a:xfrm>
          <a:prstGeom prst="rect">
            <a:avLst/>
          </a:prstGeom>
          <a:noFill/>
        </p:spPr>
        <p:txBody>
          <a:bodyPr wrap="square" rtlCol="0">
            <a:spAutoFit/>
          </a:bodyPr>
          <a:lstStyle/>
          <a:p>
            <a:pPr algn="ctr"/>
            <a:r>
              <a:rPr lang="en-US" sz="2000" b="1" dirty="0"/>
              <a:t>O</a:t>
            </a:r>
          </a:p>
        </p:txBody>
      </p:sp>
      <p:sp>
        <p:nvSpPr>
          <p:cNvPr id="9" name="TextBox 8"/>
          <p:cNvSpPr txBox="1"/>
          <p:nvPr/>
        </p:nvSpPr>
        <p:spPr>
          <a:xfrm>
            <a:off x="5001042" y="3900832"/>
            <a:ext cx="649224" cy="400110"/>
          </a:xfrm>
          <a:prstGeom prst="rect">
            <a:avLst/>
          </a:prstGeom>
          <a:noFill/>
        </p:spPr>
        <p:txBody>
          <a:bodyPr wrap="square" rtlCol="0">
            <a:spAutoFit/>
          </a:bodyPr>
          <a:lstStyle/>
          <a:p>
            <a:pPr algn="ctr"/>
            <a:r>
              <a:rPr lang="en-US" sz="2000" b="1" dirty="0"/>
              <a:t>A</a:t>
            </a:r>
          </a:p>
        </p:txBody>
      </p:sp>
      <p:sp>
        <p:nvSpPr>
          <p:cNvPr id="10" name="TextBox 9"/>
          <p:cNvSpPr txBox="1"/>
          <p:nvPr/>
        </p:nvSpPr>
        <p:spPr>
          <a:xfrm>
            <a:off x="6219897" y="3900832"/>
            <a:ext cx="649224" cy="400110"/>
          </a:xfrm>
          <a:prstGeom prst="rect">
            <a:avLst/>
          </a:prstGeom>
          <a:noFill/>
        </p:spPr>
        <p:txBody>
          <a:bodyPr wrap="square" rtlCol="0">
            <a:spAutoFit/>
          </a:bodyPr>
          <a:lstStyle/>
          <a:p>
            <a:pPr algn="ctr"/>
            <a:r>
              <a:rPr lang="en-US" sz="2000" b="1" dirty="0"/>
              <a:t>P</a:t>
            </a:r>
          </a:p>
        </p:txBody>
      </p:sp>
      <p:sp>
        <p:nvSpPr>
          <p:cNvPr id="11" name="TextBox 10"/>
          <p:cNvSpPr txBox="1"/>
          <p:nvPr/>
        </p:nvSpPr>
        <p:spPr>
          <a:xfrm>
            <a:off x="7535572" y="3900832"/>
            <a:ext cx="649224" cy="400110"/>
          </a:xfrm>
          <a:prstGeom prst="rect">
            <a:avLst/>
          </a:prstGeom>
          <a:noFill/>
        </p:spPr>
        <p:txBody>
          <a:bodyPr wrap="square" rtlCol="0">
            <a:spAutoFit/>
          </a:bodyPr>
          <a:lstStyle/>
          <a:p>
            <a:pPr algn="ctr"/>
            <a:r>
              <a:rPr lang="en-US" sz="2000" b="1" dirty="0"/>
              <a:t>F</a:t>
            </a:r>
          </a:p>
        </p:txBody>
      </p:sp>
      <p:graphicFrame>
        <p:nvGraphicFramePr>
          <p:cNvPr id="12" name="Content Placeholder 4"/>
          <p:cNvGraphicFramePr>
            <a:graphicFrameLocks/>
          </p:cNvGraphicFramePr>
          <p:nvPr>
            <p:extLst>
              <p:ext uri="{D42A27DB-BD31-4B8C-83A1-F6EECF244321}">
                <p14:modId xmlns:p14="http://schemas.microsoft.com/office/powerpoint/2010/main" val="202471638"/>
              </p:ext>
            </p:extLst>
          </p:nvPr>
        </p:nvGraphicFramePr>
        <p:xfrm>
          <a:off x="1218955" y="5604746"/>
          <a:ext cx="10515600" cy="736600"/>
        </p:xfrm>
        <a:graphic>
          <a:graphicData uri="http://schemas.openxmlformats.org/drawingml/2006/table">
            <a:tbl>
              <a:tblPr firstRow="1" bandRow="1">
                <a:tableStyleId>{5C22544A-7EE6-4342-B048-85BDC9FD1C3A}</a:tableStyleId>
              </a:tblPr>
              <a:tblGrid>
                <a:gridCol w="978074">
                  <a:extLst>
                    <a:ext uri="{9D8B030D-6E8A-4147-A177-3AD203B41FA5}">
                      <a16:colId xmlns:a16="http://schemas.microsoft.com/office/drawing/2014/main" val="843643992"/>
                    </a:ext>
                  </a:extLst>
                </a:gridCol>
                <a:gridCol w="1941534">
                  <a:extLst>
                    <a:ext uri="{9D8B030D-6E8A-4147-A177-3AD203B41FA5}">
                      <a16:colId xmlns:a16="http://schemas.microsoft.com/office/drawing/2014/main" val="4258399265"/>
                    </a:ext>
                  </a:extLst>
                </a:gridCol>
                <a:gridCol w="1490597">
                  <a:extLst>
                    <a:ext uri="{9D8B030D-6E8A-4147-A177-3AD203B41FA5}">
                      <a16:colId xmlns:a16="http://schemas.microsoft.com/office/drawing/2014/main" val="929159503"/>
                    </a:ext>
                  </a:extLst>
                </a:gridCol>
                <a:gridCol w="1315233">
                  <a:extLst>
                    <a:ext uri="{9D8B030D-6E8A-4147-A177-3AD203B41FA5}">
                      <a16:colId xmlns:a16="http://schemas.microsoft.com/office/drawing/2014/main" val="1197557732"/>
                    </a:ext>
                  </a:extLst>
                </a:gridCol>
                <a:gridCol w="1064713">
                  <a:extLst>
                    <a:ext uri="{9D8B030D-6E8A-4147-A177-3AD203B41FA5}">
                      <a16:colId xmlns:a16="http://schemas.microsoft.com/office/drawing/2014/main" val="2457684231"/>
                    </a:ext>
                  </a:extLst>
                </a:gridCol>
                <a:gridCol w="1096549">
                  <a:extLst>
                    <a:ext uri="{9D8B030D-6E8A-4147-A177-3AD203B41FA5}">
                      <a16:colId xmlns:a16="http://schemas.microsoft.com/office/drawing/2014/main" val="2844766017"/>
                    </a:ext>
                  </a:extLst>
                </a:gridCol>
                <a:gridCol w="1314450">
                  <a:extLst>
                    <a:ext uri="{9D8B030D-6E8A-4147-A177-3AD203B41FA5}">
                      <a16:colId xmlns:a16="http://schemas.microsoft.com/office/drawing/2014/main" val="3242812987"/>
                    </a:ext>
                  </a:extLst>
                </a:gridCol>
                <a:gridCol w="1314450">
                  <a:extLst>
                    <a:ext uri="{9D8B030D-6E8A-4147-A177-3AD203B41FA5}">
                      <a16:colId xmlns:a16="http://schemas.microsoft.com/office/drawing/2014/main" val="2497821588"/>
                    </a:ext>
                  </a:extLst>
                </a:gridCol>
              </a:tblGrid>
              <a:tr h="0">
                <a:tc>
                  <a:txBody>
                    <a:bodyPr/>
                    <a:lstStyle/>
                    <a:p>
                      <a:pPr algn="ctr"/>
                      <a:r>
                        <a:rPr lang="en-US" dirty="0"/>
                        <a:t>GLBU</a:t>
                      </a:r>
                    </a:p>
                  </a:txBody>
                  <a:tcPr/>
                </a:tc>
                <a:tc>
                  <a:txBody>
                    <a:bodyPr/>
                    <a:lstStyle/>
                    <a:p>
                      <a:pPr algn="ctr"/>
                      <a:r>
                        <a:rPr lang="en-US" dirty="0"/>
                        <a:t>Project ID</a:t>
                      </a:r>
                    </a:p>
                  </a:txBody>
                  <a:tcPr/>
                </a:tc>
                <a:tc>
                  <a:txBody>
                    <a:bodyPr/>
                    <a:lstStyle/>
                    <a:p>
                      <a:pPr algn="ctr"/>
                      <a:r>
                        <a:rPr lang="en-US" dirty="0"/>
                        <a:t>Owner</a:t>
                      </a:r>
                      <a:r>
                        <a:rPr lang="en-US" baseline="0" dirty="0"/>
                        <a:t> </a:t>
                      </a:r>
                      <a:r>
                        <a:rPr lang="en-US" baseline="0" dirty="0" err="1"/>
                        <a:t>Dept</a:t>
                      </a:r>
                      <a:endParaRPr lang="en-US" dirty="0"/>
                    </a:p>
                  </a:txBody>
                  <a:tcPr/>
                </a:tc>
                <a:tc>
                  <a:txBody>
                    <a:bodyPr/>
                    <a:lstStyle/>
                    <a:p>
                      <a:pPr algn="ctr"/>
                      <a:r>
                        <a:rPr lang="en-US" dirty="0"/>
                        <a:t>Program</a:t>
                      </a:r>
                    </a:p>
                  </a:txBody>
                  <a:tcPr/>
                </a:tc>
                <a:tc>
                  <a:txBody>
                    <a:bodyPr/>
                    <a:lstStyle/>
                    <a:p>
                      <a:pPr algn="ctr"/>
                      <a:r>
                        <a:rPr lang="en-US" dirty="0"/>
                        <a:t>Fund</a:t>
                      </a:r>
                    </a:p>
                  </a:txBody>
                  <a:tcPr/>
                </a:tc>
                <a:tc>
                  <a:txBody>
                    <a:bodyPr/>
                    <a:lstStyle/>
                    <a:p>
                      <a:pPr algn="ctr"/>
                      <a:r>
                        <a:rPr lang="en-US"/>
                        <a:t>Account</a:t>
                      </a:r>
                    </a:p>
                  </a:txBody>
                  <a:tcPr/>
                </a:tc>
                <a:tc>
                  <a:txBody>
                    <a:bodyPr/>
                    <a:lstStyle/>
                    <a:p>
                      <a:pPr algn="ctr"/>
                      <a:r>
                        <a:rPr lang="en-US" err="1"/>
                        <a:t>Tx</a:t>
                      </a:r>
                      <a:r>
                        <a:rPr lang="en-US"/>
                        <a:t>. Dept</a:t>
                      </a:r>
                    </a:p>
                  </a:txBody>
                  <a:tcPr/>
                </a:tc>
                <a:tc>
                  <a:txBody>
                    <a:bodyPr/>
                    <a:lstStyle/>
                    <a:p>
                      <a:pPr algn="ctr"/>
                      <a:r>
                        <a:rPr lang="en-US" err="1"/>
                        <a:t>Amt</a:t>
                      </a:r>
                      <a:endParaRPr lang="en-US"/>
                    </a:p>
                  </a:txBody>
                  <a:tcPr/>
                </a:tc>
                <a:extLst>
                  <a:ext uri="{0D108BD9-81ED-4DB2-BD59-A6C34878D82A}">
                    <a16:rowId xmlns:a16="http://schemas.microsoft.com/office/drawing/2014/main" val="734085303"/>
                  </a:ext>
                </a:extLst>
              </a:tr>
              <a:tr h="370840">
                <a:tc>
                  <a:txBody>
                    <a:bodyPr/>
                    <a:lstStyle/>
                    <a:p>
                      <a:pPr algn="ctr"/>
                      <a:r>
                        <a:rPr lang="en-US" dirty="0"/>
                        <a:t>PSUMB</a:t>
                      </a:r>
                    </a:p>
                  </a:txBody>
                  <a:tcPr/>
                </a:tc>
                <a:tc>
                  <a:txBody>
                    <a:bodyPr/>
                    <a:lstStyle/>
                    <a:p>
                      <a:pPr algn="ctr"/>
                      <a:r>
                        <a:rPr lang="en-US" dirty="0" err="1"/>
                        <a:t>Xxxxxxxx</a:t>
                      </a:r>
                      <a:endParaRPr lang="en-US" dirty="0"/>
                    </a:p>
                  </a:txBody>
                  <a:tcPr/>
                </a:tc>
                <a:tc>
                  <a:txBody>
                    <a:bodyPr/>
                    <a:lstStyle/>
                    <a:p>
                      <a:pPr algn="ctr"/>
                      <a:r>
                        <a:rPr lang="en-US" dirty="0" err="1"/>
                        <a:t>Xxxxxxxx</a:t>
                      </a:r>
                      <a:endParaRPr lang="en-US" dirty="0"/>
                    </a:p>
                  </a:txBody>
                  <a:tcPr/>
                </a:tc>
                <a:tc>
                  <a:txBody>
                    <a:bodyPr/>
                    <a:lstStyle/>
                    <a:p>
                      <a:pPr algn="ctr"/>
                      <a:r>
                        <a:rPr lang="en-US" dirty="0"/>
                        <a:t>Xxx</a:t>
                      </a:r>
                    </a:p>
                  </a:txBody>
                  <a:tcPr/>
                </a:tc>
                <a:tc>
                  <a:txBody>
                    <a:bodyPr/>
                    <a:lstStyle/>
                    <a:p>
                      <a:pPr algn="ctr"/>
                      <a:r>
                        <a:rPr lang="en-US"/>
                        <a:t>xxx</a:t>
                      </a:r>
                    </a:p>
                  </a:txBody>
                  <a:tcPr/>
                </a:tc>
                <a:tc>
                  <a:txBody>
                    <a:bodyPr/>
                    <a:lstStyle/>
                    <a:p>
                      <a:pPr algn="ctr"/>
                      <a:r>
                        <a:rPr lang="en-US" dirty="0" err="1"/>
                        <a:t>xxxx</a:t>
                      </a:r>
                      <a:endParaRPr lang="en-US" dirty="0"/>
                    </a:p>
                  </a:txBody>
                  <a:tcPr/>
                </a:tc>
                <a:tc>
                  <a:txBody>
                    <a:bodyPr/>
                    <a:lstStyle/>
                    <a:p>
                      <a:pPr algn="ctr"/>
                      <a:r>
                        <a:rPr lang="en-US" err="1"/>
                        <a:t>xxxxxxxx</a:t>
                      </a:r>
                      <a:endParaRPr lang="en-US"/>
                    </a:p>
                  </a:txBody>
                  <a:tcPr/>
                </a:tc>
                <a:tc>
                  <a:txBody>
                    <a:bodyPr/>
                    <a:lstStyle/>
                    <a:p>
                      <a:pPr algn="ctr"/>
                      <a:r>
                        <a:rPr lang="en-US" dirty="0"/>
                        <a:t>x</a:t>
                      </a:r>
                    </a:p>
                  </a:txBody>
                  <a:tcPr/>
                </a:tc>
                <a:extLst>
                  <a:ext uri="{0D108BD9-81ED-4DB2-BD59-A6C34878D82A}">
                    <a16:rowId xmlns:a16="http://schemas.microsoft.com/office/drawing/2014/main" val="3666156122"/>
                  </a:ext>
                </a:extLst>
              </a:tr>
            </a:tbl>
          </a:graphicData>
        </a:graphic>
      </p:graphicFrame>
      <p:sp>
        <p:nvSpPr>
          <p:cNvPr id="5" name="Rectangle 4">
            <a:extLst>
              <a:ext uri="{FF2B5EF4-FFF2-40B4-BE49-F238E27FC236}">
                <a16:creationId xmlns:a16="http://schemas.microsoft.com/office/drawing/2014/main" id="{54976E76-12B8-422D-883B-3407294EC177}"/>
              </a:ext>
            </a:extLst>
          </p:cNvPr>
          <p:cNvSpPr/>
          <p:nvPr/>
        </p:nvSpPr>
        <p:spPr>
          <a:xfrm>
            <a:off x="1850602" y="4359570"/>
            <a:ext cx="6796454" cy="8686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196048" y="5604770"/>
            <a:ext cx="1960699" cy="7365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15153" y="5502644"/>
            <a:ext cx="11596744"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4415" y="3961510"/>
            <a:ext cx="1161175" cy="369332"/>
          </a:xfrm>
          <a:prstGeom prst="rect">
            <a:avLst/>
          </a:prstGeom>
          <a:noFill/>
        </p:spPr>
        <p:txBody>
          <a:bodyPr wrap="square" rtlCol="0">
            <a:spAutoFit/>
          </a:bodyPr>
          <a:lstStyle/>
          <a:p>
            <a:r>
              <a:rPr lang="en-US" dirty="0"/>
              <a:t>Quantum:</a:t>
            </a:r>
          </a:p>
        </p:txBody>
      </p:sp>
      <p:sp>
        <p:nvSpPr>
          <p:cNvPr id="16" name="TextBox 15"/>
          <p:cNvSpPr txBox="1"/>
          <p:nvPr/>
        </p:nvSpPr>
        <p:spPr>
          <a:xfrm>
            <a:off x="178363" y="5577808"/>
            <a:ext cx="1161175" cy="369332"/>
          </a:xfrm>
          <a:prstGeom prst="rect">
            <a:avLst/>
          </a:prstGeom>
          <a:noFill/>
        </p:spPr>
        <p:txBody>
          <a:bodyPr wrap="square" rtlCol="0">
            <a:spAutoFit/>
          </a:bodyPr>
          <a:lstStyle/>
          <a:p>
            <a:r>
              <a:rPr lang="en-US" dirty="0"/>
              <a:t> eUMB:</a:t>
            </a:r>
          </a:p>
        </p:txBody>
      </p:sp>
    </p:spTree>
    <p:extLst>
      <p:ext uri="{BB962C8B-B14F-4D97-AF65-F5344CB8AC3E}">
        <p14:creationId xmlns:p14="http://schemas.microsoft.com/office/powerpoint/2010/main" val="223847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GO LIVE DATE</a:t>
            </a:r>
          </a:p>
        </p:txBody>
      </p:sp>
      <p:sp>
        <p:nvSpPr>
          <p:cNvPr id="3" name="Content Placeholder 2"/>
          <p:cNvSpPr>
            <a:spLocks noGrp="1"/>
          </p:cNvSpPr>
          <p:nvPr>
            <p:ph idx="1"/>
          </p:nvPr>
        </p:nvSpPr>
        <p:spPr>
          <a:xfrm>
            <a:off x="609600" y="2300288"/>
            <a:ext cx="10972800" cy="3825876"/>
          </a:xfrm>
        </p:spPr>
        <p:txBody>
          <a:bodyPr>
            <a:normAutofit/>
          </a:bodyPr>
          <a:lstStyle/>
          <a:p>
            <a:pPr marL="0" indent="0" algn="ctr">
              <a:buNone/>
            </a:pPr>
            <a:r>
              <a:rPr lang="en-US" sz="6600"/>
              <a:t>October 2, 2019</a:t>
            </a:r>
          </a:p>
        </p:txBody>
      </p:sp>
    </p:spTree>
    <p:extLst>
      <p:ext uri="{BB962C8B-B14F-4D97-AF65-F5344CB8AC3E}">
        <p14:creationId xmlns:p14="http://schemas.microsoft.com/office/powerpoint/2010/main" val="4262442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619843" y="461554"/>
            <a:ext cx="4952317" cy="769441"/>
          </a:xfrm>
          <a:prstGeom prst="rect">
            <a:avLst/>
          </a:prstGeom>
          <a:noFill/>
        </p:spPr>
        <p:txBody>
          <a:bodyPr wrap="none" rtlCol="0">
            <a:spAutoFit/>
          </a:bodyPr>
          <a:lstStyle/>
          <a:p>
            <a:pPr algn="ctr"/>
            <a:r>
              <a:rPr lang="en-US" sz="4400" b="1" dirty="0"/>
              <a:t>SOAPF (NONSPON) </a:t>
            </a:r>
          </a:p>
        </p:txBody>
      </p:sp>
      <p:sp>
        <p:nvSpPr>
          <p:cNvPr id="4" name="TextBox 3"/>
          <p:cNvSpPr txBox="1"/>
          <p:nvPr/>
        </p:nvSpPr>
        <p:spPr>
          <a:xfrm rot="20160611">
            <a:off x="109728" y="374904"/>
            <a:ext cx="1298448" cy="369332"/>
          </a:xfrm>
          <a:prstGeom prst="rect">
            <a:avLst/>
          </a:prstGeom>
          <a:noFill/>
        </p:spPr>
        <p:txBody>
          <a:bodyPr wrap="square" rtlCol="0">
            <a:spAutoFit/>
          </a:bodyPr>
          <a:lstStyle/>
          <a:p>
            <a:r>
              <a:rPr lang="en-US" b="1">
                <a:solidFill>
                  <a:srgbClr val="00B050"/>
                </a:solidFill>
              </a:rPr>
              <a:t>NONSPON</a:t>
            </a:r>
          </a:p>
        </p:txBody>
      </p:sp>
      <p:pic>
        <p:nvPicPr>
          <p:cNvPr id="6" name="4BC40C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190" y="1102407"/>
            <a:ext cx="11822995" cy="4803092"/>
          </a:xfrm>
          <a:prstGeom prst="rect">
            <a:avLst/>
          </a:prstGeom>
        </p:spPr>
      </p:pic>
    </p:spTree>
    <p:extLst>
      <p:ext uri="{BB962C8B-B14F-4D97-AF65-F5344CB8AC3E}">
        <p14:creationId xmlns:p14="http://schemas.microsoft.com/office/powerpoint/2010/main" val="39950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99076" y="1928305"/>
            <a:ext cx="10363200" cy="1500187"/>
          </a:xfrm>
        </p:spPr>
        <p:txBody>
          <a:bodyPr>
            <a:normAutofit/>
          </a:bodyPr>
          <a:lstStyle/>
          <a:p>
            <a:pPr algn="ctr"/>
            <a:r>
              <a:rPr lang="en-US" sz="6500" b="1" cap="all">
                <a:solidFill>
                  <a:srgbClr val="FF0000"/>
                </a:solidFill>
                <a:latin typeface="+mj-lt"/>
                <a:ea typeface="+mj-ea"/>
                <a:cs typeface="+mj-cs"/>
              </a:rPr>
              <a:t>SPON</a:t>
            </a:r>
          </a:p>
        </p:txBody>
      </p:sp>
    </p:spTree>
    <p:extLst>
      <p:ext uri="{BB962C8B-B14F-4D97-AF65-F5344CB8AC3E}">
        <p14:creationId xmlns:p14="http://schemas.microsoft.com/office/powerpoint/2010/main" val="2381411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Project Portfolio Management (PPM) </a:t>
            </a:r>
          </a:p>
        </p:txBody>
      </p:sp>
      <p:sp>
        <p:nvSpPr>
          <p:cNvPr id="3" name="Content Placeholder 2"/>
          <p:cNvSpPr>
            <a:spLocks noGrp="1"/>
          </p:cNvSpPr>
          <p:nvPr>
            <p:ph idx="1"/>
          </p:nvPr>
        </p:nvSpPr>
        <p:spPr/>
        <p:txBody>
          <a:bodyPr>
            <a:normAutofit fontScale="92500"/>
          </a:bodyPr>
          <a:lstStyle/>
          <a:p>
            <a:r>
              <a:rPr lang="en-US" dirty="0"/>
              <a:t>PPM is the mechanism in Quantum for managing projects</a:t>
            </a:r>
          </a:p>
          <a:p>
            <a:pPr lvl="1"/>
            <a:r>
              <a:rPr lang="en-US" dirty="0"/>
              <a:t>A project is a plan or method for achieving objectives</a:t>
            </a:r>
          </a:p>
          <a:p>
            <a:pPr lvl="1"/>
            <a:r>
              <a:rPr lang="en-US" dirty="0"/>
              <a:t>There is a stated beginning and an end </a:t>
            </a:r>
          </a:p>
          <a:p>
            <a:pPr lvl="1"/>
            <a:r>
              <a:rPr lang="en-US" dirty="0"/>
              <a:t>Thus, a project is temporary</a:t>
            </a:r>
          </a:p>
          <a:p>
            <a:endParaRPr lang="en-US" dirty="0"/>
          </a:p>
          <a:p>
            <a:r>
              <a:rPr lang="en-US" dirty="0"/>
              <a:t>PPM is used for sponsored projects, contracts, or grants (</a:t>
            </a:r>
            <a:r>
              <a:rPr lang="en-US" dirty="0">
                <a:solidFill>
                  <a:srgbClr val="FF0000"/>
                </a:solidFill>
              </a:rPr>
              <a:t>SPON</a:t>
            </a:r>
            <a:r>
              <a:rPr lang="en-US" dirty="0"/>
              <a:t>) </a:t>
            </a:r>
          </a:p>
          <a:p>
            <a:endParaRPr lang="en-US" sz="2200" dirty="0"/>
          </a:p>
          <a:p>
            <a:pPr marL="574675" indent="-285750">
              <a:buFont typeface="Wingdings" panose="05000000000000000000" pitchFamily="2" charset="2"/>
              <a:buChar char="Ø"/>
            </a:pPr>
            <a:r>
              <a:rPr lang="en-US" sz="2200" dirty="0"/>
              <a:t>Note that capital projects are also managed in PPM </a:t>
            </a:r>
          </a:p>
          <a:p>
            <a:pPr marL="971550" lvl="1"/>
            <a:r>
              <a:rPr lang="en-US" sz="2200" dirty="0"/>
              <a:t>Accounting for capital projects is managed centrally and not included in this presentation</a:t>
            </a:r>
          </a:p>
        </p:txBody>
      </p:sp>
      <p:sp>
        <p:nvSpPr>
          <p:cNvPr id="4" name="TextBox 3"/>
          <p:cNvSpPr txBox="1"/>
          <p:nvPr/>
        </p:nvSpPr>
        <p:spPr>
          <a:xfrm rot="20160611">
            <a:off x="109728" y="374904"/>
            <a:ext cx="1298448" cy="369332"/>
          </a:xfrm>
          <a:prstGeom prst="rect">
            <a:avLst/>
          </a:prstGeom>
          <a:noFill/>
        </p:spPr>
        <p:txBody>
          <a:bodyPr wrap="square" rtlCol="0">
            <a:spAutoFit/>
          </a:bodyPr>
          <a:lstStyle/>
          <a:p>
            <a:pPr algn="ctr"/>
            <a:r>
              <a:rPr lang="en-US" b="1">
                <a:solidFill>
                  <a:srgbClr val="FF0000"/>
                </a:solidFill>
              </a:rPr>
              <a:t>SPON</a:t>
            </a:r>
          </a:p>
        </p:txBody>
      </p:sp>
      <p:cxnSp>
        <p:nvCxnSpPr>
          <p:cNvPr id="6" name="Straight Connector 5"/>
          <p:cNvCxnSpPr/>
          <p:nvPr/>
        </p:nvCxnSpPr>
        <p:spPr>
          <a:xfrm>
            <a:off x="694944" y="4946904"/>
            <a:ext cx="1076248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5586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Project Portfolio Management (PPM) </a:t>
            </a:r>
          </a:p>
        </p:txBody>
      </p:sp>
      <p:sp>
        <p:nvSpPr>
          <p:cNvPr id="3" name="Content Placeholder 2"/>
          <p:cNvSpPr>
            <a:spLocks noGrp="1"/>
          </p:cNvSpPr>
          <p:nvPr>
            <p:ph idx="1"/>
          </p:nvPr>
        </p:nvSpPr>
        <p:spPr/>
        <p:txBody>
          <a:bodyPr>
            <a:normAutofit/>
          </a:bodyPr>
          <a:lstStyle/>
          <a:p>
            <a:r>
              <a:rPr lang="en-US" dirty="0"/>
              <a:t>Project values are transferred to the General Ledger so that the transactions can be recorded to the appropriate Chart of Account values.</a:t>
            </a:r>
          </a:p>
        </p:txBody>
      </p:sp>
      <p:sp>
        <p:nvSpPr>
          <p:cNvPr id="4" name="TextBox 3"/>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cxnSp>
        <p:nvCxnSpPr>
          <p:cNvPr id="6" name="Straight Connector 5"/>
          <p:cNvCxnSpPr/>
          <p:nvPr/>
        </p:nvCxnSpPr>
        <p:spPr>
          <a:xfrm>
            <a:off x="694944" y="4946904"/>
            <a:ext cx="1076248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609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eUMB Chartstring to Quantum Chart of Accounts</a:t>
            </a:r>
          </a:p>
        </p:txBody>
      </p:sp>
      <p:sp>
        <p:nvSpPr>
          <p:cNvPr id="3" name="Content Placeholder 2"/>
          <p:cNvSpPr>
            <a:spLocks noGrp="1"/>
          </p:cNvSpPr>
          <p:nvPr>
            <p:ph idx="1"/>
          </p:nvPr>
        </p:nvSpPr>
        <p:spPr>
          <a:xfrm>
            <a:off x="1175657" y="2066192"/>
            <a:ext cx="10238199" cy="4361214"/>
          </a:xfrm>
        </p:spPr>
        <p:txBody>
          <a:bodyPr vert="horz" lIns="91440" tIns="45720" rIns="91440" bIns="45720" rtlCol="0" anchor="t">
            <a:normAutofit/>
          </a:bodyPr>
          <a:lstStyle/>
          <a:p>
            <a:pPr marL="0" indent="0">
              <a:buNone/>
            </a:pPr>
            <a:r>
              <a:rPr lang="en-US" sz="4000"/>
              <a:t> </a:t>
            </a:r>
            <a:endParaRPr lang="en-US" sz="4000">
              <a:cs typeface="Calibri"/>
            </a:endParaRPr>
          </a:p>
        </p:txBody>
      </p:sp>
      <p:sp>
        <p:nvSpPr>
          <p:cNvPr id="8" name="TextBox 7"/>
          <p:cNvSpPr txBox="1"/>
          <p:nvPr/>
        </p:nvSpPr>
        <p:spPr>
          <a:xfrm>
            <a:off x="1046375" y="1566567"/>
            <a:ext cx="10536025" cy="3785652"/>
          </a:xfrm>
          <a:prstGeom prst="rect">
            <a:avLst/>
          </a:prstGeom>
          <a:noFill/>
        </p:spPr>
        <p:txBody>
          <a:bodyPr wrap="square" rtlCol="0">
            <a:spAutoFit/>
          </a:bodyPr>
          <a:lstStyle/>
          <a:p>
            <a:r>
              <a:rPr lang="en-US" sz="4000"/>
              <a:t>When </a:t>
            </a:r>
            <a:r>
              <a:rPr lang="en-US" sz="4000">
                <a:solidFill>
                  <a:srgbClr val="FF0000"/>
                </a:solidFill>
              </a:rPr>
              <a:t>SPON</a:t>
            </a:r>
            <a:r>
              <a:rPr lang="en-US" sz="4000"/>
              <a:t> transactions are entered, the desired </a:t>
            </a:r>
            <a:r>
              <a:rPr lang="en-US" sz="4000" u="sng"/>
              <a:t>Attributes</a:t>
            </a:r>
            <a:r>
              <a:rPr lang="en-US" sz="4000"/>
              <a:t> are populated.  Most attributes will automatically fill based on the project set up. </a:t>
            </a:r>
          </a:p>
          <a:p>
            <a:endParaRPr lang="en-US" sz="4000"/>
          </a:p>
          <a:p>
            <a:r>
              <a:rPr lang="en-US" sz="4000"/>
              <a:t>The following slides describe each of the Attributes.</a:t>
            </a:r>
          </a:p>
        </p:txBody>
      </p:sp>
      <p:sp>
        <p:nvSpPr>
          <p:cNvPr id="6" name="TextBox 5"/>
          <p:cNvSpPr txBox="1"/>
          <p:nvPr/>
        </p:nvSpPr>
        <p:spPr>
          <a:xfrm rot="20160611">
            <a:off x="62593" y="359515"/>
            <a:ext cx="1298448" cy="400110"/>
          </a:xfrm>
          <a:prstGeom prst="rect">
            <a:avLst/>
          </a:prstGeom>
          <a:noFill/>
        </p:spPr>
        <p:txBody>
          <a:bodyPr wrap="square" rtlCol="0">
            <a:spAutoFit/>
          </a:bodyPr>
          <a:lstStyle/>
          <a:p>
            <a:pPr algn="ctr"/>
            <a:r>
              <a:rPr lang="en-US" sz="2000" b="1">
                <a:solidFill>
                  <a:srgbClr val="FF0000"/>
                </a:solidFill>
              </a:rPr>
              <a:t>SPON</a:t>
            </a:r>
          </a:p>
        </p:txBody>
      </p:sp>
    </p:spTree>
    <p:extLst>
      <p:ext uri="{BB962C8B-B14F-4D97-AF65-F5344CB8AC3E}">
        <p14:creationId xmlns:p14="http://schemas.microsoft.com/office/powerpoint/2010/main" val="349473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Attribute</a:t>
            </a:r>
          </a:p>
        </p:txBody>
      </p:sp>
      <p:sp>
        <p:nvSpPr>
          <p:cNvPr id="3" name="Content Placeholder 2"/>
          <p:cNvSpPr>
            <a:spLocks noGrp="1"/>
          </p:cNvSpPr>
          <p:nvPr>
            <p:ph idx="1"/>
          </p:nvPr>
        </p:nvSpPr>
        <p:spPr/>
        <p:txBody>
          <a:bodyPr/>
          <a:lstStyle/>
          <a:p>
            <a:r>
              <a:rPr lang="en-US" dirty="0"/>
              <a:t>Assigned only to grants, contracts or capital projects</a:t>
            </a:r>
          </a:p>
          <a:p>
            <a:endParaRPr lang="en-US" dirty="0"/>
          </a:p>
          <a:p>
            <a:r>
              <a:rPr lang="en-US" dirty="0" err="1"/>
              <a:t>eUMB</a:t>
            </a:r>
            <a:r>
              <a:rPr lang="en-US" dirty="0"/>
              <a:t> Project IDs will be converted in Quantum</a:t>
            </a:r>
          </a:p>
          <a:p>
            <a:endParaRPr lang="en-US" dirty="0"/>
          </a:p>
          <a:p>
            <a:r>
              <a:rPr lang="en-US" dirty="0"/>
              <a:t>New grants, contracts, and capital projects will be assigned new numbers</a:t>
            </a:r>
          </a:p>
          <a:p>
            <a:endParaRPr lang="en-US" dirty="0"/>
          </a:p>
        </p:txBody>
      </p:sp>
      <p:sp>
        <p:nvSpPr>
          <p:cNvPr id="4" name="TextBox 3"/>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graphicFrame>
        <p:nvGraphicFramePr>
          <p:cNvPr id="7" name="Table 6"/>
          <p:cNvGraphicFramePr>
            <a:graphicFrameLocks noGrp="1"/>
          </p:cNvGraphicFramePr>
          <p:nvPr>
            <p:extLst>
              <p:ext uri="{D42A27DB-BD31-4B8C-83A1-F6EECF244321}">
                <p14:modId xmlns:p14="http://schemas.microsoft.com/office/powerpoint/2010/main" val="902035886"/>
              </p:ext>
            </p:extLst>
          </p:nvPr>
        </p:nvGraphicFramePr>
        <p:xfrm>
          <a:off x="904126" y="5157628"/>
          <a:ext cx="9333179" cy="822960"/>
        </p:xfrm>
        <a:graphic>
          <a:graphicData uri="http://schemas.openxmlformats.org/drawingml/2006/table">
            <a:tbl>
              <a:tblPr firstRow="1" bandRow="1">
                <a:tableStyleId>{5C22544A-7EE6-4342-B048-85BDC9FD1C3A}</a:tableStyleId>
              </a:tblPr>
              <a:tblGrid>
                <a:gridCol w="1037020">
                  <a:extLst>
                    <a:ext uri="{9D8B030D-6E8A-4147-A177-3AD203B41FA5}">
                      <a16:colId xmlns:a16="http://schemas.microsoft.com/office/drawing/2014/main" val="1894719900"/>
                    </a:ext>
                  </a:extLst>
                </a:gridCol>
                <a:gridCol w="1037020">
                  <a:extLst>
                    <a:ext uri="{9D8B030D-6E8A-4147-A177-3AD203B41FA5}">
                      <a16:colId xmlns:a16="http://schemas.microsoft.com/office/drawing/2014/main" val="4293185661"/>
                    </a:ext>
                  </a:extLst>
                </a:gridCol>
                <a:gridCol w="1328852">
                  <a:extLst>
                    <a:ext uri="{9D8B030D-6E8A-4147-A177-3AD203B41FA5}">
                      <a16:colId xmlns:a16="http://schemas.microsoft.com/office/drawing/2014/main" val="2428631896"/>
                    </a:ext>
                  </a:extLst>
                </a:gridCol>
                <a:gridCol w="1438824">
                  <a:extLst>
                    <a:ext uri="{9D8B030D-6E8A-4147-A177-3AD203B41FA5}">
                      <a16:colId xmlns:a16="http://schemas.microsoft.com/office/drawing/2014/main" val="3661490499"/>
                    </a:ext>
                  </a:extLst>
                </a:gridCol>
                <a:gridCol w="1473117">
                  <a:extLst>
                    <a:ext uri="{9D8B030D-6E8A-4147-A177-3AD203B41FA5}">
                      <a16:colId xmlns:a16="http://schemas.microsoft.com/office/drawing/2014/main" val="2111741793"/>
                    </a:ext>
                  </a:extLst>
                </a:gridCol>
                <a:gridCol w="3018346">
                  <a:extLst>
                    <a:ext uri="{9D8B030D-6E8A-4147-A177-3AD203B41FA5}">
                      <a16:colId xmlns:a16="http://schemas.microsoft.com/office/drawing/2014/main" val="789614507"/>
                    </a:ext>
                  </a:extLst>
                </a:gridCol>
              </a:tblGrid>
              <a:tr h="489825">
                <a:tc>
                  <a:txBody>
                    <a:bodyPr/>
                    <a:lstStyle/>
                    <a:p>
                      <a:pPr algn="ctr"/>
                      <a:r>
                        <a:rPr lang="en-US" sz="1400"/>
                        <a:t>Project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Task Number</a:t>
                      </a:r>
                    </a:p>
                  </a:txBody>
                  <a:tcPr>
                    <a:lnL w="12700" cap="flat" cmpd="sng" algn="ctr">
                      <a:solidFill>
                        <a:schemeClr val="tx1"/>
                      </a:solidFill>
                      <a:prstDash val="solid"/>
                      <a:round/>
                      <a:headEnd type="none" w="med" len="med"/>
                      <a:tailEnd type="none" w="med" len="med"/>
                    </a:lnL>
                  </a:tcPr>
                </a:tc>
                <a:tc>
                  <a:txBody>
                    <a:bodyPr/>
                    <a:lstStyle/>
                    <a:p>
                      <a:pPr algn="ctr"/>
                      <a:r>
                        <a:rPr lang="en-US" sz="1400"/>
                        <a:t>Expenditure Type</a:t>
                      </a:r>
                    </a:p>
                  </a:txBody>
                  <a:tcPr/>
                </a:tc>
                <a:tc>
                  <a:txBody>
                    <a:bodyPr/>
                    <a:lstStyle/>
                    <a:p>
                      <a:pPr algn="ctr"/>
                      <a:r>
                        <a:rPr lang="en-US" sz="1400"/>
                        <a:t>Expenditure</a:t>
                      </a:r>
                      <a:r>
                        <a:rPr lang="en-US" sz="1400" baseline="0"/>
                        <a:t> Organization</a:t>
                      </a:r>
                      <a:endParaRPr lang="en-US" sz="1400"/>
                    </a:p>
                  </a:txBody>
                  <a:tcPr/>
                </a:tc>
                <a:tc>
                  <a:txBody>
                    <a:bodyPr/>
                    <a:lstStyle/>
                    <a:p>
                      <a:pPr algn="ctr"/>
                      <a:r>
                        <a:rPr lang="en-US" sz="1400"/>
                        <a:t>Contract Number </a:t>
                      </a:r>
                    </a:p>
                  </a:txBody>
                  <a:tcPr/>
                </a:tc>
                <a:tc>
                  <a:txBody>
                    <a:bodyPr/>
                    <a:lstStyle/>
                    <a:p>
                      <a:pPr algn="ctr"/>
                      <a:endParaRPr lang="en-US" sz="1400"/>
                    </a:p>
                    <a:p>
                      <a:pPr algn="ctr"/>
                      <a:r>
                        <a:rPr lang="en-US" sz="1400"/>
                        <a:t>Funding Source</a:t>
                      </a:r>
                    </a:p>
                  </a:txBody>
                  <a:tcPr/>
                </a:tc>
                <a:extLst>
                  <a:ext uri="{0D108BD9-81ED-4DB2-BD59-A6C34878D82A}">
                    <a16:rowId xmlns:a16="http://schemas.microsoft.com/office/drawing/2014/main" val="1560271424"/>
                  </a:ext>
                </a:extLst>
              </a:tr>
              <a:tr h="288133">
                <a:tc>
                  <a:txBody>
                    <a:bodyPr/>
                    <a:lstStyle/>
                    <a:p>
                      <a:pPr algn="ctr"/>
                      <a:r>
                        <a:rPr lang="en-US" sz="1400" err="1"/>
                        <a:t>xxxxxxxx</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X</a:t>
                      </a:r>
                    </a:p>
                  </a:txBody>
                  <a:tcPr>
                    <a:lnL w="12700" cap="flat" cmpd="sng" algn="ctr">
                      <a:solidFill>
                        <a:schemeClr val="tx1"/>
                      </a:solidFill>
                      <a:prstDash val="solid"/>
                      <a:round/>
                      <a:headEnd type="none" w="med" len="med"/>
                      <a:tailEnd type="none" w="med" len="med"/>
                    </a:lnL>
                  </a:tcPr>
                </a:tc>
                <a:tc>
                  <a:txBody>
                    <a:bodyPr/>
                    <a:lstStyle/>
                    <a:p>
                      <a:pPr algn="ctr"/>
                      <a:r>
                        <a:rPr lang="en-US" sz="1400" err="1"/>
                        <a:t>xxxx</a:t>
                      </a:r>
                      <a:endParaRPr lang="en-US" sz="1400"/>
                    </a:p>
                  </a:txBody>
                  <a:tcPr/>
                </a:tc>
                <a:tc>
                  <a:txBody>
                    <a:bodyPr/>
                    <a:lstStyle/>
                    <a:p>
                      <a:pPr algn="ctr"/>
                      <a:r>
                        <a:rPr lang="en-US" sz="1400" err="1"/>
                        <a:t>xxxxxxxx</a:t>
                      </a:r>
                      <a:endParaRPr lang="en-US" sz="1400"/>
                    </a:p>
                  </a:txBody>
                  <a:tcPr/>
                </a:tc>
                <a:tc>
                  <a:txBody>
                    <a:bodyPr/>
                    <a:lstStyle/>
                    <a:p>
                      <a:pPr algn="ctr"/>
                      <a:r>
                        <a:rPr lang="en-US" sz="1400" err="1"/>
                        <a:t>xxxxxxx</a:t>
                      </a:r>
                      <a:endParaRPr lang="en-US" sz="1400"/>
                    </a:p>
                  </a:txBody>
                  <a:tcPr/>
                </a:tc>
                <a:tc>
                  <a:txBody>
                    <a:bodyPr/>
                    <a:lstStyle/>
                    <a:p>
                      <a:pPr algn="ctr"/>
                      <a:endParaRPr lang="en-US" sz="1400"/>
                    </a:p>
                  </a:txBody>
                  <a:tcPr/>
                </a:tc>
                <a:extLst>
                  <a:ext uri="{0D108BD9-81ED-4DB2-BD59-A6C34878D82A}">
                    <a16:rowId xmlns:a16="http://schemas.microsoft.com/office/drawing/2014/main" val="1503506511"/>
                  </a:ext>
                </a:extLst>
              </a:tr>
            </a:tbl>
          </a:graphicData>
        </a:graphic>
      </p:graphicFrame>
      <p:sp>
        <p:nvSpPr>
          <p:cNvPr id="8" name="Rectangle 7">
            <a:extLst>
              <a:ext uri="{FF2B5EF4-FFF2-40B4-BE49-F238E27FC236}">
                <a16:creationId xmlns:a16="http://schemas.microsoft.com/office/drawing/2014/main" id="{53E393A7-4E5C-47E1-81B0-D776C2960E9E}"/>
              </a:ext>
            </a:extLst>
          </p:cNvPr>
          <p:cNvSpPr/>
          <p:nvPr/>
        </p:nvSpPr>
        <p:spPr>
          <a:xfrm>
            <a:off x="914378" y="5138040"/>
            <a:ext cx="1036948" cy="8672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264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Task Attribute</a:t>
            </a:r>
          </a:p>
        </p:txBody>
      </p:sp>
      <p:sp>
        <p:nvSpPr>
          <p:cNvPr id="3" name="Content Placeholder 2"/>
          <p:cNvSpPr>
            <a:spLocks noGrp="1"/>
          </p:cNvSpPr>
          <p:nvPr>
            <p:ph idx="1"/>
          </p:nvPr>
        </p:nvSpPr>
        <p:spPr>
          <a:xfrm>
            <a:off x="609600" y="1600202"/>
            <a:ext cx="10972800" cy="1235466"/>
          </a:xfrm>
        </p:spPr>
        <p:txBody>
          <a:bodyPr/>
          <a:lstStyle/>
          <a:p>
            <a:r>
              <a:rPr lang="en-US"/>
              <a:t>Similar to Activity in eUMB Financials </a:t>
            </a:r>
          </a:p>
          <a:p>
            <a:r>
              <a:rPr lang="en-US"/>
              <a:t>Defaults to ‘1’</a:t>
            </a:r>
          </a:p>
          <a:p>
            <a:endParaRPr lang="en-US"/>
          </a:p>
          <a:p>
            <a:endParaRPr lang="en-US"/>
          </a:p>
          <a:p>
            <a:endParaRPr lang="en-US"/>
          </a:p>
          <a:p>
            <a:pPr marL="0" indent="0">
              <a:buNone/>
            </a:pP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43736715"/>
              </p:ext>
            </p:extLst>
          </p:nvPr>
        </p:nvGraphicFramePr>
        <p:xfrm>
          <a:off x="609600" y="3511194"/>
          <a:ext cx="9099478" cy="822960"/>
        </p:xfrm>
        <a:graphic>
          <a:graphicData uri="http://schemas.openxmlformats.org/drawingml/2006/table">
            <a:tbl>
              <a:tblPr firstRow="1" bandRow="1">
                <a:tableStyleId>{5C22544A-7EE6-4342-B048-85BDC9FD1C3A}</a:tableStyleId>
              </a:tblPr>
              <a:tblGrid>
                <a:gridCol w="1011053">
                  <a:extLst>
                    <a:ext uri="{9D8B030D-6E8A-4147-A177-3AD203B41FA5}">
                      <a16:colId xmlns:a16="http://schemas.microsoft.com/office/drawing/2014/main" val="1156403547"/>
                    </a:ext>
                  </a:extLst>
                </a:gridCol>
                <a:gridCol w="1011053">
                  <a:extLst>
                    <a:ext uri="{9D8B030D-6E8A-4147-A177-3AD203B41FA5}">
                      <a16:colId xmlns:a16="http://schemas.microsoft.com/office/drawing/2014/main" val="355135993"/>
                    </a:ext>
                  </a:extLst>
                </a:gridCol>
                <a:gridCol w="1295578">
                  <a:extLst>
                    <a:ext uri="{9D8B030D-6E8A-4147-A177-3AD203B41FA5}">
                      <a16:colId xmlns:a16="http://schemas.microsoft.com/office/drawing/2014/main" val="633435909"/>
                    </a:ext>
                  </a:extLst>
                </a:gridCol>
                <a:gridCol w="1394729">
                  <a:extLst>
                    <a:ext uri="{9D8B030D-6E8A-4147-A177-3AD203B41FA5}">
                      <a16:colId xmlns:a16="http://schemas.microsoft.com/office/drawing/2014/main" val="1358435119"/>
                    </a:ext>
                  </a:extLst>
                </a:gridCol>
                <a:gridCol w="1191803">
                  <a:extLst>
                    <a:ext uri="{9D8B030D-6E8A-4147-A177-3AD203B41FA5}">
                      <a16:colId xmlns:a16="http://schemas.microsoft.com/office/drawing/2014/main" val="1670675608"/>
                    </a:ext>
                  </a:extLst>
                </a:gridCol>
                <a:gridCol w="3195262">
                  <a:extLst>
                    <a:ext uri="{9D8B030D-6E8A-4147-A177-3AD203B41FA5}">
                      <a16:colId xmlns:a16="http://schemas.microsoft.com/office/drawing/2014/main" val="3907318408"/>
                    </a:ext>
                  </a:extLst>
                </a:gridCol>
              </a:tblGrid>
              <a:tr h="489825">
                <a:tc>
                  <a:txBody>
                    <a:bodyPr/>
                    <a:lstStyle/>
                    <a:p>
                      <a:pPr algn="ctr"/>
                      <a:r>
                        <a:rPr lang="en-US" sz="1400"/>
                        <a:t>Project Number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Task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Expenditure Type</a:t>
                      </a:r>
                    </a:p>
                  </a:txBody>
                  <a:tcPr>
                    <a:lnL w="12700" cap="flat" cmpd="sng" algn="ctr">
                      <a:solidFill>
                        <a:schemeClr val="tx1"/>
                      </a:solidFill>
                      <a:prstDash val="solid"/>
                      <a:round/>
                      <a:headEnd type="none" w="med" len="med"/>
                      <a:tailEnd type="none" w="med" len="med"/>
                    </a:lnL>
                  </a:tcPr>
                </a:tc>
                <a:tc>
                  <a:txBody>
                    <a:bodyPr/>
                    <a:lstStyle/>
                    <a:p>
                      <a:pPr algn="ctr"/>
                      <a:r>
                        <a:rPr lang="en-US" sz="1400"/>
                        <a:t>Expenditure</a:t>
                      </a:r>
                      <a:r>
                        <a:rPr lang="en-US" sz="1400" baseline="0"/>
                        <a:t> Organization</a:t>
                      </a:r>
                      <a:endParaRPr lang="en-US" sz="1400"/>
                    </a:p>
                  </a:txBody>
                  <a:tcPr/>
                </a:tc>
                <a:tc>
                  <a:txBody>
                    <a:bodyPr/>
                    <a:lstStyle/>
                    <a:p>
                      <a:pPr algn="ctr"/>
                      <a:r>
                        <a:rPr lang="en-US" sz="1400"/>
                        <a:t>Contract Number </a:t>
                      </a:r>
                    </a:p>
                  </a:txBody>
                  <a:tcPr/>
                </a:tc>
                <a:tc>
                  <a:txBody>
                    <a:bodyPr/>
                    <a:lstStyle/>
                    <a:p>
                      <a:pPr algn="ctr"/>
                      <a:endParaRPr lang="en-US" sz="1400"/>
                    </a:p>
                    <a:p>
                      <a:pPr algn="ctr"/>
                      <a:r>
                        <a:rPr lang="en-US" sz="1400"/>
                        <a:t>Funding Source</a:t>
                      </a:r>
                    </a:p>
                  </a:txBody>
                  <a:tcPr/>
                </a:tc>
                <a:extLst>
                  <a:ext uri="{0D108BD9-81ED-4DB2-BD59-A6C34878D82A}">
                    <a16:rowId xmlns:a16="http://schemas.microsoft.com/office/drawing/2014/main" val="2247944742"/>
                  </a:ext>
                </a:extLst>
              </a:tr>
              <a:tr h="288133">
                <a:tc>
                  <a:txBody>
                    <a:bodyPr/>
                    <a:lstStyle/>
                    <a:p>
                      <a:pPr algn="ctr"/>
                      <a:r>
                        <a:rPr lang="en-US" sz="1400" err="1"/>
                        <a:t>xxxxxxxx</a:t>
                      </a:r>
                      <a:endParaRPr lang="en-US" sz="14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err="1"/>
                        <a:t>xxxx</a:t>
                      </a:r>
                      <a:endParaRPr lang="en-US" sz="1400"/>
                    </a:p>
                  </a:txBody>
                  <a:tcPr>
                    <a:lnL w="12700" cap="flat" cmpd="sng" algn="ctr">
                      <a:solidFill>
                        <a:schemeClr val="tx1"/>
                      </a:solidFill>
                      <a:prstDash val="solid"/>
                      <a:round/>
                      <a:headEnd type="none" w="med" len="med"/>
                      <a:tailEnd type="none" w="med" len="med"/>
                    </a:lnL>
                  </a:tcPr>
                </a:tc>
                <a:tc>
                  <a:txBody>
                    <a:bodyPr/>
                    <a:lstStyle/>
                    <a:p>
                      <a:pPr algn="ctr"/>
                      <a:r>
                        <a:rPr lang="en-US" sz="1400" err="1"/>
                        <a:t>xxxxxxxx</a:t>
                      </a:r>
                      <a:endParaRPr lang="en-US" sz="1400"/>
                    </a:p>
                  </a:txBody>
                  <a:tcPr/>
                </a:tc>
                <a:tc>
                  <a:txBody>
                    <a:bodyPr/>
                    <a:lstStyle/>
                    <a:p>
                      <a:pPr algn="ctr"/>
                      <a:r>
                        <a:rPr lang="en-US" sz="1400" err="1"/>
                        <a:t>xxxxxxx</a:t>
                      </a:r>
                      <a:endParaRPr lang="en-US" sz="1400"/>
                    </a:p>
                  </a:txBody>
                  <a:tcPr/>
                </a:tc>
                <a:tc>
                  <a:txBody>
                    <a:bodyPr/>
                    <a:lstStyle/>
                    <a:p>
                      <a:pPr algn="ctr"/>
                      <a:endParaRPr lang="en-US" sz="1400"/>
                    </a:p>
                  </a:txBody>
                  <a:tcPr/>
                </a:tc>
                <a:extLst>
                  <a:ext uri="{0D108BD9-81ED-4DB2-BD59-A6C34878D82A}">
                    <a16:rowId xmlns:a16="http://schemas.microsoft.com/office/drawing/2014/main" val="3186246207"/>
                  </a:ext>
                </a:extLst>
              </a:tr>
            </a:tbl>
          </a:graphicData>
        </a:graphic>
      </p:graphicFrame>
      <p:sp>
        <p:nvSpPr>
          <p:cNvPr id="8" name="TextBox 7"/>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sp>
        <p:nvSpPr>
          <p:cNvPr id="7" name="Rectangle 6"/>
          <p:cNvSpPr/>
          <p:nvPr/>
        </p:nvSpPr>
        <p:spPr>
          <a:xfrm>
            <a:off x="1611443" y="3522726"/>
            <a:ext cx="1005292" cy="8114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745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Expenditure Type Attribute</a:t>
            </a:r>
          </a:p>
        </p:txBody>
      </p:sp>
      <p:sp>
        <p:nvSpPr>
          <p:cNvPr id="3" name="Content Placeholder 2"/>
          <p:cNvSpPr>
            <a:spLocks noGrp="1"/>
          </p:cNvSpPr>
          <p:nvPr>
            <p:ph idx="1"/>
          </p:nvPr>
        </p:nvSpPr>
        <p:spPr>
          <a:xfrm>
            <a:off x="609600" y="1600201"/>
            <a:ext cx="10972800" cy="732033"/>
          </a:xfrm>
        </p:spPr>
        <p:txBody>
          <a:bodyPr/>
          <a:lstStyle/>
          <a:p>
            <a:r>
              <a:rPr lang="en-US"/>
              <a:t>Maps to the Object segment </a:t>
            </a:r>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6551823"/>
              </p:ext>
            </p:extLst>
          </p:nvPr>
        </p:nvGraphicFramePr>
        <p:xfrm>
          <a:off x="609600" y="3319669"/>
          <a:ext cx="9627704" cy="822960"/>
        </p:xfrm>
        <a:graphic>
          <a:graphicData uri="http://schemas.openxmlformats.org/drawingml/2006/table">
            <a:tbl>
              <a:tblPr firstRow="1" bandRow="1">
                <a:tableStyleId>{5C22544A-7EE6-4342-B048-85BDC9FD1C3A}</a:tableStyleId>
              </a:tblPr>
              <a:tblGrid>
                <a:gridCol w="1069745">
                  <a:extLst>
                    <a:ext uri="{9D8B030D-6E8A-4147-A177-3AD203B41FA5}">
                      <a16:colId xmlns:a16="http://schemas.microsoft.com/office/drawing/2014/main" val="1156403547"/>
                    </a:ext>
                  </a:extLst>
                </a:gridCol>
                <a:gridCol w="1069745">
                  <a:extLst>
                    <a:ext uri="{9D8B030D-6E8A-4147-A177-3AD203B41FA5}">
                      <a16:colId xmlns:a16="http://schemas.microsoft.com/office/drawing/2014/main" val="355135993"/>
                    </a:ext>
                  </a:extLst>
                </a:gridCol>
                <a:gridCol w="1370786">
                  <a:extLst>
                    <a:ext uri="{9D8B030D-6E8A-4147-A177-3AD203B41FA5}">
                      <a16:colId xmlns:a16="http://schemas.microsoft.com/office/drawing/2014/main" val="633435909"/>
                    </a:ext>
                  </a:extLst>
                </a:gridCol>
                <a:gridCol w="1134742">
                  <a:extLst>
                    <a:ext uri="{9D8B030D-6E8A-4147-A177-3AD203B41FA5}">
                      <a16:colId xmlns:a16="http://schemas.microsoft.com/office/drawing/2014/main" val="1358435119"/>
                    </a:ext>
                  </a:extLst>
                </a:gridCol>
                <a:gridCol w="1021315">
                  <a:extLst>
                    <a:ext uri="{9D8B030D-6E8A-4147-A177-3AD203B41FA5}">
                      <a16:colId xmlns:a16="http://schemas.microsoft.com/office/drawing/2014/main" val="1670675608"/>
                    </a:ext>
                  </a:extLst>
                </a:gridCol>
                <a:gridCol w="3961371">
                  <a:extLst>
                    <a:ext uri="{9D8B030D-6E8A-4147-A177-3AD203B41FA5}">
                      <a16:colId xmlns:a16="http://schemas.microsoft.com/office/drawing/2014/main" val="3907318408"/>
                    </a:ext>
                  </a:extLst>
                </a:gridCol>
              </a:tblGrid>
              <a:tr h="494261">
                <a:tc>
                  <a:txBody>
                    <a:bodyPr/>
                    <a:lstStyle/>
                    <a:p>
                      <a:pPr algn="ctr"/>
                      <a:r>
                        <a:rPr lang="en-US" sz="1400"/>
                        <a:t>Project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Task Number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a:t>Expenditure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a:t>Expenditure</a:t>
                      </a:r>
                      <a:r>
                        <a:rPr lang="en-US" sz="1400" baseline="0"/>
                        <a:t> Organization</a:t>
                      </a:r>
                      <a:endParaRPr lang="en-US" sz="1400"/>
                    </a:p>
                  </a:txBody>
                  <a:tcPr>
                    <a:lnL w="12700" cap="flat" cmpd="sng" algn="ctr">
                      <a:solidFill>
                        <a:schemeClr val="tx1"/>
                      </a:solidFill>
                      <a:prstDash val="solid"/>
                      <a:round/>
                      <a:headEnd type="none" w="med" len="med"/>
                      <a:tailEnd type="none" w="med" len="med"/>
                    </a:lnL>
                  </a:tcPr>
                </a:tc>
                <a:tc>
                  <a:txBody>
                    <a:bodyPr/>
                    <a:lstStyle/>
                    <a:p>
                      <a:pPr algn="ctr"/>
                      <a:r>
                        <a:rPr lang="en-US" sz="1400"/>
                        <a:t>Contract Number </a:t>
                      </a:r>
                    </a:p>
                  </a:txBody>
                  <a:tcPr/>
                </a:tc>
                <a:tc>
                  <a:txBody>
                    <a:bodyPr/>
                    <a:lstStyle/>
                    <a:p>
                      <a:pPr algn="ctr"/>
                      <a:endParaRPr lang="en-US" sz="1400"/>
                    </a:p>
                    <a:p>
                      <a:pPr algn="ctr"/>
                      <a:r>
                        <a:rPr lang="en-US" sz="1400"/>
                        <a:t>Funding Source</a:t>
                      </a:r>
                    </a:p>
                  </a:txBody>
                  <a:tcPr/>
                </a:tc>
                <a:extLst>
                  <a:ext uri="{0D108BD9-81ED-4DB2-BD59-A6C34878D82A}">
                    <a16:rowId xmlns:a16="http://schemas.microsoft.com/office/drawing/2014/main" val="2247944742"/>
                  </a:ext>
                </a:extLst>
              </a:tr>
              <a:tr h="288133">
                <a:tc>
                  <a:txBody>
                    <a:bodyPr/>
                    <a:lstStyle/>
                    <a:p>
                      <a:pPr algn="ctr"/>
                      <a:r>
                        <a:rPr lang="en-US" sz="1400" err="1"/>
                        <a:t>xxxxxxxx</a:t>
                      </a:r>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X</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err="1"/>
                        <a:t>xxxx</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err="1"/>
                        <a:t>xxxxxxxx</a:t>
                      </a:r>
                      <a:endParaRPr lang="en-US" sz="1400"/>
                    </a:p>
                  </a:txBody>
                  <a:tcPr>
                    <a:lnL w="12700" cap="flat" cmpd="sng" algn="ctr">
                      <a:solidFill>
                        <a:schemeClr val="tx1"/>
                      </a:solidFill>
                      <a:prstDash val="solid"/>
                      <a:round/>
                      <a:headEnd type="none" w="med" len="med"/>
                      <a:tailEnd type="none" w="med" len="med"/>
                    </a:lnL>
                  </a:tcPr>
                </a:tc>
                <a:tc>
                  <a:txBody>
                    <a:bodyPr/>
                    <a:lstStyle/>
                    <a:p>
                      <a:pPr algn="ctr"/>
                      <a:r>
                        <a:rPr lang="en-US" sz="1400" err="1"/>
                        <a:t>xxxxxxx</a:t>
                      </a:r>
                      <a:endParaRPr lang="en-US" sz="1400"/>
                    </a:p>
                  </a:txBody>
                  <a:tcPr/>
                </a:tc>
                <a:tc>
                  <a:txBody>
                    <a:bodyPr/>
                    <a:lstStyle/>
                    <a:p>
                      <a:pPr algn="ctr"/>
                      <a:endParaRPr lang="en-US" sz="1400"/>
                    </a:p>
                  </a:txBody>
                  <a:tcPr/>
                </a:tc>
                <a:extLst>
                  <a:ext uri="{0D108BD9-81ED-4DB2-BD59-A6C34878D82A}">
                    <a16:rowId xmlns:a16="http://schemas.microsoft.com/office/drawing/2014/main" val="3186246207"/>
                  </a:ext>
                </a:extLst>
              </a:tr>
            </a:tbl>
          </a:graphicData>
        </a:graphic>
      </p:graphicFrame>
      <p:sp>
        <p:nvSpPr>
          <p:cNvPr id="5" name="TextBox 4"/>
          <p:cNvSpPr txBox="1"/>
          <p:nvPr/>
        </p:nvSpPr>
        <p:spPr>
          <a:xfrm rot="20160611">
            <a:off x="109728" y="374904"/>
            <a:ext cx="1298448" cy="369332"/>
          </a:xfrm>
          <a:prstGeom prst="rect">
            <a:avLst/>
          </a:prstGeom>
          <a:noFill/>
        </p:spPr>
        <p:txBody>
          <a:bodyPr wrap="square" rtlCol="0">
            <a:spAutoFit/>
          </a:bodyPr>
          <a:lstStyle/>
          <a:p>
            <a:pPr algn="ctr"/>
            <a:r>
              <a:rPr lang="en-US" b="1">
                <a:solidFill>
                  <a:srgbClr val="FF0000"/>
                </a:solidFill>
              </a:rPr>
              <a:t>SPON</a:t>
            </a:r>
          </a:p>
        </p:txBody>
      </p:sp>
      <p:sp>
        <p:nvSpPr>
          <p:cNvPr id="7" name="Rectangle 6"/>
          <p:cNvSpPr/>
          <p:nvPr/>
        </p:nvSpPr>
        <p:spPr>
          <a:xfrm>
            <a:off x="2757607" y="3311414"/>
            <a:ext cx="1351938" cy="85068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648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Expenditure Organization Attribute</a:t>
            </a:r>
          </a:p>
        </p:txBody>
      </p:sp>
      <p:sp>
        <p:nvSpPr>
          <p:cNvPr id="3" name="Content Placeholder 2"/>
          <p:cNvSpPr>
            <a:spLocks noGrp="1"/>
          </p:cNvSpPr>
          <p:nvPr>
            <p:ph idx="1"/>
          </p:nvPr>
        </p:nvSpPr>
        <p:spPr>
          <a:xfrm>
            <a:off x="609600" y="1600201"/>
            <a:ext cx="10972800" cy="1420401"/>
          </a:xfrm>
        </p:spPr>
        <p:txBody>
          <a:bodyPr/>
          <a:lstStyle/>
          <a:p>
            <a:r>
              <a:rPr lang="en-US"/>
              <a:t>Similar to eUMB Transaction Department (</a:t>
            </a:r>
            <a:r>
              <a:rPr lang="en-US" err="1"/>
              <a:t>Txn</a:t>
            </a:r>
            <a:r>
              <a:rPr lang="en-US"/>
              <a:t> Dept)</a:t>
            </a:r>
          </a:p>
          <a:p>
            <a:r>
              <a:rPr lang="en-US"/>
              <a:t>Identifies the department which entered a transaction</a:t>
            </a:r>
          </a:p>
        </p:txBody>
      </p:sp>
      <p:graphicFrame>
        <p:nvGraphicFramePr>
          <p:cNvPr id="4" name="Table 3"/>
          <p:cNvGraphicFramePr>
            <a:graphicFrameLocks noGrp="1"/>
          </p:cNvGraphicFramePr>
          <p:nvPr>
            <p:extLst>
              <p:ext uri="{D42A27DB-BD31-4B8C-83A1-F6EECF244321}">
                <p14:modId xmlns:p14="http://schemas.microsoft.com/office/powerpoint/2010/main" val="1536317727"/>
              </p:ext>
            </p:extLst>
          </p:nvPr>
        </p:nvGraphicFramePr>
        <p:xfrm>
          <a:off x="609600" y="3409792"/>
          <a:ext cx="9979593" cy="822960"/>
        </p:xfrm>
        <a:graphic>
          <a:graphicData uri="http://schemas.openxmlformats.org/drawingml/2006/table">
            <a:tbl>
              <a:tblPr firstRow="1" bandRow="1">
                <a:tableStyleId>{5C22544A-7EE6-4342-B048-85BDC9FD1C3A}</a:tableStyleId>
              </a:tblPr>
              <a:tblGrid>
                <a:gridCol w="1108844">
                  <a:extLst>
                    <a:ext uri="{9D8B030D-6E8A-4147-A177-3AD203B41FA5}">
                      <a16:colId xmlns:a16="http://schemas.microsoft.com/office/drawing/2014/main" val="1156403547"/>
                    </a:ext>
                  </a:extLst>
                </a:gridCol>
                <a:gridCol w="1108844">
                  <a:extLst>
                    <a:ext uri="{9D8B030D-6E8A-4147-A177-3AD203B41FA5}">
                      <a16:colId xmlns:a16="http://schemas.microsoft.com/office/drawing/2014/main" val="355135993"/>
                    </a:ext>
                  </a:extLst>
                </a:gridCol>
                <a:gridCol w="1420888">
                  <a:extLst>
                    <a:ext uri="{9D8B030D-6E8A-4147-A177-3AD203B41FA5}">
                      <a16:colId xmlns:a16="http://schemas.microsoft.com/office/drawing/2014/main" val="633435909"/>
                    </a:ext>
                  </a:extLst>
                </a:gridCol>
                <a:gridCol w="1176216">
                  <a:extLst>
                    <a:ext uri="{9D8B030D-6E8A-4147-A177-3AD203B41FA5}">
                      <a16:colId xmlns:a16="http://schemas.microsoft.com/office/drawing/2014/main" val="1358435119"/>
                    </a:ext>
                  </a:extLst>
                </a:gridCol>
                <a:gridCol w="1058643">
                  <a:extLst>
                    <a:ext uri="{9D8B030D-6E8A-4147-A177-3AD203B41FA5}">
                      <a16:colId xmlns:a16="http://schemas.microsoft.com/office/drawing/2014/main" val="1670675608"/>
                    </a:ext>
                  </a:extLst>
                </a:gridCol>
                <a:gridCol w="4106158">
                  <a:extLst>
                    <a:ext uri="{9D8B030D-6E8A-4147-A177-3AD203B41FA5}">
                      <a16:colId xmlns:a16="http://schemas.microsoft.com/office/drawing/2014/main" val="3907318408"/>
                    </a:ext>
                  </a:extLst>
                </a:gridCol>
              </a:tblGrid>
              <a:tr h="489825">
                <a:tc>
                  <a:txBody>
                    <a:bodyPr/>
                    <a:lstStyle/>
                    <a:p>
                      <a:pPr algn="ctr"/>
                      <a:r>
                        <a:rPr lang="en-US" sz="1400"/>
                        <a:t>Project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Task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1400"/>
                        <a:t>Expenditure Type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Expenditure</a:t>
                      </a:r>
                      <a:r>
                        <a:rPr lang="en-US" sz="1400" baseline="0"/>
                        <a:t> Organization</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400"/>
                        <a:t>Contract Number </a:t>
                      </a: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en-US" sz="1400"/>
                    </a:p>
                    <a:p>
                      <a:pPr algn="ctr"/>
                      <a:r>
                        <a:rPr lang="en-US" sz="1400"/>
                        <a:t>Funding Source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247944742"/>
                  </a:ext>
                </a:extLst>
              </a:tr>
              <a:tr h="288133">
                <a:tc>
                  <a:txBody>
                    <a:bodyPr/>
                    <a:lstStyle/>
                    <a:p>
                      <a:pPr algn="ctr"/>
                      <a:r>
                        <a:rPr lang="en-US" sz="1400" err="1"/>
                        <a:t>xxxxxxxx</a:t>
                      </a:r>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lang="en-US" sz="1400" err="1"/>
                        <a:t>xxxx</a:t>
                      </a:r>
                      <a:endParaRPr lang="en-US" sz="14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err="1"/>
                        <a:t>xxxxxxxx</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err="1"/>
                        <a:t>xxxxxxx</a:t>
                      </a:r>
                      <a:endParaRPr lang="en-US" sz="140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40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6246207"/>
                  </a:ext>
                </a:extLst>
              </a:tr>
            </a:tbl>
          </a:graphicData>
        </a:graphic>
      </p:graphicFrame>
      <p:sp>
        <p:nvSpPr>
          <p:cNvPr id="5" name="TextBox 4"/>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sp>
        <p:nvSpPr>
          <p:cNvPr id="7" name="Rectangle 6"/>
          <p:cNvSpPr/>
          <p:nvPr/>
        </p:nvSpPr>
        <p:spPr>
          <a:xfrm>
            <a:off x="4250080" y="3387639"/>
            <a:ext cx="1183767" cy="8672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532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Contract Number Attribute</a:t>
            </a:r>
          </a:p>
        </p:txBody>
      </p:sp>
      <p:sp>
        <p:nvSpPr>
          <p:cNvPr id="3" name="Content Placeholder 2"/>
          <p:cNvSpPr>
            <a:spLocks noGrp="1"/>
          </p:cNvSpPr>
          <p:nvPr>
            <p:ph idx="1"/>
          </p:nvPr>
        </p:nvSpPr>
        <p:spPr>
          <a:xfrm>
            <a:off x="609600" y="1600201"/>
            <a:ext cx="10972800" cy="1934109"/>
          </a:xfrm>
        </p:spPr>
        <p:txBody>
          <a:bodyPr/>
          <a:lstStyle/>
          <a:p>
            <a:r>
              <a:rPr lang="en-US"/>
              <a:t>Populates from the Project </a:t>
            </a:r>
          </a:p>
          <a:p>
            <a:r>
              <a:rPr lang="en-US"/>
              <a:t>No entry required after entering Project</a:t>
            </a:r>
          </a:p>
          <a:p>
            <a:r>
              <a:rPr lang="en-US"/>
              <a:t>Some pages refer to this as “Award”</a:t>
            </a:r>
          </a:p>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64620665"/>
              </p:ext>
            </p:extLst>
          </p:nvPr>
        </p:nvGraphicFramePr>
        <p:xfrm>
          <a:off x="609600" y="4148191"/>
          <a:ext cx="10678274" cy="822960"/>
        </p:xfrm>
        <a:graphic>
          <a:graphicData uri="http://schemas.openxmlformats.org/drawingml/2006/table">
            <a:tbl>
              <a:tblPr firstRow="1" bandRow="1">
                <a:tableStyleId>{5C22544A-7EE6-4342-B048-85BDC9FD1C3A}</a:tableStyleId>
              </a:tblPr>
              <a:tblGrid>
                <a:gridCol w="1186475">
                  <a:extLst>
                    <a:ext uri="{9D8B030D-6E8A-4147-A177-3AD203B41FA5}">
                      <a16:colId xmlns:a16="http://schemas.microsoft.com/office/drawing/2014/main" val="1156403547"/>
                    </a:ext>
                  </a:extLst>
                </a:gridCol>
                <a:gridCol w="1126029">
                  <a:extLst>
                    <a:ext uri="{9D8B030D-6E8A-4147-A177-3AD203B41FA5}">
                      <a16:colId xmlns:a16="http://schemas.microsoft.com/office/drawing/2014/main" val="355135993"/>
                    </a:ext>
                  </a:extLst>
                </a:gridCol>
                <a:gridCol w="1401418">
                  <a:extLst>
                    <a:ext uri="{9D8B030D-6E8A-4147-A177-3AD203B41FA5}">
                      <a16:colId xmlns:a16="http://schemas.microsoft.com/office/drawing/2014/main" val="633435909"/>
                    </a:ext>
                  </a:extLst>
                </a:gridCol>
                <a:gridCol w="1437958">
                  <a:extLst>
                    <a:ext uri="{9D8B030D-6E8A-4147-A177-3AD203B41FA5}">
                      <a16:colId xmlns:a16="http://schemas.microsoft.com/office/drawing/2014/main" val="1358435119"/>
                    </a:ext>
                  </a:extLst>
                </a:gridCol>
                <a:gridCol w="1132760">
                  <a:extLst>
                    <a:ext uri="{9D8B030D-6E8A-4147-A177-3AD203B41FA5}">
                      <a16:colId xmlns:a16="http://schemas.microsoft.com/office/drawing/2014/main" val="1670675608"/>
                    </a:ext>
                  </a:extLst>
                </a:gridCol>
                <a:gridCol w="4393634">
                  <a:extLst>
                    <a:ext uri="{9D8B030D-6E8A-4147-A177-3AD203B41FA5}">
                      <a16:colId xmlns:a16="http://schemas.microsoft.com/office/drawing/2014/main" val="3907318408"/>
                    </a:ext>
                  </a:extLst>
                </a:gridCol>
              </a:tblGrid>
              <a:tr h="489825">
                <a:tc>
                  <a:txBody>
                    <a:bodyPr/>
                    <a:lstStyle/>
                    <a:p>
                      <a:pPr algn="ctr"/>
                      <a:r>
                        <a:rPr lang="en-US" sz="1400"/>
                        <a:t>Project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Task Number</a:t>
                      </a:r>
                    </a:p>
                  </a:txBody>
                  <a:tcPr>
                    <a:lnL w="12700" cap="flat" cmpd="sng" algn="ctr">
                      <a:noFill/>
                      <a:prstDash val="solid"/>
                      <a:round/>
                      <a:headEnd type="none" w="med" len="med"/>
                      <a:tailEnd type="none" w="med" len="med"/>
                    </a:lnL>
                  </a:tcPr>
                </a:tc>
                <a:tc>
                  <a:txBody>
                    <a:bodyPr/>
                    <a:lstStyle/>
                    <a:p>
                      <a:pPr algn="ctr"/>
                      <a:r>
                        <a:rPr lang="en-US" sz="1400"/>
                        <a:t>Expenditure Type</a:t>
                      </a:r>
                    </a:p>
                  </a:txBody>
                  <a:tcPr/>
                </a:tc>
                <a:tc>
                  <a:txBody>
                    <a:bodyPr/>
                    <a:lstStyle/>
                    <a:p>
                      <a:pPr algn="ctr"/>
                      <a:r>
                        <a:rPr lang="en-US" sz="1400"/>
                        <a:t>Expenditure</a:t>
                      </a:r>
                      <a:r>
                        <a:rPr lang="en-US" sz="1400" baseline="0"/>
                        <a:t> Organization</a:t>
                      </a:r>
                      <a:endParaRPr lang="en-US" sz="1400"/>
                    </a:p>
                  </a:txBody>
                  <a:tcPr>
                    <a:lnR w="12700" cap="flat" cmpd="sng" algn="ctr">
                      <a:solidFill>
                        <a:schemeClr val="tx1"/>
                      </a:solidFill>
                      <a:prstDash val="solid"/>
                      <a:round/>
                      <a:headEnd type="none" w="med" len="med"/>
                      <a:tailEnd type="none" w="med" len="med"/>
                    </a:lnR>
                  </a:tcPr>
                </a:tc>
                <a:tc>
                  <a:txBody>
                    <a:bodyPr/>
                    <a:lstStyle/>
                    <a:p>
                      <a:pPr algn="ctr"/>
                      <a:r>
                        <a:rPr lang="en-US" sz="1400"/>
                        <a:t>Contract Number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1400"/>
                    </a:p>
                    <a:p>
                      <a:pPr algn="ctr"/>
                      <a:r>
                        <a:rPr lang="en-US" sz="1400"/>
                        <a:t>Funding Source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47944742"/>
                  </a:ext>
                </a:extLst>
              </a:tr>
              <a:tr h="288133">
                <a:tc>
                  <a:txBody>
                    <a:bodyPr/>
                    <a:lstStyle/>
                    <a:p>
                      <a:pPr algn="ctr"/>
                      <a:r>
                        <a:rPr lang="en-US" sz="1400" err="1"/>
                        <a:t>xxxxxxxx</a:t>
                      </a:r>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X</a:t>
                      </a:r>
                    </a:p>
                  </a:txBody>
                  <a:tcPr>
                    <a:lnL w="12700" cap="flat" cmpd="sng" algn="ctr">
                      <a:noFill/>
                      <a:prstDash val="solid"/>
                      <a:round/>
                      <a:headEnd type="none" w="med" len="med"/>
                      <a:tailEnd type="none" w="med" len="med"/>
                    </a:lnL>
                  </a:tcPr>
                </a:tc>
                <a:tc>
                  <a:txBody>
                    <a:bodyPr/>
                    <a:lstStyle/>
                    <a:p>
                      <a:pPr algn="ctr"/>
                      <a:r>
                        <a:rPr lang="en-US" sz="1400" err="1"/>
                        <a:t>xxxx</a:t>
                      </a:r>
                      <a:endParaRPr lang="en-US" sz="1400"/>
                    </a:p>
                  </a:txBody>
                  <a:tcPr/>
                </a:tc>
                <a:tc>
                  <a:txBody>
                    <a:bodyPr/>
                    <a:lstStyle/>
                    <a:p>
                      <a:pPr algn="ctr"/>
                      <a:r>
                        <a:rPr lang="en-US" sz="1400" err="1"/>
                        <a:t>xxxxxxxx</a:t>
                      </a:r>
                      <a:endParaRPr lang="en-US" sz="1400"/>
                    </a:p>
                  </a:txBody>
                  <a:tcPr>
                    <a:lnR w="12700" cap="flat" cmpd="sng" algn="ctr">
                      <a:solidFill>
                        <a:schemeClr val="tx1"/>
                      </a:solidFill>
                      <a:prstDash val="solid"/>
                      <a:round/>
                      <a:headEnd type="none" w="med" len="med"/>
                      <a:tailEnd type="none" w="med" len="med"/>
                    </a:lnR>
                  </a:tcPr>
                </a:tc>
                <a:tc>
                  <a:txBody>
                    <a:bodyPr/>
                    <a:lstStyle/>
                    <a:p>
                      <a:pPr algn="ctr"/>
                      <a:r>
                        <a:rPr lang="en-US" sz="1400" err="1"/>
                        <a:t>xxxxxxx</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140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86246207"/>
                  </a:ext>
                </a:extLst>
              </a:tr>
            </a:tbl>
          </a:graphicData>
        </a:graphic>
      </p:graphicFrame>
      <p:sp>
        <p:nvSpPr>
          <p:cNvPr id="5" name="TextBox 4"/>
          <p:cNvSpPr txBox="1"/>
          <p:nvPr/>
        </p:nvSpPr>
        <p:spPr>
          <a:xfrm rot="20160611">
            <a:off x="109728" y="359515"/>
            <a:ext cx="1298448" cy="400110"/>
          </a:xfrm>
          <a:prstGeom prst="rect">
            <a:avLst/>
          </a:prstGeom>
          <a:noFill/>
        </p:spPr>
        <p:txBody>
          <a:bodyPr wrap="square" rtlCol="0">
            <a:spAutoFit/>
          </a:bodyPr>
          <a:lstStyle/>
          <a:p>
            <a:pPr algn="ctr"/>
            <a:r>
              <a:rPr lang="en-US" sz="2000" b="1" dirty="0">
                <a:solidFill>
                  <a:srgbClr val="FF0000"/>
                </a:solidFill>
              </a:rPr>
              <a:t>SPON</a:t>
            </a:r>
          </a:p>
        </p:txBody>
      </p:sp>
      <p:sp>
        <p:nvSpPr>
          <p:cNvPr id="7" name="Rectangle 6"/>
          <p:cNvSpPr/>
          <p:nvPr/>
        </p:nvSpPr>
        <p:spPr>
          <a:xfrm>
            <a:off x="5774080" y="4148191"/>
            <a:ext cx="1110196" cy="8229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631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Quantum Home Page</a:t>
            </a:r>
            <a:endParaRPr lang="en-US" b="1">
              <a:solidFill>
                <a:srgbClr val="FF0000"/>
              </a:solidFill>
            </a:endParaRPr>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263" y="1283056"/>
            <a:ext cx="99345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913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Funding Source Attribute</a:t>
            </a:r>
          </a:p>
        </p:txBody>
      </p:sp>
      <p:sp>
        <p:nvSpPr>
          <p:cNvPr id="3" name="Content Placeholder 2"/>
          <p:cNvSpPr>
            <a:spLocks noGrp="1"/>
          </p:cNvSpPr>
          <p:nvPr>
            <p:ph idx="1"/>
          </p:nvPr>
        </p:nvSpPr>
        <p:spPr>
          <a:xfrm>
            <a:off x="609600" y="1600201"/>
            <a:ext cx="10972800" cy="2427269"/>
          </a:xfrm>
        </p:spPr>
        <p:txBody>
          <a:bodyPr>
            <a:normAutofit fontScale="85000" lnSpcReduction="20000"/>
          </a:bodyPr>
          <a:lstStyle/>
          <a:p>
            <a:r>
              <a:rPr lang="en-US" dirty="0"/>
              <a:t>Organization which provides the funds – today’s Sponsor</a:t>
            </a:r>
          </a:p>
          <a:p>
            <a:endParaRPr lang="en-US" dirty="0"/>
          </a:p>
          <a:p>
            <a:r>
              <a:rPr lang="en-US" dirty="0"/>
              <a:t>EX:  External Sponsor (sponsor name) or committed cost sharing (CCS) or over the salary cap (OTC)</a:t>
            </a:r>
          </a:p>
          <a:p>
            <a:endParaRPr lang="en-US" dirty="0"/>
          </a:p>
          <a:p>
            <a:r>
              <a:rPr lang="en-US" dirty="0"/>
              <a:t>Alpha field associated with the project set up/Contract Number</a:t>
            </a:r>
          </a:p>
        </p:txBody>
      </p:sp>
      <p:graphicFrame>
        <p:nvGraphicFramePr>
          <p:cNvPr id="4" name="Table 3"/>
          <p:cNvGraphicFramePr>
            <a:graphicFrameLocks noGrp="1"/>
          </p:cNvGraphicFramePr>
          <p:nvPr>
            <p:extLst>
              <p:ext uri="{D42A27DB-BD31-4B8C-83A1-F6EECF244321}">
                <p14:modId xmlns:p14="http://schemas.microsoft.com/office/powerpoint/2010/main" val="975956234"/>
              </p:ext>
            </p:extLst>
          </p:nvPr>
        </p:nvGraphicFramePr>
        <p:xfrm>
          <a:off x="758952" y="4421628"/>
          <a:ext cx="10678274" cy="822960"/>
        </p:xfrm>
        <a:graphic>
          <a:graphicData uri="http://schemas.openxmlformats.org/drawingml/2006/table">
            <a:tbl>
              <a:tblPr firstRow="1" bandRow="1">
                <a:tableStyleId>{5C22544A-7EE6-4342-B048-85BDC9FD1C3A}</a:tableStyleId>
              </a:tblPr>
              <a:tblGrid>
                <a:gridCol w="1186475">
                  <a:extLst>
                    <a:ext uri="{9D8B030D-6E8A-4147-A177-3AD203B41FA5}">
                      <a16:colId xmlns:a16="http://schemas.microsoft.com/office/drawing/2014/main" val="1156403547"/>
                    </a:ext>
                  </a:extLst>
                </a:gridCol>
                <a:gridCol w="1183318">
                  <a:extLst>
                    <a:ext uri="{9D8B030D-6E8A-4147-A177-3AD203B41FA5}">
                      <a16:colId xmlns:a16="http://schemas.microsoft.com/office/drawing/2014/main" val="355135993"/>
                    </a:ext>
                  </a:extLst>
                </a:gridCol>
                <a:gridCol w="1523523">
                  <a:extLst>
                    <a:ext uri="{9D8B030D-6E8A-4147-A177-3AD203B41FA5}">
                      <a16:colId xmlns:a16="http://schemas.microsoft.com/office/drawing/2014/main" val="633435909"/>
                    </a:ext>
                  </a:extLst>
                </a:gridCol>
                <a:gridCol w="1258564">
                  <a:extLst>
                    <a:ext uri="{9D8B030D-6E8A-4147-A177-3AD203B41FA5}">
                      <a16:colId xmlns:a16="http://schemas.microsoft.com/office/drawing/2014/main" val="1358435119"/>
                    </a:ext>
                  </a:extLst>
                </a:gridCol>
                <a:gridCol w="1132760">
                  <a:extLst>
                    <a:ext uri="{9D8B030D-6E8A-4147-A177-3AD203B41FA5}">
                      <a16:colId xmlns:a16="http://schemas.microsoft.com/office/drawing/2014/main" val="1670675608"/>
                    </a:ext>
                  </a:extLst>
                </a:gridCol>
                <a:gridCol w="4393634">
                  <a:extLst>
                    <a:ext uri="{9D8B030D-6E8A-4147-A177-3AD203B41FA5}">
                      <a16:colId xmlns:a16="http://schemas.microsoft.com/office/drawing/2014/main" val="3907318408"/>
                    </a:ext>
                  </a:extLst>
                </a:gridCol>
              </a:tblGrid>
              <a:tr h="489825">
                <a:tc>
                  <a:txBody>
                    <a:bodyPr/>
                    <a:lstStyle/>
                    <a:p>
                      <a:pPr algn="ctr"/>
                      <a:r>
                        <a:rPr lang="en-US" sz="1400"/>
                        <a:t>Project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a:p>
                    <a:p>
                      <a:pPr algn="ctr"/>
                      <a:r>
                        <a:rPr lang="en-US" sz="1400"/>
                        <a:t>Task Number</a:t>
                      </a:r>
                    </a:p>
                  </a:txBody>
                  <a:tcPr>
                    <a:lnL w="12700" cap="flat" cmpd="sng" algn="ctr">
                      <a:noFill/>
                      <a:prstDash val="solid"/>
                      <a:round/>
                      <a:headEnd type="none" w="med" len="med"/>
                      <a:tailEnd type="none" w="med" len="med"/>
                    </a:lnL>
                  </a:tcPr>
                </a:tc>
                <a:tc>
                  <a:txBody>
                    <a:bodyPr/>
                    <a:lstStyle/>
                    <a:p>
                      <a:pPr algn="ctr"/>
                      <a:endParaRPr lang="en-US" sz="1400"/>
                    </a:p>
                    <a:p>
                      <a:pPr algn="ctr"/>
                      <a:r>
                        <a:rPr lang="en-US" sz="1400"/>
                        <a:t>Expenditure Type</a:t>
                      </a:r>
                    </a:p>
                  </a:txBody>
                  <a:tcPr/>
                </a:tc>
                <a:tc>
                  <a:txBody>
                    <a:bodyPr/>
                    <a:lstStyle/>
                    <a:p>
                      <a:pPr algn="ctr"/>
                      <a:r>
                        <a:rPr lang="en-US" sz="1400"/>
                        <a:t>Expenditure</a:t>
                      </a:r>
                      <a:r>
                        <a:rPr lang="en-US" sz="1400" baseline="0"/>
                        <a:t> Organization</a:t>
                      </a:r>
                      <a:endParaRPr lang="en-US" sz="1400"/>
                    </a:p>
                  </a:txBody>
                  <a:tcPr/>
                </a:tc>
                <a:tc>
                  <a:txBody>
                    <a:bodyPr/>
                    <a:lstStyle/>
                    <a:p>
                      <a:pPr algn="ctr"/>
                      <a:r>
                        <a:rPr lang="en-US" sz="1400"/>
                        <a:t>Contract Number </a:t>
                      </a:r>
                    </a:p>
                  </a:txBody>
                  <a:tcPr>
                    <a:lnR w="12700" cap="flat" cmpd="sng" algn="ctr">
                      <a:solidFill>
                        <a:schemeClr val="tx1"/>
                      </a:solidFill>
                      <a:prstDash val="solid"/>
                      <a:round/>
                      <a:headEnd type="none" w="med" len="med"/>
                      <a:tailEnd type="none" w="med" len="med"/>
                    </a:lnR>
                  </a:tcPr>
                </a:tc>
                <a:tc>
                  <a:txBody>
                    <a:bodyPr/>
                    <a:lstStyle/>
                    <a:p>
                      <a:pPr algn="ctr"/>
                      <a:endParaRPr lang="en-US" sz="1400"/>
                    </a:p>
                    <a:p>
                      <a:pPr algn="ctr"/>
                      <a:r>
                        <a:rPr lang="en-US" sz="1400"/>
                        <a:t>Funding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7944742"/>
                  </a:ext>
                </a:extLst>
              </a:tr>
              <a:tr h="288133">
                <a:tc>
                  <a:txBody>
                    <a:bodyPr/>
                    <a:lstStyle/>
                    <a:p>
                      <a:pPr algn="ctr"/>
                      <a:r>
                        <a:rPr lang="en-US" sz="1400" err="1"/>
                        <a:t>xxxxxxxx</a:t>
                      </a:r>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X</a:t>
                      </a:r>
                    </a:p>
                  </a:txBody>
                  <a:tcPr>
                    <a:lnL w="12700" cap="flat" cmpd="sng" algn="ctr">
                      <a:noFill/>
                      <a:prstDash val="solid"/>
                      <a:round/>
                      <a:headEnd type="none" w="med" len="med"/>
                      <a:tailEnd type="none" w="med" len="med"/>
                    </a:lnL>
                  </a:tcPr>
                </a:tc>
                <a:tc>
                  <a:txBody>
                    <a:bodyPr/>
                    <a:lstStyle/>
                    <a:p>
                      <a:pPr algn="ctr"/>
                      <a:r>
                        <a:rPr lang="en-US" sz="1400" err="1"/>
                        <a:t>xxxx</a:t>
                      </a:r>
                      <a:endParaRPr lang="en-US" sz="1400"/>
                    </a:p>
                  </a:txBody>
                  <a:tcPr/>
                </a:tc>
                <a:tc>
                  <a:txBody>
                    <a:bodyPr/>
                    <a:lstStyle/>
                    <a:p>
                      <a:pPr algn="ctr"/>
                      <a:r>
                        <a:rPr lang="en-US" sz="1400" err="1"/>
                        <a:t>xxxxxxxx</a:t>
                      </a:r>
                      <a:endParaRPr lang="en-US" sz="1400"/>
                    </a:p>
                  </a:txBody>
                  <a:tcPr/>
                </a:tc>
                <a:tc>
                  <a:txBody>
                    <a:bodyPr/>
                    <a:lstStyle/>
                    <a:p>
                      <a:pPr algn="ctr"/>
                      <a:r>
                        <a:rPr lang="en-US" sz="1400" err="1"/>
                        <a:t>xxxxxxx</a:t>
                      </a:r>
                      <a:endParaRPr lang="en-US" sz="1400"/>
                    </a:p>
                  </a:txBody>
                  <a:tcPr>
                    <a:lnR w="12700" cap="flat" cmpd="sng" algn="ctr">
                      <a:solidFill>
                        <a:schemeClr val="tx1"/>
                      </a:solidFill>
                      <a:prstDash val="solid"/>
                      <a:round/>
                      <a:headEnd type="none" w="med" len="med"/>
                      <a:tailEnd type="none" w="med" len="med"/>
                    </a:lnR>
                  </a:tcPr>
                </a:tc>
                <a:tc>
                  <a:txBody>
                    <a:bodyPr/>
                    <a:lstStyle/>
                    <a:p>
                      <a:pPr algn="ct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6246207"/>
                  </a:ext>
                </a:extLst>
              </a:tr>
            </a:tbl>
          </a:graphicData>
        </a:graphic>
      </p:graphicFrame>
      <p:sp>
        <p:nvSpPr>
          <p:cNvPr id="5" name="TextBox 4"/>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sp>
        <p:nvSpPr>
          <p:cNvPr id="8" name="Rectangle 7"/>
          <p:cNvSpPr/>
          <p:nvPr/>
        </p:nvSpPr>
        <p:spPr>
          <a:xfrm>
            <a:off x="7031420" y="4416350"/>
            <a:ext cx="4405806" cy="8229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962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Recap:  Sponsored (</a:t>
            </a:r>
            <a:r>
              <a:rPr lang="en-US" b="1">
                <a:solidFill>
                  <a:srgbClr val="FF0000"/>
                </a:solidFill>
              </a:rPr>
              <a:t>SPON</a:t>
            </a:r>
            <a:r>
              <a:rPr lang="en-US" b="1"/>
              <a:t>) Attributes</a:t>
            </a:r>
            <a:endParaRPr lang="en-US"/>
          </a:p>
        </p:txBody>
      </p:sp>
      <p:sp>
        <p:nvSpPr>
          <p:cNvPr id="3" name="Content Placeholder 2"/>
          <p:cNvSpPr>
            <a:spLocks noGrp="1"/>
          </p:cNvSpPr>
          <p:nvPr>
            <p:ph idx="1"/>
          </p:nvPr>
        </p:nvSpPr>
        <p:spPr>
          <a:xfrm>
            <a:off x="609600" y="1537140"/>
            <a:ext cx="10972800" cy="3081129"/>
          </a:xfrm>
        </p:spPr>
        <p:txBody>
          <a:bodyPr>
            <a:normAutofit fontScale="85000" lnSpcReduction="20000"/>
          </a:bodyPr>
          <a:lstStyle/>
          <a:p>
            <a:pPr>
              <a:buNone/>
            </a:pPr>
            <a:r>
              <a:rPr lang="en-US" b="1" i="1" u="sng" dirty="0"/>
              <a:t>POETAF</a:t>
            </a:r>
          </a:p>
          <a:p>
            <a:pPr>
              <a:buNone/>
            </a:pPr>
            <a:r>
              <a:rPr lang="en-US" dirty="0"/>
              <a:t> </a:t>
            </a:r>
            <a:endParaRPr lang="en-US" sz="1200" dirty="0"/>
          </a:p>
          <a:p>
            <a:pPr lvl="1">
              <a:buNone/>
            </a:pPr>
            <a:r>
              <a:rPr lang="en-US" dirty="0"/>
              <a:t>• </a:t>
            </a:r>
            <a:r>
              <a:rPr lang="en-US" b="1" dirty="0"/>
              <a:t>P – Project</a:t>
            </a:r>
            <a:endParaRPr lang="en-US" dirty="0">
              <a:cs typeface="Calibri"/>
            </a:endParaRPr>
          </a:p>
          <a:p>
            <a:pPr lvl="1">
              <a:buNone/>
            </a:pPr>
            <a:r>
              <a:rPr lang="en-US" dirty="0"/>
              <a:t>• </a:t>
            </a:r>
            <a:r>
              <a:rPr lang="en-US" b="1" dirty="0"/>
              <a:t>O – </a:t>
            </a:r>
            <a:r>
              <a:rPr lang="en-US" dirty="0"/>
              <a:t>(Expenditure)</a:t>
            </a:r>
            <a:r>
              <a:rPr lang="en-US" b="1" dirty="0"/>
              <a:t>Organization</a:t>
            </a:r>
            <a:r>
              <a:rPr lang="en-US" dirty="0"/>
              <a:t> (</a:t>
            </a:r>
            <a:r>
              <a:rPr lang="en-US" sz="2400" dirty="0"/>
              <a:t>like eUMB transaction department)</a:t>
            </a:r>
            <a:endParaRPr lang="en-US" sz="2400" dirty="0">
              <a:cs typeface="Calibri"/>
            </a:endParaRPr>
          </a:p>
          <a:p>
            <a:pPr lvl="1">
              <a:buNone/>
            </a:pPr>
            <a:r>
              <a:rPr lang="en-US" dirty="0"/>
              <a:t>• </a:t>
            </a:r>
            <a:r>
              <a:rPr lang="en-US" b="1" dirty="0"/>
              <a:t>E – Expenditure Type </a:t>
            </a:r>
            <a:r>
              <a:rPr lang="en-US" dirty="0"/>
              <a:t>(maps to COA Object)</a:t>
            </a:r>
            <a:endParaRPr lang="en-US" dirty="0">
              <a:cs typeface="Calibri"/>
            </a:endParaRPr>
          </a:p>
          <a:p>
            <a:pPr lvl="1">
              <a:buNone/>
            </a:pPr>
            <a:r>
              <a:rPr lang="en-US" dirty="0"/>
              <a:t>• </a:t>
            </a:r>
            <a:r>
              <a:rPr lang="en-US" b="1" dirty="0"/>
              <a:t>T – Task</a:t>
            </a:r>
            <a:r>
              <a:rPr lang="en-US" dirty="0"/>
              <a:t> (default to 1)</a:t>
            </a:r>
            <a:endParaRPr lang="en-US" dirty="0">
              <a:cs typeface="Calibri"/>
            </a:endParaRPr>
          </a:p>
          <a:p>
            <a:pPr lvl="1">
              <a:buNone/>
            </a:pPr>
            <a:r>
              <a:rPr lang="en-US" dirty="0"/>
              <a:t>• </a:t>
            </a:r>
            <a:r>
              <a:rPr lang="en-US" b="1" dirty="0"/>
              <a:t>A – Award/Contract </a:t>
            </a:r>
            <a:r>
              <a:rPr lang="en-US" dirty="0"/>
              <a:t>(will populate from Project)</a:t>
            </a:r>
            <a:endParaRPr lang="en-US" dirty="0">
              <a:cs typeface="Calibri"/>
            </a:endParaRPr>
          </a:p>
          <a:p>
            <a:pPr lvl="1">
              <a:buNone/>
            </a:pPr>
            <a:r>
              <a:rPr lang="en-US" dirty="0"/>
              <a:t>• </a:t>
            </a:r>
            <a:r>
              <a:rPr lang="en-US" b="1" dirty="0"/>
              <a:t>F – Funding Source </a:t>
            </a:r>
            <a:r>
              <a:rPr lang="en-US" dirty="0"/>
              <a:t>(populate based on </a:t>
            </a:r>
            <a:r>
              <a:rPr lang="en-US"/>
              <a:t>the Contract/Award)</a:t>
            </a:r>
            <a:endParaRPr lang="en-US" dirty="0">
              <a:cs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350011160"/>
              </p:ext>
            </p:extLst>
          </p:nvPr>
        </p:nvGraphicFramePr>
        <p:xfrm>
          <a:off x="609600" y="4894631"/>
          <a:ext cx="10678274" cy="822960"/>
        </p:xfrm>
        <a:graphic>
          <a:graphicData uri="http://schemas.openxmlformats.org/drawingml/2006/table">
            <a:tbl>
              <a:tblPr firstRow="1" bandRow="1">
                <a:tableStyleId>{5C22544A-7EE6-4342-B048-85BDC9FD1C3A}</a:tableStyleId>
              </a:tblPr>
              <a:tblGrid>
                <a:gridCol w="1186475">
                  <a:extLst>
                    <a:ext uri="{9D8B030D-6E8A-4147-A177-3AD203B41FA5}">
                      <a16:colId xmlns:a16="http://schemas.microsoft.com/office/drawing/2014/main" val="1156403547"/>
                    </a:ext>
                  </a:extLst>
                </a:gridCol>
                <a:gridCol w="1186475">
                  <a:extLst>
                    <a:ext uri="{9D8B030D-6E8A-4147-A177-3AD203B41FA5}">
                      <a16:colId xmlns:a16="http://schemas.microsoft.com/office/drawing/2014/main" val="355135993"/>
                    </a:ext>
                  </a:extLst>
                </a:gridCol>
                <a:gridCol w="1520366">
                  <a:extLst>
                    <a:ext uri="{9D8B030D-6E8A-4147-A177-3AD203B41FA5}">
                      <a16:colId xmlns:a16="http://schemas.microsoft.com/office/drawing/2014/main" val="633435909"/>
                    </a:ext>
                  </a:extLst>
                </a:gridCol>
                <a:gridCol w="1258564">
                  <a:extLst>
                    <a:ext uri="{9D8B030D-6E8A-4147-A177-3AD203B41FA5}">
                      <a16:colId xmlns:a16="http://schemas.microsoft.com/office/drawing/2014/main" val="1358435119"/>
                    </a:ext>
                  </a:extLst>
                </a:gridCol>
                <a:gridCol w="1132760">
                  <a:extLst>
                    <a:ext uri="{9D8B030D-6E8A-4147-A177-3AD203B41FA5}">
                      <a16:colId xmlns:a16="http://schemas.microsoft.com/office/drawing/2014/main" val="1670675608"/>
                    </a:ext>
                  </a:extLst>
                </a:gridCol>
                <a:gridCol w="4393634">
                  <a:extLst>
                    <a:ext uri="{9D8B030D-6E8A-4147-A177-3AD203B41FA5}">
                      <a16:colId xmlns:a16="http://schemas.microsoft.com/office/drawing/2014/main" val="3907318408"/>
                    </a:ext>
                  </a:extLst>
                </a:gridCol>
              </a:tblGrid>
              <a:tr h="489825">
                <a:tc>
                  <a:txBody>
                    <a:bodyPr/>
                    <a:lstStyle/>
                    <a:p>
                      <a:pPr algn="ctr"/>
                      <a:r>
                        <a:rPr lang="en-US" sz="1400" dirty="0"/>
                        <a:t>Project Number</a:t>
                      </a:r>
                    </a:p>
                  </a:txBody>
                  <a:tcPr/>
                </a:tc>
                <a:tc>
                  <a:txBody>
                    <a:bodyPr/>
                    <a:lstStyle/>
                    <a:p>
                      <a:pPr algn="ctr"/>
                      <a:endParaRPr lang="en-US" sz="1400"/>
                    </a:p>
                    <a:p>
                      <a:pPr algn="ctr"/>
                      <a:r>
                        <a:rPr lang="en-US" sz="1400"/>
                        <a:t>Task Number</a:t>
                      </a:r>
                    </a:p>
                  </a:txBody>
                  <a:tcPr/>
                </a:tc>
                <a:tc>
                  <a:txBody>
                    <a:bodyPr/>
                    <a:lstStyle/>
                    <a:p>
                      <a:pPr algn="ctr"/>
                      <a:endParaRPr lang="en-US" sz="1400"/>
                    </a:p>
                    <a:p>
                      <a:pPr algn="ctr"/>
                      <a:r>
                        <a:rPr lang="en-US" sz="1400"/>
                        <a:t>Expenditure Type</a:t>
                      </a:r>
                    </a:p>
                  </a:txBody>
                  <a:tcPr/>
                </a:tc>
                <a:tc>
                  <a:txBody>
                    <a:bodyPr/>
                    <a:lstStyle/>
                    <a:p>
                      <a:pPr algn="ctr"/>
                      <a:r>
                        <a:rPr lang="en-US" sz="1400"/>
                        <a:t>Expenditure</a:t>
                      </a:r>
                      <a:r>
                        <a:rPr lang="en-US" sz="1400" baseline="0"/>
                        <a:t> Organization</a:t>
                      </a:r>
                      <a:endParaRPr lang="en-US" sz="1400"/>
                    </a:p>
                  </a:txBody>
                  <a:tcPr/>
                </a:tc>
                <a:tc>
                  <a:txBody>
                    <a:bodyPr/>
                    <a:lstStyle/>
                    <a:p>
                      <a:pPr algn="ctr"/>
                      <a:r>
                        <a:rPr lang="en-US" sz="1400" dirty="0"/>
                        <a:t>Contract Number </a:t>
                      </a:r>
                    </a:p>
                  </a:txBody>
                  <a:tcPr/>
                </a:tc>
                <a:tc>
                  <a:txBody>
                    <a:bodyPr/>
                    <a:lstStyle/>
                    <a:p>
                      <a:pPr algn="ctr"/>
                      <a:endParaRPr lang="en-US" sz="1400" dirty="0"/>
                    </a:p>
                    <a:p>
                      <a:pPr algn="ctr"/>
                      <a:r>
                        <a:rPr lang="en-US" sz="1400" dirty="0"/>
                        <a:t>Funding Source</a:t>
                      </a:r>
                    </a:p>
                  </a:txBody>
                  <a:tcPr/>
                </a:tc>
                <a:extLst>
                  <a:ext uri="{0D108BD9-81ED-4DB2-BD59-A6C34878D82A}">
                    <a16:rowId xmlns:a16="http://schemas.microsoft.com/office/drawing/2014/main" val="2247944742"/>
                  </a:ext>
                </a:extLst>
              </a:tr>
              <a:tr h="288133">
                <a:tc>
                  <a:txBody>
                    <a:bodyPr/>
                    <a:lstStyle/>
                    <a:p>
                      <a:pPr algn="ctr"/>
                      <a:r>
                        <a:rPr lang="en-US" sz="1400" err="1"/>
                        <a:t>xxxxxxxx</a:t>
                      </a:r>
                      <a:endParaRPr lang="en-US" sz="1400"/>
                    </a:p>
                  </a:txBody>
                  <a:tcPr/>
                </a:tc>
                <a:tc>
                  <a:txBody>
                    <a:bodyPr/>
                    <a:lstStyle/>
                    <a:p>
                      <a:pPr algn="ctr"/>
                      <a:r>
                        <a:rPr lang="en-US" sz="1400"/>
                        <a:t>X</a:t>
                      </a:r>
                    </a:p>
                  </a:txBody>
                  <a:tcPr/>
                </a:tc>
                <a:tc>
                  <a:txBody>
                    <a:bodyPr/>
                    <a:lstStyle/>
                    <a:p>
                      <a:pPr algn="ctr"/>
                      <a:r>
                        <a:rPr lang="en-US" sz="1400" err="1"/>
                        <a:t>xxxx</a:t>
                      </a:r>
                      <a:endParaRPr lang="en-US" sz="1400"/>
                    </a:p>
                  </a:txBody>
                  <a:tcPr/>
                </a:tc>
                <a:tc>
                  <a:txBody>
                    <a:bodyPr/>
                    <a:lstStyle/>
                    <a:p>
                      <a:pPr algn="ctr"/>
                      <a:r>
                        <a:rPr lang="en-US" sz="1400" err="1"/>
                        <a:t>xxxxxxxx</a:t>
                      </a:r>
                      <a:endParaRPr lang="en-US" sz="1400"/>
                    </a:p>
                  </a:txBody>
                  <a:tcPr/>
                </a:tc>
                <a:tc>
                  <a:txBody>
                    <a:bodyPr/>
                    <a:lstStyle/>
                    <a:p>
                      <a:pPr algn="ctr"/>
                      <a:r>
                        <a:rPr lang="en-US" sz="1400" err="1"/>
                        <a:t>xxxxxxx</a:t>
                      </a:r>
                      <a:endParaRPr lang="en-US" sz="1400"/>
                    </a:p>
                  </a:txBody>
                  <a:tcPr/>
                </a:tc>
                <a:tc>
                  <a:txBody>
                    <a:bodyPr/>
                    <a:lstStyle/>
                    <a:p>
                      <a:pPr algn="ctr"/>
                      <a:endParaRPr lang="en-US" sz="1400" dirty="0"/>
                    </a:p>
                  </a:txBody>
                  <a:tcPr/>
                </a:tc>
                <a:extLst>
                  <a:ext uri="{0D108BD9-81ED-4DB2-BD59-A6C34878D82A}">
                    <a16:rowId xmlns:a16="http://schemas.microsoft.com/office/drawing/2014/main" val="3186246207"/>
                  </a:ext>
                </a:extLst>
              </a:tr>
            </a:tbl>
          </a:graphicData>
        </a:graphic>
      </p:graphicFrame>
      <p:sp>
        <p:nvSpPr>
          <p:cNvPr id="5" name="TextBox 4"/>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spTree>
    <p:extLst>
      <p:ext uri="{BB962C8B-B14F-4D97-AF65-F5344CB8AC3E}">
        <p14:creationId xmlns:p14="http://schemas.microsoft.com/office/powerpoint/2010/main" val="2508190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4CEF-D509-4D7F-993C-CEE396DDCE49}"/>
              </a:ext>
            </a:extLst>
          </p:cNvPr>
          <p:cNvSpPr>
            <a:spLocks noGrp="1"/>
          </p:cNvSpPr>
          <p:nvPr>
            <p:ph type="title"/>
          </p:nvPr>
        </p:nvSpPr>
        <p:spPr/>
        <p:txBody>
          <a:bodyPr/>
          <a:lstStyle/>
          <a:p>
            <a:r>
              <a:rPr lang="en-US" b="1">
                <a:cs typeface="Calibri"/>
              </a:rPr>
              <a:t>Mapping PPM Costs to General Ledger</a:t>
            </a:r>
            <a:endParaRPr lang="en-US"/>
          </a:p>
        </p:txBody>
      </p:sp>
      <p:sp>
        <p:nvSpPr>
          <p:cNvPr id="3" name="Content Placeholder 2">
            <a:extLst>
              <a:ext uri="{FF2B5EF4-FFF2-40B4-BE49-F238E27FC236}">
                <a16:creationId xmlns:a16="http://schemas.microsoft.com/office/drawing/2014/main" id="{763CE81B-AC98-49D9-9A3C-22EB901631F5}"/>
              </a:ext>
            </a:extLst>
          </p:cNvPr>
          <p:cNvSpPr>
            <a:spLocks noGrp="1"/>
          </p:cNvSpPr>
          <p:nvPr>
            <p:ph idx="1"/>
          </p:nvPr>
        </p:nvSpPr>
        <p:spPr>
          <a:xfrm>
            <a:off x="609600" y="1600201"/>
            <a:ext cx="10972800" cy="1264919"/>
          </a:xfrm>
        </p:spPr>
        <p:txBody>
          <a:bodyPr vert="horz" lIns="91440" tIns="45720" rIns="91440" bIns="45720" rtlCol="0" anchor="t">
            <a:normAutofit/>
          </a:bodyPr>
          <a:lstStyle/>
          <a:p>
            <a:r>
              <a:rPr lang="en-US">
                <a:cs typeface="Calibri"/>
              </a:rPr>
              <a:t>Revenues and expenses related to many projects and awards will be mapped to the same COA Account Combo </a:t>
            </a:r>
          </a:p>
          <a:p>
            <a:endParaRPr lang="en-US">
              <a:cs typeface="Calibri"/>
            </a:endParaRPr>
          </a:p>
          <a:p>
            <a:endParaRPr lang="en-US">
              <a:cs typeface="Calibri"/>
            </a:endParaRPr>
          </a:p>
          <a:p>
            <a:endParaRPr lang="en-US">
              <a:cs typeface="Calibri"/>
            </a:endParaRPr>
          </a:p>
          <a:p>
            <a:pPr marL="0" indent="0">
              <a:buNone/>
            </a:pPr>
            <a:endParaRPr lang="en-US">
              <a:cs typeface="Calibri"/>
            </a:endParaRPr>
          </a:p>
        </p:txBody>
      </p:sp>
      <p:sp>
        <p:nvSpPr>
          <p:cNvPr id="6" name="TextBox 5"/>
          <p:cNvSpPr txBox="1"/>
          <p:nvPr/>
        </p:nvSpPr>
        <p:spPr>
          <a:xfrm>
            <a:off x="487679" y="3230880"/>
            <a:ext cx="5692401" cy="2554545"/>
          </a:xfrm>
          <a:prstGeom prst="rect">
            <a:avLst/>
          </a:prstGeom>
          <a:noFill/>
        </p:spPr>
        <p:txBody>
          <a:bodyPr wrap="square" rtlCol="0">
            <a:spAutoFit/>
          </a:bodyPr>
          <a:lstStyle/>
          <a:p>
            <a:r>
              <a:rPr lang="en-US" sz="2000" b="1" dirty="0"/>
              <a:t>Example:  3 Projects belong to Owner Org 10417050</a:t>
            </a:r>
          </a:p>
          <a:p>
            <a:endParaRPr lang="en-US" sz="2000" dirty="0"/>
          </a:p>
          <a:p>
            <a:r>
              <a:rPr lang="en-US" sz="2000" b="1" u="sng" dirty="0">
                <a:solidFill>
                  <a:srgbClr val="FF0000"/>
                </a:solidFill>
              </a:rPr>
              <a:t>PPM:</a:t>
            </a:r>
          </a:p>
          <a:p>
            <a:endParaRPr lang="en-US" sz="2000" b="1" u="sng" dirty="0">
              <a:solidFill>
                <a:srgbClr val="FF0000"/>
              </a:solidFill>
            </a:endParaRPr>
          </a:p>
          <a:p>
            <a:r>
              <a:rPr lang="en-US" sz="2000" dirty="0"/>
              <a:t>Project Numbers:       PPM Org:        Expenditure Type:                 </a:t>
            </a:r>
          </a:p>
          <a:p>
            <a:r>
              <a:rPr lang="en-US" sz="2000" dirty="0"/>
              <a:t>      10015502  	      10408120	            3135 </a:t>
            </a:r>
          </a:p>
          <a:p>
            <a:r>
              <a:rPr lang="en-US" sz="2000" dirty="0"/>
              <a:t>      10015571	      10417053	            3210</a:t>
            </a:r>
          </a:p>
          <a:p>
            <a:r>
              <a:rPr lang="en-US" sz="2000" dirty="0"/>
              <a:t>      10021882	      10417020	            3311</a:t>
            </a:r>
          </a:p>
        </p:txBody>
      </p:sp>
      <p:sp>
        <p:nvSpPr>
          <p:cNvPr id="8" name="TextBox 7"/>
          <p:cNvSpPr txBox="1"/>
          <p:nvPr/>
        </p:nvSpPr>
        <p:spPr>
          <a:xfrm>
            <a:off x="6547104" y="3230880"/>
            <a:ext cx="5340096" cy="2554545"/>
          </a:xfrm>
          <a:prstGeom prst="rect">
            <a:avLst/>
          </a:prstGeom>
          <a:noFill/>
        </p:spPr>
        <p:txBody>
          <a:bodyPr wrap="square" rtlCol="0">
            <a:spAutoFit/>
          </a:bodyPr>
          <a:lstStyle/>
          <a:p>
            <a:endParaRPr lang="en-US" sz="2000" dirty="0"/>
          </a:p>
          <a:p>
            <a:endParaRPr lang="en-US" sz="2000" dirty="0"/>
          </a:p>
          <a:p>
            <a:r>
              <a:rPr lang="en-US" sz="2000" b="1" u="sng" dirty="0">
                <a:solidFill>
                  <a:srgbClr val="00B050"/>
                </a:solidFill>
              </a:rPr>
              <a:t>General Ledger:</a:t>
            </a:r>
          </a:p>
          <a:p>
            <a:endParaRPr lang="en-US" sz="2000" b="1" dirty="0">
              <a:solidFill>
                <a:srgbClr val="00B050"/>
              </a:solidFill>
            </a:endParaRPr>
          </a:p>
          <a:p>
            <a:r>
              <a:rPr lang="en-US" sz="2000" dirty="0"/>
              <a:t>Project Numbers:            Org:                    Object:</a:t>
            </a:r>
          </a:p>
          <a:p>
            <a:r>
              <a:rPr lang="en-US" sz="2000" dirty="0"/>
              <a:t>          None			10417050		 3135</a:t>
            </a:r>
          </a:p>
          <a:p>
            <a:r>
              <a:rPr lang="en-US" sz="2000" dirty="0"/>
              <a:t>          None			10417050		 3210</a:t>
            </a:r>
          </a:p>
          <a:p>
            <a:r>
              <a:rPr lang="en-US" sz="2000" dirty="0"/>
              <a:t>          None			10417050		 3311</a:t>
            </a:r>
          </a:p>
        </p:txBody>
      </p:sp>
    </p:spTree>
    <p:extLst>
      <p:ext uri="{BB962C8B-B14F-4D97-AF65-F5344CB8AC3E}">
        <p14:creationId xmlns:p14="http://schemas.microsoft.com/office/powerpoint/2010/main" val="2836588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POETAF (SPON/Project)</a:t>
            </a:r>
            <a:endParaRPr lang="en-US" dirty="0"/>
          </a:p>
        </p:txBody>
      </p:sp>
      <p:sp>
        <p:nvSpPr>
          <p:cNvPr id="5" name="TextBox 4"/>
          <p:cNvSpPr txBox="1"/>
          <p:nvPr/>
        </p:nvSpPr>
        <p:spPr>
          <a:xfrm rot="20160611">
            <a:off x="109728" y="359515"/>
            <a:ext cx="1298448" cy="400110"/>
          </a:xfrm>
          <a:prstGeom prst="rect">
            <a:avLst/>
          </a:prstGeom>
          <a:noFill/>
        </p:spPr>
        <p:txBody>
          <a:bodyPr wrap="square" rtlCol="0">
            <a:spAutoFit/>
          </a:bodyPr>
          <a:lstStyle/>
          <a:p>
            <a:pPr algn="ctr"/>
            <a:r>
              <a:rPr lang="en-US" sz="2000" b="1">
                <a:solidFill>
                  <a:srgbClr val="FF0000"/>
                </a:solidFill>
              </a:rPr>
              <a:t>SPON</a:t>
            </a:r>
          </a:p>
        </p:txBody>
      </p:sp>
      <p:pic>
        <p:nvPicPr>
          <p:cNvPr id="3" name="A3037C5">
            <a:hlinkClick r:id="" action="ppaction://media"/>
          </p:cNvPr>
          <p:cNvPicPr>
            <a:picLocks noChangeAspect="1"/>
          </p:cNvPicPr>
          <p:nvPr>
            <a:videoFile r:link="rId1"/>
            <p:extLst>
              <p:ext uri="{DAA4B4D4-6D71-4841-9C94-3DE7FCFB9230}">
                <p14:media xmlns:p14="http://schemas.microsoft.com/office/powerpoint/2010/main" r:embed="rId2">
                  <p14:trim end="9310"/>
                </p14:media>
              </p:ext>
            </p:extLst>
          </p:nvPr>
        </p:nvPicPr>
        <p:blipFill>
          <a:blip r:embed="rId4"/>
          <a:stretch>
            <a:fillRect/>
          </a:stretch>
        </p:blipFill>
        <p:spPr>
          <a:xfrm>
            <a:off x="1000125" y="1168102"/>
            <a:ext cx="10334625" cy="5108156"/>
          </a:xfrm>
          <a:prstGeom prst="rect">
            <a:avLst/>
          </a:prstGeom>
        </p:spPr>
      </p:pic>
    </p:spTree>
    <p:extLst>
      <p:ext uri="{BB962C8B-B14F-4D97-AF65-F5344CB8AC3E}">
        <p14:creationId xmlns:p14="http://schemas.microsoft.com/office/powerpoint/2010/main" val="3830426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05205" y="384044"/>
            <a:ext cx="10972800" cy="1143000"/>
          </a:xfrm>
        </p:spPr>
        <p:txBody>
          <a:bodyPr>
            <a:normAutofit fontScale="90000"/>
          </a:bodyPr>
          <a:lstStyle/>
          <a:p>
            <a:r>
              <a:rPr lang="en-US" b="1" dirty="0"/>
              <a:t>‘POETAF’ in PPM </a:t>
            </a:r>
            <a:r>
              <a:rPr lang="en-US" b="1" dirty="0" err="1"/>
              <a:t>Subledger</a:t>
            </a:r>
            <a:r>
              <a:rPr lang="en-US" b="1" dirty="0"/>
              <a:t> is Translated </a:t>
            </a:r>
            <a:br>
              <a:rPr lang="en-US" b="1" dirty="0"/>
            </a:br>
            <a:r>
              <a:rPr lang="en-US" b="1" dirty="0"/>
              <a:t>to ‘SOAPF’ in the General Ledger  </a:t>
            </a:r>
          </a:p>
        </p:txBody>
      </p:sp>
      <p:sp>
        <p:nvSpPr>
          <p:cNvPr id="8" name="TextBox 7"/>
          <p:cNvSpPr txBox="1"/>
          <p:nvPr/>
        </p:nvSpPr>
        <p:spPr>
          <a:xfrm rot="20160611">
            <a:off x="25255" y="555416"/>
            <a:ext cx="1298448" cy="400110"/>
          </a:xfrm>
          <a:prstGeom prst="rect">
            <a:avLst/>
          </a:prstGeom>
          <a:noFill/>
        </p:spPr>
        <p:txBody>
          <a:bodyPr wrap="square" rtlCol="0">
            <a:spAutoFit/>
          </a:bodyPr>
          <a:lstStyle/>
          <a:p>
            <a:pPr algn="ctr"/>
            <a:r>
              <a:rPr lang="en-US" sz="2000" b="1" dirty="0">
                <a:solidFill>
                  <a:srgbClr val="FF0000"/>
                </a:solidFill>
              </a:rPr>
              <a:t>SPON</a:t>
            </a:r>
          </a:p>
        </p:txBody>
      </p:sp>
      <p:pic>
        <p:nvPicPr>
          <p:cNvPr id="6" name="Content Placeholder 5"/>
          <p:cNvPicPr>
            <a:picLocks noGrp="1" noChangeAspect="1"/>
          </p:cNvPicPr>
          <p:nvPr>
            <p:ph idx="1"/>
          </p:nvPr>
        </p:nvPicPr>
        <p:blipFill>
          <a:blip r:embed="rId2"/>
          <a:stretch>
            <a:fillRect/>
          </a:stretch>
        </p:blipFill>
        <p:spPr>
          <a:xfrm>
            <a:off x="901042" y="2497057"/>
            <a:ext cx="10764627" cy="3441163"/>
          </a:xfrm>
          <a:prstGeom prst="rect">
            <a:avLst/>
          </a:prstGeom>
        </p:spPr>
      </p:pic>
      <p:sp>
        <p:nvSpPr>
          <p:cNvPr id="20" name="Rectangle 19"/>
          <p:cNvSpPr/>
          <p:nvPr/>
        </p:nvSpPr>
        <p:spPr>
          <a:xfrm>
            <a:off x="901043" y="4948518"/>
            <a:ext cx="7328558" cy="989702"/>
          </a:xfrm>
          <a:prstGeom prst="rect">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8125981" y="3219683"/>
            <a:ext cx="3363186" cy="1538344"/>
          </a:xfrm>
          <a:prstGeom prst="rect">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331409" y="2406783"/>
            <a:ext cx="2733040" cy="830997"/>
          </a:xfrm>
          <a:prstGeom prst="rect">
            <a:avLst/>
          </a:prstGeom>
          <a:noFill/>
        </p:spPr>
        <p:txBody>
          <a:bodyPr wrap="square" rtlCol="0">
            <a:spAutoFit/>
          </a:bodyPr>
          <a:lstStyle/>
          <a:p>
            <a:pPr algn="ctr"/>
            <a:r>
              <a:rPr lang="en-US" sz="1600" dirty="0">
                <a:cs typeface="Calibri"/>
              </a:rPr>
              <a:t>A system process will generate and post the related SOAPF </a:t>
            </a:r>
          </a:p>
          <a:p>
            <a:pPr algn="ctr"/>
            <a:r>
              <a:rPr lang="en-US" sz="1600" dirty="0">
                <a:cs typeface="Calibri"/>
              </a:rPr>
              <a:t>in the General Ledger.</a:t>
            </a:r>
          </a:p>
        </p:txBody>
      </p:sp>
      <p:sp>
        <p:nvSpPr>
          <p:cNvPr id="23" name="Up Arrow 22"/>
          <p:cNvSpPr/>
          <p:nvPr/>
        </p:nvSpPr>
        <p:spPr>
          <a:xfrm rot="3447680">
            <a:off x="7147089" y="3641356"/>
            <a:ext cx="487725" cy="1432606"/>
          </a:xfrm>
          <a:prstGeom prst="upArrow">
            <a:avLst>
              <a:gd name="adj1" fmla="val 38225"/>
              <a:gd name="adj2" fmla="val 75781"/>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3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75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75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Quantum Examples</a:t>
            </a:r>
          </a:p>
        </p:txBody>
      </p:sp>
      <p:sp>
        <p:nvSpPr>
          <p:cNvPr id="3" name="Content Placeholder 2"/>
          <p:cNvSpPr>
            <a:spLocks noGrp="1"/>
          </p:cNvSpPr>
          <p:nvPr>
            <p:ph idx="1"/>
          </p:nvPr>
        </p:nvSpPr>
        <p:spPr>
          <a:xfrm>
            <a:off x="609600" y="2144111"/>
            <a:ext cx="10972800" cy="2743200"/>
          </a:xfrm>
        </p:spPr>
        <p:txBody>
          <a:bodyPr>
            <a:normAutofit lnSpcReduction="10000"/>
          </a:bodyPr>
          <a:lstStyle/>
          <a:p>
            <a:pPr marL="0" indent="0" algn="ctr">
              <a:buNone/>
            </a:pPr>
            <a:r>
              <a:rPr lang="en-US" sz="3600"/>
              <a:t>The following 2 videos show a brief example </a:t>
            </a:r>
          </a:p>
          <a:p>
            <a:pPr marL="0" indent="0" algn="ctr">
              <a:spcAft>
                <a:spcPts val="600"/>
              </a:spcAft>
              <a:buNone/>
            </a:pPr>
            <a:r>
              <a:rPr lang="en-US" sz="3600"/>
              <a:t>of how to enter: </a:t>
            </a:r>
          </a:p>
          <a:p>
            <a:pPr algn="ctr">
              <a:spcAft>
                <a:spcPts val="600"/>
              </a:spcAft>
              <a:buFont typeface="Wingdings" panose="05000000000000000000" pitchFamily="2" charset="2"/>
              <a:buChar char="Ø"/>
              <a:tabLst>
                <a:tab pos="2627313" algn="l"/>
              </a:tabLst>
            </a:pPr>
            <a:r>
              <a:rPr lang="en-US" sz="3600" b="1">
                <a:solidFill>
                  <a:srgbClr val="00B050"/>
                </a:solidFill>
              </a:rPr>
              <a:t>  NONSPON</a:t>
            </a:r>
            <a:r>
              <a:rPr lang="en-US" sz="3600"/>
              <a:t> Account Combos </a:t>
            </a:r>
          </a:p>
          <a:p>
            <a:pPr algn="ctr">
              <a:buFont typeface="Wingdings" panose="05000000000000000000" pitchFamily="2" charset="2"/>
              <a:buChar char="Ø"/>
            </a:pPr>
            <a:r>
              <a:rPr lang="en-US" sz="3600" b="1">
                <a:solidFill>
                  <a:srgbClr val="FF0000"/>
                </a:solidFill>
              </a:rPr>
              <a:t>  SPON</a:t>
            </a:r>
            <a:r>
              <a:rPr lang="en-US" sz="3600">
                <a:solidFill>
                  <a:srgbClr val="FF0000"/>
                </a:solidFill>
              </a:rPr>
              <a:t> </a:t>
            </a:r>
            <a:r>
              <a:rPr lang="en-US" sz="3600"/>
              <a:t>Project Attributes </a:t>
            </a:r>
          </a:p>
        </p:txBody>
      </p:sp>
    </p:spTree>
    <p:extLst>
      <p:ext uri="{BB962C8B-B14F-4D97-AF65-F5344CB8AC3E}">
        <p14:creationId xmlns:p14="http://schemas.microsoft.com/office/powerpoint/2010/main" val="18821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619843" y="461554"/>
            <a:ext cx="4952317" cy="769441"/>
          </a:xfrm>
          <a:prstGeom prst="rect">
            <a:avLst/>
          </a:prstGeom>
          <a:noFill/>
        </p:spPr>
        <p:txBody>
          <a:bodyPr wrap="none" rtlCol="0">
            <a:spAutoFit/>
          </a:bodyPr>
          <a:lstStyle/>
          <a:p>
            <a:pPr algn="ctr"/>
            <a:r>
              <a:rPr lang="en-US" sz="4400" b="1" dirty="0"/>
              <a:t>SOAPF (NONSPON) </a:t>
            </a:r>
          </a:p>
        </p:txBody>
      </p:sp>
      <p:sp>
        <p:nvSpPr>
          <p:cNvPr id="4" name="TextBox 3"/>
          <p:cNvSpPr txBox="1"/>
          <p:nvPr/>
        </p:nvSpPr>
        <p:spPr>
          <a:xfrm rot="20160611">
            <a:off x="109728" y="374904"/>
            <a:ext cx="1298448" cy="369332"/>
          </a:xfrm>
          <a:prstGeom prst="rect">
            <a:avLst/>
          </a:prstGeom>
          <a:noFill/>
        </p:spPr>
        <p:txBody>
          <a:bodyPr wrap="square" rtlCol="0">
            <a:spAutoFit/>
          </a:bodyPr>
          <a:lstStyle/>
          <a:p>
            <a:r>
              <a:rPr lang="en-US" b="1">
                <a:solidFill>
                  <a:srgbClr val="00B050"/>
                </a:solidFill>
              </a:rPr>
              <a:t>NONSPON</a:t>
            </a:r>
          </a:p>
        </p:txBody>
      </p:sp>
      <p:pic>
        <p:nvPicPr>
          <p:cNvPr id="6" name="4BC40C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190" y="1102407"/>
            <a:ext cx="11822995" cy="4803092"/>
          </a:xfrm>
          <a:prstGeom prst="rect">
            <a:avLst/>
          </a:prstGeom>
        </p:spPr>
      </p:pic>
    </p:spTree>
    <p:extLst>
      <p:ext uri="{BB962C8B-B14F-4D97-AF65-F5344CB8AC3E}">
        <p14:creationId xmlns:p14="http://schemas.microsoft.com/office/powerpoint/2010/main" val="2487509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POETAF (SPON/Project)  </a:t>
            </a:r>
            <a:endParaRPr lang="en-US" dirty="0"/>
          </a:p>
        </p:txBody>
      </p:sp>
      <p:pic>
        <p:nvPicPr>
          <p:cNvPr id="4" name="3D065D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450" y="1543050"/>
            <a:ext cx="11087100" cy="4457700"/>
          </a:xfrm>
          <a:prstGeom prst="rect">
            <a:avLst/>
          </a:prstGeom>
        </p:spPr>
      </p:pic>
      <p:sp>
        <p:nvSpPr>
          <p:cNvPr id="5" name="TextBox 4"/>
          <p:cNvSpPr txBox="1"/>
          <p:nvPr/>
        </p:nvSpPr>
        <p:spPr>
          <a:xfrm rot="20160611">
            <a:off x="109728" y="359515"/>
            <a:ext cx="1298448" cy="400110"/>
          </a:xfrm>
          <a:prstGeom prst="rect">
            <a:avLst/>
          </a:prstGeom>
          <a:noFill/>
        </p:spPr>
        <p:txBody>
          <a:bodyPr wrap="square" rtlCol="0">
            <a:spAutoFit/>
          </a:bodyPr>
          <a:lstStyle/>
          <a:p>
            <a:pPr algn="ctr"/>
            <a:r>
              <a:rPr lang="en-US" sz="2000" b="1" dirty="0">
                <a:solidFill>
                  <a:srgbClr val="FF0000"/>
                </a:solidFill>
              </a:rPr>
              <a:t>SPON</a:t>
            </a:r>
          </a:p>
        </p:txBody>
      </p:sp>
    </p:spTree>
    <p:extLst>
      <p:ext uri="{BB962C8B-B14F-4D97-AF65-F5344CB8AC3E}">
        <p14:creationId xmlns:p14="http://schemas.microsoft.com/office/powerpoint/2010/main" val="242997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EF4E-2470-41FE-BA40-FE6DA523CF0C}"/>
              </a:ext>
            </a:extLst>
          </p:cNvPr>
          <p:cNvSpPr>
            <a:spLocks noGrp="1"/>
          </p:cNvSpPr>
          <p:nvPr>
            <p:ph type="title"/>
          </p:nvPr>
        </p:nvSpPr>
        <p:spPr/>
        <p:txBody>
          <a:bodyPr>
            <a:normAutofit fontScale="90000"/>
          </a:bodyPr>
          <a:lstStyle/>
          <a:p>
            <a:r>
              <a:rPr lang="en-US" dirty="0">
                <a:cs typeface="Calibri"/>
              </a:rPr>
              <a:t>Chart of Accounts in Action:</a:t>
            </a:r>
            <a:br>
              <a:rPr lang="en-US" dirty="0">
                <a:cs typeface="Calibri"/>
              </a:rPr>
            </a:br>
            <a:r>
              <a:rPr lang="en-US" dirty="0">
                <a:cs typeface="Calibri"/>
              </a:rPr>
              <a:t>Quantum Analytics</a:t>
            </a:r>
            <a:endParaRPr lang="en-US" dirty="0"/>
          </a:p>
        </p:txBody>
      </p:sp>
      <p:sp>
        <p:nvSpPr>
          <p:cNvPr id="3" name="Content Placeholder 2">
            <a:extLst>
              <a:ext uri="{FF2B5EF4-FFF2-40B4-BE49-F238E27FC236}">
                <a16:creationId xmlns:a16="http://schemas.microsoft.com/office/drawing/2014/main" id="{90E59BF9-FE97-4914-9561-B39BB550935E}"/>
              </a:ext>
            </a:extLst>
          </p:cNvPr>
          <p:cNvSpPr>
            <a:spLocks noGrp="1"/>
          </p:cNvSpPr>
          <p:nvPr>
            <p:ph idx="1"/>
          </p:nvPr>
        </p:nvSpPr>
        <p:spPr>
          <a:xfrm>
            <a:off x="609600" y="1547652"/>
            <a:ext cx="10972800" cy="2582913"/>
          </a:xfrm>
        </p:spPr>
        <p:txBody>
          <a:bodyPr>
            <a:normAutofit/>
          </a:bodyPr>
          <a:lstStyle/>
          <a:p>
            <a:pPr marL="0" indent="0" algn="ctr">
              <a:buNone/>
            </a:pPr>
            <a:endParaRPr lang="en-US" sz="5400" dirty="0"/>
          </a:p>
          <a:p>
            <a:pPr marL="0" indent="0" algn="ctr">
              <a:buNone/>
            </a:pPr>
            <a:r>
              <a:rPr lang="en-US" sz="5400" b="1" dirty="0"/>
              <a:t>DEMO</a:t>
            </a:r>
          </a:p>
        </p:txBody>
      </p:sp>
    </p:spTree>
    <p:extLst>
      <p:ext uri="{BB962C8B-B14F-4D97-AF65-F5344CB8AC3E}">
        <p14:creationId xmlns:p14="http://schemas.microsoft.com/office/powerpoint/2010/main" val="1851257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EF4E-2470-41FE-BA40-FE6DA523CF0C}"/>
              </a:ext>
            </a:extLst>
          </p:cNvPr>
          <p:cNvSpPr>
            <a:spLocks noGrp="1"/>
          </p:cNvSpPr>
          <p:nvPr>
            <p:ph type="title"/>
          </p:nvPr>
        </p:nvSpPr>
        <p:spPr/>
        <p:txBody>
          <a:bodyPr/>
          <a:lstStyle/>
          <a:p>
            <a:r>
              <a:rPr lang="en-US">
                <a:cs typeface="Calibri"/>
              </a:rPr>
              <a:t>Resources</a:t>
            </a:r>
            <a:endParaRPr lang="en-US"/>
          </a:p>
        </p:txBody>
      </p:sp>
      <p:sp>
        <p:nvSpPr>
          <p:cNvPr id="3" name="Content Placeholder 2">
            <a:extLst>
              <a:ext uri="{FF2B5EF4-FFF2-40B4-BE49-F238E27FC236}">
                <a16:creationId xmlns:a16="http://schemas.microsoft.com/office/drawing/2014/main" id="{90E59BF9-FE97-4914-9561-B39BB550935E}"/>
              </a:ext>
            </a:extLst>
          </p:cNvPr>
          <p:cNvSpPr>
            <a:spLocks noGrp="1"/>
          </p:cNvSpPr>
          <p:nvPr>
            <p:ph idx="1"/>
          </p:nvPr>
        </p:nvSpPr>
        <p:spPr>
          <a:xfrm>
            <a:off x="609600" y="1158241"/>
            <a:ext cx="10972800" cy="4967924"/>
          </a:xfrm>
        </p:spPr>
        <p:txBody>
          <a:bodyPr>
            <a:normAutofit fontScale="92500"/>
          </a:bodyPr>
          <a:lstStyle/>
          <a:p>
            <a:r>
              <a:rPr lang="en-US"/>
              <a:t>Quantum Financials Webpage:  </a:t>
            </a:r>
            <a:r>
              <a:rPr lang="en-US">
                <a:hlinkClick r:id="rId2"/>
              </a:rPr>
              <a:t>https://www.umaryland.edu/quantum/</a:t>
            </a:r>
            <a:r>
              <a:rPr lang="en-US"/>
              <a:t>                         </a:t>
            </a:r>
          </a:p>
          <a:p>
            <a:endParaRPr lang="en-US"/>
          </a:p>
          <a:p>
            <a:r>
              <a:rPr lang="en-US"/>
              <a:t>Chart of Accounts:  </a:t>
            </a:r>
          </a:p>
          <a:p>
            <a:pPr marL="400050" lvl="1" indent="0">
              <a:buNone/>
            </a:pPr>
            <a:r>
              <a:rPr lang="en-US">
                <a:hlinkClick r:id="rId3"/>
              </a:rPr>
              <a:t>https://www.umaryland.edu/quantum/chart-of-accounts/</a:t>
            </a:r>
            <a:endParaRPr lang="en-US"/>
          </a:p>
          <a:p>
            <a:pPr marL="0" indent="0">
              <a:buNone/>
            </a:pPr>
            <a:endParaRPr lang="en-US"/>
          </a:p>
          <a:p>
            <a:r>
              <a:rPr lang="en-US"/>
              <a:t>Subscribe to ELM Weekly:  </a:t>
            </a:r>
            <a:r>
              <a:rPr lang="en-US">
                <a:hlinkClick r:id="rId4"/>
              </a:rPr>
              <a:t>https://elm.umaryland.edu/subscribe</a:t>
            </a:r>
            <a:endParaRPr lang="en-US"/>
          </a:p>
          <a:p>
            <a:pPr marL="0" indent="0">
              <a:buNone/>
            </a:pPr>
            <a:endParaRPr lang="en-US"/>
          </a:p>
          <a:p>
            <a:r>
              <a:rPr lang="en-US"/>
              <a:t>Quantum Email address:  </a:t>
            </a:r>
            <a:r>
              <a:rPr lang="en-US">
                <a:hlinkClick r:id="rId5"/>
              </a:rPr>
              <a:t>QuantumFinancials@umaryland.edu</a:t>
            </a:r>
            <a:endParaRPr lang="en-US"/>
          </a:p>
          <a:p>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397518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08D9-A7E4-4826-AC00-773ECA3293AB}"/>
              </a:ext>
            </a:extLst>
          </p:cNvPr>
          <p:cNvSpPr>
            <a:spLocks noGrp="1"/>
          </p:cNvSpPr>
          <p:nvPr>
            <p:ph type="title"/>
          </p:nvPr>
        </p:nvSpPr>
        <p:spPr/>
        <p:txBody>
          <a:bodyPr/>
          <a:lstStyle/>
          <a:p>
            <a:r>
              <a:rPr lang="en-US" b="1">
                <a:cs typeface="Calibri"/>
              </a:rPr>
              <a:t>Benefits of Quantum Chart of Accounts</a:t>
            </a:r>
            <a:endParaRPr lang="en-US"/>
          </a:p>
        </p:txBody>
      </p:sp>
      <p:sp>
        <p:nvSpPr>
          <p:cNvPr id="3" name="Content Placeholder 2">
            <a:extLst>
              <a:ext uri="{FF2B5EF4-FFF2-40B4-BE49-F238E27FC236}">
                <a16:creationId xmlns:a16="http://schemas.microsoft.com/office/drawing/2014/main" id="{5B23C231-E208-4F87-A00A-232E019E823B}"/>
              </a:ext>
            </a:extLst>
          </p:cNvPr>
          <p:cNvSpPr>
            <a:spLocks noGrp="1"/>
          </p:cNvSpPr>
          <p:nvPr>
            <p:ph idx="1"/>
          </p:nvPr>
        </p:nvSpPr>
        <p:spPr/>
        <p:txBody>
          <a:bodyPr vert="horz" lIns="91440" tIns="45720" rIns="91440" bIns="45720" rtlCol="0" anchor="t">
            <a:normAutofit fontScale="92500"/>
          </a:bodyPr>
          <a:lstStyle/>
          <a:p>
            <a:r>
              <a:rPr lang="en-US" dirty="0">
                <a:cs typeface="Calibri"/>
              </a:rPr>
              <a:t>The new Account Combo allows for:</a:t>
            </a:r>
            <a:endParaRPr lang="en-US" dirty="0"/>
          </a:p>
          <a:p>
            <a:pPr lvl="1"/>
            <a:r>
              <a:rPr lang="en-US" dirty="0">
                <a:cs typeface="Calibri"/>
              </a:rPr>
              <a:t>Breaking transactions down to a more detailed level, which then means...</a:t>
            </a:r>
          </a:p>
          <a:p>
            <a:pPr lvl="1"/>
            <a:r>
              <a:rPr lang="en-US" dirty="0">
                <a:cs typeface="Calibri"/>
              </a:rPr>
              <a:t>More dynamic reporting</a:t>
            </a:r>
          </a:p>
          <a:p>
            <a:pPr marL="457200" lvl="1" indent="0">
              <a:buNone/>
            </a:pPr>
            <a:r>
              <a:rPr lang="en-US" dirty="0">
                <a:cs typeface="Calibri"/>
              </a:rPr>
              <a:t> </a:t>
            </a:r>
          </a:p>
          <a:p>
            <a:r>
              <a:rPr lang="en-US" dirty="0">
                <a:cs typeface="Calibri"/>
              </a:rPr>
              <a:t>Two optional segments to support tracking activities</a:t>
            </a:r>
          </a:p>
          <a:p>
            <a:pPr lvl="1"/>
            <a:r>
              <a:rPr lang="en-US" dirty="0">
                <a:cs typeface="Calibri"/>
              </a:rPr>
              <a:t>Also enhances reporting across multiple types of funding sources, departments, or functions</a:t>
            </a:r>
          </a:p>
          <a:p>
            <a:pPr marL="457200" lvl="1" indent="0">
              <a:buNone/>
            </a:pPr>
            <a:endParaRPr lang="en-US" dirty="0">
              <a:cs typeface="Calibri"/>
            </a:endParaRPr>
          </a:p>
          <a:p>
            <a:r>
              <a:rPr lang="en-US" dirty="0">
                <a:cs typeface="Calibri"/>
              </a:rPr>
              <a:t>Homepage resembles smartphone/app environment</a:t>
            </a:r>
          </a:p>
          <a:p>
            <a:pPr marL="0" indent="0">
              <a:buNone/>
            </a:pPr>
            <a:endParaRPr lang="en-US" dirty="0">
              <a:cs typeface="Calibri"/>
            </a:endParaRPr>
          </a:p>
          <a:p>
            <a:endParaRPr lang="en-US" dirty="0">
              <a:cs typeface="Calibri"/>
            </a:endParaRPr>
          </a:p>
        </p:txBody>
      </p:sp>
    </p:spTree>
    <p:extLst>
      <p:ext uri="{BB962C8B-B14F-4D97-AF65-F5344CB8AC3E}">
        <p14:creationId xmlns:p14="http://schemas.microsoft.com/office/powerpoint/2010/main" val="4164543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Questions?</a:t>
            </a:r>
          </a:p>
        </p:txBody>
      </p:sp>
      <p:pic>
        <p:nvPicPr>
          <p:cNvPr id="7" name="Content Placeholder 6" descr="E depois do Manifesto? (Atualizado) | ComRegra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4800" y="1735931"/>
            <a:ext cx="6502400" cy="4254500"/>
          </a:xfrm>
        </p:spPr>
      </p:pic>
    </p:spTree>
    <p:extLst>
      <p:ext uri="{BB962C8B-B14F-4D97-AF65-F5344CB8AC3E}">
        <p14:creationId xmlns:p14="http://schemas.microsoft.com/office/powerpoint/2010/main" val="80534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What Is Quantum Replacing</a:t>
            </a:r>
          </a:p>
        </p:txBody>
      </p:sp>
      <p:sp>
        <p:nvSpPr>
          <p:cNvPr id="5" name="Content Placeholder 4"/>
          <p:cNvSpPr>
            <a:spLocks noGrp="1"/>
          </p:cNvSpPr>
          <p:nvPr>
            <p:ph idx="1"/>
          </p:nvPr>
        </p:nvSpPr>
        <p:spPr>
          <a:xfrm>
            <a:off x="609600" y="1600201"/>
            <a:ext cx="10972800" cy="4525963"/>
          </a:xfrm>
        </p:spPr>
        <p:txBody>
          <a:bodyPr vert="horz" lIns="91440" tIns="45720" rIns="91440" bIns="45720" rtlCol="0" anchor="t">
            <a:normAutofit/>
          </a:bodyPr>
          <a:lstStyle/>
          <a:p>
            <a:r>
              <a:rPr lang="en-US"/>
              <a:t>eUMB Financials</a:t>
            </a:r>
          </a:p>
          <a:p>
            <a:pPr lvl="1"/>
            <a:r>
              <a:rPr lang="en-US"/>
              <a:t>Procurement</a:t>
            </a:r>
          </a:p>
          <a:p>
            <a:pPr lvl="1"/>
            <a:r>
              <a:rPr lang="en-US"/>
              <a:t>Financial Management</a:t>
            </a:r>
          </a:p>
          <a:p>
            <a:pPr lvl="1"/>
            <a:r>
              <a:rPr lang="en-US"/>
              <a:t>Post Award Grant Management</a:t>
            </a:r>
          </a:p>
          <a:p>
            <a:pPr lvl="1"/>
            <a:r>
              <a:rPr lang="en-US"/>
              <a:t>Inbound/Outbound System Integrations</a:t>
            </a:r>
          </a:p>
          <a:p>
            <a:r>
              <a:rPr lang="en-US"/>
              <a:t>Budget Preparation</a:t>
            </a:r>
            <a:endParaRPr lang="en-US">
              <a:cs typeface="Calibri"/>
            </a:endParaRPr>
          </a:p>
          <a:p>
            <a:r>
              <a:rPr lang="en-US"/>
              <a:t>RAVEN</a:t>
            </a:r>
          </a:p>
          <a:p>
            <a:pPr lvl="1"/>
            <a:r>
              <a:rPr lang="en-US"/>
              <a:t>All RAVEN pages</a:t>
            </a:r>
            <a:endParaRPr lang="en-US">
              <a:cs typeface="Calibri"/>
            </a:endParaRPr>
          </a:p>
        </p:txBody>
      </p:sp>
    </p:spTree>
    <p:extLst>
      <p:ext uri="{BB962C8B-B14F-4D97-AF65-F5344CB8AC3E}">
        <p14:creationId xmlns:p14="http://schemas.microsoft.com/office/powerpoint/2010/main" val="175311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What Is Not Being Replaced</a:t>
            </a:r>
          </a:p>
        </p:txBody>
      </p:sp>
      <p:sp>
        <p:nvSpPr>
          <p:cNvPr id="3" name="Content Placeholder 2"/>
          <p:cNvSpPr>
            <a:spLocks noGrp="1"/>
          </p:cNvSpPr>
          <p:nvPr>
            <p:ph idx="1"/>
          </p:nvPr>
        </p:nvSpPr>
        <p:spPr>
          <a:xfrm>
            <a:off x="609600" y="1600201"/>
            <a:ext cx="4467922" cy="2267842"/>
          </a:xfrm>
        </p:spPr>
        <p:txBody>
          <a:bodyPr vert="horz" lIns="91440" tIns="45720" rIns="91440" bIns="45720" rtlCol="0" anchor="t">
            <a:normAutofit/>
          </a:bodyPr>
          <a:lstStyle/>
          <a:p>
            <a:r>
              <a:rPr lang="en-US"/>
              <a:t>eUMB HRMS  </a:t>
            </a:r>
          </a:p>
          <a:p>
            <a:r>
              <a:rPr lang="en-US"/>
              <a:t>eUMB Payroll  </a:t>
            </a:r>
            <a:endParaRPr lang="en-US">
              <a:cs typeface="Calibri"/>
            </a:endParaRPr>
          </a:p>
          <a:p>
            <a:r>
              <a:rPr lang="en-US"/>
              <a:t>eUMB </a:t>
            </a:r>
            <a:r>
              <a:rPr lang="en-US" err="1"/>
              <a:t>eTravel</a:t>
            </a:r>
            <a:endParaRPr lang="en-US">
              <a:cs typeface="Calibri"/>
            </a:endParaRPr>
          </a:p>
        </p:txBody>
      </p:sp>
      <p:sp>
        <p:nvSpPr>
          <p:cNvPr id="5" name="Content Placeholder 2">
            <a:extLst>
              <a:ext uri="{FF2B5EF4-FFF2-40B4-BE49-F238E27FC236}">
                <a16:creationId xmlns:a16="http://schemas.microsoft.com/office/drawing/2014/main" id="{9D3BB749-EC93-4922-B4C1-1FEDD2399276}"/>
              </a:ext>
            </a:extLst>
          </p:cNvPr>
          <p:cNvSpPr txBox="1">
            <a:spLocks/>
          </p:cNvSpPr>
          <p:nvPr/>
        </p:nvSpPr>
        <p:spPr>
          <a:xfrm>
            <a:off x="6133171" y="1603918"/>
            <a:ext cx="4467922" cy="203552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cs typeface="Calibri"/>
              </a:rPr>
              <a:t>Banner for Students</a:t>
            </a:r>
            <a:endParaRPr lang="en-US"/>
          </a:p>
          <a:p>
            <a:r>
              <a:rPr lang="en-US">
                <a:cs typeface="Calibri"/>
              </a:rPr>
              <a:t>Effort Reporting </a:t>
            </a:r>
          </a:p>
          <a:p>
            <a:r>
              <a:rPr lang="en-US">
                <a:cs typeface="Calibri"/>
              </a:rPr>
              <a:t>PeopleSoft Portal</a:t>
            </a:r>
          </a:p>
          <a:p>
            <a:endParaRPr lang="en-US">
              <a:cs typeface="Calibri"/>
            </a:endParaRPr>
          </a:p>
          <a:p>
            <a:endParaRPr lang="en-US">
              <a:cs typeface="Calibri"/>
            </a:endParaRPr>
          </a:p>
        </p:txBody>
      </p:sp>
      <p:sp>
        <p:nvSpPr>
          <p:cNvPr id="6" name="TextBox 5">
            <a:extLst>
              <a:ext uri="{FF2B5EF4-FFF2-40B4-BE49-F238E27FC236}">
                <a16:creationId xmlns:a16="http://schemas.microsoft.com/office/drawing/2014/main" id="{8C3A3521-7C5B-4306-9A99-1BD3F7F4FB4C}"/>
              </a:ext>
            </a:extLst>
          </p:cNvPr>
          <p:cNvSpPr txBox="1"/>
          <p:nvPr/>
        </p:nvSpPr>
        <p:spPr>
          <a:xfrm>
            <a:off x="1248937" y="4492083"/>
            <a:ext cx="8606882"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Enterprise systems that share data with eUMB Financials will be updated to accommodate the changes to the new Quantum Chart of Accounts. </a:t>
            </a:r>
          </a:p>
        </p:txBody>
      </p:sp>
    </p:spTree>
    <p:extLst>
      <p:ext uri="{BB962C8B-B14F-4D97-AF65-F5344CB8AC3E}">
        <p14:creationId xmlns:p14="http://schemas.microsoft.com/office/powerpoint/2010/main" val="21213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Quantum Financials</a:t>
            </a:r>
            <a:br>
              <a:rPr lang="en-US" b="1" dirty="0"/>
            </a:br>
            <a:r>
              <a:rPr lang="en-US" b="1" dirty="0"/>
              <a:t>HRMS and eTravel Pages</a:t>
            </a:r>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r>
              <a:rPr lang="en-US" dirty="0">
                <a:cs typeface="Calibri"/>
              </a:rPr>
              <a:t>HRMS  and eTravel pages will be updated to accommodate the new segment labels and values</a:t>
            </a:r>
          </a:p>
          <a:p>
            <a:pPr lvl="1"/>
            <a:endParaRPr lang="en-US" dirty="0">
              <a:cs typeface="Calibri"/>
            </a:endParaRPr>
          </a:p>
          <a:p>
            <a:pPr lvl="1"/>
            <a:r>
              <a:rPr lang="en-US" dirty="0">
                <a:cs typeface="Calibri"/>
              </a:rPr>
              <a:t>HRMS Combo Codes will still be used to map payroll transactions to the General Ledger</a:t>
            </a:r>
          </a:p>
          <a:p>
            <a:pPr marL="457200" lvl="1" indent="0">
              <a:buNone/>
            </a:pPr>
            <a:endParaRPr lang="en-US" dirty="0">
              <a:cs typeface="Calibri"/>
            </a:endParaRPr>
          </a:p>
          <a:p>
            <a:pPr lvl="1"/>
            <a:r>
              <a:rPr lang="en-US" dirty="0">
                <a:cs typeface="Calibri"/>
              </a:rPr>
              <a:t>HRMS Combo Codes will change – new codes will begin with the number 5</a:t>
            </a:r>
          </a:p>
          <a:p>
            <a:pPr marL="457200" lvl="1" indent="0">
              <a:buNone/>
            </a:pPr>
            <a:endParaRPr lang="en-US" dirty="0">
              <a:cs typeface="Calibri"/>
            </a:endParaRPr>
          </a:p>
          <a:p>
            <a:r>
              <a:rPr lang="en-US" dirty="0">
                <a:cs typeface="Calibri"/>
              </a:rPr>
              <a:t>Access to HRMS and eTravel will still be available in the </a:t>
            </a:r>
            <a:r>
              <a:rPr lang="en-US" dirty="0" err="1">
                <a:cs typeface="Calibri"/>
              </a:rPr>
              <a:t>myUMB</a:t>
            </a:r>
            <a:r>
              <a:rPr lang="en-US" dirty="0">
                <a:cs typeface="Calibri"/>
              </a:rPr>
              <a:t> Portal </a:t>
            </a:r>
          </a:p>
          <a:p>
            <a:pPr marL="0" indent="0">
              <a:buNone/>
            </a:pPr>
            <a:endParaRPr lang="en-US" dirty="0">
              <a:cs typeface="Calibri"/>
            </a:endParaRPr>
          </a:p>
          <a:p>
            <a:r>
              <a:rPr lang="en-US" dirty="0">
                <a:cs typeface="Calibri"/>
              </a:rPr>
              <a:t>Processes remain the same</a:t>
            </a:r>
          </a:p>
        </p:txBody>
      </p:sp>
    </p:spTree>
    <p:extLst>
      <p:ext uri="{BB962C8B-B14F-4D97-AF65-F5344CB8AC3E}">
        <p14:creationId xmlns:p14="http://schemas.microsoft.com/office/powerpoint/2010/main" val="2646589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Quantum Financials</a:t>
            </a:r>
            <a:br>
              <a:rPr lang="en-US" b="1" dirty="0"/>
            </a:br>
            <a:r>
              <a:rPr lang="en-US" b="1" dirty="0"/>
              <a:t>Forms and Databases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cs typeface="Calibri"/>
              </a:rPr>
              <a:t>Departmental forms, databases, reporting tools, etc. that use eUMB Financials </a:t>
            </a:r>
            <a:r>
              <a:rPr lang="en-US" dirty="0" err="1">
                <a:cs typeface="Calibri"/>
              </a:rPr>
              <a:t>chartstrings</a:t>
            </a:r>
            <a:r>
              <a:rPr lang="en-US" dirty="0">
                <a:cs typeface="Calibri"/>
              </a:rPr>
              <a:t> will need to be updated</a:t>
            </a:r>
          </a:p>
          <a:p>
            <a:endParaRPr lang="en-US" dirty="0">
              <a:cs typeface="Calibri"/>
            </a:endParaRPr>
          </a:p>
          <a:p>
            <a:r>
              <a:rPr lang="en-US" dirty="0">
                <a:cs typeface="Calibri"/>
              </a:rPr>
              <a:t>Please take some time now to inventory your forms and systems so that you can make needed changes before go-live</a:t>
            </a:r>
          </a:p>
          <a:p>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4170732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b27449d7-fb9f-485d-925a-6550ac4ff847">
      <UserInfo>
        <DisplayName>Reid, Robin</DisplayName>
        <AccountId>35</AccountId>
        <AccountType/>
      </UserInfo>
      <UserInfo>
        <DisplayName>McKechnie, Susan</DisplayName>
        <AccountId>19</AccountId>
        <AccountType/>
      </UserInfo>
      <UserInfo>
        <DisplayName>McGinley, Lynn</DisplayName>
        <AccountId>34</AccountId>
        <AccountType/>
      </UserInfo>
      <UserInfo>
        <DisplayName>Curley, Kevin</DisplayName>
        <AccountId>18</AccountId>
        <AccountType/>
      </UserInfo>
      <UserInfo>
        <DisplayName>Evans, Michele</DisplayName>
        <AccountId>36</AccountId>
        <AccountType/>
      </UserInfo>
      <UserInfo>
        <DisplayName>Flerlage, Andrew</DisplayName>
        <AccountId>33</AccountId>
        <AccountType/>
      </UserInfo>
      <UserInfo>
        <DisplayName>Mack, Bryan K.</DisplayName>
        <AccountId>173</AccountId>
        <AccountType/>
      </UserInfo>
      <UserInfo>
        <DisplayName>cukaegbu@navmp.com</DisplayName>
        <AccountId>867</AccountId>
        <AccountType/>
      </UserInfo>
      <UserInfo>
        <DisplayName>Kopchinski, Christy</DisplayName>
        <AccountId>117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6C06EB5B374A42B221B7BB05810257" ma:contentTypeVersion="12" ma:contentTypeDescription="Create a new document." ma:contentTypeScope="" ma:versionID="0250cea69ee1282b769d787895f0097c">
  <xsd:schema xmlns:xsd="http://www.w3.org/2001/XMLSchema" xmlns:xs="http://www.w3.org/2001/XMLSchema" xmlns:p="http://schemas.microsoft.com/office/2006/metadata/properties" xmlns:ns1="http://schemas.microsoft.com/sharepoint/v3" xmlns:ns2="0f18dc4d-98a3-49a6-a7ae-41800dc240cd" xmlns:ns3="b27449d7-fb9f-485d-925a-6550ac4ff847" targetNamespace="http://schemas.microsoft.com/office/2006/metadata/properties" ma:root="true" ma:fieldsID="b13be2dc54b459f52f1d6fad3b36730b" ns1:_="" ns2:_="" ns3:_="">
    <xsd:import namespace="http://schemas.microsoft.com/sharepoint/v3"/>
    <xsd:import namespace="0f18dc4d-98a3-49a6-a7ae-41800dc240cd"/>
    <xsd:import namespace="b27449d7-fb9f-485d-925a-6550ac4ff8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18dc4d-98a3-49a6-a7ae-41800dc240cd" elementFormDefault="qualified">
    <xsd:import namespace="http://schemas.microsoft.com/office/2006/documentManagement/types"/>
    <xsd:import namespace="http://schemas.microsoft.com/office/infopath/2007/PartnerControls"/>
    <xsd:element name="MediaServiceMetadata" ma:index="4" nillable="true" ma:displayName="MediaServiceMetadata" ma:description="" ma:hidden="true" ma:internalName="MediaServiceMetadata" ma:readOnly="true">
      <xsd:simpleType>
        <xsd:restriction base="dms:Note"/>
      </xsd:simpleType>
    </xsd:element>
    <xsd:element name="MediaServiceFastMetadata" ma:index="5" nillable="true" ma:displayName="MediaServiceFastMetadata" ma:description=""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AutoTags" ma:index="7"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7449d7-fb9f-485d-925a-6550ac4ff84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6BBC7-F838-445D-BCE0-0470F84F3A62}">
  <ds:schemaRefs>
    <ds:schemaRef ds:uri="http://schemas.microsoft.com/office/2006/metadata/properties"/>
    <ds:schemaRef ds:uri="http://schemas.microsoft.com/office/infopath/2007/PartnerControls"/>
    <ds:schemaRef ds:uri="http://schemas.microsoft.com/sharepoint/v3"/>
    <ds:schemaRef ds:uri="b27449d7-fb9f-485d-925a-6550ac4ff847"/>
  </ds:schemaRefs>
</ds:datastoreItem>
</file>

<file path=customXml/itemProps2.xml><?xml version="1.0" encoding="utf-8"?>
<ds:datastoreItem xmlns:ds="http://schemas.openxmlformats.org/officeDocument/2006/customXml" ds:itemID="{CE269EF4-7EF6-44AD-B07D-96B739F2F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18dc4d-98a3-49a6-a7ae-41800dc240cd"/>
    <ds:schemaRef ds:uri="b27449d7-fb9f-485d-925a-6550ac4ff8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07E22-9169-40B5-BBA7-E2AF33C777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510</TotalTime>
  <Words>1983</Words>
  <Application>Microsoft Office PowerPoint</Application>
  <PresentationFormat>Widescreen</PresentationFormat>
  <Paragraphs>757</Paragraphs>
  <Slides>50</Slides>
  <Notes>6</Notes>
  <HiddenSlides>0</HiddenSlides>
  <MMClips>4</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 </vt:lpstr>
      <vt:lpstr>Agenda</vt:lpstr>
      <vt:lpstr>GO LIVE DATE</vt:lpstr>
      <vt:lpstr>Quantum Home Page</vt:lpstr>
      <vt:lpstr>Benefits of Quantum Chart of Accounts</vt:lpstr>
      <vt:lpstr>What Is Quantum Replacing</vt:lpstr>
      <vt:lpstr>What Is Not Being Replaced</vt:lpstr>
      <vt:lpstr>Quantum Financials HRMS and eTravel Pages</vt:lpstr>
      <vt:lpstr>Quantum Financials Forms and Databases</vt:lpstr>
      <vt:lpstr>Fund Accounting Basics</vt:lpstr>
      <vt:lpstr>UMB Funding Structure – Key Concepts</vt:lpstr>
      <vt:lpstr>UMB Funding Structure – Key Concepts</vt:lpstr>
      <vt:lpstr>Quantum Financials Design and Important Concepts</vt:lpstr>
      <vt:lpstr>Quantum Financials  Design and Important Concepts (cont’d)</vt:lpstr>
      <vt:lpstr>eUMB Chartstring to Quantum Chart of Accounts</vt:lpstr>
      <vt:lpstr>eUMB to Quantum Chart of Accounts</vt:lpstr>
      <vt:lpstr>NONSPON  </vt:lpstr>
      <vt:lpstr>PowerPoint Presentation</vt:lpstr>
      <vt:lpstr>eUMB Chartstring to Quantum Chart of Accounts</vt:lpstr>
      <vt:lpstr>eUMB Chartfield – Quantum Segment</vt:lpstr>
      <vt:lpstr>Chart of Accounts - Segments</vt:lpstr>
      <vt:lpstr>eUMB Chartfield – Quantum Segment</vt:lpstr>
      <vt:lpstr>NEW – Quantum Segment</vt:lpstr>
      <vt:lpstr>NEW – Quantum Segment</vt:lpstr>
      <vt:lpstr>eUMB Chartfield – Quantum Segment</vt:lpstr>
      <vt:lpstr>eUMB Chartfield – Quantum Segment</vt:lpstr>
      <vt:lpstr>NEW – Quantum Segment</vt:lpstr>
      <vt:lpstr>eUMB Chartfield – Quantum Segment</vt:lpstr>
      <vt:lpstr>Non-Sponsored Sources of Funds</vt:lpstr>
      <vt:lpstr>PowerPoint Presentation</vt:lpstr>
      <vt:lpstr>PowerPoint Presentation</vt:lpstr>
      <vt:lpstr>Project Portfolio Management (PPM) </vt:lpstr>
      <vt:lpstr>Project Portfolio Management (PPM) </vt:lpstr>
      <vt:lpstr>eUMB Chartstring to Quantum Chart of Accounts</vt:lpstr>
      <vt:lpstr>Project Attribute</vt:lpstr>
      <vt:lpstr>Task Attribute</vt:lpstr>
      <vt:lpstr>Expenditure Type Attribute</vt:lpstr>
      <vt:lpstr>Expenditure Organization Attribute</vt:lpstr>
      <vt:lpstr>Contract Number Attribute</vt:lpstr>
      <vt:lpstr>Funding Source Attribute</vt:lpstr>
      <vt:lpstr>Recap:  Sponsored (SPON) Attributes</vt:lpstr>
      <vt:lpstr>Mapping PPM Costs to General Ledger</vt:lpstr>
      <vt:lpstr>POETAF (SPON/Project)</vt:lpstr>
      <vt:lpstr>‘POETAF’ in PPM Subledger is Translated  to ‘SOAPF’ in the General Ledger  </vt:lpstr>
      <vt:lpstr>Quantum Examples</vt:lpstr>
      <vt:lpstr>PowerPoint Presentation</vt:lpstr>
      <vt:lpstr>POETAF (SPON/Project)  </vt:lpstr>
      <vt:lpstr>Chart of Accounts in Action: Quantum Analytics</vt:lpstr>
      <vt:lpstr>Resources</vt:lpstr>
      <vt:lpstr>Questions?</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lastModifiedBy>Lyons, Cynthia</cp:lastModifiedBy>
  <cp:revision>66</cp:revision>
  <cp:lastPrinted>2019-06-12T19:03:00Z</cp:lastPrinted>
  <dcterms:created xsi:type="dcterms:W3CDTF">2011-07-11T15:55:14Z</dcterms:created>
  <dcterms:modified xsi:type="dcterms:W3CDTF">2019-06-17T16:28:26Z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0x0101003A6C06EB5B374A42B221B7BB05810257</vt:lpwstr>
  </property>
  <property fmtid="{D5CDD505-2E9C-101B-9397-08002B2CF9AE}" pid="3" name="AuthorIds_UIVersion_4096">
    <vt:lpwstr>13</vt:lpwstr>
  </property>
  <property fmtid="{D5CDD505-2E9C-101B-9397-08002B2CF9AE}" pid="4" name="AuthorIds_UIVersion_2048">
    <vt:lpwstr>243</vt:lpwstr>
  </property>
</Properties>
</file>